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96" r:id="rId3"/>
    <p:sldId id="295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4" r:id="rId12"/>
    <p:sldId id="308" r:id="rId13"/>
    <p:sldId id="307" r:id="rId14"/>
    <p:sldId id="309" r:id="rId15"/>
    <p:sldId id="311" r:id="rId16"/>
    <p:sldId id="313" r:id="rId17"/>
    <p:sldId id="315" r:id="rId18"/>
    <p:sldId id="310" r:id="rId19"/>
    <p:sldId id="320" r:id="rId20"/>
    <p:sldId id="316" r:id="rId21"/>
    <p:sldId id="317" r:id="rId22"/>
    <p:sldId id="318" r:id="rId23"/>
    <p:sldId id="319" r:id="rId24"/>
    <p:sldId id="321" r:id="rId25"/>
    <p:sldId id="322" r:id="rId26"/>
    <p:sldId id="323" r:id="rId27"/>
    <p:sldId id="327" r:id="rId28"/>
    <p:sldId id="324" r:id="rId29"/>
    <p:sldId id="328" r:id="rId30"/>
    <p:sldId id="325" r:id="rId31"/>
    <p:sldId id="326" r:id="rId32"/>
  </p:sldIdLst>
  <p:sldSz cx="9144000" cy="5143500" type="screen16x9"/>
  <p:notesSz cx="6858000" cy="9144000"/>
  <p:embeddedFontLst>
    <p:embeddedFont>
      <p:font typeface="Titillium Web" pitchFamily="2" charset="77"/>
      <p:regular r:id="rId34"/>
      <p:bold r:id="rId35"/>
      <p:italic r:id="rId36"/>
      <p:boldItalic r:id="rId37"/>
    </p:embeddedFont>
    <p:embeddedFont>
      <p:font typeface="Titillium Web ExtraLight" panose="020F03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909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ESL Syntactic Analysis</a:t>
            </a:r>
            <a:endParaRPr dirty="0"/>
          </a:p>
        </p:txBody>
      </p:sp>
      <p:sp>
        <p:nvSpPr>
          <p:cNvPr id="3" name="Google Shape;779;p15">
            <a:extLst>
              <a:ext uri="{FF2B5EF4-FFF2-40B4-BE49-F238E27FC236}">
                <a16:creationId xmlns:a16="http://schemas.microsoft.com/office/drawing/2014/main" id="{71D2EF6E-2037-CCF2-3CEC-B763E9DF04DB}"/>
              </a:ext>
            </a:extLst>
          </p:cNvPr>
          <p:cNvSpPr txBox="1">
            <a:spLocks/>
          </p:cNvSpPr>
          <p:nvPr/>
        </p:nvSpPr>
        <p:spPr>
          <a:xfrm>
            <a:off x="696525" y="1727200"/>
            <a:ext cx="772920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200" dirty="0"/>
              <a:t>Tianyi Zheng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79BBD-026A-7C7C-F831-721AB934C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C475E-352C-AAD8-5207-D194DE3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PELIC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8C0C-DA5D-58C9-91A1-2FBDE31D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students’ proficiency levels ranged from low-intermediate to advanced</a:t>
            </a:r>
          </a:p>
          <a:p>
            <a:r>
              <a:rPr lang="en-US" sz="2000" dirty="0"/>
              <a:t>Proficiency levels:</a:t>
            </a:r>
          </a:p>
          <a:p>
            <a:pPr lvl="1"/>
            <a:r>
              <a:rPr lang="en-US" sz="2000" dirty="0"/>
              <a:t>2: CEFR A2 – B1</a:t>
            </a:r>
          </a:p>
          <a:p>
            <a:pPr lvl="1"/>
            <a:r>
              <a:rPr lang="en-US" sz="2000" dirty="0"/>
              <a:t>3: CEFR B1</a:t>
            </a:r>
          </a:p>
          <a:p>
            <a:pPr lvl="1"/>
            <a:r>
              <a:rPr lang="en-US" sz="2000" dirty="0"/>
              <a:t>4: CEFR B1 – B2</a:t>
            </a:r>
          </a:p>
          <a:p>
            <a:pPr lvl="1"/>
            <a:r>
              <a:rPr lang="en-US" sz="2000" dirty="0"/>
              <a:t>5: CEFR B2 – C1</a:t>
            </a:r>
          </a:p>
          <a:p>
            <a:r>
              <a:rPr lang="en-US" sz="2000" dirty="0"/>
              <a:t>Most students were at a mid-to-high-intermediate level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AAE85BF-B4DF-DD87-B34C-61600DB2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925" y="1152023"/>
            <a:ext cx="3989559" cy="285115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08527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79BBD-026A-7C7C-F831-721AB934C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C475E-352C-AAD8-5207-D194DE3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PELIC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8C0C-DA5D-58C9-91A1-2FBDE31D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When broken down by L1, the distribution of proficiency levels vary drastically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CD9DE63-B09B-B814-330B-73347967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17" y="935624"/>
            <a:ext cx="3985200" cy="32722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6979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4AC8-4B6E-9537-3685-597714466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the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F4DE-D789-ECC4-729A-7333334D5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the pain </a:t>
            </a:r>
            <a:r>
              <a:rPr lang="en-US" i="1" dirty="0"/>
              <a:t>really</a:t>
            </a:r>
            <a:r>
              <a:rPr lang="en-US" dirty="0"/>
              <a:t> begins</a:t>
            </a:r>
          </a:p>
        </p:txBody>
      </p:sp>
    </p:spTree>
    <p:extLst>
      <p:ext uri="{BB962C8B-B14F-4D97-AF65-F5344CB8AC3E}">
        <p14:creationId xmlns:p14="http://schemas.microsoft.com/office/powerpoint/2010/main" val="55726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EF0EF-ED3F-7094-E9C0-A07AB76271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74318-D675-569B-B5CA-140B06BD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TAASSC?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9345C-7CE9-B994-E6D8-4E49DF39F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The Tool for the Automatic Analysis of Syntactic Sophistication and Complexity (TAASSC) is a program that can calculate many numerical measures of syntactic complexity for writing samples</a:t>
            </a:r>
          </a:p>
          <a:p>
            <a:r>
              <a:rPr lang="en-US" sz="2000" dirty="0"/>
              <a:t>It takes in individual text files and outputs their measures in a CSV file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6DB1460-2C17-42E1-DDF4-5DC49F49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60" y="1635342"/>
            <a:ext cx="3529315" cy="26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9FF59-C624-9116-3682-932CBB0BE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A8438-896F-E6B1-C24C-7ECB54C1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Bottleneck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D7D7-FA6B-081F-4A8A-3D7E59370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I wrote every essay to a separate text file and ran TAASSC on those text files (or at least I tried)</a:t>
            </a:r>
          </a:p>
          <a:p>
            <a:r>
              <a:rPr lang="en-US" dirty="0"/>
              <a:t>It turned out that TAASSC is </a:t>
            </a:r>
            <a:r>
              <a:rPr lang="en-US" i="1" dirty="0"/>
              <a:t>ludicrously inefficient</a:t>
            </a:r>
            <a:endParaRPr lang="en-US" dirty="0"/>
          </a:p>
          <a:p>
            <a:pPr lvl="1"/>
            <a:r>
              <a:rPr lang="en-US" dirty="0"/>
              <a:t>When I had tried to process the essays for my 2</a:t>
            </a:r>
            <a:r>
              <a:rPr lang="en-US" baseline="30000" dirty="0"/>
              <a:t>nd </a:t>
            </a:r>
            <a:r>
              <a:rPr lang="en-US" dirty="0"/>
              <a:t>progress report, TAASSC took </a:t>
            </a:r>
            <a:r>
              <a:rPr lang="en-US" i="1" dirty="0"/>
              <a:t>two days</a:t>
            </a:r>
            <a:r>
              <a:rPr lang="en-US" dirty="0"/>
              <a:t> to get through about half to two-thirds of the essays</a:t>
            </a:r>
          </a:p>
          <a:p>
            <a:pPr lvl="1"/>
            <a:r>
              <a:rPr lang="en-US" dirty="0"/>
              <a:t>It also stored temporary files for every essay that it doesn’t delete until it’s completely done running, which bloated the size of the program over time</a:t>
            </a:r>
          </a:p>
        </p:txBody>
      </p:sp>
    </p:spTree>
    <p:extLst>
      <p:ext uri="{BB962C8B-B14F-4D97-AF65-F5344CB8AC3E}">
        <p14:creationId xmlns:p14="http://schemas.microsoft.com/office/powerpoint/2010/main" val="4839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90668-3E19-0D09-16D7-2A89FD53C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19E63-C291-F5E6-5760-A15A18BF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12EBD-3464-C5FB-FBD0-13ACFBD5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While working on my 2</a:t>
            </a:r>
            <a:r>
              <a:rPr lang="en-US" baseline="30000" dirty="0"/>
              <a:t>nd</a:t>
            </a:r>
            <a:r>
              <a:rPr lang="en-US" dirty="0"/>
              <a:t> progress report, I discovered that </a:t>
            </a:r>
            <a:r>
              <a:rPr lang="en-US" i="1" dirty="0"/>
              <a:t>none</a:t>
            </a:r>
            <a:r>
              <a:rPr lang="en-US" dirty="0"/>
              <a:t> of the essays had any discourse markers</a:t>
            </a:r>
          </a:p>
          <a:p>
            <a:r>
              <a:rPr lang="en-US" dirty="0"/>
              <a:t>Did TAASSC only count certain kinds of markers? I’m not sure and I couldn’t find any info about it</a:t>
            </a:r>
          </a:p>
          <a:p>
            <a:r>
              <a:rPr lang="en-US" dirty="0"/>
              <a:t>I ended up dropping discourse markers from my list of syntactic measures (hence why it was crossed out earlier)</a:t>
            </a:r>
          </a:p>
        </p:txBody>
      </p:sp>
    </p:spTree>
    <p:extLst>
      <p:ext uri="{BB962C8B-B14F-4D97-AF65-F5344CB8AC3E}">
        <p14:creationId xmlns:p14="http://schemas.microsoft.com/office/powerpoint/2010/main" val="337541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ADD17-994F-B78E-4EF8-197446F7D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ED2EA-AC43-5D23-BFB2-8ED1A45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 2: Electric Boogaloo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A8EB-D358-AA51-D037-53603819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TAASSC was also </a:t>
            </a:r>
            <a:r>
              <a:rPr lang="en-US" i="1" dirty="0"/>
              <a:t>incredibly sensitive</a:t>
            </a:r>
            <a:r>
              <a:rPr lang="en-US" dirty="0"/>
              <a:t> to imperfect writing</a:t>
            </a:r>
          </a:p>
          <a:p>
            <a:r>
              <a:rPr lang="en-US" dirty="0"/>
              <a:t>Things like non-standard grammar, punctuation, and whitespace could easily trip it up</a:t>
            </a:r>
          </a:p>
          <a:p>
            <a:r>
              <a:rPr lang="en-US" dirty="0"/>
              <a:t>As a result, the generated syntactic data contained a lot of (incorrect) outliers</a:t>
            </a:r>
          </a:p>
          <a:p>
            <a:r>
              <a:rPr lang="en-US" dirty="0"/>
              <a:t>This was obviously a massive problem since I’m working with ESL writing in particular</a:t>
            </a:r>
          </a:p>
        </p:txBody>
      </p:sp>
    </p:spTree>
    <p:extLst>
      <p:ext uri="{BB962C8B-B14F-4D97-AF65-F5344CB8AC3E}">
        <p14:creationId xmlns:p14="http://schemas.microsoft.com/office/powerpoint/2010/main" val="393771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A85A0-B495-23C5-7BB4-D188D428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53882AC-5E84-D0F6-C740-C9FFA9FE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4" y="763324"/>
            <a:ext cx="5986916" cy="3136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CA23D-7722-EFC7-D0ED-BFBBE91DCBC0}"/>
              </a:ext>
            </a:extLst>
          </p:cNvPr>
          <p:cNvSpPr txBox="1"/>
          <p:nvPr/>
        </p:nvSpPr>
        <p:spPr>
          <a:xfrm>
            <a:off x="6282813" y="531076"/>
            <a:ext cx="25824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Essay 96:</a:t>
            </a:r>
          </a:p>
          <a:p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Failing a test is not easy successful ,but if you want to do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this,there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are many method can reach this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goal.For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example,sometimes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always forget what the teacher say in the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class,and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never write down any important thing in my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notebook.So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never get a high score in my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test.Then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, you needn't to do your homework and don't go to class on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time.When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you have a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test,don't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write anything on your test paper if you know the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answer.On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the other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hand,you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needn't to review your classes everyday and don't highlight any important vocabulary or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senternces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on your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book.Finally,if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your follow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tese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steps, you'll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esay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to fail a test.</a:t>
            </a:r>
          </a:p>
        </p:txBody>
      </p:sp>
    </p:spTree>
    <p:extLst>
      <p:ext uri="{BB962C8B-B14F-4D97-AF65-F5344CB8AC3E}">
        <p14:creationId xmlns:p14="http://schemas.microsoft.com/office/powerpoint/2010/main" val="49611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979DE-DC58-4716-D9F4-5295425DB8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8EE15-0FE0-4F8A-F40C-3DFBB291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Compromise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743D9-724D-944B-6866-4F8B23C72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decided to massively scale down my sample size</a:t>
            </a:r>
          </a:p>
          <a:p>
            <a:pPr lvl="1"/>
            <a:r>
              <a:rPr lang="en-US" dirty="0"/>
              <a:t>I stuck to only L1s with more than 30 students</a:t>
            </a:r>
          </a:p>
          <a:p>
            <a:pPr lvl="2"/>
            <a:r>
              <a:rPr lang="en-US" dirty="0"/>
              <a:t>Arabic, Chinese, Korean, Japanese, Spanish, Turkish, and Thai</a:t>
            </a:r>
          </a:p>
          <a:p>
            <a:pPr lvl="2"/>
            <a:r>
              <a:rPr lang="en-US" dirty="0"/>
              <a:t>At least I got good variation in language families</a:t>
            </a:r>
          </a:p>
          <a:p>
            <a:pPr lvl="1"/>
            <a:r>
              <a:rPr lang="en-US" dirty="0"/>
              <a:t>For each L1, I randomly sampled 10 students each for proficiency levels 3, 4, and 5</a:t>
            </a:r>
          </a:p>
          <a:p>
            <a:r>
              <a:rPr lang="en-US" dirty="0"/>
              <a:t>This cut down my dataset to only 4,341 essays (but it still took TAASSC hours to run)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880C-C8A8-7F38-83F5-303773953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4E161-E951-FB7C-D582-907CA32C8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(Or Lack Thereof)</a:t>
            </a:r>
          </a:p>
        </p:txBody>
      </p:sp>
    </p:spTree>
    <p:extLst>
      <p:ext uri="{BB962C8B-B14F-4D97-AF65-F5344CB8AC3E}">
        <p14:creationId xmlns:p14="http://schemas.microsoft.com/office/powerpoint/2010/main" val="173356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1FD4-2C74-B7E4-F965-690324522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D1D6-B259-7B55-2975-932676109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ESL, PELIC, and Project Goals</a:t>
            </a:r>
          </a:p>
        </p:txBody>
      </p:sp>
    </p:spTree>
    <p:extLst>
      <p:ext uri="{BB962C8B-B14F-4D97-AF65-F5344CB8AC3E}">
        <p14:creationId xmlns:p14="http://schemas.microsoft.com/office/powerpoint/2010/main" val="11702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70AE5-4B04-13E3-1204-B9D9BE92A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344BC-BB22-B81C-16A9-13202838B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2CA0E1D-BC15-CBF7-A11B-79B83165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96" y="281689"/>
            <a:ext cx="7353007" cy="37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9135-838D-75DB-E747-DF4A9C046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A67727-8A16-4B92-8B72-F918DA70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 Something Went Horribly Wrong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D489F-DBBF-2C67-1FA8-40B00A78E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</a:t>
            </a:r>
            <a:r>
              <a:rPr lang="en-US" i="1" dirty="0"/>
              <a:t>way</a:t>
            </a:r>
            <a:r>
              <a:rPr lang="en-US" dirty="0"/>
              <a:t> more essays by advanced Korean students than any other group in my sample</a:t>
            </a:r>
          </a:p>
          <a:p>
            <a:r>
              <a:rPr lang="en-US" dirty="0"/>
              <a:t>It turned out that advanced Korean speakers had more essays on average than most groups in the dataset, but it wasn’t nearly as extreme</a:t>
            </a:r>
          </a:p>
          <a:p>
            <a:r>
              <a:rPr lang="en-US" dirty="0"/>
              <a:t>I decided to investigate the Korean students specifically</a:t>
            </a:r>
          </a:p>
        </p:txBody>
      </p:sp>
    </p:spTree>
    <p:extLst>
      <p:ext uri="{BB962C8B-B14F-4D97-AF65-F5344CB8AC3E}">
        <p14:creationId xmlns:p14="http://schemas.microsoft.com/office/powerpoint/2010/main" val="261212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256F5B-E215-76D5-422B-9DA3727EC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some reason this one student had over twice as many essays as everyone else…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CB15F-CF27-AF15-EE20-A48E0DB5B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A0BB372-8E48-F3C2-7D70-7C2C7A46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6" y="300121"/>
            <a:ext cx="7305368" cy="37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42BCE-9BE2-65F8-8A12-6AA0F6BA3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94D0C-30ED-7E53-8DAE-1E760EA0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Luck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A4807-D090-C589-C28A-FE57EC12F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Apparently, I just had really bad luck and ended up selecting that one Korean student, which skewed my distribution</a:t>
            </a:r>
          </a:p>
          <a:p>
            <a:r>
              <a:rPr lang="en-US" dirty="0"/>
              <a:t>Since there was no way that I’d have enough time to try to fix this (using the whole dataset, sampling multiple times, etc.), I had to just stick with it and hope for the best</a:t>
            </a:r>
          </a:p>
        </p:txBody>
      </p:sp>
    </p:spTree>
    <p:extLst>
      <p:ext uri="{BB962C8B-B14F-4D97-AF65-F5344CB8AC3E}">
        <p14:creationId xmlns:p14="http://schemas.microsoft.com/office/powerpoint/2010/main" val="152773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A7FFB-E748-DCA1-5BAB-12C750BDE9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4D5F0-0159-43FA-1D92-80B9374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a Wall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2763B-4734-E16B-203F-67004C84C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Remember how I said that TAASSC was really sensitive to non-standard writing? Yeah, about that…</a:t>
            </a:r>
          </a:p>
          <a:p>
            <a:r>
              <a:rPr lang="en-US" dirty="0"/>
              <a:t>Those incorrect calculations/outliers ended up being a serious problem</a:t>
            </a:r>
          </a:p>
        </p:txBody>
      </p:sp>
    </p:spTree>
    <p:extLst>
      <p:ext uri="{BB962C8B-B14F-4D97-AF65-F5344CB8AC3E}">
        <p14:creationId xmlns:p14="http://schemas.microsoft.com/office/powerpoint/2010/main" val="144871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A85A0-B495-23C5-7BB4-D188D428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A23D-7722-EFC7-D0ED-BFBBE91DCBC0}"/>
              </a:ext>
            </a:extLst>
          </p:cNvPr>
          <p:cNvSpPr txBox="1"/>
          <p:nvPr/>
        </p:nvSpPr>
        <p:spPr>
          <a:xfrm>
            <a:off x="5938684" y="531076"/>
            <a:ext cx="292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The most extreme “outlier”:</a:t>
            </a:r>
          </a:p>
          <a:p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Pon-ANON_NAME_0 is an island near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Taiwan,I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went there with my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classmates.That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was my graduation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travel.According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to my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experience,I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think it was the best place to go on a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vacation.First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of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all,we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can do many water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activiies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there,like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snorkling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and taking a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boat,they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are very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exciting.Second,we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can try some dishes which are their traditional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foods,the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foods were made by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local.Third,there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are also many good places in Pon-ANON_NAME_0,we can see nature and strange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stones,if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we go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there,we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can feel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relaxing.The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most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importantly,there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are firework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fastival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in summer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vacation,if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we go there on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July,we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can see fireworks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there,they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are very wonderful because many pictures like animal and colors in the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sky.According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to these </a:t>
            </a:r>
            <a:r>
              <a:rPr lang="en-US" sz="1200" dirty="0" err="1">
                <a:solidFill>
                  <a:schemeClr val="bg1"/>
                </a:solidFill>
                <a:latin typeface="Titillium Web" pitchFamily="2" charset="77"/>
              </a:rPr>
              <a:t>things,I</a:t>
            </a:r>
            <a:r>
              <a:rPr lang="en-US" sz="1200" dirty="0">
                <a:solidFill>
                  <a:schemeClr val="bg1"/>
                </a:solidFill>
                <a:latin typeface="Titillium Web" pitchFamily="2" charset="77"/>
              </a:rPr>
              <a:t> think the best vacation place is Pon-ANON_NAME_0.</a:t>
            </a:r>
          </a:p>
        </p:txBody>
      </p:sp>
      <p:pic>
        <p:nvPicPr>
          <p:cNvPr id="6" name="Picture 5" descr="A picture containing text, boat, screenshot&#10;&#10;Description automatically generated">
            <a:extLst>
              <a:ext uri="{FF2B5EF4-FFF2-40B4-BE49-F238E27FC236}">
                <a16:creationId xmlns:a16="http://schemas.microsoft.com/office/drawing/2014/main" id="{69E7FF6C-5C19-10F0-4D9F-5F6D2A16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1" y="1049972"/>
            <a:ext cx="5865763" cy="30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6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A0E09-1DC9-CC2C-7230-382101A14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294D13-E6FB-ADFF-92A6-97107E27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Unreliable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6987-714D-8241-E8D8-ABA433D92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“Outliers” like this were scattered throughout my dataset</a:t>
            </a:r>
          </a:p>
          <a:p>
            <a:r>
              <a:rPr lang="en-US" dirty="0"/>
              <a:t>Although I could only examine the most extreme outliers, it’s likely that the measures for the other essays, both non-outliers and less extreme outliers, were still miscalculated to some degree</a:t>
            </a:r>
          </a:p>
          <a:p>
            <a:r>
              <a:rPr lang="en-US" dirty="0"/>
              <a:t>It’s likely that these inaccurate calculations are seriously skewing the distributions of the syntactic measures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BCA-0F64-14E4-9C3F-9D5F8E9D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4ABE8-5CDA-00BB-5BA0-8B20A4F4A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Almost Finally Over</a:t>
            </a:r>
          </a:p>
        </p:txBody>
      </p:sp>
    </p:spTree>
    <p:extLst>
      <p:ext uri="{BB962C8B-B14F-4D97-AF65-F5344CB8AC3E}">
        <p14:creationId xmlns:p14="http://schemas.microsoft.com/office/powerpoint/2010/main" val="159138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C30C7-39A8-8093-3998-897C125FE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6D9D9-C4DB-6031-FE5A-AC95FCBA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2B11-0661-0B39-62D8-E8FF90262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I’m torn about how I should proceed from here, if at all</a:t>
            </a:r>
          </a:p>
          <a:p>
            <a:r>
              <a:rPr lang="en-US" dirty="0"/>
              <a:t>I don’t think I can in good conscience perform statistic analyses on this data and draw conclusions when I know that the data is this inaccurate</a:t>
            </a:r>
          </a:p>
        </p:txBody>
      </p:sp>
    </p:spTree>
    <p:extLst>
      <p:ext uri="{BB962C8B-B14F-4D97-AF65-F5344CB8AC3E}">
        <p14:creationId xmlns:p14="http://schemas.microsoft.com/office/powerpoint/2010/main" val="414494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95F1E-0FB9-6A16-2A5B-C0960389D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8E4ED-7693-7800-B02F-86BAC895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Glimmers of Hope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10C40-78C7-5A7F-B19C-B0EB80A33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Exploratory data analysis revealed that there may still be trends worth exploring (ignoring the outliers)</a:t>
            </a:r>
          </a:p>
          <a:p>
            <a:r>
              <a:rPr lang="en-US" dirty="0"/>
              <a:t>Could be tested with t-tests or ANOVA tests</a:t>
            </a:r>
          </a:p>
          <a:p>
            <a:r>
              <a:rPr lang="en-US" dirty="0"/>
              <a:t>Likely not reliable until better methods are found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B72C4E3-6306-2808-0BAF-EBDAC770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280" y="1532571"/>
            <a:ext cx="4015869" cy="20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9FDBA-CF51-C852-A8A0-315E2B65D7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9EB07F-994E-5A6D-9903-A8683515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B0EB-631C-54F1-97E8-803B1F183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English as a Second Language (ESL) is the instruction of English to native speakers of other languages</a:t>
            </a:r>
          </a:p>
          <a:p>
            <a:r>
              <a:rPr lang="en-US" dirty="0"/>
              <a:t>Classes may be comprised of speakers from a variety of native languages (L1s) and proficiency levels</a:t>
            </a:r>
          </a:p>
          <a:p>
            <a:r>
              <a:rPr lang="en-US" dirty="0"/>
              <a:t>There is a lot of research delving into second language acquisition, and more specifically ESL</a:t>
            </a:r>
          </a:p>
        </p:txBody>
      </p:sp>
    </p:spTree>
    <p:extLst>
      <p:ext uri="{BB962C8B-B14F-4D97-AF65-F5344CB8AC3E}">
        <p14:creationId xmlns:p14="http://schemas.microsoft.com/office/powerpoint/2010/main" val="206433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06A358-F54A-AAE7-62DA-195A056F2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5AE23-9628-9FB6-5D54-552939E4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26254-2649-070A-5C54-9CC1FD490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 substitute for TAASSC?</a:t>
            </a:r>
          </a:p>
          <a:p>
            <a:r>
              <a:rPr lang="en-US" dirty="0"/>
              <a:t>Manual tagging and parsing?</a:t>
            </a:r>
          </a:p>
          <a:p>
            <a:r>
              <a:rPr lang="en-US" dirty="0"/>
              <a:t>Other ideas that I haven’t thought of?</a:t>
            </a:r>
          </a:p>
          <a:p>
            <a:pPr lvl="1"/>
            <a:r>
              <a:rPr lang="en-US" dirty="0"/>
              <a:t>Open to suggestions</a:t>
            </a:r>
          </a:p>
        </p:txBody>
      </p:sp>
    </p:spTree>
    <p:extLst>
      <p:ext uri="{BB962C8B-B14F-4D97-AF65-F5344CB8AC3E}">
        <p14:creationId xmlns:p14="http://schemas.microsoft.com/office/powerpoint/2010/main" val="126595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F5E0-CB55-5908-BDBD-17B46B2F6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 Ideas?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F9E44-E318-B12A-3161-0F4A0F471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TAASSC has brought me immense pain and suffering</a:t>
            </a:r>
          </a:p>
        </p:txBody>
      </p:sp>
    </p:spTree>
    <p:extLst>
      <p:ext uri="{BB962C8B-B14F-4D97-AF65-F5344CB8AC3E}">
        <p14:creationId xmlns:p14="http://schemas.microsoft.com/office/powerpoint/2010/main" val="386607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D3A5A-4330-7DBA-EC8E-BCA3929D1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B1815-FE6D-92D9-8D7D-D35A3218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PELIC?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4D63-3EB5-4480-BB41-7F0D1039D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PELIC is a corpus of writing and speech samples from students at Pitt’s English Language Institute</a:t>
            </a:r>
          </a:p>
          <a:p>
            <a:r>
              <a:rPr lang="en-US" sz="2000" dirty="0"/>
              <a:t>Managed by Drs. Alan </a:t>
            </a:r>
            <a:r>
              <a:rPr lang="en-US" sz="2000" dirty="0" err="1"/>
              <a:t>Juffs</a:t>
            </a:r>
            <a:r>
              <a:rPr lang="en-US" sz="2000" dirty="0"/>
              <a:t>, Na-Rae Han, and Ben Naismith</a:t>
            </a:r>
          </a:p>
          <a:p>
            <a:r>
              <a:rPr lang="en-US" sz="2000" dirty="0"/>
              <a:t> Consists of 7 years’ worth of data, specifically data from students over time (longitudinal data)</a:t>
            </a:r>
          </a:p>
          <a:p>
            <a:endParaRPr lang="en-US" sz="2000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27CD44C-7F35-FB97-A3A0-C70260C2D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5" r="19462"/>
          <a:stretch/>
        </p:blipFill>
        <p:spPr>
          <a:xfrm>
            <a:off x="5221627" y="1050773"/>
            <a:ext cx="3722306" cy="30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0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1198E-2396-52FC-A967-7BEEC291E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3FE8A-7902-E458-E526-4F8C9DA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535EC-D84F-A358-725D-C7D873EBD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My goal for this project was to analyze variations in syntactic complexity in PELIC</a:t>
            </a:r>
          </a:p>
          <a:p>
            <a:r>
              <a:rPr lang="en-US" dirty="0"/>
              <a:t>How does the students’ syntax vary between proficiency levels?</a:t>
            </a:r>
          </a:p>
          <a:p>
            <a:r>
              <a:rPr lang="en-US" dirty="0"/>
              <a:t>Are there significant differences in syntactic complexity between students with different L1s?</a:t>
            </a:r>
          </a:p>
          <a:p>
            <a:pPr marL="76200" indent="0">
              <a:buNone/>
            </a:pPr>
            <a:r>
              <a:rPr lang="en-US" dirty="0"/>
              <a:t>I tried to investigate these questions by performing statistical analyses on the PELIC written data</a:t>
            </a:r>
          </a:p>
        </p:txBody>
      </p:sp>
    </p:spTree>
    <p:extLst>
      <p:ext uri="{BB962C8B-B14F-4D97-AF65-F5344CB8AC3E}">
        <p14:creationId xmlns:p14="http://schemas.microsoft.com/office/powerpoint/2010/main" val="161000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F23264-E184-E14D-684C-B17DF13EC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4CA79-6663-C1AF-CB3C-0D92A7D7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B1AE8-BF79-72FE-3092-0190784D3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I decided to investigate </a:t>
            </a:r>
            <a:r>
              <a:rPr lang="en-US" strike="sngStrike" dirty="0"/>
              <a:t>7</a:t>
            </a:r>
            <a:r>
              <a:rPr lang="en-US" dirty="0"/>
              <a:t> 6 syntactic measures: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Number of T-units per sentence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Mean length of T-units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Number of clauses per T-unit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Mean length of clauses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Number of prepositions per clause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Number of subordinating conjunctions per clause</a:t>
            </a:r>
          </a:p>
          <a:p>
            <a:pPr marL="533400" indent="-457200">
              <a:buFont typeface="+mj-lt"/>
              <a:buAutoNum type="arabicPeriod"/>
            </a:pPr>
            <a:r>
              <a:rPr lang="en-US" strike="sngStrike" dirty="0"/>
              <a:t>Number of discourse markers per clause</a:t>
            </a:r>
          </a:p>
        </p:txBody>
      </p:sp>
    </p:spTree>
    <p:extLst>
      <p:ext uri="{BB962C8B-B14F-4D97-AF65-F5344CB8AC3E}">
        <p14:creationId xmlns:p14="http://schemas.microsoft.com/office/powerpoint/2010/main" val="125074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03AD0-AA80-5377-0E95-DE07D6F63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C5FD4-401C-B2E3-CD89-26DB6F19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T-Unit?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85F4F-1F71-1AAB-3CCF-19A06EA2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 T-unit is defined to be an independent clause and all of its associated dependent clauses</a:t>
            </a:r>
          </a:p>
          <a:p>
            <a:pPr marL="7620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Because this sentence has one independent clause, it has 1 T-unit</a:t>
            </a:r>
          </a:p>
          <a:p>
            <a:r>
              <a:rPr lang="en-US" dirty="0"/>
              <a:t>This is a compound sentence with 2 independent clauses, so it has 2 T-units</a:t>
            </a:r>
          </a:p>
        </p:txBody>
      </p:sp>
    </p:spTree>
    <p:extLst>
      <p:ext uri="{BB962C8B-B14F-4D97-AF65-F5344CB8AC3E}">
        <p14:creationId xmlns:p14="http://schemas.microsoft.com/office/powerpoint/2010/main" val="223028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AFB3-9650-9CA7-02F7-30571FD9A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BF1CD-CA55-BAAD-52FF-009C60183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0152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79BBD-026A-7C7C-F831-721AB934C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C475E-352C-AAD8-5207-D194DE3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PELIC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8C0C-DA5D-58C9-91A1-2FBDE31D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written corpus consists of 46,204 student essays</a:t>
            </a:r>
          </a:p>
          <a:p>
            <a:r>
              <a:rPr lang="en-US" sz="2000" dirty="0"/>
              <a:t>Over 30 L1s represented</a:t>
            </a:r>
          </a:p>
          <a:p>
            <a:pPr lvl="1"/>
            <a:r>
              <a:rPr lang="en-US" sz="2000" dirty="0"/>
              <a:t>L1 counts vary drastically</a:t>
            </a:r>
          </a:p>
          <a:p>
            <a:r>
              <a:rPr lang="en-US" sz="2000" dirty="0"/>
              <a:t>Arabic and CJK students dominate the dataset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D835622-8DF0-8935-AC64-BAA048E5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606" y="770828"/>
            <a:ext cx="3913735" cy="360184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754732364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1416</Words>
  <Application>Microsoft Macintosh PowerPoint</Application>
  <PresentationFormat>On-screen Show (16:9)</PresentationFormat>
  <Paragraphs>136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Titillium Web ExtraLight</vt:lpstr>
      <vt:lpstr>Arial</vt:lpstr>
      <vt:lpstr>Titillium Web</vt:lpstr>
      <vt:lpstr>Thaliard template</vt:lpstr>
      <vt:lpstr>ESL Syntactic Analysis</vt:lpstr>
      <vt:lpstr>Background</vt:lpstr>
      <vt:lpstr>What is ESL?</vt:lpstr>
      <vt:lpstr>What is PELIC?</vt:lpstr>
      <vt:lpstr>Project Goals</vt:lpstr>
      <vt:lpstr>Measures of Syntax</vt:lpstr>
      <vt:lpstr>What is a T-Unit?</vt:lpstr>
      <vt:lpstr>The Data</vt:lpstr>
      <vt:lpstr>Overview of PELIC Data</vt:lpstr>
      <vt:lpstr>Overview of PELIC Data</vt:lpstr>
      <vt:lpstr>Overview of PELIC Data</vt:lpstr>
      <vt:lpstr>Generating the Measures</vt:lpstr>
      <vt:lpstr>What is TAASSC?</vt:lpstr>
      <vt:lpstr>The Bottleneck</vt:lpstr>
      <vt:lpstr>The Pain</vt:lpstr>
      <vt:lpstr>The Pain 2: Electric Boogaloo</vt:lpstr>
      <vt:lpstr>PowerPoint Presentation</vt:lpstr>
      <vt:lpstr>The Compromise</vt:lpstr>
      <vt:lpstr>Final Data Analysis</vt:lpstr>
      <vt:lpstr>PowerPoint Presentation</vt:lpstr>
      <vt:lpstr>Okay Something Went Horribly Wrong</vt:lpstr>
      <vt:lpstr>PowerPoint Presentation</vt:lpstr>
      <vt:lpstr>Bad Luck</vt:lpstr>
      <vt:lpstr>Hitting a Wall</vt:lpstr>
      <vt:lpstr>PowerPoint Presentation</vt:lpstr>
      <vt:lpstr>Unreliable Data</vt:lpstr>
      <vt:lpstr>Conclusion</vt:lpstr>
      <vt:lpstr>What Now?</vt:lpstr>
      <vt:lpstr>Glimmers of Hope</vt:lpstr>
      <vt:lpstr>Some Ideas</vt:lpstr>
      <vt:lpstr>Questions? Ideas?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ESL Syntactic Analysis</dc:title>
  <cp:lastModifiedBy>Zheng, Tianyi</cp:lastModifiedBy>
  <cp:revision>2</cp:revision>
  <dcterms:modified xsi:type="dcterms:W3CDTF">2022-04-21T20:43:59Z</dcterms:modified>
</cp:coreProperties>
</file>