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9" r:id="rId11"/>
    <p:sldId id="265" r:id="rId12"/>
    <p:sldId id="270" r:id="rId13"/>
    <p:sldId id="266" r:id="rId14"/>
    <p:sldId id="271"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A3CE8B7-257F-4C93-8322-F2D33BF3C896}">
          <p14:sldIdLst>
            <p14:sldId id="256"/>
            <p14:sldId id="257"/>
            <p14:sldId id="258"/>
            <p14:sldId id="259"/>
            <p14:sldId id="262"/>
            <p14:sldId id="260"/>
            <p14:sldId id="261"/>
            <p14:sldId id="263"/>
            <p14:sldId id="264"/>
            <p14:sldId id="269"/>
            <p14:sldId id="265"/>
            <p14:sldId id="270"/>
            <p14:sldId id="266"/>
            <p14:sldId id="271"/>
            <p14:sldId id="274"/>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3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73138" autoAdjust="0"/>
  </p:normalViewPr>
  <p:slideViewPr>
    <p:cSldViewPr snapToGrid="0">
      <p:cViewPr varScale="1">
        <p:scale>
          <a:sx n="73" d="100"/>
          <a:sy n="73" d="100"/>
        </p:scale>
        <p:origin x="198" y="78"/>
      </p:cViewPr>
      <p:guideLst/>
    </p:cSldViewPr>
  </p:slideViewPr>
  <p:notesTextViewPr>
    <p:cViewPr>
      <p:scale>
        <a:sx n="1" d="1"/>
        <a:sy n="1" d="1"/>
      </p:scale>
      <p:origin x="0" y="0"/>
    </p:cViewPr>
  </p:notesTextViewPr>
  <p:notesViewPr>
    <p:cSldViewPr snapToGrid="0">
      <p:cViewPr varScale="1">
        <p:scale>
          <a:sx n="65" d="100"/>
          <a:sy n="65" d="100"/>
        </p:scale>
        <p:origin x="230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26842-1C5A-48FB-BF21-F951338A4984}" type="datetimeFigureOut">
              <a:rPr lang="en-US" smtClean="0"/>
              <a:t>4/19/2023</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D34AD-3556-44D0-A471-77D507099033}" type="slidenum">
              <a:rPr lang="en-US" smtClean="0"/>
              <a:t>‹#›</a:t>
            </a:fld>
            <a:endParaRPr lang="en-US"/>
          </a:p>
        </p:txBody>
      </p:sp>
    </p:spTree>
    <p:extLst>
      <p:ext uri="{BB962C8B-B14F-4D97-AF65-F5344CB8AC3E}">
        <p14:creationId xmlns:p14="http://schemas.microsoft.com/office/powerpoint/2010/main" val="209739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1</a:t>
            </a:fld>
            <a:endParaRPr lang="en-US"/>
          </a:p>
        </p:txBody>
      </p:sp>
    </p:spTree>
    <p:extLst>
      <p:ext uri="{BB962C8B-B14F-4D97-AF65-F5344CB8AC3E}">
        <p14:creationId xmlns:p14="http://schemas.microsoft.com/office/powerpoint/2010/main" val="423566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10</a:t>
            </a:fld>
            <a:endParaRPr lang="en-US"/>
          </a:p>
        </p:txBody>
      </p:sp>
    </p:spTree>
    <p:extLst>
      <p:ext uri="{BB962C8B-B14F-4D97-AF65-F5344CB8AC3E}">
        <p14:creationId xmlns:p14="http://schemas.microsoft.com/office/powerpoint/2010/main" val="335017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11</a:t>
            </a:fld>
            <a:endParaRPr lang="en-US"/>
          </a:p>
        </p:txBody>
      </p:sp>
    </p:spTree>
    <p:extLst>
      <p:ext uri="{BB962C8B-B14F-4D97-AF65-F5344CB8AC3E}">
        <p14:creationId xmlns:p14="http://schemas.microsoft.com/office/powerpoint/2010/main" val="89783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I used regression model because both dependent and independent variable are continuous variables.</a:t>
            </a:r>
          </a:p>
        </p:txBody>
      </p:sp>
      <p:sp>
        <p:nvSpPr>
          <p:cNvPr id="4" name="슬라이드 번호 개체 틀 3"/>
          <p:cNvSpPr>
            <a:spLocks noGrp="1"/>
          </p:cNvSpPr>
          <p:nvPr>
            <p:ph type="sldNum" sz="quarter" idx="5"/>
          </p:nvPr>
        </p:nvSpPr>
        <p:spPr/>
        <p:txBody>
          <a:bodyPr/>
          <a:lstStyle/>
          <a:p>
            <a:fld id="{C6AD34AD-3556-44D0-A471-77D507099033}" type="slidenum">
              <a:rPr lang="en-US" smtClean="0"/>
              <a:t>12</a:t>
            </a:fld>
            <a:endParaRPr lang="en-US"/>
          </a:p>
        </p:txBody>
      </p:sp>
    </p:spTree>
    <p:extLst>
      <p:ext uri="{BB962C8B-B14F-4D97-AF65-F5344CB8AC3E}">
        <p14:creationId xmlns:p14="http://schemas.microsoft.com/office/powerpoint/2010/main" val="392702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In summary, after </a:t>
            </a:r>
          </a:p>
        </p:txBody>
      </p:sp>
      <p:sp>
        <p:nvSpPr>
          <p:cNvPr id="4" name="슬라이드 번호 개체 틀 3"/>
          <p:cNvSpPr>
            <a:spLocks noGrp="1"/>
          </p:cNvSpPr>
          <p:nvPr>
            <p:ph type="sldNum" sz="quarter" idx="5"/>
          </p:nvPr>
        </p:nvSpPr>
        <p:spPr/>
        <p:txBody>
          <a:bodyPr/>
          <a:lstStyle/>
          <a:p>
            <a:fld id="{C6AD34AD-3556-44D0-A471-77D507099033}" type="slidenum">
              <a:rPr lang="en-US" smtClean="0"/>
              <a:t>14</a:t>
            </a:fld>
            <a:endParaRPr lang="en-US"/>
          </a:p>
        </p:txBody>
      </p:sp>
    </p:spTree>
    <p:extLst>
      <p:ext uri="{BB962C8B-B14F-4D97-AF65-F5344CB8AC3E}">
        <p14:creationId xmlns:p14="http://schemas.microsoft.com/office/powerpoint/2010/main" val="636931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15</a:t>
            </a:fld>
            <a:endParaRPr lang="en-US"/>
          </a:p>
        </p:txBody>
      </p:sp>
    </p:spTree>
    <p:extLst>
      <p:ext uri="{BB962C8B-B14F-4D97-AF65-F5344CB8AC3E}">
        <p14:creationId xmlns:p14="http://schemas.microsoft.com/office/powerpoint/2010/main" val="68286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I do not have a strong linguistic background here; I was browsing Kaggle, looking for a dataset to use for the final project; cause I was not into scraping the data,</a:t>
            </a:r>
          </a:p>
          <a:p>
            <a:r>
              <a:rPr lang="en-US" dirty="0"/>
              <a:t>Then I saw this project titled: what makes a popular ted talk? And I got curious, what would be the major factor when people give ratings to the talks.</a:t>
            </a:r>
          </a:p>
          <a:p>
            <a:endParaRPr lang="en-US" dirty="0"/>
          </a:p>
          <a:p>
            <a:r>
              <a:rPr lang="en-US" dirty="0"/>
              <a:t>the video contents like Ted talks can be divided into two parts: verbal aspect, which is the content of it, and nonverbal aspect such as speaker’s tone, body language, specific choice of word, and so on. I, as an L2 speaker of English, become curious about which part weighs more when rating the talks; whether the content of the talk is what matters the most, or it is the delivery strategy that attracts viewers.</a:t>
            </a:r>
          </a:p>
          <a:p>
            <a:r>
              <a:rPr lang="en-US" dirty="0"/>
              <a:t>So My research question is, ~~~ (RQ </a:t>
            </a:r>
            <a:r>
              <a:rPr lang="ko-KR" altLang="en-US" dirty="0"/>
              <a:t>읽기</a:t>
            </a:r>
            <a:r>
              <a:rPr lang="en-US" altLang="ko-KR" dirty="0"/>
              <a:t>)</a:t>
            </a:r>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2</a:t>
            </a:fld>
            <a:endParaRPr lang="en-US"/>
          </a:p>
        </p:txBody>
      </p:sp>
    </p:spTree>
    <p:extLst>
      <p:ext uri="{BB962C8B-B14F-4D97-AF65-F5344CB8AC3E}">
        <p14:creationId xmlns:p14="http://schemas.microsoft.com/office/powerpoint/2010/main" val="4054181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There are two data sets I used: one is regarding the talks’ information such as comments, language used in it, title, etc., and another one only contains the </a:t>
            </a:r>
            <a:r>
              <a:rPr lang="en-US" dirty="0" err="1"/>
              <a:t>url</a:t>
            </a:r>
            <a:r>
              <a:rPr lang="en-US" dirty="0"/>
              <a:t> of the talks and their transcript.</a:t>
            </a:r>
          </a:p>
          <a:p>
            <a:endParaRPr lang="en-US" dirty="0"/>
          </a:p>
          <a:p>
            <a:r>
              <a:rPr lang="en-US" dirty="0"/>
              <a:t>As</a:t>
            </a:r>
            <a:r>
              <a:rPr lang="ko-KR" altLang="en-US" dirty="0"/>
              <a:t> </a:t>
            </a:r>
            <a:r>
              <a:rPr lang="en-US" altLang="ko-KR" dirty="0"/>
              <a:t>you</a:t>
            </a:r>
            <a:r>
              <a:rPr lang="ko-KR" altLang="en-US" dirty="0"/>
              <a:t> </a:t>
            </a:r>
            <a:r>
              <a:rPr lang="en-US" altLang="ko-KR" dirty="0"/>
              <a:t>can</a:t>
            </a:r>
            <a:r>
              <a:rPr lang="ko-KR" altLang="en-US" dirty="0"/>
              <a:t> </a:t>
            </a:r>
            <a:r>
              <a:rPr lang="en-US" altLang="ko-KR" dirty="0"/>
              <a:t>see</a:t>
            </a:r>
            <a:r>
              <a:rPr lang="ko-KR" altLang="en-US" dirty="0"/>
              <a:t> </a:t>
            </a:r>
            <a:r>
              <a:rPr lang="en-US" altLang="ko-KR" dirty="0"/>
              <a:t>here,</a:t>
            </a:r>
            <a:r>
              <a:rPr lang="ko-KR" altLang="en-US" dirty="0"/>
              <a:t> </a:t>
            </a:r>
            <a:r>
              <a:rPr lang="en-US" altLang="ko-KR" dirty="0"/>
              <a:t>there</a:t>
            </a:r>
            <a:r>
              <a:rPr lang="ko-KR" altLang="en-US" dirty="0"/>
              <a:t> </a:t>
            </a:r>
            <a:r>
              <a:rPr lang="en-US" altLang="ko-KR" dirty="0"/>
              <a:t>are</a:t>
            </a:r>
            <a:r>
              <a:rPr lang="ko-KR" altLang="en-US" dirty="0"/>
              <a:t> </a:t>
            </a:r>
            <a:r>
              <a:rPr lang="en-US" altLang="ko-KR" dirty="0"/>
              <a:t>25 hundred something</a:t>
            </a:r>
            <a:r>
              <a:rPr lang="ko-KR" altLang="en-US" dirty="0"/>
              <a:t> </a:t>
            </a:r>
            <a:r>
              <a:rPr lang="en-US" altLang="ko-KR" dirty="0"/>
              <a:t>values</a:t>
            </a:r>
            <a:r>
              <a:rPr lang="ko-KR" altLang="en-US" dirty="0"/>
              <a:t> </a:t>
            </a:r>
            <a:r>
              <a:rPr lang="en-US" altLang="ko-KR" dirty="0"/>
              <a:t>in</a:t>
            </a:r>
            <a:r>
              <a:rPr lang="ko-KR" altLang="en-US" dirty="0"/>
              <a:t> </a:t>
            </a:r>
            <a:r>
              <a:rPr lang="en-US" altLang="ko-KR" dirty="0"/>
              <a:t>each data set before merging and sorting.</a:t>
            </a:r>
          </a:p>
          <a:p>
            <a:r>
              <a:rPr lang="en-US" dirty="0"/>
              <a:t>But after sorting we are now with 972 values in the data set.</a:t>
            </a:r>
          </a:p>
          <a:p>
            <a:endParaRPr lang="en-US" dirty="0"/>
          </a:p>
          <a:p>
            <a:r>
              <a:rPr lang="en-US" dirty="0"/>
              <a:t>This huge decrease in the number of value is mainly from the sorting; not merging. When I merged them, I only lost 5-6 rows because there were missing </a:t>
            </a:r>
            <a:r>
              <a:rPr lang="en-US" dirty="0" err="1"/>
              <a:t>url</a:t>
            </a:r>
            <a:r>
              <a:rPr lang="en-US" dirty="0"/>
              <a:t> values in the main ted data set.</a:t>
            </a:r>
          </a:p>
          <a:p>
            <a:endParaRPr lang="en-US" dirty="0"/>
          </a:p>
          <a:p>
            <a:r>
              <a:rPr lang="en-US" dirty="0"/>
              <a:t>This huge decrease in number is because I filtered them with the type // program of the ted talk. I am only using ted original talks in this project.</a:t>
            </a:r>
          </a:p>
        </p:txBody>
      </p:sp>
      <p:sp>
        <p:nvSpPr>
          <p:cNvPr id="4" name="슬라이드 번호 개체 틀 3"/>
          <p:cNvSpPr>
            <a:spLocks noGrp="1"/>
          </p:cNvSpPr>
          <p:nvPr>
            <p:ph type="sldNum" sz="quarter" idx="5"/>
          </p:nvPr>
        </p:nvSpPr>
        <p:spPr/>
        <p:txBody>
          <a:bodyPr/>
          <a:lstStyle/>
          <a:p>
            <a:fld id="{C6AD34AD-3556-44D0-A471-77D507099033}" type="slidenum">
              <a:rPr lang="en-US" smtClean="0"/>
              <a:t>3</a:t>
            </a:fld>
            <a:endParaRPr lang="en-US"/>
          </a:p>
        </p:txBody>
      </p:sp>
    </p:spTree>
    <p:extLst>
      <p:ext uri="{BB962C8B-B14F-4D97-AF65-F5344CB8AC3E}">
        <p14:creationId xmlns:p14="http://schemas.microsoft.com/office/powerpoint/2010/main" val="17753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왜 </a:t>
            </a:r>
            <a:r>
              <a:rPr lang="en-US" altLang="ko-KR" dirty="0"/>
              <a:t>ted original</a:t>
            </a:r>
            <a:r>
              <a:rPr lang="ko-KR" altLang="en-US" dirty="0"/>
              <a:t>만 </a:t>
            </a:r>
            <a:r>
              <a:rPr lang="en-US" altLang="ko-KR" dirty="0"/>
              <a:t>filter </a:t>
            </a:r>
            <a:r>
              <a:rPr lang="ko-KR" altLang="en-US" dirty="0"/>
              <a:t>했는지</a:t>
            </a:r>
            <a:r>
              <a:rPr lang="en-US" altLang="ko-KR" dirty="0"/>
              <a:t>.</a:t>
            </a:r>
          </a:p>
          <a:p>
            <a:r>
              <a:rPr lang="en-US" dirty="0"/>
              <a:t>TEDx, TEDMED, .. But these are not held by TED organization; the organization gives the license to a specific country or community to host conferences similar to TED. And the topics that these sub-ted talks handle are a little bit restricted compared to the original TED talk.</a:t>
            </a:r>
          </a:p>
          <a:p>
            <a:r>
              <a:rPr lang="en-US" dirty="0"/>
              <a:t>So I decided to use the original Ted talk for my final project.</a:t>
            </a:r>
          </a:p>
          <a:p>
            <a:r>
              <a:rPr lang="en-US" dirty="0"/>
              <a:t> </a:t>
            </a:r>
          </a:p>
          <a:p>
            <a:endParaRPr lang="en-US" dirty="0"/>
          </a:p>
          <a:p>
            <a:r>
              <a:rPr lang="en-US" dirty="0"/>
              <a:t>Popularity</a:t>
            </a:r>
            <a:r>
              <a:rPr lang="ko-KR" altLang="en-US" dirty="0"/>
              <a:t>에서 왜 </a:t>
            </a:r>
            <a:r>
              <a:rPr lang="en-US" altLang="ko-KR" dirty="0"/>
              <a:t>comments</a:t>
            </a:r>
            <a:r>
              <a:rPr lang="ko-KR" altLang="en-US" dirty="0"/>
              <a:t>랑 </a:t>
            </a:r>
            <a:r>
              <a:rPr lang="en-US" altLang="ko-KR" dirty="0"/>
              <a:t>view</a:t>
            </a:r>
            <a:r>
              <a:rPr lang="ko-KR" altLang="en-US" dirty="0"/>
              <a:t>는 고려하지 않았는지</a:t>
            </a:r>
            <a:r>
              <a:rPr lang="en-US" altLang="ko-K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Do Schools Kill Creativity		Ken Robinson</a:t>
            </a:r>
          </a:p>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4</a:t>
            </a:fld>
            <a:endParaRPr lang="en-US"/>
          </a:p>
        </p:txBody>
      </p:sp>
    </p:spTree>
    <p:extLst>
      <p:ext uri="{BB962C8B-B14F-4D97-AF65-F5344CB8AC3E}">
        <p14:creationId xmlns:p14="http://schemas.microsoft.com/office/powerpoint/2010/main" val="20952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There are 14 categories of rating, which are funny, beautiful, confusing, etc., and 10 of them is positive and 4 of them is negative.</a:t>
            </a:r>
          </a:p>
          <a:p>
            <a:r>
              <a:rPr lang="en-US" dirty="0"/>
              <a:t>this column represent the total sum of each ratings here; 19645 people checked Funny, 4500 checked Beautiful, etc. etc.</a:t>
            </a:r>
          </a:p>
          <a:p>
            <a:r>
              <a:rPr lang="en-US" dirty="0"/>
              <a:t>So, in order to label the talk, the percentage of each option has to be calculated.</a:t>
            </a:r>
          </a:p>
          <a:p>
            <a:r>
              <a:rPr lang="en-US" dirty="0"/>
              <a:t>And then, I categorized them based on the percentage positive and negative</a:t>
            </a:r>
          </a:p>
          <a:p>
            <a:endParaRPr lang="en-US" dirty="0"/>
          </a:p>
          <a:p>
            <a:r>
              <a:rPr lang="en-US" dirty="0"/>
              <a:t>There is ‘OK’ ; since it’s more or less neutral, I did not take this into consideration when calculating percentages of each rating.</a:t>
            </a:r>
          </a:p>
          <a:p>
            <a:endParaRPr lang="en-US" dirty="0"/>
          </a:p>
          <a:p>
            <a:r>
              <a:rPr lang="en-US" dirty="0"/>
              <a:t>As we can see here, the majority of the talks have higher `positive` percentage than `negative` percentage, so I calculated the mean of negative  percentage, and if a talk has higher negative percentage than the mean, I labelled it as negative</a:t>
            </a:r>
          </a:p>
        </p:txBody>
      </p:sp>
      <p:sp>
        <p:nvSpPr>
          <p:cNvPr id="4" name="슬라이드 번호 개체 틀 3"/>
          <p:cNvSpPr>
            <a:spLocks noGrp="1"/>
          </p:cNvSpPr>
          <p:nvPr>
            <p:ph type="sldNum" sz="quarter" idx="5"/>
          </p:nvPr>
        </p:nvSpPr>
        <p:spPr/>
        <p:txBody>
          <a:bodyPr/>
          <a:lstStyle/>
          <a:p>
            <a:fld id="{C6AD34AD-3556-44D0-A471-77D507099033}" type="slidenum">
              <a:rPr lang="en-US" smtClean="0"/>
              <a:t>5</a:t>
            </a:fld>
            <a:endParaRPr lang="en-US"/>
          </a:p>
        </p:txBody>
      </p:sp>
    </p:spTree>
    <p:extLst>
      <p:ext uri="{BB962C8B-B14F-4D97-AF65-F5344CB8AC3E}">
        <p14:creationId xmlns:p14="http://schemas.microsoft.com/office/powerpoint/2010/main" val="181708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H2, H3 </a:t>
            </a:r>
            <a:r>
              <a:rPr lang="ko-KR" altLang="en-US" dirty="0"/>
              <a:t>설명</a:t>
            </a:r>
            <a:r>
              <a:rPr lang="en-US" altLang="ko-KR" dirty="0"/>
              <a:t>. </a:t>
            </a:r>
            <a:r>
              <a:rPr lang="ko-KR" altLang="en-US" dirty="0"/>
              <a:t>증명하다 </a:t>
            </a:r>
            <a:r>
              <a:rPr lang="en-US" altLang="ko-KR" dirty="0"/>
              <a:t>demonstrate / testify</a:t>
            </a:r>
          </a:p>
          <a:p>
            <a:endParaRPr lang="en-US" dirty="0"/>
          </a:p>
          <a:p>
            <a:r>
              <a:rPr lang="en-US" dirty="0"/>
              <a:t>Higher mean k-band can be an indicator of more sophisticated, technical words and if the talk has a lot of this jargon-like words, I supposed, viewers might think that it is obnoxious.</a:t>
            </a:r>
          </a:p>
          <a:p>
            <a:endParaRPr lang="en-US" dirty="0"/>
          </a:p>
          <a:p>
            <a:r>
              <a:rPr lang="en-US" dirty="0"/>
              <a:t>If the sentences are generally not short nor concise, the viewers might think it is longwinded.</a:t>
            </a:r>
          </a:p>
          <a:p>
            <a:endParaRPr lang="en-US" dirty="0"/>
          </a:p>
          <a:p>
            <a:r>
              <a:rPr lang="en-US" dirty="0"/>
              <a:t>Base rate here is 67%</a:t>
            </a:r>
          </a:p>
        </p:txBody>
      </p:sp>
      <p:sp>
        <p:nvSpPr>
          <p:cNvPr id="4" name="슬라이드 번호 개체 틀 3"/>
          <p:cNvSpPr>
            <a:spLocks noGrp="1"/>
          </p:cNvSpPr>
          <p:nvPr>
            <p:ph type="sldNum" sz="quarter" idx="5"/>
          </p:nvPr>
        </p:nvSpPr>
        <p:spPr/>
        <p:txBody>
          <a:bodyPr/>
          <a:lstStyle/>
          <a:p>
            <a:fld id="{C6AD34AD-3556-44D0-A471-77D507099033}" type="slidenum">
              <a:rPr lang="en-US" smtClean="0"/>
              <a:t>6</a:t>
            </a:fld>
            <a:endParaRPr lang="en-US"/>
          </a:p>
        </p:txBody>
      </p:sp>
    </p:spTree>
    <p:extLst>
      <p:ext uri="{BB962C8B-B14F-4D97-AF65-F5344CB8AC3E}">
        <p14:creationId xmlns:p14="http://schemas.microsoft.com/office/powerpoint/2010/main" val="181486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When I increased the max feature to 5000, it started to overfit – basically the model predicted that all of them are positively rated.</a:t>
            </a:r>
          </a:p>
        </p:txBody>
      </p:sp>
      <p:sp>
        <p:nvSpPr>
          <p:cNvPr id="4" name="슬라이드 번호 개체 틀 3"/>
          <p:cNvSpPr>
            <a:spLocks noGrp="1"/>
          </p:cNvSpPr>
          <p:nvPr>
            <p:ph type="sldNum" sz="quarter" idx="5"/>
          </p:nvPr>
        </p:nvSpPr>
        <p:spPr/>
        <p:txBody>
          <a:bodyPr/>
          <a:lstStyle/>
          <a:p>
            <a:fld id="{C6AD34AD-3556-44D0-A471-77D507099033}" type="slidenum">
              <a:rPr lang="en-US" smtClean="0"/>
              <a:t>7</a:t>
            </a:fld>
            <a:endParaRPr lang="en-US"/>
          </a:p>
        </p:txBody>
      </p:sp>
    </p:spTree>
    <p:extLst>
      <p:ext uri="{BB962C8B-B14F-4D97-AF65-F5344CB8AC3E}">
        <p14:creationId xmlns:p14="http://schemas.microsoft.com/office/powerpoint/2010/main" val="764846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Unigram // bigram feature </a:t>
            </a:r>
            <a:r>
              <a:rPr lang="ko-KR" altLang="en-US" dirty="0"/>
              <a:t>둘 다 사용함</a:t>
            </a:r>
            <a:r>
              <a:rPr lang="en-US" altLang="ko-KR" dirty="0"/>
              <a:t>.</a:t>
            </a:r>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8</a:t>
            </a:fld>
            <a:endParaRPr lang="en-US"/>
          </a:p>
        </p:txBody>
      </p:sp>
    </p:spTree>
    <p:extLst>
      <p:ext uri="{BB962C8B-B14F-4D97-AF65-F5344CB8AC3E}">
        <p14:creationId xmlns:p14="http://schemas.microsoft.com/office/powerpoint/2010/main" val="289951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 parameter</a:t>
            </a:r>
          </a:p>
          <a:p>
            <a:r>
              <a:rPr lang="ko-KR" altLang="en-US" dirty="0"/>
              <a:t>왜 이런 일이 일어났을까</a:t>
            </a:r>
            <a:r>
              <a:rPr lang="en-US" altLang="ko-KR" dirty="0"/>
              <a:t>?</a:t>
            </a:r>
          </a:p>
          <a:p>
            <a:endParaRPr lang="en-US" dirty="0"/>
          </a:p>
        </p:txBody>
      </p:sp>
      <p:sp>
        <p:nvSpPr>
          <p:cNvPr id="4" name="슬라이드 번호 개체 틀 3"/>
          <p:cNvSpPr>
            <a:spLocks noGrp="1"/>
          </p:cNvSpPr>
          <p:nvPr>
            <p:ph type="sldNum" sz="quarter" idx="5"/>
          </p:nvPr>
        </p:nvSpPr>
        <p:spPr/>
        <p:txBody>
          <a:bodyPr/>
          <a:lstStyle/>
          <a:p>
            <a:fld id="{C6AD34AD-3556-44D0-A471-77D507099033}" type="slidenum">
              <a:rPr lang="en-US" smtClean="0"/>
              <a:t>9</a:t>
            </a:fld>
            <a:endParaRPr lang="en-US"/>
          </a:p>
        </p:txBody>
      </p:sp>
    </p:spTree>
    <p:extLst>
      <p:ext uri="{BB962C8B-B14F-4D97-AF65-F5344CB8AC3E}">
        <p14:creationId xmlns:p14="http://schemas.microsoft.com/office/powerpoint/2010/main" val="356047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BFA5393-C4B3-4DC1-8B8D-5026A32EC469}" type="datetimeFigureOut">
              <a:rPr lang="en-US" smtClean="0"/>
              <a:t>4/19/2023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C6C6785-2613-418B-B3C1-44002D40632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BFA5393-C4B3-4DC1-8B8D-5026A32EC46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184859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BFA5393-C4B3-4DC1-8B8D-5026A32EC46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424699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BFA5393-C4B3-4DC1-8B8D-5026A32EC46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68188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ko-KR" altLang="en-US"/>
              <a:t>마스터 제목 스타일 편집</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3BFA5393-C4B3-4DC1-8B8D-5026A32EC46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C6785-2613-418B-B3C1-44002D40632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97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BFA5393-C4B3-4DC1-8B8D-5026A32EC46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18120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BFA5393-C4B3-4DC1-8B8D-5026A32EC469}"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6931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BFA5393-C4B3-4DC1-8B8D-5026A32EC469}"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105658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A5393-C4B3-4DC1-8B8D-5026A32EC469}"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11519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3BFA5393-C4B3-4DC1-8B8D-5026A32EC46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377231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3BFA5393-C4B3-4DC1-8B8D-5026A32EC46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C6785-2613-418B-B3C1-44002D406323}" type="slidenum">
              <a:rPr lang="en-US" smtClean="0"/>
              <a:t>‹#›</a:t>
            </a:fld>
            <a:endParaRPr lang="en-US"/>
          </a:p>
        </p:txBody>
      </p:sp>
    </p:spTree>
    <p:extLst>
      <p:ext uri="{BB962C8B-B14F-4D97-AF65-F5344CB8AC3E}">
        <p14:creationId xmlns:p14="http://schemas.microsoft.com/office/powerpoint/2010/main" val="175117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BFA5393-C4B3-4DC1-8B8D-5026A32EC469}" type="datetimeFigureOut">
              <a:rPr lang="en-US" smtClean="0"/>
              <a:t>4/19/2023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C6C6785-2613-418B-B3C1-44002D406323}" type="slidenum">
              <a:rPr lang="en-US" smtClean="0"/>
              <a:t>‹#›</a:t>
            </a:fld>
            <a:endParaRPr lang="en-US"/>
          </a:p>
        </p:txBody>
      </p:sp>
    </p:spTree>
    <p:extLst>
      <p:ext uri="{BB962C8B-B14F-4D97-AF65-F5344CB8AC3E}">
        <p14:creationId xmlns:p14="http://schemas.microsoft.com/office/powerpoint/2010/main" val="1806190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33A478-A25B-47C5-9111-EE3051D5AFE9}"/>
              </a:ext>
            </a:extLst>
          </p:cNvPr>
          <p:cNvSpPr>
            <a:spLocks noGrp="1"/>
          </p:cNvSpPr>
          <p:nvPr>
            <p:ph type="ctrTitle"/>
          </p:nvPr>
        </p:nvSpPr>
        <p:spPr/>
        <p:txBody>
          <a:bodyPr>
            <a:normAutofit/>
          </a:bodyPr>
          <a:lstStyle/>
          <a:p>
            <a:r>
              <a:rPr lang="en-US" sz="6600" dirty="0">
                <a:latin typeface="Calibri" panose="020F0502020204030204" pitchFamily="34" charset="0"/>
                <a:ea typeface="Calibri" panose="020F0502020204030204" pitchFamily="34" charset="0"/>
                <a:cs typeface="Calibri" panose="020F0502020204030204" pitchFamily="34" charset="0"/>
              </a:rPr>
              <a:t>Ted talk Analysis</a:t>
            </a:r>
            <a:br>
              <a:rPr lang="en-US" sz="6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 Focusing on Transcript and popularity</a:t>
            </a:r>
            <a:br>
              <a:rPr lang="en-US" sz="3600" dirty="0">
                <a:latin typeface="Calibri" panose="020F0502020204030204" pitchFamily="34" charset="0"/>
                <a:ea typeface="Calibri" panose="020F0502020204030204" pitchFamily="34" charset="0"/>
                <a:cs typeface="Calibri" panose="020F0502020204030204" pitchFamily="34" charset="0"/>
              </a:rPr>
            </a:b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부제목 2">
            <a:extLst>
              <a:ext uri="{FF2B5EF4-FFF2-40B4-BE49-F238E27FC236}">
                <a16:creationId xmlns:a16="http://schemas.microsoft.com/office/drawing/2014/main" id="{4A92C8FF-BEED-4A7B-867F-42FBF2C4499E}"/>
              </a:ext>
            </a:extLst>
          </p:cNvPr>
          <p:cNvSpPr>
            <a:spLocks noGrp="1"/>
          </p:cNvSpPr>
          <p:nvPr>
            <p:ph type="subTitle" idx="1"/>
          </p:nvPr>
        </p:nvSpPr>
        <p:spPr>
          <a:xfrm>
            <a:off x="1709530" y="3869634"/>
            <a:ext cx="8767860" cy="1929917"/>
          </a:xfrm>
        </p:spPr>
        <p:txBody>
          <a:bodyPr>
            <a:normAutofit/>
          </a:bodyPr>
          <a:lstStyle/>
          <a:p>
            <a:pPr>
              <a:lnSpc>
                <a:spcPct val="60000"/>
              </a:lnSpc>
            </a:pPr>
            <a:endParaRPr lang="en-US" sz="3200" dirty="0"/>
          </a:p>
          <a:p>
            <a:pPr>
              <a:lnSpc>
                <a:spcPct val="60000"/>
              </a:lnSpc>
            </a:pPr>
            <a:r>
              <a:rPr lang="en-US" sz="3200" dirty="0"/>
              <a:t>Soobin Choi</a:t>
            </a:r>
          </a:p>
          <a:p>
            <a:pPr>
              <a:lnSpc>
                <a:spcPct val="60000"/>
              </a:lnSpc>
            </a:pPr>
            <a:r>
              <a:rPr lang="en-US" sz="3200" dirty="0"/>
              <a:t>LING 2234</a:t>
            </a:r>
          </a:p>
          <a:p>
            <a:pPr>
              <a:lnSpc>
                <a:spcPct val="60000"/>
              </a:lnSpc>
            </a:pPr>
            <a:r>
              <a:rPr lang="en-US" sz="3200" dirty="0"/>
              <a:t>Dr. </a:t>
            </a:r>
            <a:r>
              <a:rPr lang="en-US" sz="3200" dirty="0" err="1"/>
              <a:t>Narae</a:t>
            </a:r>
            <a:r>
              <a:rPr lang="en-US" sz="3200" dirty="0"/>
              <a:t> Han</a:t>
            </a:r>
          </a:p>
        </p:txBody>
      </p:sp>
    </p:spTree>
    <p:extLst>
      <p:ext uri="{BB962C8B-B14F-4D97-AF65-F5344CB8AC3E}">
        <p14:creationId xmlns:p14="http://schemas.microsoft.com/office/powerpoint/2010/main" val="383419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 1 – SVM (</a:t>
            </a:r>
            <a:r>
              <a:rPr lang="en-US" dirty="0" err="1">
                <a:solidFill>
                  <a:schemeClr val="tx1">
                    <a:lumMod val="65000"/>
                    <a:lumOff val="35000"/>
                  </a:schemeClr>
                </a:solidFill>
              </a:rPr>
              <a:t>ngrams</a:t>
            </a:r>
            <a:r>
              <a:rPr lang="en-US" dirty="0">
                <a:solidFill>
                  <a:schemeClr val="tx1">
                    <a:lumMod val="65000"/>
                    <a:lumOff val="35000"/>
                  </a:schemeClr>
                </a:solidFill>
              </a:rPr>
              <a:t>)</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3000" y="1765852"/>
            <a:ext cx="5707693" cy="521609"/>
          </a:xfrm>
        </p:spPr>
        <p:txBody>
          <a:bodyPr>
            <a:normAutofit/>
          </a:bodyPr>
          <a:lstStyle/>
          <a:p>
            <a:pPr marL="45720" indent="0">
              <a:buClr>
                <a:schemeClr val="tx1">
                  <a:lumMod val="50000"/>
                  <a:lumOff val="50000"/>
                </a:schemeClr>
              </a:buClr>
              <a:buNone/>
            </a:pPr>
            <a:r>
              <a:rPr lang="en-US" sz="1800" dirty="0">
                <a:solidFill>
                  <a:schemeClr val="tx1">
                    <a:lumMod val="65000"/>
                    <a:lumOff val="35000"/>
                  </a:schemeClr>
                </a:solidFill>
              </a:rPr>
              <a:t>Max Feature = 15000, Accuracy Score = 65%, C = 1E5</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10</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49614700-7298-4890-B245-C2838CB4A48A}"/>
              </a:ext>
            </a:extLst>
          </p:cNvPr>
          <p:cNvPicPr>
            <a:picLocks noChangeAspect="1"/>
          </p:cNvPicPr>
          <p:nvPr/>
        </p:nvPicPr>
        <p:blipFill>
          <a:blip r:embed="rId3"/>
          <a:stretch>
            <a:fillRect/>
          </a:stretch>
        </p:blipFill>
        <p:spPr>
          <a:xfrm>
            <a:off x="1143000" y="2109028"/>
            <a:ext cx="4876800" cy="4114800"/>
          </a:xfrm>
          <a:prstGeom prst="rect">
            <a:avLst/>
          </a:prstGeom>
        </p:spPr>
      </p:pic>
      <p:sp>
        <p:nvSpPr>
          <p:cNvPr id="7" name="TextBox 6">
            <a:extLst>
              <a:ext uri="{FF2B5EF4-FFF2-40B4-BE49-F238E27FC236}">
                <a16:creationId xmlns:a16="http://schemas.microsoft.com/office/drawing/2014/main" id="{E7A20AE5-FC23-4C0A-949C-E244FAFCD676}"/>
              </a:ext>
            </a:extLst>
          </p:cNvPr>
          <p:cNvSpPr txBox="1"/>
          <p:nvPr/>
        </p:nvSpPr>
        <p:spPr>
          <a:xfrm>
            <a:off x="6546574" y="1765852"/>
            <a:ext cx="4691269" cy="3046988"/>
          </a:xfrm>
          <a:prstGeom prst="rect">
            <a:avLst/>
          </a:prstGeom>
          <a:noFill/>
        </p:spPr>
        <p:txBody>
          <a:bodyPr wrap="square" rtlCol="0">
            <a:spAutoFit/>
          </a:bodyPr>
          <a:lstStyle/>
          <a:p>
            <a:pPr marL="285750" indent="-285750">
              <a:buClr>
                <a:schemeClr val="tx1">
                  <a:lumMod val="50000"/>
                  <a:lumOff val="50000"/>
                </a:schemeClr>
              </a:buClr>
              <a:buFont typeface="Arial" panose="020B0604020202020204" pitchFamily="34" charset="0"/>
              <a:buChar char="•"/>
            </a:pPr>
            <a:r>
              <a:rPr lang="en-US" sz="2400" dirty="0">
                <a:solidFill>
                  <a:schemeClr val="tx1">
                    <a:lumMod val="65000"/>
                    <a:lumOff val="35000"/>
                  </a:schemeClr>
                </a:solidFill>
              </a:rPr>
              <a:t>Overall, the accuracy was lower than that of NB model</a:t>
            </a:r>
          </a:p>
          <a:p>
            <a:pPr marL="285750" indent="-285750">
              <a:buClr>
                <a:schemeClr val="tx1">
                  <a:lumMod val="50000"/>
                  <a:lumOff val="50000"/>
                </a:schemeClr>
              </a:buClr>
              <a:buFont typeface="Arial" panose="020B0604020202020204" pitchFamily="34" charset="0"/>
              <a:buChar char="•"/>
            </a:pPr>
            <a:r>
              <a:rPr lang="en-US" sz="2400" dirty="0">
                <a:solidFill>
                  <a:schemeClr val="tx1">
                    <a:lumMod val="65000"/>
                    <a:lumOff val="35000"/>
                  </a:schemeClr>
                </a:solidFill>
              </a:rPr>
              <a:t>However, SVM models were more successful in classifying true negatives. – SVM more sophisticated than NB</a:t>
            </a:r>
          </a:p>
          <a:p>
            <a:pPr marL="285750" indent="-285750">
              <a:buClr>
                <a:schemeClr val="tx1">
                  <a:lumMod val="50000"/>
                  <a:lumOff val="50000"/>
                </a:schemeClr>
              </a:buClr>
              <a:buFont typeface="Arial" panose="020B0604020202020204" pitchFamily="34" charset="0"/>
              <a:buChar char="•"/>
            </a:pPr>
            <a:endParaRPr lang="en-US" sz="2400" dirty="0">
              <a:solidFill>
                <a:schemeClr val="tx1">
                  <a:lumMod val="65000"/>
                  <a:lumOff val="35000"/>
                </a:schemeClr>
              </a:solidFill>
            </a:endParaRPr>
          </a:p>
          <a:p>
            <a:pPr marL="285750" indent="-285750">
              <a:buClr>
                <a:schemeClr val="tx1">
                  <a:lumMod val="50000"/>
                  <a:lumOff val="50000"/>
                </a:schemeClr>
              </a:buClr>
              <a:buFont typeface="Arial" panose="020B0604020202020204" pitchFamily="34" charset="0"/>
              <a:buChar char="•"/>
            </a:pPr>
            <a:r>
              <a:rPr lang="en-US" sz="2400" dirty="0">
                <a:solidFill>
                  <a:schemeClr val="tx1">
                    <a:lumMod val="65000"/>
                    <a:lumOff val="35000"/>
                  </a:schemeClr>
                </a:solidFill>
              </a:rPr>
              <a:t>Hypothesis – rejected.</a:t>
            </a:r>
          </a:p>
        </p:txBody>
      </p:sp>
    </p:spTree>
    <p:extLst>
      <p:ext uri="{BB962C8B-B14F-4D97-AF65-F5344CB8AC3E}">
        <p14:creationId xmlns:p14="http://schemas.microsoft.com/office/powerpoint/2010/main" val="141841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 2 – K-band</a:t>
            </a:r>
            <a:r>
              <a:rPr lang="ko-KR" altLang="en-US" dirty="0">
                <a:solidFill>
                  <a:schemeClr val="tx1">
                    <a:lumMod val="65000"/>
                    <a:lumOff val="35000"/>
                  </a:schemeClr>
                </a:solidFill>
              </a:rPr>
              <a:t> </a:t>
            </a:r>
            <a:r>
              <a:rPr lang="en-US" altLang="ko-KR" dirty="0">
                <a:solidFill>
                  <a:schemeClr val="tx1">
                    <a:lumMod val="65000"/>
                    <a:lumOff val="35000"/>
                  </a:schemeClr>
                </a:solidFill>
              </a:rPr>
              <a:t>&amp;</a:t>
            </a:r>
            <a:r>
              <a:rPr lang="ko-KR" altLang="en-US" dirty="0">
                <a:solidFill>
                  <a:schemeClr val="tx1">
                    <a:lumMod val="65000"/>
                    <a:lumOff val="35000"/>
                  </a:schemeClr>
                </a:solidFill>
              </a:rPr>
              <a:t> </a:t>
            </a:r>
            <a:r>
              <a:rPr lang="en-US" altLang="ko-KR"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obnoxious</a:t>
            </a:r>
            <a:endParaRPr lang="en-US" dirty="0">
              <a:solidFill>
                <a:schemeClr val="tx1">
                  <a:lumMod val="65000"/>
                  <a:lumOff val="35000"/>
                </a:schemeClr>
              </a:solidFill>
            </a:endParaRP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11</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EBA0F11E-40F0-4565-B207-A84C23BC1E0C}"/>
              </a:ext>
            </a:extLst>
          </p:cNvPr>
          <p:cNvPicPr>
            <a:picLocks noChangeAspect="1"/>
          </p:cNvPicPr>
          <p:nvPr/>
        </p:nvPicPr>
        <p:blipFill rotWithShape="1">
          <a:blip r:embed="rId3"/>
          <a:srcRect t="784" b="1"/>
          <a:stretch/>
        </p:blipFill>
        <p:spPr>
          <a:xfrm>
            <a:off x="1814084" y="609600"/>
            <a:ext cx="8563829" cy="6050654"/>
          </a:xfrm>
          <a:prstGeom prst="rect">
            <a:avLst/>
          </a:prstGeom>
        </p:spPr>
      </p:pic>
    </p:spTree>
    <p:extLst>
      <p:ext uri="{BB962C8B-B14F-4D97-AF65-F5344CB8AC3E}">
        <p14:creationId xmlns:p14="http://schemas.microsoft.com/office/powerpoint/2010/main" val="56519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0B2E1E70-4A48-46B8-BC96-83EC68029CA9}"/>
              </a:ext>
            </a:extLst>
          </p:cNvPr>
          <p:cNvPicPr>
            <a:picLocks noChangeAspect="1"/>
          </p:cNvPicPr>
          <p:nvPr/>
        </p:nvPicPr>
        <p:blipFill>
          <a:blip r:embed="rId3"/>
          <a:stretch>
            <a:fillRect/>
          </a:stretch>
        </p:blipFill>
        <p:spPr>
          <a:xfrm>
            <a:off x="6512405" y="1765852"/>
            <a:ext cx="4196390" cy="3578114"/>
          </a:xfrm>
          <a:prstGeom prst="rect">
            <a:avLst/>
          </a:prstGeom>
        </p:spPr>
      </p:pic>
      <p:pic>
        <p:nvPicPr>
          <p:cNvPr id="6" name="그림 5">
            <a:extLst>
              <a:ext uri="{FF2B5EF4-FFF2-40B4-BE49-F238E27FC236}">
                <a16:creationId xmlns:a16="http://schemas.microsoft.com/office/drawing/2014/main" id="{62008709-2C2A-4D0F-A222-456C6C60BAEB}"/>
              </a:ext>
            </a:extLst>
          </p:cNvPr>
          <p:cNvPicPr>
            <a:picLocks noChangeAspect="1"/>
          </p:cNvPicPr>
          <p:nvPr/>
        </p:nvPicPr>
        <p:blipFill>
          <a:blip r:embed="rId4"/>
          <a:stretch>
            <a:fillRect/>
          </a:stretch>
        </p:blipFill>
        <p:spPr>
          <a:xfrm>
            <a:off x="6172199" y="1757362"/>
            <a:ext cx="5304183" cy="3636266"/>
          </a:xfrm>
          <a:prstGeom prst="rect">
            <a:avLst/>
          </a:prstGeom>
        </p:spPr>
      </p:pic>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 2 – K-band</a:t>
            </a:r>
            <a:r>
              <a:rPr lang="ko-KR" altLang="en-US" dirty="0">
                <a:solidFill>
                  <a:schemeClr val="tx1">
                    <a:lumMod val="65000"/>
                    <a:lumOff val="35000"/>
                  </a:schemeClr>
                </a:solidFill>
              </a:rPr>
              <a:t> </a:t>
            </a:r>
            <a:r>
              <a:rPr lang="en-US" altLang="ko-KR" dirty="0">
                <a:solidFill>
                  <a:schemeClr val="tx1">
                    <a:lumMod val="65000"/>
                    <a:lumOff val="35000"/>
                  </a:schemeClr>
                </a:solidFill>
              </a:rPr>
              <a:t>&amp;</a:t>
            </a:r>
            <a:r>
              <a:rPr lang="ko-KR" altLang="en-US" dirty="0">
                <a:solidFill>
                  <a:schemeClr val="tx1">
                    <a:lumMod val="65000"/>
                    <a:lumOff val="35000"/>
                  </a:schemeClr>
                </a:solidFill>
              </a:rPr>
              <a:t> </a:t>
            </a:r>
            <a:r>
              <a:rPr lang="en-US" altLang="ko-KR"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obnoxious</a:t>
            </a:r>
            <a:endParaRPr lang="en-US" dirty="0">
              <a:solidFill>
                <a:schemeClr val="tx1">
                  <a:lumMod val="65000"/>
                  <a:lumOff val="35000"/>
                </a:schemeClr>
              </a:solidFill>
            </a:endParaRP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3000" y="1765852"/>
            <a:ext cx="4952999" cy="4038600"/>
          </a:xfrm>
        </p:spPr>
        <p:txBody>
          <a:bodyPr>
            <a:normAutofit/>
          </a:bodyPr>
          <a:lstStyle/>
          <a:p>
            <a:pPr>
              <a:buClr>
                <a:schemeClr val="tx1">
                  <a:lumMod val="50000"/>
                  <a:lumOff val="50000"/>
                </a:schemeClr>
              </a:buClr>
            </a:pPr>
            <a:r>
              <a:rPr lang="en-US" sz="2800" dirty="0">
                <a:solidFill>
                  <a:schemeClr val="tx1">
                    <a:lumMod val="65000"/>
                    <a:lumOff val="35000"/>
                  </a:schemeClr>
                </a:solidFill>
              </a:rPr>
              <a:t>Model: Regression</a:t>
            </a:r>
          </a:p>
          <a:p>
            <a:pPr>
              <a:buClr>
                <a:schemeClr val="tx1">
                  <a:lumMod val="50000"/>
                  <a:lumOff val="50000"/>
                </a:schemeClr>
              </a:buClr>
            </a:pPr>
            <a:r>
              <a:rPr lang="en-US" sz="2800" dirty="0">
                <a:solidFill>
                  <a:schemeClr val="tx1">
                    <a:lumMod val="65000"/>
                    <a:lumOff val="35000"/>
                  </a:schemeClr>
                </a:solidFill>
              </a:rPr>
              <a:t>Result: very low correlation</a:t>
            </a:r>
          </a:p>
          <a:p>
            <a:pPr lvl="1">
              <a:buClr>
                <a:schemeClr val="tx1">
                  <a:lumMod val="50000"/>
                  <a:lumOff val="50000"/>
                </a:schemeClr>
              </a:buClr>
            </a:pPr>
            <a:r>
              <a:rPr lang="en-US" sz="2600" dirty="0" err="1">
                <a:solidFill>
                  <a:schemeClr val="tx1">
                    <a:lumMod val="65000"/>
                    <a:lumOff val="35000"/>
                  </a:schemeClr>
                </a:solidFill>
              </a:rPr>
              <a:t>Coef</a:t>
            </a:r>
            <a:r>
              <a:rPr lang="en-US" sz="2600" dirty="0">
                <a:solidFill>
                  <a:schemeClr val="tx1">
                    <a:lumMod val="65000"/>
                    <a:lumOff val="35000"/>
                  </a:schemeClr>
                </a:solidFill>
              </a:rPr>
              <a:t>: 0.11</a:t>
            </a:r>
          </a:p>
          <a:p>
            <a:pPr lvl="1">
              <a:buClr>
                <a:schemeClr val="tx1">
                  <a:lumMod val="50000"/>
                  <a:lumOff val="50000"/>
                </a:schemeClr>
              </a:buClr>
            </a:pPr>
            <a:r>
              <a:rPr lang="en-US" sz="2600" dirty="0">
                <a:solidFill>
                  <a:schemeClr val="tx1">
                    <a:lumMod val="65000"/>
                    <a:lumOff val="35000"/>
                  </a:schemeClr>
                </a:solidFill>
              </a:rPr>
              <a:t>Mean Absolute Error: 1.24</a:t>
            </a:r>
          </a:p>
          <a:p>
            <a:pPr>
              <a:buClr>
                <a:schemeClr val="tx1">
                  <a:lumMod val="50000"/>
                  <a:lumOff val="50000"/>
                </a:schemeClr>
              </a:buClr>
            </a:pPr>
            <a:r>
              <a:rPr lang="en-US" sz="2800" dirty="0">
                <a:solidFill>
                  <a:schemeClr val="tx1">
                    <a:lumMod val="65000"/>
                    <a:lumOff val="35000"/>
                  </a:schemeClr>
                </a:solidFill>
              </a:rPr>
              <a:t>Conclusion: there are other elements that induce ‘obnoxious’ rating more than the level of the words in the transcript.</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12</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spTree>
    <p:extLst>
      <p:ext uri="{BB962C8B-B14F-4D97-AF65-F5344CB8AC3E}">
        <p14:creationId xmlns:p14="http://schemas.microsoft.com/office/powerpoint/2010/main" val="347827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normAutofit/>
          </a:bodyPr>
          <a:lstStyle/>
          <a:p>
            <a:r>
              <a:rPr lang="en-US" sz="3600" dirty="0">
                <a:solidFill>
                  <a:schemeClr val="tx1">
                    <a:lumMod val="65000"/>
                    <a:lumOff val="35000"/>
                  </a:schemeClr>
                </a:solidFill>
              </a:rPr>
              <a:t>3. Analysis 3 – Sentence Length &amp; </a:t>
            </a:r>
            <a:r>
              <a:rPr lang="en-US" sz="3600"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longwinded</a:t>
            </a:r>
            <a:endParaRPr lang="en-US" sz="3600" dirty="0">
              <a:solidFill>
                <a:schemeClr val="tx1">
                  <a:lumMod val="65000"/>
                  <a:lumOff val="35000"/>
                </a:schemeClr>
              </a:solidFill>
              <a:highlight>
                <a:srgbClr val="C0C0C0"/>
              </a:highlight>
            </a:endParaRP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13</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BCC712F5-698A-4864-9344-60586274302F}"/>
              </a:ext>
            </a:extLst>
          </p:cNvPr>
          <p:cNvPicPr>
            <a:picLocks noChangeAspect="1"/>
          </p:cNvPicPr>
          <p:nvPr/>
        </p:nvPicPr>
        <p:blipFill>
          <a:blip r:embed="rId2"/>
          <a:stretch>
            <a:fillRect/>
          </a:stretch>
        </p:blipFill>
        <p:spPr>
          <a:xfrm>
            <a:off x="1745326" y="609600"/>
            <a:ext cx="8498604" cy="5942888"/>
          </a:xfrm>
          <a:prstGeom prst="rect">
            <a:avLst/>
          </a:prstGeom>
        </p:spPr>
      </p:pic>
    </p:spTree>
    <p:extLst>
      <p:ext uri="{BB962C8B-B14F-4D97-AF65-F5344CB8AC3E}">
        <p14:creationId xmlns:p14="http://schemas.microsoft.com/office/powerpoint/2010/main" val="6761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2AF6BA7-0A90-442E-8A3B-FBFA1847D7C5}"/>
              </a:ext>
            </a:extLst>
          </p:cNvPr>
          <p:cNvPicPr>
            <a:picLocks noChangeAspect="1"/>
          </p:cNvPicPr>
          <p:nvPr/>
        </p:nvPicPr>
        <p:blipFill>
          <a:blip r:embed="rId3"/>
          <a:stretch>
            <a:fillRect/>
          </a:stretch>
        </p:blipFill>
        <p:spPr>
          <a:xfrm>
            <a:off x="6290596" y="1831394"/>
            <a:ext cx="4364151" cy="3551606"/>
          </a:xfrm>
          <a:prstGeom prst="rect">
            <a:avLst/>
          </a:prstGeom>
        </p:spPr>
      </p:pic>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normAutofit/>
          </a:bodyPr>
          <a:lstStyle/>
          <a:p>
            <a:r>
              <a:rPr lang="en-US" sz="3600" dirty="0">
                <a:solidFill>
                  <a:schemeClr val="tx1">
                    <a:lumMod val="65000"/>
                    <a:lumOff val="35000"/>
                  </a:schemeClr>
                </a:solidFill>
              </a:rPr>
              <a:t>3. Analysis 3 – Sentence Length &amp; </a:t>
            </a:r>
            <a:r>
              <a:rPr lang="en-US" sz="3600"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longwinded</a:t>
            </a:r>
            <a:endParaRPr lang="en-US" sz="3600" dirty="0">
              <a:solidFill>
                <a:schemeClr val="tx1">
                  <a:lumMod val="65000"/>
                  <a:lumOff val="35000"/>
                </a:schemeClr>
              </a:solidFill>
              <a:highlight>
                <a:srgbClr val="C0C0C0"/>
              </a:highlight>
            </a:endParaRP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3000" y="1765852"/>
            <a:ext cx="4952999" cy="4038600"/>
          </a:xfrm>
        </p:spPr>
        <p:txBody>
          <a:bodyPr>
            <a:normAutofit/>
          </a:bodyPr>
          <a:lstStyle/>
          <a:p>
            <a:pPr>
              <a:buClr>
                <a:schemeClr val="tx1">
                  <a:lumMod val="50000"/>
                  <a:lumOff val="50000"/>
                </a:schemeClr>
              </a:buClr>
            </a:pPr>
            <a:r>
              <a:rPr lang="en-US" sz="2800" dirty="0">
                <a:solidFill>
                  <a:schemeClr val="tx1">
                    <a:lumMod val="65000"/>
                    <a:lumOff val="35000"/>
                  </a:schemeClr>
                </a:solidFill>
              </a:rPr>
              <a:t>Model: Regression</a:t>
            </a:r>
          </a:p>
          <a:p>
            <a:pPr>
              <a:buClr>
                <a:schemeClr val="tx1">
                  <a:lumMod val="50000"/>
                  <a:lumOff val="50000"/>
                </a:schemeClr>
              </a:buClr>
            </a:pPr>
            <a:r>
              <a:rPr lang="en-US" sz="2800" dirty="0">
                <a:solidFill>
                  <a:schemeClr val="tx1">
                    <a:lumMod val="65000"/>
                    <a:lumOff val="35000"/>
                  </a:schemeClr>
                </a:solidFill>
              </a:rPr>
              <a:t>Result: No correlation.</a:t>
            </a:r>
          </a:p>
          <a:p>
            <a:pPr lvl="1">
              <a:buClr>
                <a:schemeClr val="tx1">
                  <a:lumMod val="50000"/>
                  <a:lumOff val="50000"/>
                </a:schemeClr>
              </a:buClr>
            </a:pPr>
            <a:r>
              <a:rPr lang="en-US" sz="2600" dirty="0" err="1">
                <a:solidFill>
                  <a:schemeClr val="tx1">
                    <a:lumMod val="65000"/>
                    <a:lumOff val="35000"/>
                  </a:schemeClr>
                </a:solidFill>
              </a:rPr>
              <a:t>Coef</a:t>
            </a:r>
            <a:r>
              <a:rPr lang="en-US" sz="2600" dirty="0">
                <a:solidFill>
                  <a:schemeClr val="tx1">
                    <a:lumMod val="65000"/>
                    <a:lumOff val="35000"/>
                  </a:schemeClr>
                </a:solidFill>
              </a:rPr>
              <a:t>: 0.009</a:t>
            </a:r>
          </a:p>
          <a:p>
            <a:pPr lvl="1">
              <a:buClr>
                <a:schemeClr val="tx1">
                  <a:lumMod val="50000"/>
                  <a:lumOff val="50000"/>
                </a:schemeClr>
              </a:buClr>
            </a:pPr>
            <a:r>
              <a:rPr lang="en-US" sz="2600" dirty="0">
                <a:solidFill>
                  <a:schemeClr val="tx1">
                    <a:lumMod val="65000"/>
                    <a:lumOff val="35000"/>
                  </a:schemeClr>
                </a:solidFill>
              </a:rPr>
              <a:t>Mean Absolute Error: 1.59</a:t>
            </a:r>
          </a:p>
          <a:p>
            <a:pPr>
              <a:buClr>
                <a:schemeClr val="tx1">
                  <a:lumMod val="50000"/>
                  <a:lumOff val="50000"/>
                </a:schemeClr>
              </a:buClr>
            </a:pPr>
            <a:r>
              <a:rPr lang="en-US" sz="2800" dirty="0">
                <a:solidFill>
                  <a:schemeClr val="tx1">
                    <a:lumMod val="65000"/>
                    <a:lumOff val="35000"/>
                  </a:schemeClr>
                </a:solidFill>
              </a:rPr>
              <a:t>Conclusion: The length of the sentence has no significant effect on being rated as longwinded. </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14</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9F9A903F-121F-4F21-B38F-983616849B85}"/>
              </a:ext>
            </a:extLst>
          </p:cNvPr>
          <p:cNvPicPr>
            <a:picLocks noChangeAspect="1"/>
          </p:cNvPicPr>
          <p:nvPr/>
        </p:nvPicPr>
        <p:blipFill>
          <a:blip r:embed="rId4"/>
          <a:stretch>
            <a:fillRect/>
          </a:stretch>
        </p:blipFill>
        <p:spPr>
          <a:xfrm>
            <a:off x="6080760" y="1765852"/>
            <a:ext cx="4876800" cy="3343275"/>
          </a:xfrm>
          <a:prstGeom prst="rect">
            <a:avLst/>
          </a:prstGeom>
        </p:spPr>
      </p:pic>
    </p:spTree>
    <p:extLst>
      <p:ext uri="{BB962C8B-B14F-4D97-AF65-F5344CB8AC3E}">
        <p14:creationId xmlns:p14="http://schemas.microsoft.com/office/powerpoint/2010/main" val="103198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4. Summary</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15</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sp>
        <p:nvSpPr>
          <p:cNvPr id="7" name="내용 개체 틀 2">
            <a:extLst>
              <a:ext uri="{FF2B5EF4-FFF2-40B4-BE49-F238E27FC236}">
                <a16:creationId xmlns:a16="http://schemas.microsoft.com/office/drawing/2014/main" id="{B424A40E-7371-4DCC-A08F-465C632ED7AF}"/>
              </a:ext>
            </a:extLst>
          </p:cNvPr>
          <p:cNvSpPr>
            <a:spLocks noGrp="1"/>
          </p:cNvSpPr>
          <p:nvPr>
            <p:ph idx="1"/>
          </p:nvPr>
        </p:nvSpPr>
        <p:spPr>
          <a:xfrm>
            <a:off x="1143000" y="1802296"/>
            <a:ext cx="9872871" cy="4293704"/>
          </a:xfrm>
        </p:spPr>
        <p:txBody>
          <a:bodyPr>
            <a:normAutofit/>
          </a:bodyPr>
          <a:lstStyle/>
          <a:p>
            <a:pPr>
              <a:buClr>
                <a:schemeClr val="tx1">
                  <a:lumMod val="50000"/>
                  <a:lumOff val="50000"/>
                </a:schemeClr>
              </a:buClr>
            </a:pPr>
            <a:r>
              <a:rPr lang="en-US" sz="3600" dirty="0">
                <a:solidFill>
                  <a:schemeClr val="tx1">
                    <a:lumMod val="65000"/>
                    <a:lumOff val="35000"/>
                  </a:schemeClr>
                </a:solidFill>
              </a:rPr>
              <a:t>The textual features of transcript (</a:t>
            </a:r>
            <a:r>
              <a:rPr lang="en-US" sz="3600" dirty="0" err="1">
                <a:solidFill>
                  <a:schemeClr val="tx1">
                    <a:lumMod val="65000"/>
                    <a:lumOff val="35000"/>
                  </a:schemeClr>
                </a:solidFill>
              </a:rPr>
              <a:t>Tf-idf</a:t>
            </a:r>
            <a:r>
              <a:rPr lang="en-US" sz="3600" dirty="0">
                <a:solidFill>
                  <a:schemeClr val="tx1">
                    <a:lumMod val="65000"/>
                    <a:lumOff val="35000"/>
                  </a:schemeClr>
                </a:solidFill>
              </a:rPr>
              <a:t> (</a:t>
            </a:r>
            <a:r>
              <a:rPr lang="en-US" sz="3600" dirty="0" err="1">
                <a:solidFill>
                  <a:schemeClr val="tx1">
                    <a:lumMod val="65000"/>
                    <a:lumOff val="35000"/>
                  </a:schemeClr>
                </a:solidFill>
              </a:rPr>
              <a:t>ngrams</a:t>
            </a:r>
            <a:r>
              <a:rPr lang="en-US" sz="3600" dirty="0">
                <a:solidFill>
                  <a:schemeClr val="tx1">
                    <a:lumMod val="65000"/>
                    <a:lumOff val="35000"/>
                  </a:schemeClr>
                </a:solidFill>
              </a:rPr>
              <a:t>), K-band, sentence length) does </a:t>
            </a:r>
            <a:r>
              <a:rPr lang="en-US" sz="3600" i="1" dirty="0">
                <a:solidFill>
                  <a:srgbClr val="FF0000"/>
                </a:solidFill>
              </a:rPr>
              <a:t>not</a:t>
            </a:r>
            <a:r>
              <a:rPr lang="en-US" sz="3600" dirty="0">
                <a:solidFill>
                  <a:schemeClr val="tx1">
                    <a:lumMod val="65000"/>
                    <a:lumOff val="35000"/>
                  </a:schemeClr>
                </a:solidFill>
              </a:rPr>
              <a:t> affect the talk’s rating / popularity in a meaningful way.</a:t>
            </a:r>
          </a:p>
          <a:p>
            <a:pPr>
              <a:buClr>
                <a:schemeClr val="tx1">
                  <a:lumMod val="50000"/>
                  <a:lumOff val="50000"/>
                </a:schemeClr>
              </a:buClr>
            </a:pPr>
            <a:r>
              <a:rPr lang="en-US" sz="3600" dirty="0">
                <a:solidFill>
                  <a:schemeClr val="tx1">
                    <a:lumMod val="65000"/>
                    <a:lumOff val="35000"/>
                  </a:schemeClr>
                </a:solidFill>
              </a:rPr>
              <a:t>My best guess: nonverbal aspects of the talk (tone, speed rate, body language, …) matters more.</a:t>
            </a:r>
          </a:p>
        </p:txBody>
      </p:sp>
    </p:spTree>
    <p:extLst>
      <p:ext uri="{BB962C8B-B14F-4D97-AF65-F5344CB8AC3E}">
        <p14:creationId xmlns:p14="http://schemas.microsoft.com/office/powerpoint/2010/main" val="56027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11E57B-0A31-47F1-B391-183D9D0B192A}"/>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US" dirty="0"/>
          </a:p>
        </p:txBody>
      </p:sp>
      <p:sp>
        <p:nvSpPr>
          <p:cNvPr id="3" name="부제목 2">
            <a:extLst>
              <a:ext uri="{FF2B5EF4-FFF2-40B4-BE49-F238E27FC236}">
                <a16:creationId xmlns:a16="http://schemas.microsoft.com/office/drawing/2014/main" id="{88A760AC-511A-4820-8A74-B50CF09DE2E5}"/>
              </a:ext>
            </a:extLst>
          </p:cNvPr>
          <p:cNvSpPr>
            <a:spLocks noGrp="1"/>
          </p:cNvSpPr>
          <p:nvPr>
            <p:ph type="subTitle" idx="1"/>
          </p:nvPr>
        </p:nvSpPr>
        <p:spPr/>
        <p:txBody>
          <a:bodyPr>
            <a:normAutofit/>
          </a:bodyPr>
          <a:lstStyle/>
          <a:p>
            <a:r>
              <a:rPr lang="en-US" sz="2800" dirty="0"/>
              <a:t>Any Questions?</a:t>
            </a:r>
          </a:p>
        </p:txBody>
      </p:sp>
    </p:spTree>
    <p:extLst>
      <p:ext uri="{BB962C8B-B14F-4D97-AF65-F5344CB8AC3E}">
        <p14:creationId xmlns:p14="http://schemas.microsoft.com/office/powerpoint/2010/main" val="101808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1. Motivation / Research Question</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2999" y="2057400"/>
            <a:ext cx="9875519" cy="4038600"/>
          </a:xfrm>
        </p:spPr>
        <p:txBody>
          <a:bodyPr>
            <a:normAutofit/>
          </a:bodyPr>
          <a:lstStyle/>
          <a:p>
            <a:pPr>
              <a:buClr>
                <a:schemeClr val="tx1">
                  <a:lumMod val="50000"/>
                  <a:lumOff val="50000"/>
                </a:schemeClr>
              </a:buClr>
            </a:pPr>
            <a:r>
              <a:rPr lang="en-US" altLang="ko-KR" sz="2800" i="1" dirty="0">
                <a:solidFill>
                  <a:schemeClr val="tx1">
                    <a:lumMod val="65000"/>
                    <a:lumOff val="35000"/>
                  </a:schemeClr>
                </a:solidFill>
              </a:rPr>
              <a:t>What make a Popular Ted Talk?</a:t>
            </a:r>
          </a:p>
          <a:p>
            <a:pPr>
              <a:buClr>
                <a:schemeClr val="tx1">
                  <a:lumMod val="50000"/>
                  <a:lumOff val="50000"/>
                </a:schemeClr>
              </a:buClr>
            </a:pPr>
            <a:r>
              <a:rPr lang="en-US" altLang="ko-KR" sz="2800" dirty="0">
                <a:solidFill>
                  <a:schemeClr val="tx1">
                    <a:lumMod val="65000"/>
                    <a:lumOff val="35000"/>
                  </a:schemeClr>
                </a:solidFill>
              </a:rPr>
              <a:t>Two biggest part of the talks:</a:t>
            </a:r>
            <a:br>
              <a:rPr lang="en-US" altLang="ko-KR" sz="2800" dirty="0">
                <a:solidFill>
                  <a:schemeClr val="tx1">
                    <a:lumMod val="65000"/>
                    <a:lumOff val="35000"/>
                  </a:schemeClr>
                </a:solidFill>
              </a:rPr>
            </a:br>
            <a:r>
              <a:rPr lang="en-US" altLang="ko-KR" sz="2800" dirty="0">
                <a:solidFill>
                  <a:schemeClr val="tx1">
                    <a:lumMod val="65000"/>
                    <a:lumOff val="35000"/>
                  </a:schemeClr>
                </a:solidFill>
              </a:rPr>
              <a:t>verbal aspect / nonverbal aspect</a:t>
            </a:r>
          </a:p>
          <a:p>
            <a:pPr>
              <a:buClr>
                <a:schemeClr val="tx1">
                  <a:lumMod val="50000"/>
                  <a:lumOff val="50000"/>
                </a:schemeClr>
              </a:buClr>
            </a:pPr>
            <a:r>
              <a:rPr lang="en-US" sz="2800" dirty="0">
                <a:solidFill>
                  <a:schemeClr val="tx1">
                    <a:lumMod val="65000"/>
                    <a:lumOff val="35000"/>
                  </a:schemeClr>
                </a:solidFill>
              </a:rPr>
              <a:t>RQ: Can the popularity of a talk be predicted solely based off of the content of it?</a:t>
            </a:r>
          </a:p>
          <a:p>
            <a:pPr lvl="1">
              <a:buClr>
                <a:schemeClr val="tx1">
                  <a:lumMod val="50000"/>
                  <a:lumOff val="50000"/>
                </a:schemeClr>
              </a:buClr>
            </a:pPr>
            <a:r>
              <a:rPr lang="en-US" sz="2600" dirty="0">
                <a:solidFill>
                  <a:schemeClr val="tx1">
                    <a:lumMod val="65000"/>
                    <a:lumOff val="35000"/>
                  </a:schemeClr>
                </a:solidFill>
              </a:rPr>
              <a:t>Popularity here: each talk’s share of positive / negative review in </a:t>
            </a:r>
            <a:r>
              <a:rPr lang="en-US" sz="2600" i="1" dirty="0">
                <a:solidFill>
                  <a:schemeClr val="tx1">
                    <a:lumMod val="65000"/>
                    <a:lumOff val="35000"/>
                  </a:schemeClr>
                </a:solidFill>
              </a:rPr>
              <a:t>rating</a:t>
            </a:r>
            <a:r>
              <a:rPr lang="en-US" sz="2600" dirty="0">
                <a:solidFill>
                  <a:schemeClr val="tx1">
                    <a:lumMod val="65000"/>
                    <a:lumOff val="35000"/>
                  </a:schemeClr>
                </a:solidFill>
              </a:rPr>
              <a:t> column</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2</a:t>
            </a:fld>
            <a:endParaRPr lang="en-US" sz="180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7" name="그림 6">
            <a:extLst>
              <a:ext uri="{FF2B5EF4-FFF2-40B4-BE49-F238E27FC236}">
                <a16:creationId xmlns:a16="http://schemas.microsoft.com/office/drawing/2014/main" id="{16F7B46C-35AC-4A70-B3E7-B63290003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758" y="5150020"/>
            <a:ext cx="5610101" cy="1073808"/>
          </a:xfrm>
          <a:prstGeom prst="rect">
            <a:avLst/>
          </a:prstGeom>
        </p:spPr>
      </p:pic>
    </p:spTree>
    <p:extLst>
      <p:ext uri="{BB962C8B-B14F-4D97-AF65-F5344CB8AC3E}">
        <p14:creationId xmlns:p14="http://schemas.microsoft.com/office/powerpoint/2010/main" val="20725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2. Data Processing</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56253" y="1747010"/>
            <a:ext cx="4952999" cy="4038600"/>
          </a:xfrm>
        </p:spPr>
        <p:txBody>
          <a:bodyPr/>
          <a:lstStyle/>
          <a:p>
            <a:pPr marL="45720" indent="0">
              <a:buClr>
                <a:schemeClr val="tx1">
                  <a:lumMod val="50000"/>
                  <a:lumOff val="50000"/>
                </a:schemeClr>
              </a:buClr>
              <a:buNone/>
            </a:pPr>
            <a:r>
              <a:rPr lang="en-US" dirty="0">
                <a:solidFill>
                  <a:schemeClr val="tx1">
                    <a:lumMod val="65000"/>
                    <a:lumOff val="35000"/>
                  </a:schemeClr>
                </a:solidFill>
              </a:rPr>
              <a:t>Before Merging/sorting:</a:t>
            </a:r>
          </a:p>
          <a:p>
            <a:pPr marL="502920" indent="-457200">
              <a:buClr>
                <a:schemeClr val="tx1">
                  <a:lumMod val="50000"/>
                  <a:lumOff val="50000"/>
                </a:schemeClr>
              </a:buClr>
              <a:buFont typeface="+mj-lt"/>
              <a:buAutoNum type="arabicPeriod"/>
            </a:pPr>
            <a:endParaRPr lang="en-US" dirty="0">
              <a:solidFill>
                <a:schemeClr val="tx1">
                  <a:lumMod val="65000"/>
                  <a:lumOff val="35000"/>
                </a:schemeClr>
              </a:solidFill>
            </a:endParaRP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3</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6199B2D0-2BA1-40D6-BF95-53FE9BD371DA}"/>
              </a:ext>
            </a:extLst>
          </p:cNvPr>
          <p:cNvPicPr>
            <a:picLocks noChangeAspect="1"/>
          </p:cNvPicPr>
          <p:nvPr/>
        </p:nvPicPr>
        <p:blipFill>
          <a:blip r:embed="rId3"/>
          <a:stretch>
            <a:fillRect/>
          </a:stretch>
        </p:blipFill>
        <p:spPr>
          <a:xfrm>
            <a:off x="6235628" y="2171655"/>
            <a:ext cx="4051096" cy="4417297"/>
          </a:xfrm>
          <a:prstGeom prst="rect">
            <a:avLst/>
          </a:prstGeom>
        </p:spPr>
      </p:pic>
      <p:sp>
        <p:nvSpPr>
          <p:cNvPr id="7" name="내용 개체 틀 2">
            <a:extLst>
              <a:ext uri="{FF2B5EF4-FFF2-40B4-BE49-F238E27FC236}">
                <a16:creationId xmlns:a16="http://schemas.microsoft.com/office/drawing/2014/main" id="{9A0D0085-C456-48D7-8E5A-508A732BAE83}"/>
              </a:ext>
            </a:extLst>
          </p:cNvPr>
          <p:cNvSpPr txBox="1">
            <a:spLocks/>
          </p:cNvSpPr>
          <p:nvPr/>
        </p:nvSpPr>
        <p:spPr>
          <a:xfrm>
            <a:off x="6122505" y="1723303"/>
            <a:ext cx="4952999"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Clr>
                <a:schemeClr val="tx1">
                  <a:lumMod val="50000"/>
                  <a:lumOff val="50000"/>
                </a:schemeClr>
              </a:buClr>
              <a:buNone/>
            </a:pPr>
            <a:r>
              <a:rPr lang="en-US" dirty="0">
                <a:solidFill>
                  <a:schemeClr val="tx1">
                    <a:lumMod val="65000"/>
                    <a:lumOff val="35000"/>
                  </a:schemeClr>
                </a:solidFill>
              </a:rPr>
              <a:t>After Merging (and a bit of sorting):</a:t>
            </a:r>
          </a:p>
          <a:p>
            <a:pPr marL="502920" indent="-457200">
              <a:buClr>
                <a:schemeClr val="tx1">
                  <a:lumMod val="50000"/>
                  <a:lumOff val="50000"/>
                </a:schemeClr>
              </a:buClr>
              <a:buFont typeface="+mj-lt"/>
              <a:buAutoNum type="arabicPeriod"/>
            </a:pPr>
            <a:endParaRPr lang="en-US" dirty="0">
              <a:solidFill>
                <a:schemeClr val="tx1">
                  <a:lumMod val="65000"/>
                  <a:lumOff val="35000"/>
                </a:schemeClr>
              </a:solidFill>
            </a:endParaRPr>
          </a:p>
        </p:txBody>
      </p:sp>
      <p:pic>
        <p:nvPicPr>
          <p:cNvPr id="8" name="그림 7">
            <a:extLst>
              <a:ext uri="{FF2B5EF4-FFF2-40B4-BE49-F238E27FC236}">
                <a16:creationId xmlns:a16="http://schemas.microsoft.com/office/drawing/2014/main" id="{7BABBFD7-C50D-451D-98CE-6C93DA6B04E1}"/>
              </a:ext>
            </a:extLst>
          </p:cNvPr>
          <p:cNvPicPr>
            <a:picLocks noChangeAspect="1"/>
          </p:cNvPicPr>
          <p:nvPr/>
        </p:nvPicPr>
        <p:blipFill>
          <a:blip r:embed="rId4"/>
          <a:stretch>
            <a:fillRect/>
          </a:stretch>
        </p:blipFill>
        <p:spPr>
          <a:xfrm>
            <a:off x="1156252" y="2171656"/>
            <a:ext cx="4048341" cy="4417297"/>
          </a:xfrm>
          <a:prstGeom prst="rect">
            <a:avLst/>
          </a:prstGeom>
        </p:spPr>
      </p:pic>
    </p:spTree>
    <p:extLst>
      <p:ext uri="{BB962C8B-B14F-4D97-AF65-F5344CB8AC3E}">
        <p14:creationId xmlns:p14="http://schemas.microsoft.com/office/powerpoint/2010/main" val="20546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2. Data Processing</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3000" y="1711800"/>
            <a:ext cx="4952999" cy="4038600"/>
          </a:xfrm>
        </p:spPr>
        <p:txBody>
          <a:bodyPr>
            <a:normAutofit/>
          </a:bodyPr>
          <a:lstStyle/>
          <a:p>
            <a:pPr>
              <a:lnSpc>
                <a:spcPct val="100000"/>
              </a:lnSpc>
              <a:buClr>
                <a:schemeClr val="tx1">
                  <a:lumMod val="50000"/>
                  <a:lumOff val="50000"/>
                </a:schemeClr>
              </a:buClr>
            </a:pPr>
            <a:r>
              <a:rPr lang="en-US" sz="3000" dirty="0">
                <a:solidFill>
                  <a:schemeClr val="tx1">
                    <a:lumMod val="65000"/>
                    <a:lumOff val="35000"/>
                  </a:schemeClr>
                </a:solidFill>
              </a:rPr>
              <a:t>Why only </a:t>
            </a:r>
            <a:r>
              <a:rPr lang="en-US" sz="3000" i="1" dirty="0">
                <a:solidFill>
                  <a:schemeClr val="tx1">
                    <a:lumMod val="65000"/>
                    <a:lumOff val="35000"/>
                  </a:schemeClr>
                </a:solidFill>
              </a:rPr>
              <a:t>TED original?</a:t>
            </a:r>
          </a:p>
          <a:p>
            <a:pPr lvl="1">
              <a:lnSpc>
                <a:spcPct val="100000"/>
              </a:lnSpc>
              <a:buClr>
                <a:schemeClr val="tx1">
                  <a:lumMod val="50000"/>
                  <a:lumOff val="50000"/>
                </a:schemeClr>
              </a:buClr>
            </a:pPr>
            <a:r>
              <a:rPr lang="en-US" sz="2400" dirty="0">
                <a:solidFill>
                  <a:schemeClr val="tx1">
                    <a:lumMod val="65000"/>
                    <a:lumOff val="35000"/>
                  </a:schemeClr>
                </a:solidFill>
              </a:rPr>
              <a:t>TEDx, TEDMED, TED India, ... : programs supported by TED organization when a specific group wants to hold conferences similar to TED talk.</a:t>
            </a:r>
          </a:p>
          <a:p>
            <a:pPr lvl="1">
              <a:lnSpc>
                <a:spcPct val="100000"/>
              </a:lnSpc>
              <a:buClr>
                <a:schemeClr val="tx1">
                  <a:lumMod val="50000"/>
                  <a:lumOff val="50000"/>
                </a:schemeClr>
              </a:buClr>
            </a:pPr>
            <a:r>
              <a:rPr lang="en-US" sz="2400" dirty="0">
                <a:solidFill>
                  <a:schemeClr val="tx1">
                    <a:lumMod val="65000"/>
                    <a:lumOff val="35000"/>
                  </a:schemeClr>
                </a:solidFill>
              </a:rPr>
              <a:t>Topics depend on the nature of the group.</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4</a:t>
            </a:fld>
            <a:endParaRPr lang="en-US" sz="180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grpSp>
        <p:nvGrpSpPr>
          <p:cNvPr id="14" name="그룹 13">
            <a:extLst>
              <a:ext uri="{FF2B5EF4-FFF2-40B4-BE49-F238E27FC236}">
                <a16:creationId xmlns:a16="http://schemas.microsoft.com/office/drawing/2014/main" id="{81BE3441-EE1E-4300-A9FE-728795F38928}"/>
              </a:ext>
            </a:extLst>
          </p:cNvPr>
          <p:cNvGrpSpPr/>
          <p:nvPr/>
        </p:nvGrpSpPr>
        <p:grpSpPr>
          <a:xfrm>
            <a:off x="6429826" y="2044451"/>
            <a:ext cx="5232584" cy="3470199"/>
            <a:chOff x="6429826" y="2044451"/>
            <a:chExt cx="5232584" cy="3470199"/>
          </a:xfrm>
        </p:grpSpPr>
        <p:pic>
          <p:nvPicPr>
            <p:cNvPr id="12" name="그림 11">
              <a:extLst>
                <a:ext uri="{FF2B5EF4-FFF2-40B4-BE49-F238E27FC236}">
                  <a16:creationId xmlns:a16="http://schemas.microsoft.com/office/drawing/2014/main" id="{8EA38698-BCE6-4A08-8BC8-47E7F2887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826" y="2044451"/>
              <a:ext cx="5232584" cy="3187769"/>
            </a:xfrm>
            <a:prstGeom prst="rect">
              <a:avLst/>
            </a:prstGeom>
          </p:spPr>
        </p:pic>
        <p:sp>
          <p:nvSpPr>
            <p:cNvPr id="13" name="TextBox 12">
              <a:extLst>
                <a:ext uri="{FF2B5EF4-FFF2-40B4-BE49-F238E27FC236}">
                  <a16:creationId xmlns:a16="http://schemas.microsoft.com/office/drawing/2014/main" id="{B57F82EF-B600-421A-A4F9-271DFF8AF1EB}"/>
                </a:ext>
              </a:extLst>
            </p:cNvPr>
            <p:cNvSpPr txBox="1"/>
            <p:nvPr/>
          </p:nvSpPr>
          <p:spPr>
            <a:xfrm>
              <a:off x="6429826" y="5237651"/>
              <a:ext cx="5168845" cy="276999"/>
            </a:xfrm>
            <a:prstGeom prst="rect">
              <a:avLst/>
            </a:prstGeom>
            <a:noFill/>
          </p:spPr>
          <p:txBody>
            <a:bodyPr wrap="square" rtlCol="0">
              <a:spAutoFit/>
            </a:bodyPr>
            <a:lstStyle/>
            <a:p>
              <a:r>
                <a:rPr lang="en-US" sz="1200" dirty="0"/>
                <a:t>Image from: http://www.findaspark.co.uk/resource/schools-kill-creativity/</a:t>
              </a:r>
            </a:p>
          </p:txBody>
        </p:sp>
      </p:grpSp>
    </p:spTree>
    <p:extLst>
      <p:ext uri="{BB962C8B-B14F-4D97-AF65-F5344CB8AC3E}">
        <p14:creationId xmlns:p14="http://schemas.microsoft.com/office/powerpoint/2010/main" val="43437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2. Data Cleaning</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143000" y="1765852"/>
            <a:ext cx="9872871" cy="4038600"/>
          </a:xfrm>
        </p:spPr>
        <p:txBody>
          <a:bodyPr>
            <a:normAutofit/>
          </a:bodyPr>
          <a:lstStyle/>
          <a:p>
            <a:pPr>
              <a:buClr>
                <a:schemeClr val="tx1">
                  <a:lumMod val="50000"/>
                  <a:lumOff val="50000"/>
                </a:schemeClr>
              </a:buClr>
            </a:pPr>
            <a:r>
              <a:rPr lang="en-US" sz="2800" i="1" dirty="0">
                <a:solidFill>
                  <a:schemeClr val="tx1">
                    <a:lumMod val="65000"/>
                    <a:lumOff val="35000"/>
                  </a:schemeClr>
                </a:solidFill>
              </a:rPr>
              <a:t>‘ratings’ </a:t>
            </a:r>
            <a:r>
              <a:rPr lang="en-US" sz="2800" dirty="0">
                <a:solidFill>
                  <a:schemeClr val="tx1">
                    <a:lumMod val="65000"/>
                    <a:lumOff val="35000"/>
                  </a:schemeClr>
                </a:solidFill>
              </a:rPr>
              <a:t>column</a:t>
            </a:r>
            <a:endParaRPr lang="en-US" sz="2800" i="1" dirty="0">
              <a:solidFill>
                <a:schemeClr val="tx1">
                  <a:lumMod val="65000"/>
                  <a:lumOff val="35000"/>
                </a:schemeClr>
              </a:solidFill>
            </a:endParaRP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5</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9" name="그림 8">
            <a:extLst>
              <a:ext uri="{FF2B5EF4-FFF2-40B4-BE49-F238E27FC236}">
                <a16:creationId xmlns:a16="http://schemas.microsoft.com/office/drawing/2014/main" id="{E4AB4CF4-7635-4993-9078-3DA10DF1E272}"/>
              </a:ext>
            </a:extLst>
          </p:cNvPr>
          <p:cNvPicPr>
            <a:picLocks noChangeAspect="1"/>
          </p:cNvPicPr>
          <p:nvPr/>
        </p:nvPicPr>
        <p:blipFill>
          <a:blip r:embed="rId3"/>
          <a:stretch>
            <a:fillRect/>
          </a:stretch>
        </p:blipFill>
        <p:spPr>
          <a:xfrm>
            <a:off x="964095" y="2384449"/>
            <a:ext cx="3267531" cy="3934374"/>
          </a:xfrm>
          <a:prstGeom prst="rect">
            <a:avLst/>
          </a:prstGeom>
        </p:spPr>
      </p:pic>
      <p:pic>
        <p:nvPicPr>
          <p:cNvPr id="10" name="그림 9">
            <a:extLst>
              <a:ext uri="{FF2B5EF4-FFF2-40B4-BE49-F238E27FC236}">
                <a16:creationId xmlns:a16="http://schemas.microsoft.com/office/drawing/2014/main" id="{F959D370-48D8-4E99-A858-8CCDF0F7122E}"/>
              </a:ext>
            </a:extLst>
          </p:cNvPr>
          <p:cNvPicPr>
            <a:picLocks noChangeAspect="1"/>
          </p:cNvPicPr>
          <p:nvPr/>
        </p:nvPicPr>
        <p:blipFill>
          <a:blip r:embed="rId4"/>
          <a:stretch>
            <a:fillRect/>
          </a:stretch>
        </p:blipFill>
        <p:spPr>
          <a:xfrm>
            <a:off x="8163317" y="2385336"/>
            <a:ext cx="3286584" cy="3724795"/>
          </a:xfrm>
          <a:prstGeom prst="rect">
            <a:avLst/>
          </a:prstGeom>
        </p:spPr>
      </p:pic>
      <p:pic>
        <p:nvPicPr>
          <p:cNvPr id="11" name="그림 10">
            <a:extLst>
              <a:ext uri="{FF2B5EF4-FFF2-40B4-BE49-F238E27FC236}">
                <a16:creationId xmlns:a16="http://schemas.microsoft.com/office/drawing/2014/main" id="{5273A00F-6A51-4595-B9D3-E4B7DEB53B33}"/>
              </a:ext>
            </a:extLst>
          </p:cNvPr>
          <p:cNvPicPr>
            <a:picLocks noChangeAspect="1"/>
          </p:cNvPicPr>
          <p:nvPr/>
        </p:nvPicPr>
        <p:blipFill>
          <a:blip r:embed="rId5"/>
          <a:stretch>
            <a:fillRect/>
          </a:stretch>
        </p:blipFill>
        <p:spPr>
          <a:xfrm>
            <a:off x="4558943" y="2384449"/>
            <a:ext cx="3277057" cy="2486372"/>
          </a:xfrm>
          <a:prstGeom prst="rect">
            <a:avLst/>
          </a:prstGeom>
        </p:spPr>
      </p:pic>
    </p:spTree>
    <p:extLst>
      <p:ext uri="{BB962C8B-B14F-4D97-AF65-F5344CB8AC3E}">
        <p14:creationId xmlns:p14="http://schemas.microsoft.com/office/powerpoint/2010/main" val="373580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1255984" y="1681939"/>
            <a:ext cx="4840015" cy="4393162"/>
          </a:xfrm>
        </p:spPr>
        <p:txBody>
          <a:bodyPr>
            <a:normAutofit/>
          </a:bodyPr>
          <a:lstStyle/>
          <a:p>
            <a:pPr>
              <a:lnSpc>
                <a:spcPct val="100000"/>
              </a:lnSpc>
              <a:buClr>
                <a:schemeClr val="tx1">
                  <a:lumMod val="50000"/>
                  <a:lumOff val="50000"/>
                </a:schemeClr>
              </a:buClr>
            </a:pPr>
            <a:r>
              <a:rPr lang="en-US" sz="2800" dirty="0">
                <a:solidFill>
                  <a:schemeClr val="tx1">
                    <a:lumMod val="65000"/>
                    <a:lumOff val="35000"/>
                  </a:schemeClr>
                </a:solidFill>
              </a:rPr>
              <a:t> Features I am using:</a:t>
            </a:r>
            <a:br>
              <a:rPr lang="en-US" sz="2800" dirty="0">
                <a:solidFill>
                  <a:schemeClr val="tx1">
                    <a:lumMod val="65000"/>
                    <a:lumOff val="35000"/>
                  </a:schemeClr>
                </a:solidFill>
              </a:rPr>
            </a:br>
            <a:r>
              <a:rPr lang="en-US" sz="2800" dirty="0">
                <a:solidFill>
                  <a:schemeClr val="tx1">
                    <a:lumMod val="65000"/>
                    <a:lumOff val="35000"/>
                  </a:schemeClr>
                </a:solidFill>
              </a:rPr>
              <a:t> </a:t>
            </a:r>
            <a:r>
              <a:rPr lang="en-US" sz="2800" dirty="0" err="1">
                <a:solidFill>
                  <a:schemeClr val="tx1">
                    <a:lumMod val="65000"/>
                    <a:lumOff val="35000"/>
                  </a:schemeClr>
                </a:solidFill>
              </a:rPr>
              <a:t>Tf-idf</a:t>
            </a:r>
            <a:r>
              <a:rPr lang="en-US" sz="2800" dirty="0">
                <a:solidFill>
                  <a:schemeClr val="tx1">
                    <a:lumMod val="65000"/>
                    <a:lumOff val="35000"/>
                  </a:schemeClr>
                </a:solidFill>
              </a:rPr>
              <a:t> (unigram, bigrams, </a:t>
            </a:r>
            <a:br>
              <a:rPr lang="en-US" sz="2800" dirty="0">
                <a:solidFill>
                  <a:schemeClr val="tx1">
                    <a:lumMod val="65000"/>
                    <a:lumOff val="35000"/>
                  </a:schemeClr>
                </a:solidFill>
              </a:rPr>
            </a:br>
            <a:r>
              <a:rPr lang="en-US" sz="2800" dirty="0">
                <a:solidFill>
                  <a:schemeClr val="tx1">
                    <a:lumMod val="65000"/>
                    <a:lumOff val="35000"/>
                  </a:schemeClr>
                </a:solidFill>
              </a:rPr>
              <a:t> trigrams), Mean K-band,</a:t>
            </a:r>
            <a:br>
              <a:rPr lang="en-US" sz="2800" dirty="0">
                <a:solidFill>
                  <a:schemeClr val="tx1">
                    <a:lumMod val="65000"/>
                    <a:lumOff val="35000"/>
                  </a:schemeClr>
                </a:solidFill>
              </a:rPr>
            </a:br>
            <a:r>
              <a:rPr lang="en-US" sz="2800" dirty="0">
                <a:solidFill>
                  <a:schemeClr val="tx1">
                    <a:lumMod val="65000"/>
                    <a:lumOff val="35000"/>
                  </a:schemeClr>
                </a:solidFill>
              </a:rPr>
              <a:t> Mean Sentence Length</a:t>
            </a:r>
          </a:p>
          <a:p>
            <a:pPr>
              <a:lnSpc>
                <a:spcPct val="100000"/>
              </a:lnSpc>
              <a:buClr>
                <a:schemeClr val="tx1">
                  <a:lumMod val="50000"/>
                  <a:lumOff val="50000"/>
                </a:schemeClr>
              </a:buClr>
            </a:pPr>
            <a:r>
              <a:rPr lang="en-US" sz="2800" dirty="0">
                <a:solidFill>
                  <a:schemeClr val="tx1">
                    <a:lumMod val="65000"/>
                    <a:lumOff val="35000"/>
                  </a:schemeClr>
                </a:solidFill>
              </a:rPr>
              <a:t> Models I am using:</a:t>
            </a:r>
            <a:br>
              <a:rPr lang="en-US" sz="2800" dirty="0">
                <a:solidFill>
                  <a:schemeClr val="tx1">
                    <a:lumMod val="65000"/>
                    <a:lumOff val="35000"/>
                  </a:schemeClr>
                </a:solidFill>
              </a:rPr>
            </a:br>
            <a:r>
              <a:rPr lang="en-US" sz="2800" dirty="0">
                <a:solidFill>
                  <a:schemeClr val="tx1">
                    <a:lumMod val="65000"/>
                    <a:lumOff val="35000"/>
                  </a:schemeClr>
                </a:solidFill>
              </a:rPr>
              <a:t> Multinomial NB, SVM</a:t>
            </a:r>
            <a:endParaRPr lang="en-US" sz="2400" dirty="0">
              <a:solidFill>
                <a:schemeClr val="tx1">
                  <a:lumMod val="65000"/>
                  <a:lumOff val="35000"/>
                </a:schemeClr>
              </a:solidFill>
            </a:endParaRPr>
          </a:p>
          <a:p>
            <a:pPr>
              <a:lnSpc>
                <a:spcPct val="100000"/>
              </a:lnSpc>
              <a:buClr>
                <a:schemeClr val="tx1">
                  <a:lumMod val="50000"/>
                  <a:lumOff val="50000"/>
                </a:schemeClr>
              </a:buClr>
            </a:pPr>
            <a:endParaRPr lang="en-US" sz="2800" dirty="0">
              <a:solidFill>
                <a:schemeClr val="tx1">
                  <a:lumMod val="65000"/>
                  <a:lumOff val="35000"/>
                </a:schemeClr>
              </a:solidFill>
            </a:endParaRP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6</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sp>
        <p:nvSpPr>
          <p:cNvPr id="6" name="TextBox 5">
            <a:extLst>
              <a:ext uri="{FF2B5EF4-FFF2-40B4-BE49-F238E27FC236}">
                <a16:creationId xmlns:a16="http://schemas.microsoft.com/office/drawing/2014/main" id="{56A3155E-C2DB-4B71-BF1C-B8C9D34BDCE8}"/>
              </a:ext>
            </a:extLst>
          </p:cNvPr>
          <p:cNvSpPr txBox="1"/>
          <p:nvPr/>
        </p:nvSpPr>
        <p:spPr>
          <a:xfrm>
            <a:off x="6310798" y="1572274"/>
            <a:ext cx="4545174" cy="4739759"/>
          </a:xfrm>
          <a:prstGeom prst="rect">
            <a:avLst/>
          </a:prstGeom>
          <a:noFill/>
        </p:spPr>
        <p:txBody>
          <a:bodyPr wrap="square" rtlCol="0">
            <a:spAutoFit/>
          </a:bodyPr>
          <a:lstStyle/>
          <a:p>
            <a:pPr>
              <a:lnSpc>
                <a:spcPct val="110000"/>
              </a:lnSpc>
              <a:buClr>
                <a:schemeClr val="tx1">
                  <a:lumMod val="50000"/>
                  <a:lumOff val="50000"/>
                </a:schemeClr>
              </a:buClr>
            </a:pPr>
            <a:r>
              <a:rPr lang="en-US" sz="2800" dirty="0">
                <a:solidFill>
                  <a:schemeClr val="tx1">
                    <a:lumMod val="65000"/>
                    <a:lumOff val="35000"/>
                  </a:schemeClr>
                </a:solidFill>
                <a:sym typeface="Wingdings" panose="05000000000000000000" pitchFamily="2" charset="2"/>
              </a:rPr>
              <a:t> </a:t>
            </a:r>
            <a:r>
              <a:rPr lang="en-US" sz="2800" dirty="0">
                <a:solidFill>
                  <a:schemeClr val="tx1">
                    <a:lumMod val="65000"/>
                    <a:lumOff val="35000"/>
                  </a:schemeClr>
                </a:solidFill>
              </a:rPr>
              <a:t>Hypothesis testing here:</a:t>
            </a:r>
            <a:endParaRPr lang="en-US" sz="2600" dirty="0">
              <a:solidFill>
                <a:schemeClr val="tx1">
                  <a:lumMod val="65000"/>
                  <a:lumOff val="35000"/>
                </a:schemeClr>
              </a:solidFill>
            </a:endParaRPr>
          </a:p>
          <a:p>
            <a:pPr marL="731520" lvl="1" indent="-457200">
              <a:lnSpc>
                <a:spcPct val="110000"/>
              </a:lnSpc>
              <a:buClr>
                <a:schemeClr val="tx1">
                  <a:lumMod val="50000"/>
                  <a:lumOff val="50000"/>
                </a:schemeClr>
              </a:buClr>
              <a:buFont typeface="+mj-lt"/>
              <a:buAutoNum type="arabicPeriod"/>
            </a:pPr>
            <a:r>
              <a:rPr lang="en-US" sz="2400" dirty="0">
                <a:solidFill>
                  <a:schemeClr val="tx1">
                    <a:lumMod val="65000"/>
                    <a:lumOff val="35000"/>
                  </a:schemeClr>
                </a:solidFill>
              </a:rPr>
              <a:t>It is possible to predict the popularity of talks based on their transcript</a:t>
            </a:r>
          </a:p>
          <a:p>
            <a:pPr marL="731520" lvl="1" indent="-457200">
              <a:lnSpc>
                <a:spcPct val="100000"/>
              </a:lnSpc>
              <a:buClr>
                <a:schemeClr val="tx1">
                  <a:lumMod val="50000"/>
                  <a:lumOff val="50000"/>
                </a:schemeClr>
              </a:buClr>
              <a:buFont typeface="+mj-lt"/>
              <a:buAutoNum type="arabicPeriod"/>
            </a:pPr>
            <a:r>
              <a:rPr lang="en-US" sz="2400" dirty="0">
                <a:solidFill>
                  <a:schemeClr val="tx1">
                    <a:lumMod val="65000"/>
                    <a:lumOff val="35000"/>
                  </a:schemeClr>
                </a:solidFill>
              </a:rPr>
              <a:t>There is a positive correlation between the rating </a:t>
            </a:r>
            <a:r>
              <a:rPr lang="en-US" sz="2400"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obnoxious</a:t>
            </a:r>
            <a:r>
              <a:rPr lang="en-US" sz="2400" dirty="0">
                <a:solidFill>
                  <a:schemeClr val="tx1">
                    <a:lumMod val="65000"/>
                    <a:lumOff val="35000"/>
                  </a:schemeClr>
                </a:solidFill>
              </a:rPr>
              <a:t> and mean k-band</a:t>
            </a:r>
          </a:p>
          <a:p>
            <a:pPr marL="731520" lvl="1" indent="-457200">
              <a:lnSpc>
                <a:spcPct val="100000"/>
              </a:lnSpc>
              <a:buClr>
                <a:schemeClr val="tx1">
                  <a:lumMod val="50000"/>
                  <a:lumOff val="50000"/>
                </a:schemeClr>
              </a:buClr>
              <a:buFont typeface="+mj-lt"/>
              <a:buAutoNum type="arabicPeriod"/>
            </a:pPr>
            <a:r>
              <a:rPr lang="en-US" sz="2400" dirty="0">
                <a:solidFill>
                  <a:schemeClr val="tx1">
                    <a:lumMod val="65000"/>
                    <a:lumOff val="35000"/>
                  </a:schemeClr>
                </a:solidFill>
              </a:rPr>
              <a:t>There is a positive correlation between the rating  </a:t>
            </a:r>
            <a:r>
              <a:rPr lang="en-US" sz="2400" dirty="0">
                <a:solidFill>
                  <a:schemeClr val="tx1">
                    <a:lumMod val="65000"/>
                    <a:lumOff val="35000"/>
                  </a:schemeClr>
                </a:solidFill>
                <a:highlight>
                  <a:srgbClr val="C0C0C0"/>
                </a:highlight>
                <a:latin typeface="Cascadia Code" panose="020B0609020000020004" pitchFamily="49" charset="0"/>
                <a:ea typeface="Cascadia Code" panose="020B0609020000020004" pitchFamily="49" charset="0"/>
                <a:cs typeface="Cascadia Code" panose="020B0609020000020004" pitchFamily="49" charset="0"/>
              </a:rPr>
              <a:t>longwinded</a:t>
            </a:r>
            <a:r>
              <a:rPr lang="en-US" sz="2400" dirty="0">
                <a:solidFill>
                  <a:schemeClr val="tx1">
                    <a:lumMod val="65000"/>
                    <a:lumOff val="35000"/>
                  </a:schemeClr>
                </a:solidFill>
              </a:rPr>
              <a:t> and mean sentence length</a:t>
            </a:r>
          </a:p>
        </p:txBody>
      </p:sp>
    </p:spTree>
    <p:extLst>
      <p:ext uri="{BB962C8B-B14F-4D97-AF65-F5344CB8AC3E}">
        <p14:creationId xmlns:p14="http://schemas.microsoft.com/office/powerpoint/2010/main" val="383216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 1 – Multinomial NB (unigram)</a:t>
            </a:r>
          </a:p>
        </p:txBody>
      </p:sp>
      <p:pic>
        <p:nvPicPr>
          <p:cNvPr id="6" name="내용 개체 틀 5">
            <a:extLst>
              <a:ext uri="{FF2B5EF4-FFF2-40B4-BE49-F238E27FC236}">
                <a16:creationId xmlns:a16="http://schemas.microsoft.com/office/drawing/2014/main" id="{91796D87-92A8-4015-9483-C93E6799B2B8}"/>
              </a:ext>
            </a:extLst>
          </p:cNvPr>
          <p:cNvPicPr>
            <a:picLocks noGrp="1" noChangeAspect="1"/>
          </p:cNvPicPr>
          <p:nvPr>
            <p:ph idx="1"/>
          </p:nvPr>
        </p:nvPicPr>
        <p:blipFill>
          <a:blip r:embed="rId3"/>
          <a:stretch>
            <a:fillRect/>
          </a:stretch>
        </p:blipFill>
        <p:spPr>
          <a:xfrm>
            <a:off x="1143000" y="2075594"/>
            <a:ext cx="4786488" cy="4038600"/>
          </a:xfrm>
          <a:prstGeom prst="rect">
            <a:avLst/>
          </a:prstGeom>
        </p:spPr>
      </p:pic>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7</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7" name="그림 6">
            <a:extLst>
              <a:ext uri="{FF2B5EF4-FFF2-40B4-BE49-F238E27FC236}">
                <a16:creationId xmlns:a16="http://schemas.microsoft.com/office/drawing/2014/main" id="{09ED8DF2-EC4B-488B-BB42-6DB9C975F33C}"/>
              </a:ext>
            </a:extLst>
          </p:cNvPr>
          <p:cNvPicPr>
            <a:picLocks noChangeAspect="1"/>
          </p:cNvPicPr>
          <p:nvPr/>
        </p:nvPicPr>
        <p:blipFill>
          <a:blip r:embed="rId4"/>
          <a:stretch>
            <a:fillRect/>
          </a:stretch>
        </p:blipFill>
        <p:spPr>
          <a:xfrm>
            <a:off x="6262514" y="2075594"/>
            <a:ext cx="4786489" cy="4038600"/>
          </a:xfrm>
          <a:prstGeom prst="rect">
            <a:avLst/>
          </a:prstGeom>
        </p:spPr>
      </p:pic>
      <p:sp>
        <p:nvSpPr>
          <p:cNvPr id="8" name="TextBox 7">
            <a:extLst>
              <a:ext uri="{FF2B5EF4-FFF2-40B4-BE49-F238E27FC236}">
                <a16:creationId xmlns:a16="http://schemas.microsoft.com/office/drawing/2014/main" id="{FF7C82BE-8F80-4E0E-A8BD-37F8CFDFF633}"/>
              </a:ext>
            </a:extLst>
          </p:cNvPr>
          <p:cNvSpPr txBox="1"/>
          <p:nvPr/>
        </p:nvSpPr>
        <p:spPr>
          <a:xfrm>
            <a:off x="1258957" y="1736035"/>
            <a:ext cx="5003557" cy="369332"/>
          </a:xfrm>
          <a:prstGeom prst="rect">
            <a:avLst/>
          </a:prstGeom>
          <a:noFill/>
        </p:spPr>
        <p:txBody>
          <a:bodyPr wrap="square" rtlCol="0">
            <a:spAutoFit/>
          </a:bodyPr>
          <a:lstStyle/>
          <a:p>
            <a:r>
              <a:rPr lang="en-US" dirty="0">
                <a:solidFill>
                  <a:schemeClr val="tx1">
                    <a:lumMod val="65000"/>
                    <a:lumOff val="35000"/>
                  </a:schemeClr>
                </a:solidFill>
              </a:rPr>
              <a:t>1. Max Feature = 1500, Accuracy Score = 69%</a:t>
            </a:r>
          </a:p>
        </p:txBody>
      </p:sp>
      <p:sp>
        <p:nvSpPr>
          <p:cNvPr id="9" name="TextBox 8">
            <a:extLst>
              <a:ext uri="{FF2B5EF4-FFF2-40B4-BE49-F238E27FC236}">
                <a16:creationId xmlns:a16="http://schemas.microsoft.com/office/drawing/2014/main" id="{393EA0F1-095F-4351-BEB8-0E107D44CD9C}"/>
              </a:ext>
            </a:extLst>
          </p:cNvPr>
          <p:cNvSpPr txBox="1"/>
          <p:nvPr/>
        </p:nvSpPr>
        <p:spPr>
          <a:xfrm>
            <a:off x="6530871" y="1703769"/>
            <a:ext cx="5003557" cy="369332"/>
          </a:xfrm>
          <a:prstGeom prst="rect">
            <a:avLst/>
          </a:prstGeom>
          <a:noFill/>
        </p:spPr>
        <p:txBody>
          <a:bodyPr wrap="square" rtlCol="0">
            <a:spAutoFit/>
          </a:bodyPr>
          <a:lstStyle/>
          <a:p>
            <a:r>
              <a:rPr lang="en-US" dirty="0">
                <a:solidFill>
                  <a:schemeClr val="tx1">
                    <a:lumMod val="65000"/>
                    <a:lumOff val="35000"/>
                  </a:schemeClr>
                </a:solidFill>
              </a:rPr>
              <a:t>2. Max Feature = 3000, Accuracy Score = 70%</a:t>
            </a:r>
          </a:p>
        </p:txBody>
      </p:sp>
    </p:spTree>
    <p:extLst>
      <p:ext uri="{BB962C8B-B14F-4D97-AF65-F5344CB8AC3E}">
        <p14:creationId xmlns:p14="http://schemas.microsoft.com/office/powerpoint/2010/main" val="302894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p:txBody>
          <a:bodyPr/>
          <a:lstStyle/>
          <a:p>
            <a:r>
              <a:rPr lang="en-US" dirty="0">
                <a:solidFill>
                  <a:schemeClr val="tx1">
                    <a:lumMod val="65000"/>
                    <a:lumOff val="35000"/>
                  </a:schemeClr>
                </a:solidFill>
              </a:rPr>
              <a:t>3. Analysis 1 – Multinomial NB (bigrams)</a:t>
            </a:r>
          </a:p>
        </p:txBody>
      </p:sp>
      <p:sp>
        <p:nvSpPr>
          <p:cNvPr id="3" name="내용 개체 틀 2">
            <a:extLst>
              <a:ext uri="{FF2B5EF4-FFF2-40B4-BE49-F238E27FC236}">
                <a16:creationId xmlns:a16="http://schemas.microsoft.com/office/drawing/2014/main" id="{12AF493D-8065-47C8-AAED-9CBBE6184C66}"/>
              </a:ext>
            </a:extLst>
          </p:cNvPr>
          <p:cNvSpPr>
            <a:spLocks noGrp="1"/>
          </p:cNvSpPr>
          <p:nvPr>
            <p:ph idx="1"/>
          </p:nvPr>
        </p:nvSpPr>
        <p:spPr>
          <a:xfrm>
            <a:off x="6095999" y="1765852"/>
            <a:ext cx="4919872" cy="4038600"/>
          </a:xfrm>
        </p:spPr>
        <p:txBody>
          <a:bodyPr>
            <a:normAutofit/>
          </a:bodyPr>
          <a:lstStyle/>
          <a:p>
            <a:pPr>
              <a:buClr>
                <a:schemeClr val="tx1">
                  <a:lumMod val="50000"/>
                  <a:lumOff val="50000"/>
                </a:schemeClr>
              </a:buClr>
            </a:pPr>
            <a:r>
              <a:rPr lang="en-US" sz="2400" dirty="0">
                <a:solidFill>
                  <a:schemeClr val="tx1">
                    <a:lumMod val="65000"/>
                    <a:lumOff val="35000"/>
                  </a:schemeClr>
                </a:solidFill>
              </a:rPr>
              <a:t>The model classified all of the transcripts as positive.</a:t>
            </a:r>
          </a:p>
          <a:p>
            <a:pPr>
              <a:buClr>
                <a:schemeClr val="tx1">
                  <a:lumMod val="50000"/>
                  <a:lumOff val="50000"/>
                </a:schemeClr>
              </a:buClr>
            </a:pPr>
            <a:r>
              <a:rPr lang="en-US" sz="2400" dirty="0">
                <a:solidFill>
                  <a:schemeClr val="tx1">
                    <a:lumMod val="65000"/>
                    <a:lumOff val="35000"/>
                  </a:schemeClr>
                </a:solidFill>
              </a:rPr>
              <a:t>This indicates that there is no difference between the talks with more positive rating and those with less positive rating when it comes to </a:t>
            </a:r>
            <a:r>
              <a:rPr lang="en-US" sz="2400" dirty="0" err="1">
                <a:solidFill>
                  <a:schemeClr val="tx1">
                    <a:lumMod val="65000"/>
                    <a:lumOff val="35000"/>
                  </a:schemeClr>
                </a:solidFill>
              </a:rPr>
              <a:t>tf-idf</a:t>
            </a:r>
            <a:r>
              <a:rPr lang="en-US" sz="2400" dirty="0">
                <a:solidFill>
                  <a:schemeClr val="tx1">
                    <a:lumMod val="65000"/>
                    <a:lumOff val="35000"/>
                  </a:schemeClr>
                </a:solidFill>
              </a:rPr>
              <a:t> feature.</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8</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DC0AF10A-327E-4157-B0C3-FAAEDC944550}"/>
              </a:ext>
            </a:extLst>
          </p:cNvPr>
          <p:cNvPicPr>
            <a:picLocks noChangeAspect="1"/>
          </p:cNvPicPr>
          <p:nvPr/>
        </p:nvPicPr>
        <p:blipFill>
          <a:blip r:embed="rId3"/>
          <a:stretch>
            <a:fillRect/>
          </a:stretch>
        </p:blipFill>
        <p:spPr>
          <a:xfrm>
            <a:off x="1143000" y="2051685"/>
            <a:ext cx="4876800" cy="4114800"/>
          </a:xfrm>
          <a:prstGeom prst="rect">
            <a:avLst/>
          </a:prstGeom>
        </p:spPr>
      </p:pic>
      <p:sp>
        <p:nvSpPr>
          <p:cNvPr id="7" name="TextBox 6">
            <a:extLst>
              <a:ext uri="{FF2B5EF4-FFF2-40B4-BE49-F238E27FC236}">
                <a16:creationId xmlns:a16="http://schemas.microsoft.com/office/drawing/2014/main" id="{7B53FC29-19E8-46EA-B313-7BF1E6694C09}"/>
              </a:ext>
            </a:extLst>
          </p:cNvPr>
          <p:cNvSpPr txBox="1"/>
          <p:nvPr/>
        </p:nvSpPr>
        <p:spPr>
          <a:xfrm>
            <a:off x="1143000" y="1639491"/>
            <a:ext cx="4807226" cy="369332"/>
          </a:xfrm>
          <a:prstGeom prst="rect">
            <a:avLst/>
          </a:prstGeom>
          <a:noFill/>
        </p:spPr>
        <p:txBody>
          <a:bodyPr wrap="square" rtlCol="0">
            <a:spAutoFit/>
          </a:bodyPr>
          <a:lstStyle/>
          <a:p>
            <a:r>
              <a:rPr lang="en-US" dirty="0">
                <a:solidFill>
                  <a:schemeClr val="tx1">
                    <a:lumMod val="65000"/>
                    <a:lumOff val="35000"/>
                  </a:schemeClr>
                </a:solidFill>
              </a:rPr>
              <a:t>Max feature = 20000, Accuracy</a:t>
            </a:r>
            <a:r>
              <a:rPr lang="ko-KR" altLang="en-US" dirty="0">
                <a:solidFill>
                  <a:schemeClr val="tx1">
                    <a:lumMod val="65000"/>
                    <a:lumOff val="35000"/>
                  </a:schemeClr>
                </a:solidFill>
              </a:rPr>
              <a:t> </a:t>
            </a:r>
            <a:r>
              <a:rPr lang="en-US" altLang="ko-KR" dirty="0">
                <a:solidFill>
                  <a:schemeClr val="tx1">
                    <a:lumMod val="65000"/>
                    <a:lumOff val="35000"/>
                  </a:schemeClr>
                </a:solidFill>
              </a:rPr>
              <a:t>Score = 66%</a:t>
            </a:r>
            <a:r>
              <a:rPr lang="en-US" dirty="0">
                <a:solidFill>
                  <a:schemeClr val="tx1">
                    <a:lumMod val="65000"/>
                    <a:lumOff val="35000"/>
                  </a:schemeClr>
                </a:solidFill>
              </a:rPr>
              <a:t> </a:t>
            </a:r>
          </a:p>
        </p:txBody>
      </p:sp>
    </p:spTree>
    <p:extLst>
      <p:ext uri="{BB962C8B-B14F-4D97-AF65-F5344CB8AC3E}">
        <p14:creationId xmlns:p14="http://schemas.microsoft.com/office/powerpoint/2010/main" val="16983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EA6ECF-2253-42FA-9CD4-19E4099AB640}"/>
              </a:ext>
            </a:extLst>
          </p:cNvPr>
          <p:cNvSpPr>
            <a:spLocks noGrp="1"/>
          </p:cNvSpPr>
          <p:nvPr>
            <p:ph type="title"/>
          </p:nvPr>
        </p:nvSpPr>
        <p:spPr>
          <a:xfrm>
            <a:off x="1143000" y="609600"/>
            <a:ext cx="9875520" cy="1356360"/>
          </a:xfrm>
        </p:spPr>
        <p:txBody>
          <a:bodyPr/>
          <a:lstStyle/>
          <a:p>
            <a:r>
              <a:rPr lang="en-US" dirty="0">
                <a:solidFill>
                  <a:schemeClr val="tx1">
                    <a:lumMod val="65000"/>
                    <a:lumOff val="35000"/>
                  </a:schemeClr>
                </a:solidFill>
              </a:rPr>
              <a:t>3. Analysis 1 – SVM (unigram)</a:t>
            </a:r>
          </a:p>
        </p:txBody>
      </p:sp>
      <p:sp>
        <p:nvSpPr>
          <p:cNvPr id="4" name="슬라이드 번호 개체 틀 3">
            <a:extLst>
              <a:ext uri="{FF2B5EF4-FFF2-40B4-BE49-F238E27FC236}">
                <a16:creationId xmlns:a16="http://schemas.microsoft.com/office/drawing/2014/main" id="{0F11D378-1787-4B56-AFDB-B3F31CAEB23C}"/>
              </a:ext>
            </a:extLst>
          </p:cNvPr>
          <p:cNvSpPr>
            <a:spLocks noGrp="1"/>
          </p:cNvSpPr>
          <p:nvPr>
            <p:ph type="sldNum" sz="quarter" idx="12"/>
          </p:nvPr>
        </p:nvSpPr>
        <p:spPr/>
        <p:txBody>
          <a:bodyPr/>
          <a:lstStyle/>
          <a:p>
            <a:fld id="{9C6C6785-2613-418B-B3C1-44002D406323}" type="slidenum">
              <a:rPr lang="en-US" sz="1800" smtClean="0"/>
              <a:t>9</a:t>
            </a:fld>
            <a:endParaRPr lang="en-US" sz="1800" dirty="0"/>
          </a:p>
        </p:txBody>
      </p:sp>
      <p:sp>
        <p:nvSpPr>
          <p:cNvPr id="5" name="TextBox 4">
            <a:extLst>
              <a:ext uri="{FF2B5EF4-FFF2-40B4-BE49-F238E27FC236}">
                <a16:creationId xmlns:a16="http://schemas.microsoft.com/office/drawing/2014/main" id="{7125B877-B2FF-4D3C-A86A-19E2BCAF310F}"/>
              </a:ext>
            </a:extLst>
          </p:cNvPr>
          <p:cNvSpPr txBox="1"/>
          <p:nvPr/>
        </p:nvSpPr>
        <p:spPr>
          <a:xfrm>
            <a:off x="388306" y="288099"/>
            <a:ext cx="5707693" cy="369332"/>
          </a:xfrm>
          <a:prstGeom prst="rect">
            <a:avLst/>
          </a:prstGeom>
          <a:noFill/>
        </p:spPr>
        <p:txBody>
          <a:bodyPr wrap="square" rtlCol="0">
            <a:spAutoFit/>
          </a:bodyPr>
          <a:lstStyle/>
          <a:p>
            <a:r>
              <a:rPr lang="en-US" dirty="0">
                <a:solidFill>
                  <a:schemeClr val="bg1">
                    <a:lumMod val="50000"/>
                  </a:schemeClr>
                </a:solidFill>
              </a:rPr>
              <a:t>TED Talk Analysis – focusing on transcript and popularity</a:t>
            </a:r>
          </a:p>
        </p:txBody>
      </p:sp>
      <p:pic>
        <p:nvPicPr>
          <p:cNvPr id="6" name="그림 5">
            <a:extLst>
              <a:ext uri="{FF2B5EF4-FFF2-40B4-BE49-F238E27FC236}">
                <a16:creationId xmlns:a16="http://schemas.microsoft.com/office/drawing/2014/main" id="{5EADF3BF-CF19-4181-B996-118BEEDE4DB1}"/>
              </a:ext>
            </a:extLst>
          </p:cNvPr>
          <p:cNvPicPr>
            <a:picLocks noChangeAspect="1"/>
          </p:cNvPicPr>
          <p:nvPr/>
        </p:nvPicPr>
        <p:blipFill>
          <a:blip r:embed="rId3"/>
          <a:stretch>
            <a:fillRect/>
          </a:stretch>
        </p:blipFill>
        <p:spPr>
          <a:xfrm>
            <a:off x="1109931" y="2210531"/>
            <a:ext cx="4681269" cy="4020493"/>
          </a:xfrm>
          <a:prstGeom prst="rect">
            <a:avLst/>
          </a:prstGeom>
        </p:spPr>
      </p:pic>
      <p:pic>
        <p:nvPicPr>
          <p:cNvPr id="8" name="그림 7">
            <a:extLst>
              <a:ext uri="{FF2B5EF4-FFF2-40B4-BE49-F238E27FC236}">
                <a16:creationId xmlns:a16="http://schemas.microsoft.com/office/drawing/2014/main" id="{26CA4F8F-476E-48FB-91CA-6BBE93FB98D6}"/>
              </a:ext>
            </a:extLst>
          </p:cNvPr>
          <p:cNvPicPr>
            <a:picLocks noChangeAspect="1"/>
          </p:cNvPicPr>
          <p:nvPr/>
        </p:nvPicPr>
        <p:blipFill>
          <a:blip r:embed="rId4"/>
          <a:stretch>
            <a:fillRect/>
          </a:stretch>
        </p:blipFill>
        <p:spPr>
          <a:xfrm>
            <a:off x="6095999" y="2219078"/>
            <a:ext cx="4823909" cy="4004750"/>
          </a:xfrm>
          <a:prstGeom prst="rect">
            <a:avLst/>
          </a:prstGeom>
        </p:spPr>
      </p:pic>
      <p:sp>
        <p:nvSpPr>
          <p:cNvPr id="9" name="내용 개체 틀 2">
            <a:extLst>
              <a:ext uri="{FF2B5EF4-FFF2-40B4-BE49-F238E27FC236}">
                <a16:creationId xmlns:a16="http://schemas.microsoft.com/office/drawing/2014/main" id="{B2BCFD15-B427-4F2B-A500-B0BF611E2F24}"/>
              </a:ext>
            </a:extLst>
          </p:cNvPr>
          <p:cNvSpPr txBox="1">
            <a:spLocks/>
          </p:cNvSpPr>
          <p:nvPr/>
        </p:nvSpPr>
        <p:spPr>
          <a:xfrm>
            <a:off x="824947" y="1846514"/>
            <a:ext cx="5707693" cy="52160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Clr>
                <a:schemeClr val="tx1">
                  <a:lumMod val="50000"/>
                  <a:lumOff val="50000"/>
                </a:schemeClr>
              </a:buClr>
              <a:buFont typeface="Corbel" pitchFamily="34" charset="0"/>
              <a:buNone/>
            </a:pPr>
            <a:r>
              <a:rPr lang="en-US" sz="1800" dirty="0">
                <a:solidFill>
                  <a:schemeClr val="tx1">
                    <a:lumMod val="65000"/>
                    <a:lumOff val="35000"/>
                  </a:schemeClr>
                </a:solidFill>
              </a:rPr>
              <a:t>Max Feature = 15000, Accuracy Score = 59%, C = 1E5</a:t>
            </a:r>
          </a:p>
        </p:txBody>
      </p:sp>
      <p:sp>
        <p:nvSpPr>
          <p:cNvPr id="10" name="내용 개체 틀 2">
            <a:extLst>
              <a:ext uri="{FF2B5EF4-FFF2-40B4-BE49-F238E27FC236}">
                <a16:creationId xmlns:a16="http://schemas.microsoft.com/office/drawing/2014/main" id="{A0E2F9A7-3AB8-4DF7-B7B0-D53C695E77AA}"/>
              </a:ext>
            </a:extLst>
          </p:cNvPr>
          <p:cNvSpPr txBox="1">
            <a:spLocks/>
          </p:cNvSpPr>
          <p:nvPr/>
        </p:nvSpPr>
        <p:spPr>
          <a:xfrm>
            <a:off x="6109253" y="1845405"/>
            <a:ext cx="5075582" cy="36512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Clr>
                <a:schemeClr val="tx1">
                  <a:lumMod val="50000"/>
                  <a:lumOff val="50000"/>
                </a:schemeClr>
              </a:buClr>
              <a:buFont typeface="Corbel" pitchFamily="34" charset="0"/>
              <a:buNone/>
            </a:pPr>
            <a:r>
              <a:rPr lang="en-US" sz="1800" dirty="0">
                <a:solidFill>
                  <a:schemeClr val="tx1">
                    <a:lumMod val="65000"/>
                    <a:lumOff val="35000"/>
                  </a:schemeClr>
                </a:solidFill>
              </a:rPr>
              <a:t>Max Feature = 15000, Accuracy Score = 65%, C = 1</a:t>
            </a:r>
          </a:p>
        </p:txBody>
      </p:sp>
    </p:spTree>
    <p:extLst>
      <p:ext uri="{BB962C8B-B14F-4D97-AF65-F5344CB8AC3E}">
        <p14:creationId xmlns:p14="http://schemas.microsoft.com/office/powerpoint/2010/main" val="3468890063"/>
      </p:ext>
    </p:extLst>
  </p:cSld>
  <p:clrMapOvr>
    <a:masterClrMapping/>
  </p:clrMapOvr>
</p:sld>
</file>

<file path=ppt/theme/theme1.xml><?xml version="1.0" encoding="utf-8"?>
<a:theme xmlns:a="http://schemas.openxmlformats.org/drawingml/2006/main" name="기본">
  <a:themeElements>
    <a:clrScheme name="기본">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Calibri">
      <a:majorFont>
        <a:latin typeface="Calibri"/>
        <a:ea typeface="맑은 고딕"/>
        <a:cs typeface=""/>
      </a:majorFont>
      <a:minorFont>
        <a:latin typeface="Calibri"/>
        <a:ea typeface="맑은 고딕"/>
        <a:cs typeface=""/>
      </a:minorFont>
    </a:fontScheme>
    <a:fmtScheme name="기본">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기본</Template>
  <TotalTime>1858</TotalTime>
  <Words>1445</Words>
  <Application>Microsoft Office PowerPoint</Application>
  <PresentationFormat>와이드스크린</PresentationFormat>
  <Paragraphs>145</Paragraphs>
  <Slides>16</Slides>
  <Notes>14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맑은 고딕</vt:lpstr>
      <vt:lpstr>Arial</vt:lpstr>
      <vt:lpstr>Calibri</vt:lpstr>
      <vt:lpstr>Cascadia Code</vt:lpstr>
      <vt:lpstr>Corbel</vt:lpstr>
      <vt:lpstr>Wingdings</vt:lpstr>
      <vt:lpstr>기본</vt:lpstr>
      <vt:lpstr>Ted talk Analysis - Focusing on Transcript and popularity </vt:lpstr>
      <vt:lpstr>1. Motivation / Research Question</vt:lpstr>
      <vt:lpstr>2. Data Processing</vt:lpstr>
      <vt:lpstr>2. Data Processing</vt:lpstr>
      <vt:lpstr>2. Data Cleaning</vt:lpstr>
      <vt:lpstr>3. Analysis</vt:lpstr>
      <vt:lpstr>3. Analysis 1 – Multinomial NB (unigram)</vt:lpstr>
      <vt:lpstr>3. Analysis 1 – Multinomial NB (bigrams)</vt:lpstr>
      <vt:lpstr>3. Analysis 1 – SVM (unigram)</vt:lpstr>
      <vt:lpstr>3. Analysis 1 – SVM (ngrams)</vt:lpstr>
      <vt:lpstr>3. Analysis 2 – K-band &amp; obnoxious</vt:lpstr>
      <vt:lpstr>3. Analysis 2 – K-band &amp; obnoxious</vt:lpstr>
      <vt:lpstr>3. Analysis 3 – Sentence Length &amp; longwinded</vt:lpstr>
      <vt:lpstr>3. Analysis 3 – Sentence Length &amp; longwinded</vt:lpstr>
      <vt:lpstr>4. 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talk Analysis Focusing on Transcript and popularity </dc:title>
  <dc:creator>Soobin Choi</dc:creator>
  <cp:lastModifiedBy>Soobin Choi</cp:lastModifiedBy>
  <cp:revision>109</cp:revision>
  <dcterms:created xsi:type="dcterms:W3CDTF">2023-04-17T14:32:02Z</dcterms:created>
  <dcterms:modified xsi:type="dcterms:W3CDTF">2023-04-19T14:19:45Z</dcterms:modified>
</cp:coreProperties>
</file>