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06" r:id="rId35"/>
    <p:sldId id="307" r:id="rId36"/>
    <p:sldId id="305" r:id="rId37"/>
    <p:sldId id="26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86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5EF0-2956-4E27-AF44-A5D74BD4D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67EC4-DE2C-4D78-B504-70370D45C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45226-0FB4-4D82-9D91-C8E64D2B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DC29-F670-4A55-B0F7-05AEB1C7A4A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CD362-70C3-49FA-AA99-F5D350E8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32BD-CA82-4CCA-97C5-E6EFB5D6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413-D61F-4421-A515-DFECBBFF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D116-66F1-4528-8ED7-B459E426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9C7B4-3A42-47DE-93B4-7A552C058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ABA4-336B-46A7-9CE1-502F84D5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DC29-F670-4A55-B0F7-05AEB1C7A4A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D7A6-87DA-436A-80F5-BE894E0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A01F-BB56-45D6-A648-09306665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413-D61F-4421-A515-DFECBBFF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E7CFE-25DC-4C7D-B7BD-7849059AE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680FB-6AD7-41FA-9B18-3AE76AF4B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17EAB-733D-4E04-AF63-252A1E87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DC29-F670-4A55-B0F7-05AEB1C7A4A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485B6-10DA-4A43-8416-9BE9CBC5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4BAE-91E2-45B5-A865-A9BC257D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413-D61F-4421-A515-DFECBBFF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9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4534" y="1488014"/>
            <a:ext cx="10502932" cy="4469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27">
              <a:lnSpc>
                <a:spcPts val="1479"/>
              </a:lnSpc>
            </a:pPr>
            <a:r>
              <a:rPr lang="en-US" spc="-5"/>
              <a:t>Copyright </a:t>
            </a:r>
            <a:r>
              <a:rPr lang="en-US"/>
              <a:t>Jukka </a:t>
            </a:r>
            <a:r>
              <a:rPr lang="en-US" spc="-5"/>
              <a:t>Virtanen</a:t>
            </a:r>
            <a:r>
              <a:rPr lang="en-US" spc="14"/>
              <a:t> </a:t>
            </a:r>
            <a:r>
              <a:rPr lang="en-US"/>
              <a:t>2011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27">
              <a:lnSpc>
                <a:spcPts val="1479"/>
              </a:lnSpc>
            </a:pPr>
            <a:r>
              <a:rPr lang="en-US"/>
              <a:t>11/16/11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3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3053">
              <a:lnSpc>
                <a:spcPts val="1897"/>
              </a:lnSpc>
            </a:pPr>
            <a:fld id="{81D60167-4931-47E6-BA6A-407CBD079E47}" type="slidenum">
              <a:rPr lang="en-US" smtClean="0"/>
              <a:pPr marL="23053">
                <a:lnSpc>
                  <a:spcPts val="189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68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240" y="329645"/>
            <a:ext cx="10917521" cy="530786"/>
          </a:xfrm>
        </p:spPr>
        <p:txBody>
          <a:bodyPr lIns="0" tIns="0" rIns="0" bIns="0"/>
          <a:lstStyle>
            <a:lvl1pPr>
              <a:defRPr sz="344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5916" y="1969801"/>
            <a:ext cx="9734406" cy="419025"/>
          </a:xfrm>
        </p:spPr>
        <p:txBody>
          <a:bodyPr lIns="0" tIns="0" rIns="0" bIns="0"/>
          <a:lstStyle>
            <a:lvl1pPr>
              <a:defRPr sz="272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27">
              <a:lnSpc>
                <a:spcPts val="1479"/>
              </a:lnSpc>
            </a:pPr>
            <a:r>
              <a:rPr lang="en-US" spc="-5"/>
              <a:t>Copyright </a:t>
            </a:r>
            <a:r>
              <a:rPr lang="en-US"/>
              <a:t>Jukka </a:t>
            </a:r>
            <a:r>
              <a:rPr lang="en-US" spc="-5"/>
              <a:t>Virtanen</a:t>
            </a:r>
            <a:r>
              <a:rPr lang="en-US" spc="14"/>
              <a:t> </a:t>
            </a:r>
            <a:r>
              <a:rPr lang="en-US"/>
              <a:t>2011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27">
              <a:lnSpc>
                <a:spcPts val="1479"/>
              </a:lnSpc>
            </a:pPr>
            <a:r>
              <a:rPr lang="en-US"/>
              <a:t>11/16/11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3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3053">
              <a:lnSpc>
                <a:spcPts val="1897"/>
              </a:lnSpc>
            </a:pPr>
            <a:fld id="{81D60167-4931-47E6-BA6A-407CBD079E47}" type="slidenum">
              <a:rPr lang="en-US" smtClean="0"/>
              <a:pPr marL="23053">
                <a:lnSpc>
                  <a:spcPts val="189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32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240" y="329645"/>
            <a:ext cx="10917521" cy="530786"/>
          </a:xfrm>
        </p:spPr>
        <p:txBody>
          <a:bodyPr lIns="0" tIns="0" rIns="0" bIns="0"/>
          <a:lstStyle>
            <a:lvl1pPr>
              <a:defRPr sz="344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27">
              <a:lnSpc>
                <a:spcPts val="1479"/>
              </a:lnSpc>
            </a:pPr>
            <a:r>
              <a:rPr lang="en-US" spc="-5"/>
              <a:t>Copyright </a:t>
            </a:r>
            <a:r>
              <a:rPr lang="en-US"/>
              <a:t>Jukka </a:t>
            </a:r>
            <a:r>
              <a:rPr lang="en-US" spc="-5"/>
              <a:t>Virtanen</a:t>
            </a:r>
            <a:r>
              <a:rPr lang="en-US" spc="14"/>
              <a:t> </a:t>
            </a:r>
            <a:r>
              <a:rPr lang="en-US"/>
              <a:t>2011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27">
              <a:lnSpc>
                <a:spcPts val="1479"/>
              </a:lnSpc>
            </a:pPr>
            <a:r>
              <a:rPr lang="en-US"/>
              <a:t>11/16/11</a:t>
            </a:r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3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3053">
              <a:lnSpc>
                <a:spcPts val="1897"/>
              </a:lnSpc>
            </a:pPr>
            <a:fld id="{81D60167-4931-47E6-BA6A-407CBD079E47}" type="slidenum">
              <a:rPr lang="en-US" smtClean="0"/>
              <a:pPr marL="23053">
                <a:lnSpc>
                  <a:spcPts val="189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61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240" y="329645"/>
            <a:ext cx="10917521" cy="530786"/>
          </a:xfrm>
        </p:spPr>
        <p:txBody>
          <a:bodyPr lIns="0" tIns="0" rIns="0" bIns="0"/>
          <a:lstStyle>
            <a:lvl1pPr>
              <a:defRPr sz="344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27">
              <a:lnSpc>
                <a:spcPts val="1479"/>
              </a:lnSpc>
            </a:pPr>
            <a:r>
              <a:rPr lang="en-US" spc="-5"/>
              <a:t>Copyright </a:t>
            </a:r>
            <a:r>
              <a:rPr lang="en-US"/>
              <a:t>Jukka </a:t>
            </a:r>
            <a:r>
              <a:rPr lang="en-US" spc="-5"/>
              <a:t>Virtanen</a:t>
            </a:r>
            <a:r>
              <a:rPr lang="en-US" spc="14"/>
              <a:t> </a:t>
            </a:r>
            <a:r>
              <a:rPr lang="en-US"/>
              <a:t>2011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27">
              <a:lnSpc>
                <a:spcPts val="1479"/>
              </a:lnSpc>
            </a:pPr>
            <a:r>
              <a:rPr lang="en-US"/>
              <a:t>11/16/11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3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3053">
              <a:lnSpc>
                <a:spcPts val="1897"/>
              </a:lnSpc>
            </a:pPr>
            <a:fld id="{81D60167-4931-47E6-BA6A-407CBD079E47}" type="slidenum">
              <a:rPr lang="en-US" smtClean="0"/>
              <a:pPr marL="23053">
                <a:lnSpc>
                  <a:spcPts val="189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92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27">
              <a:lnSpc>
                <a:spcPts val="1479"/>
              </a:lnSpc>
            </a:pPr>
            <a:r>
              <a:rPr lang="en-US" spc="-5"/>
              <a:t>Copyright </a:t>
            </a:r>
            <a:r>
              <a:rPr lang="en-US"/>
              <a:t>Jukka </a:t>
            </a:r>
            <a:r>
              <a:rPr lang="en-US" spc="-5"/>
              <a:t>Virtanen</a:t>
            </a:r>
            <a:r>
              <a:rPr lang="en-US" spc="14"/>
              <a:t> </a:t>
            </a:r>
            <a:r>
              <a:rPr lang="en-US"/>
              <a:t>2011</a:t>
            </a:r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27">
              <a:lnSpc>
                <a:spcPts val="1479"/>
              </a:lnSpc>
            </a:pPr>
            <a:r>
              <a:rPr lang="en-US"/>
              <a:t>11/16/11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3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3053">
              <a:lnSpc>
                <a:spcPts val="1897"/>
              </a:lnSpc>
            </a:pPr>
            <a:fld id="{81D60167-4931-47E6-BA6A-407CBD079E47}" type="slidenum">
              <a:rPr lang="en-US" smtClean="0"/>
              <a:pPr marL="23053">
                <a:lnSpc>
                  <a:spcPts val="189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4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>
            <a:extLst>
              <a:ext uri="{FF2B5EF4-FFF2-40B4-BE49-F238E27FC236}">
                <a16:creationId xmlns:a16="http://schemas.microsoft.com/office/drawing/2014/main" id="{BFF4C6F7-DEA2-44CA-AD27-3EEF672721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BB9D6277-470B-428A-B726-374AC56911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44800" y="4114800"/>
            <a:ext cx="8534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42548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6447-D09D-4DA4-90EB-851301EA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03A1-0302-4E39-99E7-3A0EE4700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BFF16B3-9FE1-4A5F-92B9-172204DA09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8419D-C920-4569-8901-98F19C470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99819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483B-DC75-438B-98AA-06D421D4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9B8B1-105D-4162-A251-5B03A64D9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C9BAD9AE-A074-45AE-8457-F7CE83AE02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10348-2E94-4BB3-B4B7-54322AED7E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3159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D7A9-4353-4ED1-AD26-868F4046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0B9C-DEFF-4155-95E1-081BD3A0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16F3-FE26-49C0-8A75-736C14C6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DC29-F670-4A55-B0F7-05AEB1C7A4A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473F-9C01-442F-8F4B-AC2BC9EE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C216-B2B6-4A9D-BC71-29328DC6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413-D61F-4421-A515-DFECBBFF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47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C1F3-B710-4A71-8027-D5529840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F259-5A72-4A9D-88A2-9C81ECCE9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2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F0E07-F049-4867-B575-38F615801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D7E45710-01D0-4B71-98E6-8A58605210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D335E-A071-4023-A05F-4DE5B97487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1803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7E97-72B2-4DE1-A3A4-22F924DC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D63D4-1E77-4282-B41A-EDE57A6D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86D7F-76F5-4B62-B145-FD4EE152D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8A55A-DC32-4BF7-B6CE-08CFD3406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E1B68-A331-45D4-AE46-7E3876BA2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3390D31-94FF-41D9-B9F4-E5BF898257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234DB-98CE-4E3A-9D13-59B03209FF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90157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763A-0FBF-441D-A8EC-6C4D9DAA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B9EDED34-907C-4895-AC25-6CD5E5D800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78569-139A-4BCA-ABFC-781003EE95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97177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FECE2CEB-920D-46D2-962C-7DF0BD0CFE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83CA1-B29E-42D0-8FDF-FDF3195BEE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02613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B867-978C-4E67-B007-8B6EBFA8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4626-320E-412E-A68B-B0D42FD9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95727-270F-4715-85FE-1FB2A6DF7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92DD2BC-4798-4B46-8178-2FC48C2770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2969E-AAC7-41B4-9C4E-8788B50F61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98301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6BC2-9395-4530-8DA5-1EDF81AE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6A2EC-9123-4C19-AFBA-84ACA7932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F71DB-16E6-4CD7-A7BB-97E32D94D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833F070-C371-476E-9FAB-867BB8E3F3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3B43-29B0-4E05-A678-73A4E24F16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70500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84F1-06A9-44A3-B41A-4FCA5CDA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FDCC5-3C3B-4AB5-858E-8504E9CD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3BDFDBF-A5C3-4D53-9644-9D3D93C6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A787C-91C4-4F18-AE28-DDE621C41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81965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7113E-B23A-4F86-B852-0258421E1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4800" y="2286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47ACF-2471-4436-A04A-BEA26668C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2400" y="2286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018FC115-AE82-4F4A-987E-2860D2489D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C059A-7B52-453F-B0C0-58AD74DBF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69807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A28F-05E1-44F8-A0DB-BFA336F3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2286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1B5427A-9FF8-4DB4-B613-4FAA0AC7F1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422400" y="16764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B7474F50-5ACD-47B1-B591-2AD766DD5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1B0E2-A66A-4008-9218-B76A56503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6455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A57D-DFC0-49A0-A9CB-BFAC05D4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65D66-3AD7-40F3-A806-39ADACA8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1DAB-569C-4314-B7EF-E8F80B8A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DC29-F670-4A55-B0F7-05AEB1C7A4A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5609-5D7C-43BA-B681-28B24213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C169B-CA6E-4B67-A3E4-9C195B72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413-D61F-4421-A515-DFECBBFF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4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63E3-B01A-4AE8-B897-3C59EDB9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4A14-8082-434F-A57A-51B8A197F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28853-146B-47B2-80B7-785B4F099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5EEC3-5A27-4ED8-9DF0-B82C80F3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DC29-F670-4A55-B0F7-05AEB1C7A4A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A05B3-7541-4C98-9F47-70FF2E82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74BB8-5838-49E6-9F30-89BFA671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413-D61F-4421-A515-DFECBBFF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2921-1B44-4E82-BDB2-64771C18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B043C-3E2D-4E3F-BCDF-ACEA0FFD9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63AE2-E2D1-4639-8435-B65268558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E84E6-F178-4E0A-A8B8-4FFD10DC9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20E09-C368-42D9-9A86-00FC0C6E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245C-5FF5-4F22-A05B-505D58EA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DC29-F670-4A55-B0F7-05AEB1C7A4A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D8815-FD49-43FC-BBD0-F231C039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839A-BC29-47B0-B39A-58A48657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413-D61F-4421-A515-DFECBBFF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A0CE-3CDC-424B-A98E-D23C35E8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25B84-DB51-4FA7-8584-A81A98FF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DC29-F670-4A55-B0F7-05AEB1C7A4A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5B324-4FF6-4CDA-9DAE-1ADC5231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B61A6-1AAE-42F1-833A-CD38564B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413-D61F-4421-A515-DFECBBFF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1D4CA-64BE-477E-B4ED-D6B98FE5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DC29-F670-4A55-B0F7-05AEB1C7A4A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BE558-AA6E-4F4C-AB52-16D9933A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62C39-DC67-458B-B157-F049044D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413-D61F-4421-A515-DFECBBFF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AF4B-E8D5-4438-BBD9-D2FEE90B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4E4A-6E55-41DA-9FE2-11B84D4F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7B4A1-1E17-42E4-BF08-B5609DA95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911A1-16AB-41D0-A34A-25C1CCEB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DC29-F670-4A55-B0F7-05AEB1C7A4A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CB1EF-27CF-48EA-BC04-B850F961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186CD-C3BD-49EE-97E7-55C21422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413-D61F-4421-A515-DFECBBFF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6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0D31-BB7B-44FC-ADBE-0CB2C626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6AB08-82DF-4280-AEE5-D5DAA9B54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A1784-7771-4C47-BD05-5A880AA9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830BA-FAFF-4B64-B4A2-9F97D8F6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DC29-F670-4A55-B0F7-05AEB1C7A4A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1B46A-411B-499A-A01C-5F3BB765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3537E-9E43-4B35-821F-EF34DBD4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413-D61F-4421-A515-DFECBBFF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7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A0C77-A25F-44D9-AED5-6253A901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558AE-5F78-40BB-98D3-AEC6575A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EE9B4-666C-4303-9D94-CBC9FA505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9DC29-F670-4A55-B0F7-05AEB1C7A4A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9DA7-A2DA-40B2-ADC9-5600CEECE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0E11B-0E37-44CE-9DE1-C664DA40F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D413-D61F-4421-A515-DFECBBFF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7393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7" name="bk object 17"/>
          <p:cNvSpPr/>
          <p:nvPr/>
        </p:nvSpPr>
        <p:spPr>
          <a:xfrm>
            <a:off x="434550" y="162518"/>
            <a:ext cx="11316756" cy="637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8" name="bk object 18"/>
          <p:cNvSpPr/>
          <p:nvPr/>
        </p:nvSpPr>
        <p:spPr>
          <a:xfrm>
            <a:off x="1959318" y="1078147"/>
            <a:ext cx="3917102" cy="130821"/>
          </a:xfrm>
          <a:custGeom>
            <a:avLst/>
            <a:gdLst/>
            <a:ahLst/>
            <a:cxnLst/>
            <a:rect l="l" t="t" r="r" b="b"/>
            <a:pathLst>
              <a:path w="3239770" h="144144">
                <a:moveTo>
                  <a:pt x="0" y="143764"/>
                </a:moveTo>
                <a:lnTo>
                  <a:pt x="3239770" y="143764"/>
                </a:lnTo>
                <a:lnTo>
                  <a:pt x="3239770" y="0"/>
                </a:lnTo>
                <a:lnTo>
                  <a:pt x="0" y="0"/>
                </a:lnTo>
                <a:lnTo>
                  <a:pt x="0" y="143764"/>
                </a:lnTo>
                <a:close/>
              </a:path>
            </a:pathLst>
          </a:custGeom>
          <a:solidFill>
            <a:srgbClr val="666699">
              <a:alpha val="75000"/>
            </a:srgbClr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9" name="bk object 19"/>
          <p:cNvSpPr/>
          <p:nvPr/>
        </p:nvSpPr>
        <p:spPr>
          <a:xfrm>
            <a:off x="0" y="1078147"/>
            <a:ext cx="1959319" cy="130821"/>
          </a:xfrm>
          <a:custGeom>
            <a:avLst/>
            <a:gdLst/>
            <a:ahLst/>
            <a:cxnLst/>
            <a:rect l="l" t="t" r="r" b="b"/>
            <a:pathLst>
              <a:path w="1620520" h="144144">
                <a:moveTo>
                  <a:pt x="0" y="143764"/>
                </a:moveTo>
                <a:lnTo>
                  <a:pt x="1620520" y="143764"/>
                </a:lnTo>
                <a:lnTo>
                  <a:pt x="1620520" y="0"/>
                </a:lnTo>
                <a:lnTo>
                  <a:pt x="0" y="0"/>
                </a:lnTo>
                <a:lnTo>
                  <a:pt x="0" y="143764"/>
                </a:lnTo>
                <a:close/>
              </a:path>
            </a:pathLst>
          </a:custGeom>
          <a:solidFill>
            <a:srgbClr val="333366">
              <a:alpha val="75000"/>
            </a:srgbClr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0" name="bk object 20"/>
          <p:cNvSpPr/>
          <p:nvPr/>
        </p:nvSpPr>
        <p:spPr>
          <a:xfrm>
            <a:off x="5876421" y="1078147"/>
            <a:ext cx="5440335" cy="130821"/>
          </a:xfrm>
          <a:custGeom>
            <a:avLst/>
            <a:gdLst/>
            <a:ahLst/>
            <a:cxnLst/>
            <a:rect l="l" t="t" r="r" b="b"/>
            <a:pathLst>
              <a:path w="4499609" h="144144">
                <a:moveTo>
                  <a:pt x="0" y="143764"/>
                </a:moveTo>
                <a:lnTo>
                  <a:pt x="4499610" y="143764"/>
                </a:lnTo>
                <a:lnTo>
                  <a:pt x="4499610" y="0"/>
                </a:lnTo>
                <a:lnTo>
                  <a:pt x="0" y="0"/>
                </a:lnTo>
                <a:lnTo>
                  <a:pt x="0" y="143764"/>
                </a:lnTo>
                <a:close/>
              </a:path>
            </a:pathLst>
          </a:custGeom>
          <a:solidFill>
            <a:srgbClr val="9999CC">
              <a:alpha val="75000"/>
            </a:srgbClr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240" y="329645"/>
            <a:ext cx="10917521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5916" y="1969801"/>
            <a:ext cx="97344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83326" y="6626608"/>
            <a:ext cx="2761626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27">
              <a:lnSpc>
                <a:spcPts val="1479"/>
              </a:lnSpc>
            </a:pPr>
            <a:r>
              <a:rPr lang="en-US" spc="-5"/>
              <a:t>Copyright </a:t>
            </a:r>
            <a:r>
              <a:rPr lang="en-US"/>
              <a:t>Jukka </a:t>
            </a:r>
            <a:r>
              <a:rPr lang="en-US" spc="-5"/>
              <a:t>Virtanen</a:t>
            </a:r>
            <a:r>
              <a:rPr lang="en-US" spc="14"/>
              <a:t> </a:t>
            </a:r>
            <a:r>
              <a:rPr lang="en-US"/>
              <a:t>2011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8027" y="6600097"/>
            <a:ext cx="802307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27">
              <a:lnSpc>
                <a:spcPts val="1479"/>
              </a:lnSpc>
            </a:pPr>
            <a:r>
              <a:rPr lang="en-US"/>
              <a:t>11/16/11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33071" y="6521498"/>
            <a:ext cx="369290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3053">
              <a:lnSpc>
                <a:spcPts val="1897"/>
              </a:lnSpc>
            </a:pPr>
            <a:fld id="{81D60167-4931-47E6-BA6A-407CBD079E47}" type="slidenum">
              <a:rPr lang="en-US" smtClean="0"/>
              <a:pPr marL="23053">
                <a:lnSpc>
                  <a:spcPts val="1897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>
            <a:extLst>
              <a:ext uri="{FF2B5EF4-FFF2-40B4-BE49-F238E27FC236}">
                <a16:creationId xmlns:a16="http://schemas.microsoft.com/office/drawing/2014/main" id="{32A5D989-4D29-4ADF-A0AC-3E219C551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228600"/>
            <a:ext cx="10363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EF12516F-5CE0-497C-A99A-6D609DE89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6764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6C386DD8-DA1E-4B8C-A3F3-D0AC9B3452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0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065D4341-C24D-4312-9E5B-C8D9780B44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415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panose="05000000000000000000" pitchFamily="2" charset="2"/>
        <a:buChar char="§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panose="05000000000000000000" pitchFamily="2" charset="2"/>
        <a:buChar char="§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panose="05000000000000000000" pitchFamily="2" charset="2"/>
        <a:buChar char="§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panose="05000000000000000000" pitchFamily="2" charset="2"/>
        <a:buChar char="§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panose="05000000000000000000" pitchFamily="2" charset="2"/>
        <a:buChar char="§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iageprojet2.unice.fr/@api/deki/files/1830/=Intro_to_MySQL.ppt" TargetMode="External"/><Relationship Id="rId2" Type="http://schemas.openxmlformats.org/officeDocument/2006/relationships/hyperlink" Target="http://www.math.ucla.edu/~virtanen/40a.1.15s/schedule/lec2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urach.com/shop/murach-s-mysql-detai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virtualizer.com/sql-joins-visualized-in-a-surprising-way/" TargetMode="External"/><Relationship Id="rId2" Type="http://schemas.openxmlformats.org/officeDocument/2006/relationships/hyperlink" Target="https://blog.jooq.org/2016/07/05/say-no-to-venn-diagrams-when-explaining-joins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8089-DAF6-4338-B941-EFAE305D7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-285750"/>
            <a:ext cx="9144000" cy="2387600"/>
          </a:xfrm>
        </p:spPr>
        <p:txBody>
          <a:bodyPr/>
          <a:lstStyle/>
          <a:p>
            <a:r>
              <a:rPr lang="en-US" dirty="0"/>
              <a:t>Introduction to SQL</a:t>
            </a:r>
            <a:br>
              <a:rPr lang="en-US" dirty="0"/>
            </a:br>
            <a:r>
              <a:rPr lang="en-US" sz="4000" dirty="0"/>
              <a:t>(emphasis on MySQL)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4613B-5731-4763-BBF9-206805973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2101850"/>
            <a:ext cx="9144000" cy="1655762"/>
          </a:xfrm>
        </p:spPr>
        <p:txBody>
          <a:bodyPr/>
          <a:lstStyle/>
          <a:p>
            <a:r>
              <a:rPr lang="en-US" i="1" dirty="0"/>
              <a:t>Lukas Hoffmann, 11/20/17</a:t>
            </a:r>
          </a:p>
        </p:txBody>
      </p:sp>
      <p:pic>
        <p:nvPicPr>
          <p:cNvPr id="35842" name="Picture 2" descr="https://i.imgflip.com/1iio06.jpg">
            <a:extLst>
              <a:ext uri="{FF2B5EF4-FFF2-40B4-BE49-F238E27FC236}">
                <a16:creationId xmlns:a16="http://schemas.microsoft.com/office/drawing/2014/main" id="{BF9C628A-AD1A-4611-BD16-7BAF90FEE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2755900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0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489" y="314660"/>
            <a:ext cx="3939028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1930116" algn="l"/>
              </a:tabLst>
            </a:pPr>
            <a:r>
              <a:rPr sz="3630" dirty="0"/>
              <a:t>Ex</a:t>
            </a:r>
            <a:r>
              <a:rPr sz="3630" spc="-5" dirty="0"/>
              <a:t>am</a:t>
            </a:r>
            <a:r>
              <a:rPr sz="3630" spc="-18" dirty="0"/>
              <a:t>p</a:t>
            </a:r>
            <a:r>
              <a:rPr sz="3630" spc="-5" dirty="0"/>
              <a:t>l</a:t>
            </a:r>
            <a:r>
              <a:rPr sz="3630" dirty="0"/>
              <a:t>e	c</a:t>
            </a:r>
            <a:r>
              <a:rPr sz="3630" spc="-5" dirty="0"/>
              <a:t>on</a:t>
            </a:r>
            <a:r>
              <a:rPr sz="3630" dirty="0"/>
              <a:t>t</a:t>
            </a:r>
            <a:r>
              <a:rPr sz="3630" spc="-5" dirty="0"/>
              <a:t>in</a:t>
            </a:r>
            <a:r>
              <a:rPr sz="3630" spc="-18" dirty="0"/>
              <a:t>u</a:t>
            </a:r>
            <a:r>
              <a:rPr sz="3630" dirty="0"/>
              <a:t>ed</a:t>
            </a:r>
            <a:endParaRPr sz="363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 defTabSz="829909">
              <a:lnSpc>
                <a:spcPts val="1897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3053" defTabSz="829909">
                <a:lnSpc>
                  <a:spcPts val="1897"/>
                </a:lnSpc>
              </a:pPr>
              <a:t>10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dirty="0">
                <a:solidFill>
                  <a:prstClr val="black"/>
                </a:solidFill>
              </a:rPr>
              <a:t>11/16/11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spc="-5" dirty="0">
                <a:solidFill>
                  <a:prstClr val="black"/>
                </a:solidFill>
              </a:rPr>
              <a:t>Copyright </a:t>
            </a:r>
            <a:r>
              <a:rPr dirty="0">
                <a:solidFill>
                  <a:prstClr val="black"/>
                </a:solidFill>
              </a:rPr>
              <a:t>Jukka </a:t>
            </a:r>
            <a:r>
              <a:rPr spc="-5" dirty="0">
                <a:solidFill>
                  <a:prstClr val="black"/>
                </a:solidFill>
              </a:rPr>
              <a:t>Virtanen</a:t>
            </a:r>
            <a:r>
              <a:rPr spc="14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2011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5178" y="1576763"/>
            <a:ext cx="3613417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What </a:t>
            </a:r>
            <a:r>
              <a:rPr sz="2178" dirty="0">
                <a:solidFill>
                  <a:prstClr val="black"/>
                </a:solidFill>
                <a:latin typeface="Arial"/>
                <a:cs typeface="Arial"/>
              </a:rPr>
              <a:t>we </a:t>
            </a:r>
            <a:r>
              <a:rPr sz="2178" spc="-5" dirty="0">
                <a:solidFill>
                  <a:prstClr val="black"/>
                </a:solidFill>
                <a:latin typeface="Arial"/>
                <a:cs typeface="Arial"/>
              </a:rPr>
              <a:t>have</a:t>
            </a:r>
            <a:r>
              <a:rPr sz="2178" spc="-5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prstClr val="black"/>
                </a:solidFill>
                <a:latin typeface="Arial"/>
                <a:cs typeface="Arial"/>
              </a:rPr>
              <a:t>accomplished: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36479" y="2510374"/>
          <a:ext cx="6798062" cy="3494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0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Vette_id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Body_style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Miles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0" dirty="0">
                          <a:latin typeface="Arial"/>
                          <a:cs typeface="Arial"/>
                        </a:rPr>
                        <a:t>Year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coupe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18.0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1997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hatchback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58.0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1996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convertible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13.5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2001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6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hatchback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1995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hatchback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1991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hardtop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2000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coupe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55.0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1979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convertible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17.0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1999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hardtop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17.0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2000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96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hatchback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50.0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1995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A386E0-AD14-4E34-980A-6C0F73839B78}"/>
              </a:ext>
            </a:extLst>
          </p:cNvPr>
          <p:cNvCxnSpPr>
            <a:cxnSpLocks/>
          </p:cNvCxnSpPr>
          <p:nvPr/>
        </p:nvCxnSpPr>
        <p:spPr>
          <a:xfrm flipH="1">
            <a:off x="8198607" y="2673752"/>
            <a:ext cx="2079712" cy="2955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C59ACD-156E-4F6B-B6C7-C9CE973EB9E8}"/>
              </a:ext>
            </a:extLst>
          </p:cNvPr>
          <p:cNvSpPr txBox="1"/>
          <p:nvPr/>
        </p:nvSpPr>
        <p:spPr>
          <a:xfrm>
            <a:off x="10278319" y="2452176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Foreign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38D1B1-A4BA-473F-BE4B-7C949DC17551}"/>
              </a:ext>
            </a:extLst>
          </p:cNvPr>
          <p:cNvCxnSpPr>
            <a:cxnSpLocks/>
          </p:cNvCxnSpPr>
          <p:nvPr/>
        </p:nvCxnSpPr>
        <p:spPr>
          <a:xfrm>
            <a:off x="1551710" y="2510374"/>
            <a:ext cx="983672" cy="45889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B7AF36-245C-4838-B40B-F8C21064DDCF}"/>
              </a:ext>
            </a:extLst>
          </p:cNvPr>
          <p:cNvSpPr txBox="1"/>
          <p:nvPr/>
        </p:nvSpPr>
        <p:spPr>
          <a:xfrm>
            <a:off x="831273" y="2141042"/>
            <a:ext cx="188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33966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489" y="313509"/>
            <a:ext cx="3939028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1930116" algn="l"/>
              </a:tabLst>
            </a:pPr>
            <a:r>
              <a:rPr sz="3630" dirty="0"/>
              <a:t>Ex</a:t>
            </a:r>
            <a:r>
              <a:rPr sz="3630" spc="-5" dirty="0"/>
              <a:t>am</a:t>
            </a:r>
            <a:r>
              <a:rPr sz="3630" spc="-18" dirty="0"/>
              <a:t>p</a:t>
            </a:r>
            <a:r>
              <a:rPr sz="3630" spc="-5" dirty="0"/>
              <a:t>l</a:t>
            </a:r>
            <a:r>
              <a:rPr sz="3630" dirty="0"/>
              <a:t>e	c</a:t>
            </a:r>
            <a:r>
              <a:rPr sz="3630" spc="-5" dirty="0"/>
              <a:t>on</a:t>
            </a:r>
            <a:r>
              <a:rPr sz="3630" dirty="0"/>
              <a:t>t</a:t>
            </a:r>
            <a:r>
              <a:rPr sz="3630" spc="-5" dirty="0"/>
              <a:t>in</a:t>
            </a:r>
            <a:r>
              <a:rPr sz="3630" spc="-18" dirty="0"/>
              <a:t>u</a:t>
            </a:r>
            <a:r>
              <a:rPr sz="3630" dirty="0"/>
              <a:t>ed</a:t>
            </a:r>
            <a:endParaRPr sz="3630"/>
          </a:p>
        </p:txBody>
      </p:sp>
      <p:sp>
        <p:nvSpPr>
          <p:cNvPr id="3" name="object 3"/>
          <p:cNvSpPr txBox="1"/>
          <p:nvPr/>
        </p:nvSpPr>
        <p:spPr>
          <a:xfrm>
            <a:off x="2215178" y="5307747"/>
            <a:ext cx="7388198" cy="621912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11527" marR="4611" defTabSz="829909">
              <a:lnSpc>
                <a:spcPts val="2296"/>
              </a:lnSpc>
              <a:spcBef>
                <a:spcPts val="250"/>
              </a:spcBef>
            </a:pPr>
            <a:r>
              <a:rPr sz="1997" spc="-9" dirty="0">
                <a:solidFill>
                  <a:prstClr val="black"/>
                </a:solidFill>
                <a:latin typeface="Arial"/>
                <a:cs typeface="Arial"/>
              </a:rPr>
              <a:t>Had </a:t>
            </a:r>
            <a:r>
              <a:rPr sz="1997" dirty="0">
                <a:solidFill>
                  <a:prstClr val="black"/>
                </a:solidFill>
                <a:latin typeface="Arial"/>
                <a:cs typeface="Arial"/>
              </a:rPr>
              <a:t>we </a:t>
            </a:r>
            <a:r>
              <a:rPr sz="1997" spc="-9" dirty="0">
                <a:solidFill>
                  <a:prstClr val="black"/>
                </a:solidFill>
                <a:latin typeface="Arial"/>
                <a:cs typeface="Arial"/>
              </a:rPr>
              <a:t>not </a:t>
            </a:r>
            <a:r>
              <a:rPr sz="1997" spc="-5" dirty="0">
                <a:solidFill>
                  <a:prstClr val="black"/>
                </a:solidFill>
                <a:latin typeface="Arial"/>
                <a:cs typeface="Arial"/>
              </a:rPr>
              <a:t>used </a:t>
            </a:r>
            <a:r>
              <a:rPr sz="1997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1997" spc="-5" dirty="0">
                <a:solidFill>
                  <a:prstClr val="black"/>
                </a:solidFill>
                <a:latin typeface="Arial"/>
                <a:cs typeface="Arial"/>
              </a:rPr>
              <a:t>cross reference table the relationship between  </a:t>
            </a:r>
            <a:r>
              <a:rPr sz="1997" spc="-9" dirty="0">
                <a:solidFill>
                  <a:prstClr val="black"/>
                </a:solidFill>
                <a:latin typeface="Arial"/>
                <a:cs typeface="Arial"/>
              </a:rPr>
              <a:t>Corvettes </a:t>
            </a:r>
            <a:r>
              <a:rPr sz="1997" spc="-5" dirty="0">
                <a:solidFill>
                  <a:prstClr val="black"/>
                </a:solidFill>
                <a:latin typeface="Arial"/>
                <a:cs typeface="Arial"/>
              </a:rPr>
              <a:t>and Equipment would </a:t>
            </a:r>
            <a:r>
              <a:rPr sz="1997" spc="-9" dirty="0">
                <a:solidFill>
                  <a:prstClr val="black"/>
                </a:solidFill>
                <a:latin typeface="Arial"/>
                <a:cs typeface="Arial"/>
              </a:rPr>
              <a:t>have </a:t>
            </a:r>
            <a:r>
              <a:rPr sz="1997" spc="-5" dirty="0">
                <a:solidFill>
                  <a:prstClr val="black"/>
                </a:solidFill>
                <a:latin typeface="Arial"/>
                <a:cs typeface="Arial"/>
              </a:rPr>
              <a:t>been </a:t>
            </a:r>
            <a:r>
              <a:rPr sz="1997" dirty="0">
                <a:solidFill>
                  <a:srgbClr val="FF0000"/>
                </a:solidFill>
                <a:latin typeface="Arial"/>
                <a:cs typeface="Arial"/>
              </a:rPr>
              <a:t>many </a:t>
            </a:r>
            <a:r>
              <a:rPr sz="1997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997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97" spc="-41" dirty="0">
                <a:solidFill>
                  <a:srgbClr val="FF0000"/>
                </a:solidFill>
                <a:latin typeface="Arial"/>
                <a:cs typeface="Arial"/>
              </a:rPr>
              <a:t>many.</a:t>
            </a:r>
            <a:endParaRPr sz="1997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4501" y="2322499"/>
            <a:ext cx="2268327" cy="820655"/>
          </a:xfrm>
          <a:custGeom>
            <a:avLst/>
            <a:gdLst/>
            <a:ahLst/>
            <a:cxnLst/>
            <a:rect l="l" t="t" r="r" b="b"/>
            <a:pathLst>
              <a:path w="2499360" h="904239">
                <a:moveTo>
                  <a:pt x="2499360" y="0"/>
                </a:moveTo>
                <a:lnTo>
                  <a:pt x="0" y="0"/>
                </a:lnTo>
                <a:lnTo>
                  <a:pt x="0" y="904239"/>
                </a:lnTo>
                <a:lnTo>
                  <a:pt x="2499360" y="904239"/>
                </a:lnTo>
                <a:lnTo>
                  <a:pt x="249936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21633" y="2301751"/>
            <a:ext cx="2268327" cy="820655"/>
          </a:xfrm>
          <a:custGeom>
            <a:avLst/>
            <a:gdLst/>
            <a:ahLst/>
            <a:cxnLst/>
            <a:rect l="l" t="t" r="r" b="b"/>
            <a:pathLst>
              <a:path w="2499359" h="904239">
                <a:moveTo>
                  <a:pt x="2499360" y="0"/>
                </a:moveTo>
                <a:lnTo>
                  <a:pt x="0" y="0"/>
                </a:lnTo>
                <a:lnTo>
                  <a:pt x="0" y="904239"/>
                </a:lnTo>
                <a:lnTo>
                  <a:pt x="2499360" y="904239"/>
                </a:lnTo>
                <a:lnTo>
                  <a:pt x="249936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4128" y="4158599"/>
            <a:ext cx="2268327" cy="819501"/>
          </a:xfrm>
          <a:custGeom>
            <a:avLst/>
            <a:gdLst/>
            <a:ahLst/>
            <a:cxnLst/>
            <a:rect l="l" t="t" r="r" b="b"/>
            <a:pathLst>
              <a:path w="2499360" h="902970">
                <a:moveTo>
                  <a:pt x="2499360" y="0"/>
                </a:moveTo>
                <a:lnTo>
                  <a:pt x="0" y="0"/>
                </a:lnTo>
                <a:lnTo>
                  <a:pt x="0" y="902969"/>
                </a:lnTo>
                <a:lnTo>
                  <a:pt x="2499360" y="902969"/>
                </a:lnTo>
                <a:lnTo>
                  <a:pt x="249936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51602" y="4117105"/>
            <a:ext cx="2268327" cy="820655"/>
          </a:xfrm>
          <a:custGeom>
            <a:avLst/>
            <a:gdLst/>
            <a:ahLst/>
            <a:cxnLst/>
            <a:rect l="l" t="t" r="r" b="b"/>
            <a:pathLst>
              <a:path w="2499359" h="904239">
                <a:moveTo>
                  <a:pt x="2499359" y="0"/>
                </a:moveTo>
                <a:lnTo>
                  <a:pt x="0" y="0"/>
                </a:lnTo>
                <a:lnTo>
                  <a:pt x="0" y="904240"/>
                </a:lnTo>
                <a:lnTo>
                  <a:pt x="2499359" y="904240"/>
                </a:lnTo>
                <a:lnTo>
                  <a:pt x="24993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90242"/>
              </p:ext>
            </p:extLst>
          </p:nvPr>
        </p:nvGraphicFramePr>
        <p:xfrm>
          <a:off x="2839314" y="2301751"/>
          <a:ext cx="5665630" cy="2644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00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4013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Corvettes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6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States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2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49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78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Corvettes_Equipment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2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Equipment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3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2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112828" y="2506917"/>
            <a:ext cx="308898" cy="194789"/>
          </a:xfrm>
          <a:custGeom>
            <a:avLst/>
            <a:gdLst/>
            <a:ahLst/>
            <a:cxnLst/>
            <a:rect l="l" t="t" r="r" b="b"/>
            <a:pathLst>
              <a:path w="340360" h="214630">
                <a:moveTo>
                  <a:pt x="340360" y="2146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2828" y="2701705"/>
            <a:ext cx="308898" cy="215537"/>
          </a:xfrm>
          <a:custGeom>
            <a:avLst/>
            <a:gdLst/>
            <a:ahLst/>
            <a:cxnLst/>
            <a:rect l="l" t="t" r="r" b="b"/>
            <a:pathLst>
              <a:path w="340360" h="237489">
                <a:moveTo>
                  <a:pt x="340360" y="0"/>
                </a:moveTo>
                <a:lnTo>
                  <a:pt x="0" y="2374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66308" y="3819732"/>
            <a:ext cx="266252" cy="338866"/>
          </a:xfrm>
          <a:custGeom>
            <a:avLst/>
            <a:gdLst/>
            <a:ahLst/>
            <a:cxnLst/>
            <a:rect l="l" t="t" r="r" b="b"/>
            <a:pathLst>
              <a:path w="293369" h="373379">
                <a:moveTo>
                  <a:pt x="293370" y="0"/>
                </a:moveTo>
                <a:lnTo>
                  <a:pt x="0" y="3733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32560" y="3819732"/>
            <a:ext cx="276625" cy="338866"/>
          </a:xfrm>
          <a:custGeom>
            <a:avLst/>
            <a:gdLst/>
            <a:ahLst/>
            <a:cxnLst/>
            <a:rect l="l" t="t" r="r" b="b"/>
            <a:pathLst>
              <a:path w="304800" h="373379">
                <a:moveTo>
                  <a:pt x="0" y="0"/>
                </a:moveTo>
                <a:lnTo>
                  <a:pt x="304800" y="3733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02453" y="4311895"/>
            <a:ext cx="319272" cy="225911"/>
          </a:xfrm>
          <a:custGeom>
            <a:avLst/>
            <a:gdLst/>
            <a:ahLst/>
            <a:cxnLst/>
            <a:rect l="l" t="t" r="r" b="b"/>
            <a:pathLst>
              <a:path w="351789" h="248920">
                <a:moveTo>
                  <a:pt x="351789" y="248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02453" y="4537806"/>
            <a:ext cx="319272" cy="191332"/>
          </a:xfrm>
          <a:custGeom>
            <a:avLst/>
            <a:gdLst/>
            <a:ahLst/>
            <a:cxnLst/>
            <a:rect l="l" t="t" r="r" b="b"/>
            <a:pathLst>
              <a:path w="351789" h="210820">
                <a:moveTo>
                  <a:pt x="351789" y="0"/>
                </a:moveTo>
                <a:lnTo>
                  <a:pt x="0" y="2108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 defTabSz="829909">
              <a:lnSpc>
                <a:spcPts val="1897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3053" defTabSz="829909">
                <a:lnSpc>
                  <a:spcPts val="1897"/>
                </a:lnSpc>
              </a:pPr>
              <a:t>11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dirty="0">
                <a:solidFill>
                  <a:prstClr val="black"/>
                </a:solidFill>
              </a:rPr>
              <a:t>11/16/11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spc="-5" dirty="0">
                <a:solidFill>
                  <a:prstClr val="black"/>
                </a:solidFill>
              </a:rPr>
              <a:t>Copyright </a:t>
            </a:r>
            <a:r>
              <a:rPr dirty="0">
                <a:solidFill>
                  <a:prstClr val="black"/>
                </a:solidFill>
              </a:rPr>
              <a:t>Jukka </a:t>
            </a:r>
            <a:r>
              <a:rPr spc="-5" dirty="0">
                <a:solidFill>
                  <a:prstClr val="black"/>
                </a:solidFill>
              </a:rPr>
              <a:t>Virtanen</a:t>
            </a:r>
            <a:r>
              <a:rPr spc="14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2011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A9555C-F70A-4E07-8486-11E117FB4DA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694745" y="1952512"/>
            <a:ext cx="22348" cy="6517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995804-98F8-4B6C-92B0-DD237B1D5B89}"/>
              </a:ext>
            </a:extLst>
          </p:cNvPr>
          <p:cNvSpPr txBox="1"/>
          <p:nvPr/>
        </p:nvSpPr>
        <p:spPr>
          <a:xfrm>
            <a:off x="5090479" y="1306181"/>
            <a:ext cx="125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“One-to-many”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4630A-F62A-4E46-ABBB-53AD5242E442}"/>
              </a:ext>
            </a:extLst>
          </p:cNvPr>
          <p:cNvSpPr txBox="1"/>
          <p:nvPr/>
        </p:nvSpPr>
        <p:spPr>
          <a:xfrm>
            <a:off x="1759784" y="1469256"/>
            <a:ext cx="168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“One-to-one”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F8E693-6071-4F79-BD88-136DA5068842}"/>
              </a:ext>
            </a:extLst>
          </p:cNvPr>
          <p:cNvSpPr txBox="1"/>
          <p:nvPr/>
        </p:nvSpPr>
        <p:spPr>
          <a:xfrm>
            <a:off x="598002" y="2483881"/>
            <a:ext cx="175912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License plates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69B867-97D5-45C2-B67F-4CE806679F9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357124" y="2668547"/>
            <a:ext cx="487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D10E0E-5DDB-43F9-AC34-65822574148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600812" y="1838588"/>
            <a:ext cx="0" cy="73257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1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490" y="356155"/>
            <a:ext cx="2724182" cy="54242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What is</a:t>
            </a:r>
            <a:r>
              <a:rPr spc="-54" dirty="0"/>
              <a:t> </a:t>
            </a:r>
            <a:r>
              <a:rPr spc="-5" dirty="0"/>
              <a:t>SQL?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 defTabSz="829909">
              <a:lnSpc>
                <a:spcPts val="1897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3053" defTabSz="829909">
                <a:lnSpc>
                  <a:spcPts val="1897"/>
                </a:lnSpc>
              </a:pPr>
              <a:t>12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dirty="0">
                <a:solidFill>
                  <a:prstClr val="black"/>
                </a:solidFill>
              </a:rPr>
              <a:t>11/16/11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spc="-5" dirty="0">
                <a:solidFill>
                  <a:prstClr val="black"/>
                </a:solidFill>
              </a:rPr>
              <a:t>Copyright </a:t>
            </a:r>
            <a:r>
              <a:rPr dirty="0">
                <a:solidFill>
                  <a:prstClr val="black"/>
                </a:solidFill>
              </a:rPr>
              <a:t>Jukka </a:t>
            </a:r>
            <a:r>
              <a:rPr spc="-5" dirty="0">
                <a:solidFill>
                  <a:prstClr val="black"/>
                </a:solidFill>
              </a:rPr>
              <a:t>Virtanen</a:t>
            </a:r>
            <a:r>
              <a:rPr spc="14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2011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7484" y="1572153"/>
            <a:ext cx="7464270" cy="456410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360" spc="-5" dirty="0">
                <a:solidFill>
                  <a:prstClr val="black"/>
                </a:solidFill>
                <a:latin typeface="Arial"/>
                <a:cs typeface="Arial"/>
              </a:rPr>
              <a:t>SQL </a:t>
            </a:r>
            <a:r>
              <a:rPr sz="2360" spc="-14" dirty="0">
                <a:solidFill>
                  <a:prstClr val="black"/>
                </a:solidFill>
                <a:latin typeface="Arial"/>
                <a:cs typeface="Arial"/>
              </a:rPr>
              <a:t>stands </a:t>
            </a:r>
            <a:r>
              <a:rPr sz="2360" spc="-18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2360" b="1" spc="-14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360" spc="-14" dirty="0">
                <a:solidFill>
                  <a:prstClr val="black"/>
                </a:solidFill>
                <a:latin typeface="Arial"/>
                <a:cs typeface="Arial"/>
              </a:rPr>
              <a:t>tructured </a:t>
            </a:r>
            <a:r>
              <a:rPr sz="2360" b="1" spc="-18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360" spc="-18" dirty="0">
                <a:solidFill>
                  <a:prstClr val="black"/>
                </a:solidFill>
                <a:latin typeface="Arial"/>
                <a:cs typeface="Arial"/>
              </a:rPr>
              <a:t>uery</a:t>
            </a:r>
            <a:r>
              <a:rPr sz="2360" spc="-1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60" b="1" spc="-9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360" spc="-9" dirty="0">
                <a:solidFill>
                  <a:prstClr val="black"/>
                </a:solidFill>
                <a:latin typeface="Arial"/>
                <a:cs typeface="Arial"/>
              </a:rPr>
              <a:t>anguage.</a:t>
            </a:r>
            <a:endParaRPr sz="236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29909">
              <a:spcBef>
                <a:spcPts val="45"/>
              </a:spcBef>
            </a:pPr>
            <a:endParaRPr sz="240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527" marR="276060" defTabSz="829909">
              <a:lnSpc>
                <a:spcPts val="2668"/>
              </a:lnSpc>
            </a:pPr>
            <a:r>
              <a:rPr sz="2360" spc="-23" dirty="0">
                <a:solidFill>
                  <a:prstClr val="black"/>
                </a:solidFill>
                <a:latin typeface="Arial"/>
                <a:cs typeface="Arial"/>
              </a:rPr>
              <a:t>It is </a:t>
            </a:r>
            <a:r>
              <a:rPr sz="236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360" spc="-9" dirty="0">
                <a:solidFill>
                  <a:prstClr val="black"/>
                </a:solidFill>
                <a:latin typeface="Arial"/>
                <a:cs typeface="Arial"/>
              </a:rPr>
              <a:t>standard </a:t>
            </a:r>
            <a:r>
              <a:rPr sz="2360" spc="-5" dirty="0">
                <a:solidFill>
                  <a:prstClr val="black"/>
                </a:solidFill>
                <a:latin typeface="Arial"/>
                <a:cs typeface="Arial"/>
              </a:rPr>
              <a:t>language </a:t>
            </a:r>
            <a:r>
              <a:rPr sz="2360" spc="-9" dirty="0">
                <a:solidFill>
                  <a:prstClr val="black"/>
                </a:solidFill>
                <a:latin typeface="Arial"/>
                <a:cs typeface="Arial"/>
              </a:rPr>
              <a:t>developed </a:t>
            </a:r>
            <a:r>
              <a:rPr sz="2360" spc="-18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2360" spc="-5" dirty="0">
                <a:solidFill>
                  <a:prstClr val="black"/>
                </a:solidFill>
                <a:latin typeface="Arial"/>
                <a:cs typeface="Arial"/>
              </a:rPr>
              <a:t>accessing </a:t>
            </a:r>
            <a:r>
              <a:rPr sz="2360" spc="-9" dirty="0">
                <a:solidFill>
                  <a:prstClr val="black"/>
                </a:solidFill>
                <a:latin typeface="Arial"/>
                <a:cs typeface="Arial"/>
              </a:rPr>
              <a:t>and  modifying relational</a:t>
            </a:r>
            <a:r>
              <a:rPr sz="236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60" spc="-9" dirty="0">
                <a:solidFill>
                  <a:prstClr val="black"/>
                </a:solidFill>
                <a:latin typeface="Arial"/>
                <a:cs typeface="Arial"/>
              </a:rPr>
              <a:t>databases.</a:t>
            </a:r>
            <a:endParaRPr sz="236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29909">
              <a:spcBef>
                <a:spcPts val="5"/>
              </a:spcBef>
            </a:pPr>
            <a:endParaRPr sz="2314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527" marR="4611" defTabSz="829909">
              <a:lnSpc>
                <a:spcPts val="2668"/>
              </a:lnSpc>
            </a:pPr>
            <a:r>
              <a:rPr sz="2360" spc="-5" dirty="0">
                <a:solidFill>
                  <a:prstClr val="black"/>
                </a:solidFill>
                <a:latin typeface="Arial"/>
                <a:cs typeface="Arial"/>
              </a:rPr>
              <a:t>SQL </a:t>
            </a:r>
            <a:r>
              <a:rPr sz="2360" spc="-9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2360" spc="-5" dirty="0">
                <a:solidFill>
                  <a:prstClr val="black"/>
                </a:solidFill>
                <a:latin typeface="Arial"/>
                <a:cs typeface="Arial"/>
              </a:rPr>
              <a:t>turn </a:t>
            </a:r>
            <a:r>
              <a:rPr sz="2360" spc="-27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2360" spc="-9" dirty="0">
                <a:solidFill>
                  <a:prstClr val="black"/>
                </a:solidFill>
                <a:latin typeface="Arial"/>
                <a:cs typeface="Arial"/>
              </a:rPr>
              <a:t>used </a:t>
            </a:r>
            <a:r>
              <a:rPr sz="2360" spc="-5" dirty="0">
                <a:solidFill>
                  <a:prstClr val="black"/>
                </a:solidFill>
                <a:latin typeface="Arial"/>
                <a:cs typeface="Arial"/>
              </a:rPr>
              <a:t>by </a:t>
            </a:r>
            <a:r>
              <a:rPr sz="2360" dirty="0">
                <a:solidFill>
                  <a:prstClr val="black"/>
                </a:solidFill>
                <a:latin typeface="Arial"/>
                <a:cs typeface="Arial"/>
              </a:rPr>
              <a:t>a database </a:t>
            </a:r>
            <a:r>
              <a:rPr sz="2360" spc="-9" dirty="0">
                <a:solidFill>
                  <a:prstClr val="black"/>
                </a:solidFill>
                <a:latin typeface="Arial"/>
                <a:cs typeface="Arial"/>
              </a:rPr>
              <a:t>management system.  </a:t>
            </a:r>
            <a:r>
              <a:rPr sz="2360" dirty="0">
                <a:solidFill>
                  <a:prstClr val="black"/>
                </a:solidFill>
                <a:latin typeface="Arial"/>
                <a:cs typeface="Arial"/>
              </a:rPr>
              <a:t>Some </a:t>
            </a:r>
            <a:r>
              <a:rPr sz="2360" spc="-9" dirty="0">
                <a:solidFill>
                  <a:prstClr val="black"/>
                </a:solidFill>
                <a:latin typeface="Arial"/>
                <a:cs typeface="Arial"/>
              </a:rPr>
              <a:t>common </a:t>
            </a:r>
            <a:r>
              <a:rPr sz="2360" dirty="0">
                <a:solidFill>
                  <a:prstClr val="black"/>
                </a:solidFill>
                <a:latin typeface="Arial"/>
                <a:cs typeface="Arial"/>
              </a:rPr>
              <a:t>database </a:t>
            </a:r>
            <a:r>
              <a:rPr sz="2360" spc="-9" dirty="0">
                <a:solidFill>
                  <a:prstClr val="black"/>
                </a:solidFill>
                <a:latin typeface="Arial"/>
                <a:cs typeface="Arial"/>
              </a:rPr>
              <a:t>management systems</a:t>
            </a:r>
            <a:r>
              <a:rPr sz="236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60" spc="-18" dirty="0">
                <a:solidFill>
                  <a:prstClr val="black"/>
                </a:solidFill>
                <a:latin typeface="Arial"/>
                <a:cs typeface="Arial"/>
              </a:rPr>
              <a:t>are:</a:t>
            </a:r>
            <a:endParaRPr sz="236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29909">
              <a:spcBef>
                <a:spcPts val="45"/>
              </a:spcBef>
            </a:pPr>
            <a:endParaRPr sz="208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6994" indent="-105468" defTabSz="829909">
              <a:lnSpc>
                <a:spcPts val="2750"/>
              </a:lnSpc>
              <a:buSzPct val="96153"/>
              <a:buFontTx/>
              <a:buChar char="•"/>
              <a:tabLst>
                <a:tab pos="117570" algn="l"/>
              </a:tabLst>
            </a:pPr>
            <a:r>
              <a:rPr sz="2360" spc="-9" dirty="0">
                <a:solidFill>
                  <a:srgbClr val="FF0000"/>
                </a:solidFill>
                <a:latin typeface="Arial"/>
                <a:cs typeface="Arial"/>
              </a:rPr>
              <a:t>MySQL</a:t>
            </a:r>
            <a:endParaRPr sz="236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1527" defTabSz="829909">
              <a:lnSpc>
                <a:spcPts val="2668"/>
              </a:lnSpc>
            </a:pPr>
            <a:r>
              <a:rPr sz="2360" dirty="0">
                <a:solidFill>
                  <a:prstClr val="black"/>
                </a:solidFill>
                <a:latin typeface="Arial"/>
                <a:cs typeface="Arial"/>
              </a:rPr>
              <a:t>•SQLite</a:t>
            </a:r>
          </a:p>
          <a:p>
            <a:pPr marL="11527" defTabSz="829909">
              <a:lnSpc>
                <a:spcPts val="2668"/>
              </a:lnSpc>
            </a:pPr>
            <a:r>
              <a:rPr sz="2360" spc="-9" dirty="0">
                <a:solidFill>
                  <a:prstClr val="black"/>
                </a:solidFill>
                <a:latin typeface="Arial"/>
                <a:cs typeface="Arial"/>
              </a:rPr>
              <a:t>•PostgreSQL</a:t>
            </a:r>
            <a:r>
              <a:rPr lang="en-US" sz="2360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360" i="1" spc="-9" dirty="0">
                <a:solidFill>
                  <a:prstClr val="black"/>
                </a:solidFill>
                <a:latin typeface="Arial"/>
                <a:cs typeface="Arial"/>
              </a:rPr>
              <a:t>(Post Ingres SQL) </a:t>
            </a:r>
            <a:r>
              <a:rPr lang="en-US" sz="2360" spc="-9" dirty="0">
                <a:solidFill>
                  <a:prstClr val="black"/>
                </a:solidFill>
                <a:latin typeface="Arial"/>
                <a:cs typeface="Arial"/>
              </a:rPr>
              <a:t>more functionality  </a:t>
            </a:r>
            <a:r>
              <a:rPr lang="en-US" sz="2360" spc="-9" dirty="0">
                <a:solidFill>
                  <a:prstClr val="black"/>
                </a:solidFill>
                <a:latin typeface="Arial"/>
                <a:cs typeface="Arial"/>
                <a:sym typeface="Wingdings" panose="05000000000000000000" pitchFamily="2" charset="2"/>
              </a:rPr>
              <a:t></a:t>
            </a:r>
            <a:endParaRPr sz="2360" i="1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6994" indent="-105468" defTabSz="829909">
              <a:lnSpc>
                <a:spcPts val="2668"/>
              </a:lnSpc>
              <a:buSzPct val="96153"/>
              <a:buFontTx/>
              <a:buChar char="•"/>
              <a:tabLst>
                <a:tab pos="117570" algn="l"/>
              </a:tabLst>
            </a:pPr>
            <a:r>
              <a:rPr sz="2360" dirty="0">
                <a:solidFill>
                  <a:prstClr val="black"/>
                </a:solidFill>
                <a:latin typeface="Arial"/>
                <a:cs typeface="Arial"/>
              </a:rPr>
              <a:t>Oracle</a:t>
            </a:r>
          </a:p>
          <a:p>
            <a:pPr marL="116994" indent="-105468" defTabSz="829909">
              <a:lnSpc>
                <a:spcPts val="2750"/>
              </a:lnSpc>
              <a:buSzPct val="96153"/>
              <a:buFontTx/>
              <a:buChar char="•"/>
              <a:tabLst>
                <a:tab pos="117570" algn="l"/>
              </a:tabLst>
            </a:pPr>
            <a:r>
              <a:rPr sz="2360" spc="-9" dirty="0">
                <a:solidFill>
                  <a:prstClr val="black"/>
                </a:solidFill>
                <a:latin typeface="Arial"/>
                <a:cs typeface="Arial"/>
              </a:rPr>
              <a:t>Microsoft </a:t>
            </a:r>
            <a:r>
              <a:rPr sz="2360" spc="-5" dirty="0">
                <a:solidFill>
                  <a:prstClr val="black"/>
                </a:solidFill>
                <a:latin typeface="Arial"/>
                <a:cs typeface="Arial"/>
              </a:rPr>
              <a:t>SQL</a:t>
            </a:r>
            <a:r>
              <a:rPr sz="2360" spc="-7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60" spc="-14" dirty="0">
                <a:solidFill>
                  <a:prstClr val="black"/>
                </a:solidFill>
                <a:latin typeface="Arial"/>
                <a:cs typeface="Arial"/>
              </a:rPr>
              <a:t>Server</a:t>
            </a:r>
            <a:endParaRPr sz="236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80837-4990-4EA2-BEDF-15789EC94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075" y="3670539"/>
            <a:ext cx="2231896" cy="278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6B3F2-086C-477E-94CC-5DC72E1357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F66F6-6875-49D5-8989-88A083D70777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68A90BF-D999-40C8-9323-EECB7C59A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Database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5F67DB7-CF27-4CAF-8BD7-8FA407DD9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6764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get started on your own database, first check which databases currently exist.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Use the SHOW statement to find out which databases currently exist on the server: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mysql</a:t>
            </a:r>
            <a:r>
              <a:rPr lang="en-US" altLang="en-US" sz="2000" b="1" dirty="0">
                <a:latin typeface="Courier New" panose="02070309020205020404" pitchFamily="49" charset="0"/>
              </a:rPr>
              <a:t>&gt; show databases;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| Database |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|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mysql</a:t>
            </a:r>
            <a:r>
              <a:rPr lang="en-US" altLang="en-US" sz="2000" b="1" dirty="0">
                <a:latin typeface="Courier New" panose="02070309020205020404" pitchFamily="49" charset="0"/>
              </a:rPr>
              <a:t>    |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| test     |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2 rows in set (0.01 sec)</a:t>
            </a:r>
          </a:p>
        </p:txBody>
      </p:sp>
    </p:spTree>
    <p:extLst>
      <p:ext uri="{BB962C8B-B14F-4D97-AF65-F5344CB8AC3E}">
        <p14:creationId xmlns:p14="http://schemas.microsoft.com/office/powerpoint/2010/main" val="30769390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EC6D-2421-4A51-A730-1D411B8472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AFE505-B0DF-4796-AEB0-FB9B3D03C4A9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D380EBE-EBCD-4521-B304-9648EDD8F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Database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9F3241F-97A3-409B-8ACF-446843835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create a new database, issue the “create database” command:</a:t>
            </a:r>
          </a:p>
          <a:p>
            <a:pPr lvl="1"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mysql</a:t>
            </a:r>
            <a:r>
              <a:rPr lang="en-US" altLang="en-US" sz="2400" b="1" dirty="0">
                <a:latin typeface="Courier New" panose="02070309020205020404" pitchFamily="49" charset="0"/>
              </a:rPr>
              <a:t>&gt; create database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webdb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endParaRPr lang="en-US" altLang="en-US" sz="2400" dirty="0"/>
          </a:p>
          <a:p>
            <a:pPr eaLnBrk="1" hangingPunct="1"/>
            <a:r>
              <a:rPr lang="en-US" altLang="en-US" dirty="0"/>
              <a:t>To select a database, issue the “use” command:</a:t>
            </a:r>
          </a:p>
          <a:p>
            <a:pPr lvl="1"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mysql</a:t>
            </a:r>
            <a:r>
              <a:rPr lang="en-US" altLang="en-US" sz="2400" b="1" dirty="0">
                <a:latin typeface="Courier New" panose="02070309020205020404" pitchFamily="49" charset="0"/>
              </a:rPr>
              <a:t>&gt; use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webdb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5578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4A5A7-0CAE-4BE1-B6DD-00B1C962C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C1EA7-CECB-474B-91AF-E59C2938A728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6CFF5FE-E5E4-4055-8DE0-A6636BF21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Table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3EB49D1-9B1F-4504-8EC6-6517E0D28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Once you have selected a database, you can view all database tables: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mysql&gt; show tables;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Empty set (0.02 sec)</a:t>
            </a:r>
          </a:p>
          <a:p>
            <a:pPr eaLnBrk="1" hangingPunct="1"/>
            <a:r>
              <a:rPr lang="en-US" altLang="en-US"/>
              <a:t>An empty set indicates that I have not created any tables yet.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978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6882A9D-F3D0-4C2A-9A86-B84EFF0A5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9054D4-7BC9-4F45-A713-A06A0E6A5C7B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323E8FC-85BD-4318-A3F4-34FB1D53A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Table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B84CE54-586F-416B-B1C0-2229AFD09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Let’s create a table for storing pets.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Table:  pets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name:		VARCHAR(20)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owner:		VARCHAR(20)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species:	VARCHAR(20)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sex:		CHAR(1)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birth:		DATE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date:		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D9472-C966-4CB9-AB57-2BB6B2A82BBE}"/>
              </a:ext>
            </a:extLst>
          </p:cNvPr>
          <p:cNvSpPr txBox="1"/>
          <p:nvPr/>
        </p:nvSpPr>
        <p:spPr>
          <a:xfrm>
            <a:off x="8558589" y="2050594"/>
            <a:ext cx="32239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Other MySQL datatypes</a:t>
            </a:r>
          </a:p>
          <a:p>
            <a:r>
              <a:rPr lang="en-US" dirty="0">
                <a:solidFill>
                  <a:srgbClr val="000000"/>
                </a:solidFill>
              </a:rPr>
              <a:t>Integer</a:t>
            </a:r>
          </a:p>
          <a:p>
            <a:r>
              <a:rPr lang="en-US" dirty="0">
                <a:solidFill>
                  <a:srgbClr val="000000"/>
                </a:solidFill>
              </a:rPr>
              <a:t>Float</a:t>
            </a:r>
          </a:p>
          <a:p>
            <a:r>
              <a:rPr lang="en-US" dirty="0">
                <a:solidFill>
                  <a:srgbClr val="000000"/>
                </a:solidFill>
              </a:rPr>
              <a:t>Time</a:t>
            </a:r>
          </a:p>
          <a:p>
            <a:r>
              <a:rPr lang="en-US" dirty="0">
                <a:solidFill>
                  <a:srgbClr val="000000"/>
                </a:solidFill>
              </a:rPr>
              <a:t>Large object (binary/char)</a:t>
            </a:r>
          </a:p>
          <a:p>
            <a:r>
              <a:rPr lang="en-US" dirty="0" err="1">
                <a:solidFill>
                  <a:srgbClr val="000000"/>
                </a:solidFill>
              </a:rPr>
              <a:t>Enum</a:t>
            </a:r>
            <a:r>
              <a:rPr lang="en-US" dirty="0">
                <a:solidFill>
                  <a:srgbClr val="000000"/>
                </a:solidFill>
              </a:rPr>
              <a:t> (‘yes’ or ‘no’)</a:t>
            </a:r>
          </a:p>
          <a:p>
            <a:r>
              <a:rPr lang="en-US" dirty="0">
                <a:solidFill>
                  <a:srgbClr val="000000"/>
                </a:solidFill>
              </a:rPr>
              <a:t>Set (‘mushrooms, anchovies’)</a:t>
            </a:r>
          </a:p>
        </p:txBody>
      </p:sp>
    </p:spTree>
    <p:extLst>
      <p:ext uri="{BB962C8B-B14F-4D97-AF65-F5344CB8AC3E}">
        <p14:creationId xmlns:p14="http://schemas.microsoft.com/office/powerpoint/2010/main" val="3507253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A43FD-9D3F-4F7A-B609-17A0926200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F20A7-1AF8-42F8-9F44-A9D9777EE4D6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0EDABB0-BFCC-40E3-8FC3-44F547369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Table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FBFDE8E-E68D-4E10-801C-22D201C4B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To create a table, use the CREATE TABLE command: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mysql&gt; CREATE TABLE pet 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-&gt; name VARCHAR(20),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-&gt; owner VARCHAR(20),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-&gt; species VARCHAR(20),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-&gt; sex CHAR(1),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-&gt; birth DATE, death DATE);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Query OK, 0 rows affected (0.04 sec)</a:t>
            </a:r>
          </a:p>
        </p:txBody>
      </p:sp>
    </p:spTree>
    <p:extLst>
      <p:ext uri="{BB962C8B-B14F-4D97-AF65-F5344CB8AC3E}">
        <p14:creationId xmlns:p14="http://schemas.microsoft.com/office/powerpoint/2010/main" val="27463198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5F4E2-7723-4419-ACB2-8767487DD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8C7BCD-1FE6-4813-AF5A-C39A784BBE2B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19C477C-B33B-41A4-9DDC-9951CC5F7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Showing Tables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A7A75C3-09D1-4963-8CF0-8CCC4E5F3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To verify that the table has been created: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mysql&gt; show tables;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+------------------+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| Tables_in_test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+------------------+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| pet           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+------------------+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1 row in set (0.01 sec)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170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318BF-734B-4C37-B27A-87A7B2F57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9E5F41-DB66-4FF3-B359-C5D84037B343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6BAD36A-9B28-44E3-BC8E-5B0CFDBA0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Describing Tables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3AB1981-D2C1-424A-B8AF-383DCA00B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6764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To view a table structure, use the DESCRIBE command: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mysql&gt; describe pet;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+---------+-------------+------+-----+---------+-------+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Field   | Type        | Null | Key | Default | Extra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+---------+-------------+------+-----+---------+-------+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name    | varchar(20)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owner   | varchar(20)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species | varchar(20)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sex     | char(1)    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birth   | date       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death   | date       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+---------+-------------+------+-----+---------+-------+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6 rows in set (0.02 sec)</a:t>
            </a:r>
          </a:p>
        </p:txBody>
      </p:sp>
    </p:spTree>
    <p:extLst>
      <p:ext uri="{BB962C8B-B14F-4D97-AF65-F5344CB8AC3E}">
        <p14:creationId xmlns:p14="http://schemas.microsoft.com/office/powerpoint/2010/main" val="37238558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6C69-22BD-4E7F-ADA4-F064BF5C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D9B1-205F-4B34-8021-158960DB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/>
              <a:t>Lecture shamelessly plagiarized from...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http://www.math.ucla.edu/~virtanen/40a.1.15s/schedule/lec21.pdf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miageprojet2.unice.fr/@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deki</a:t>
            </a:r>
            <a:r>
              <a:rPr lang="en-US" dirty="0">
                <a:hlinkClick r:id="rId3"/>
              </a:rPr>
              <a:t>/files/1830/=Intro_to_MySQL.ppt</a:t>
            </a:r>
            <a:endParaRPr lang="en-US" dirty="0"/>
          </a:p>
          <a:p>
            <a:pPr lvl="1"/>
            <a:r>
              <a:rPr lang="en-US" dirty="0"/>
              <a:t>With minor edits</a:t>
            </a:r>
          </a:p>
          <a:p>
            <a:r>
              <a:rPr lang="en-US" dirty="0"/>
              <a:t>Lukas wrote last slide: very useful links to explain “JOIN”.</a:t>
            </a:r>
          </a:p>
          <a:p>
            <a:r>
              <a:rPr lang="en-US" b="1" dirty="0" err="1"/>
              <a:t>Murach’s</a:t>
            </a:r>
            <a:r>
              <a:rPr lang="en-US" b="1" dirty="0"/>
              <a:t> MySQL </a:t>
            </a:r>
            <a:r>
              <a:rPr lang="en-US" dirty="0"/>
              <a:t>textbook &amp; </a:t>
            </a:r>
            <a:r>
              <a:rPr lang="en-US" b="1" dirty="0"/>
              <a:t>MySQL Workbench</a:t>
            </a:r>
            <a:r>
              <a:rPr lang="en-US" dirty="0"/>
              <a:t> good for learning </a:t>
            </a:r>
            <a:r>
              <a:rPr lang="en-US" dirty="0">
                <a:hlinkClick r:id="rId4"/>
              </a:rPr>
              <a:t>https://www.murach.com/shop/murach-s-mysql-detail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089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0F8EF-F112-41EB-8B88-58E546985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7E2A9F-377A-4D0E-9D5C-6AC3DE43A70A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9849A1E-F3ED-4AD1-8705-E9B1AE750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Deleting a Table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2CAA004-8083-4D1A-A0B5-2B781C5B0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delete an entire table, use the DROP TABLE command: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mysql&gt; drop table pet;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Query OK, 0 rows affected (0.02 sec)</a:t>
            </a:r>
          </a:p>
          <a:p>
            <a:pPr eaLnBrk="1" hangingPunct="1"/>
            <a:endParaRPr lang="en-US" altLang="en-US" sz="24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904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BFFBF-499B-44C6-8849-A9AFF5E7E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5591D0-E3D0-435D-899D-623C56FC36B9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832CDB7-F871-4674-952F-D0B3C9689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Loading Data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7CEA761-60C2-47C6-ADEA-464811D4F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Use the INSERT statement to enter data into a table.</a:t>
            </a:r>
          </a:p>
          <a:p>
            <a:pPr eaLnBrk="1" hangingPunct="1"/>
            <a:r>
              <a:rPr lang="en-US" altLang="en-US" sz="2800" dirty="0"/>
              <a:t>For example: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INSERT INTO pet VALUES ('</a:t>
            </a:r>
            <a:r>
              <a:rPr lang="en-US" altLang="en-US" sz="2400" dirty="0" err="1">
                <a:latin typeface="Courier New" panose="02070309020205020404" pitchFamily="49" charset="0"/>
              </a:rPr>
              <a:t>Fluffy','Harold','cat','f</a:t>
            </a:r>
            <a:r>
              <a:rPr lang="en-US" altLang="en-US" sz="2400" dirty="0">
                <a:latin typeface="Courier New" panose="02070309020205020404" pitchFamily="49" charset="0"/>
              </a:rPr>
              <a:t>',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'1999-02-04',NULL);</a:t>
            </a:r>
          </a:p>
          <a:p>
            <a:pPr eaLnBrk="1" hangingPunct="1"/>
            <a:r>
              <a:rPr lang="en-US" altLang="en-US" sz="2800" dirty="0"/>
              <a:t>The next slide shows a full set of sample data.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377851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>
            <a:extLst>
              <a:ext uri="{FF2B5EF4-FFF2-40B4-BE49-F238E27FC236}">
                <a16:creationId xmlns:a16="http://schemas.microsoft.com/office/drawing/2014/main" id="{941DE602-2862-45E3-86A5-73420CF6D4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002295-EF8D-448A-93DB-A01635717DB3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3AA889F-3F75-46CD-965B-44439664A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data…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61E34CE-8F92-4958-8529-178590F79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524000"/>
            <a:ext cx="7848600" cy="472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EAEAEA"/>
              </a:solidFill>
            </a:endParaRPr>
          </a:p>
        </p:txBody>
      </p:sp>
      <p:graphicFrame>
        <p:nvGraphicFramePr>
          <p:cNvPr id="142340" name="Group 4">
            <a:extLst>
              <a:ext uri="{FF2B5EF4-FFF2-40B4-BE49-F238E27FC236}">
                <a16:creationId xmlns:a16="http://schemas.microsoft.com/office/drawing/2014/main" id="{AA194C6D-51EE-48FA-BB9E-5854B8B01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90800" y="1676400"/>
          <a:ext cx="7467600" cy="4191003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361104991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806151506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4293443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633375004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731410817"/>
                    </a:ext>
                  </a:extLst>
                </a:gridCol>
                <a:gridCol w="2008187">
                  <a:extLst>
                    <a:ext uri="{9D8B030D-6E8A-4147-A177-3AD203B41FA5}">
                      <a16:colId xmlns:a16="http://schemas.microsoft.com/office/drawing/2014/main" val="3746508037"/>
                    </a:ext>
                  </a:extLst>
                </a:gridCol>
              </a:tblGrid>
              <a:tr h="523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name 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owner 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species 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sex 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birth 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death 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81245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Fluffy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Harold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cat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1993-02-04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141977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Claws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Gwen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cat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1994-03-17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27113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Buffy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Harold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1989-05-13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074236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Fang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Benny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1990-08-27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527422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Bowser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Diane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1998-08-31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1995-07-29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506216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Chirpy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Gwen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bird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1998-09-11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894948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Whistler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Gwen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bird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1997-12-09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338105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Slim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Benny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snake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1996-04-29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60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6483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8BC3A-4BE5-4CC7-A8F3-34BE3D119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F10D2-0F84-4B8B-8CDE-72D248254B35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FEF7A73-50A0-4F31-98CF-5713EA5E4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Loading Sample Data 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77DE20C-9E54-46AA-942A-15C29DADE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You could create a text file `pet.txt' containing one record per line.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Values must be separated by tabs, and given in the order in which the columns were listed in the CREATE TABLE statement.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Then load the data via the LOAD DATA Command.</a:t>
            </a:r>
          </a:p>
        </p:txBody>
      </p:sp>
    </p:spTree>
    <p:extLst>
      <p:ext uri="{BB962C8B-B14F-4D97-AF65-F5344CB8AC3E}">
        <p14:creationId xmlns:p14="http://schemas.microsoft.com/office/powerpoint/2010/main" val="167609384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910977A-2153-4535-826F-5371B0039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C1A90-40F3-48CD-9EB7-05481B1BEFFC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6211B8C-CFB4-4FD4-8282-1AA166212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Data File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3B2F7432-3167-432A-9BD6-DE7AF611C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524000"/>
            <a:ext cx="7543800" cy="3022600"/>
          </a:xfrm>
          <a:prstGeom prst="rect">
            <a:avLst/>
          </a:prstGeom>
          <a:noFill/>
          <a:ln w="9525">
            <a:solidFill>
              <a:srgbClr val="07050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70501"/>
                </a:solidFill>
              </a:rPr>
              <a:t>Fluffy	Harold	cat	f	1993-02-04	\N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70501"/>
                </a:solidFill>
              </a:rPr>
              <a:t>Claws	Gwen	cat	m	1994-03-17	\N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70501"/>
                </a:solidFill>
              </a:rPr>
              <a:t>Buffy	Harold	dog	f	1989-05-13	\N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70501"/>
                </a:solidFill>
              </a:rPr>
              <a:t>Fang	Benny	dog	m	1990-08-27	\N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70501"/>
                </a:solidFill>
              </a:rPr>
              <a:t>Bowser	Diane	dog	m	1979-08-31	1995-07-29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70501"/>
                </a:solidFill>
              </a:rPr>
              <a:t>Chirpy	Gwen	bird	f	1998-09-11	\N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70501"/>
                </a:solidFill>
              </a:rPr>
              <a:t>Whistler	Gwen	bird	\N	1997-12-09	\N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70501"/>
                </a:solidFill>
              </a:rPr>
              <a:t>Slim	Benny	snake	m	1996-04-29	\N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8456EE36-8F34-4511-8843-3E6C722F4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4837114"/>
            <a:ext cx="76887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70501"/>
                </a:solidFill>
              </a:rPr>
              <a:t>To Load pet.txt: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b="1">
              <a:solidFill>
                <a:srgbClr val="07050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70501"/>
                </a:solidFill>
              </a:rPr>
              <a:t>mysql&gt;  LOAD DATA LOCAL INFILE "pet.txt" INTO TABLE pet; </a:t>
            </a:r>
          </a:p>
        </p:txBody>
      </p:sp>
    </p:spTree>
    <p:extLst>
      <p:ext uri="{BB962C8B-B14F-4D97-AF65-F5344CB8AC3E}">
        <p14:creationId xmlns:p14="http://schemas.microsoft.com/office/powerpoint/2010/main" val="31843211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>
            <a:extLst>
              <a:ext uri="{FF2B5EF4-FFF2-40B4-BE49-F238E27FC236}">
                <a16:creationId xmlns:a16="http://schemas.microsoft.com/office/drawing/2014/main" id="{34FF4C7E-AD08-412D-972A-A6B6E6843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D99A1E-C9A4-4252-AB5C-F3C651C50FA1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546392B-7A3E-44E0-910C-191D7F2DA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7772400" cy="1295400"/>
          </a:xfrm>
        </p:spPr>
        <p:txBody>
          <a:bodyPr/>
          <a:lstStyle/>
          <a:p>
            <a:pPr algn="ctr" eaLnBrk="1" hangingPunct="1"/>
            <a:r>
              <a:rPr lang="en-US" altLang="en-US" sz="4000"/>
              <a:t>For each of the examples, assume the following set of data.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BA3D748-20F0-4647-A310-1B95C269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600200"/>
            <a:ext cx="7772400" cy="472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EAEAEA"/>
              </a:solidFill>
            </a:endParaRPr>
          </a:p>
        </p:txBody>
      </p:sp>
      <p:graphicFrame>
        <p:nvGraphicFramePr>
          <p:cNvPr id="154628" name="Group 4">
            <a:extLst>
              <a:ext uri="{FF2B5EF4-FFF2-40B4-BE49-F238E27FC236}">
                <a16:creationId xmlns:a16="http://schemas.microsoft.com/office/drawing/2014/main" id="{DDCD31E9-3836-4B44-81B3-0B784E8756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90800" y="1905000"/>
          <a:ext cx="7467600" cy="4191003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26881993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893157482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9593278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3415998334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74615235"/>
                    </a:ext>
                  </a:extLst>
                </a:gridCol>
                <a:gridCol w="2008187">
                  <a:extLst>
                    <a:ext uri="{9D8B030D-6E8A-4147-A177-3AD203B41FA5}">
                      <a16:colId xmlns:a16="http://schemas.microsoft.com/office/drawing/2014/main" val="2182679311"/>
                    </a:ext>
                  </a:extLst>
                </a:gridCol>
              </a:tblGrid>
              <a:tr h="523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name 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owner 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species 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sex 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birth 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death 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157099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Fluffy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Harold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cat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1993-02-04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251506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Claws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Gwen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cat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1994-03-17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65558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Buffy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Harold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1989-05-13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820478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Fang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Benny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1990-08-27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700580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Bowser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Diane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1998-08-31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1995-07-29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86586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Chirpy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Gwen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bird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1998-09-11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749024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Whistler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Gwen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bird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1997-12-09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454881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Slim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Benny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snake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1996-04-29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02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52044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79E27-DC77-48E1-9E86-0E0416744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4A0A62-81A9-442F-A08E-8CA566B7AA39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4DC7FE5-2391-43D8-89A9-593DF06A9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Select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A83C701-301C-4072-8A87-56609BF49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SELECT statement is used to pull information from a table.</a:t>
            </a:r>
          </a:p>
          <a:p>
            <a:pPr eaLnBrk="1" hangingPunct="1"/>
            <a:r>
              <a:rPr lang="en-US" altLang="en-US"/>
              <a:t>The general format is: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SELECT what_to_select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FROM which_table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WHERE conditions_to_satisfy </a:t>
            </a:r>
          </a:p>
        </p:txBody>
      </p:sp>
    </p:spTree>
    <p:extLst>
      <p:ext uri="{BB962C8B-B14F-4D97-AF65-F5344CB8AC3E}">
        <p14:creationId xmlns:p14="http://schemas.microsoft.com/office/powerpoint/2010/main" val="11765419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5072A-0763-418D-B7F4-0DACEE7B2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909A2D-B13D-4EE9-927E-978CB5DA8546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980E1E8-CD9D-4528-822B-303035F24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Selecting All Data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D6A799B-D90C-4191-87A5-FDC79AE19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simplest form of SELECT retrieves everything from a table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mysql&gt; select * from pet;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+----------+--------+---------+------+------------+------------+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name     | owner  | species | sex  | birth      | death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+----------+--------+---------+------+------------+------------+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Fluffy   | Harold | cat     | f    | 1999-02-04 | NULL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Claws    | Gwen   | cat     | f    | 1994-03-17 | NULL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Buffy    | Harold | dog     | f    | 1989-05-13 | NULL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Fang     | Benny  | dog     | m    | 1999-08-27 | NULL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Bowser   | Diane  | dog     | m    | 1998-08-31 | 1995-07-29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Chirpy   | Gwen   | bird    | f    | 1998-09-11 | NULL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Whistler | Gwen   | bird    |      | 1997-12-09 | NULL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Slim     | Benny  | snake   | m    | 1996-04-29 | NULL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+----------+--------+---------+------+------------+------------+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8 rows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165432036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0C64A-1A3A-4604-84E9-C98D3B2289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EDCEF9-E6A0-4F1A-AE56-995F646736B5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C81D7D5-9853-4DC4-AFD7-C813BD63B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Selecting Particular Rows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5519835-4309-4FA0-8987-21D143173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You can select only particular rows from your table.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For example, if you want to verify the change that you made to Bowser's birth date, select Bowser's record like this: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mysql&gt; SELECT * FROM pet WHERE name = "Bowser";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name   | owner | species | sex  | birth      | death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Bowser | Diane | dog     | m    | 1998-08-31 | 1995-07-29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 row in set (0.00 sec)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536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36381-AECC-4EFF-B833-EA4614131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124580-65A8-44FB-B42D-0C9B66FCA702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42CA627-57B4-446B-B45D-1686791B1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Selecting Particular Rows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CEFA103-69B7-4E72-84A6-317417356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To find all animals born after 1998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SELECT * FROM pet WHERE birth &gt;= "1998-1-1";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800" dirty="0"/>
              <a:t>To find all female dogs, use a logical AND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SELECT * FROM pet WHERE species = "dog" AND sex = "f";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800" dirty="0"/>
              <a:t>To find all snakes or birds, use a logical OR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SELECT * FROM pet WHERE species = "snake"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OR species = "bird"; </a:t>
            </a:r>
          </a:p>
        </p:txBody>
      </p:sp>
    </p:spTree>
    <p:extLst>
      <p:ext uri="{BB962C8B-B14F-4D97-AF65-F5344CB8AC3E}">
        <p14:creationId xmlns:p14="http://schemas.microsoft.com/office/powerpoint/2010/main" val="1314739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489" y="313509"/>
            <a:ext cx="4220840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2059213" algn="l"/>
              </a:tabLst>
            </a:pPr>
            <a:r>
              <a:rPr sz="3630" spc="-5" dirty="0"/>
              <a:t>What</a:t>
            </a:r>
            <a:r>
              <a:rPr sz="3630" dirty="0"/>
              <a:t> </a:t>
            </a:r>
            <a:r>
              <a:rPr sz="3630" spc="-5" dirty="0"/>
              <a:t>is</a:t>
            </a:r>
            <a:r>
              <a:rPr sz="3630" dirty="0"/>
              <a:t> a	</a:t>
            </a:r>
            <a:r>
              <a:rPr sz="3630" spc="-9" dirty="0"/>
              <a:t>database?</a:t>
            </a:r>
            <a:endParaRPr sz="363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 defTabSz="829909">
              <a:lnSpc>
                <a:spcPts val="1897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3053" defTabSz="829909">
                <a:lnSpc>
                  <a:spcPts val="1897"/>
                </a:lnSpc>
              </a:pPr>
              <a:t>3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dirty="0">
                <a:solidFill>
                  <a:prstClr val="black"/>
                </a:solidFill>
              </a:rPr>
              <a:t>11/16/11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spc="-5" dirty="0">
                <a:solidFill>
                  <a:prstClr val="black"/>
                </a:solidFill>
              </a:rPr>
              <a:t>Copyright </a:t>
            </a:r>
            <a:r>
              <a:rPr dirty="0">
                <a:solidFill>
                  <a:prstClr val="black"/>
                </a:solidFill>
              </a:rPr>
              <a:t>Jukka </a:t>
            </a:r>
            <a:r>
              <a:rPr spc="-5" dirty="0">
                <a:solidFill>
                  <a:prstClr val="black"/>
                </a:solidFill>
              </a:rPr>
              <a:t>Virtanen</a:t>
            </a:r>
            <a:r>
              <a:rPr spc="14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2011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47451" y="1520286"/>
            <a:ext cx="7627364" cy="305913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904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database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2904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way </a:t>
            </a:r>
            <a:r>
              <a:rPr sz="2904" spc="-18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storing</a:t>
            </a:r>
            <a:r>
              <a:rPr sz="2904" spc="-1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data.</a:t>
            </a:r>
            <a:endParaRPr sz="2904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29909"/>
            <a:endParaRPr sz="299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527" marR="4611" defTabSz="829909">
              <a:lnSpc>
                <a:spcPts val="3349"/>
              </a:lnSpc>
            </a:pP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Databases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are specifically designed to be </a:t>
            </a:r>
            <a:r>
              <a:rPr sz="2904" dirty="0">
                <a:solidFill>
                  <a:prstClr val="black"/>
                </a:solidFill>
                <a:latin typeface="Arial"/>
                <a:cs typeface="Arial"/>
              </a:rPr>
              <a:t>very  </a:t>
            </a:r>
            <a:r>
              <a:rPr sz="2904" spc="-14" dirty="0">
                <a:solidFill>
                  <a:prstClr val="black"/>
                </a:solidFill>
                <a:latin typeface="Arial"/>
                <a:cs typeface="Arial"/>
              </a:rPr>
              <a:t>efficient </a:t>
            </a:r>
            <a:r>
              <a:rPr sz="2904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storing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retrieving data.</a:t>
            </a:r>
            <a:endParaRPr sz="2904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29909">
              <a:spcBef>
                <a:spcPts val="27"/>
              </a:spcBef>
            </a:pPr>
            <a:endParaRPr sz="2904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527" marR="51293" defTabSz="829909">
              <a:lnSpc>
                <a:spcPts val="3339"/>
              </a:lnSpc>
            </a:pP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most common </a:t>
            </a:r>
            <a:r>
              <a:rPr sz="2904" spc="-14" dirty="0">
                <a:solidFill>
                  <a:prstClr val="black"/>
                </a:solidFill>
                <a:latin typeface="Arial"/>
                <a:cs typeface="Arial"/>
              </a:rPr>
              <a:t>way of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structuring data </a:t>
            </a:r>
            <a:r>
              <a:rPr sz="2904" dirty="0">
                <a:solidFill>
                  <a:prstClr val="black"/>
                </a:solidFill>
                <a:latin typeface="Arial"/>
                <a:cs typeface="Arial"/>
              </a:rPr>
              <a:t>in a 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database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is relational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database</a:t>
            </a:r>
            <a:r>
              <a:rPr sz="2904" spc="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system.</a:t>
            </a:r>
            <a:endParaRPr sz="2904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6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CFC56-C57E-4D09-89A1-770CD0ACB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746953-EC0B-4502-97AB-BE6AFF29A479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E338C29-DC15-4BBA-91CE-89C03EA9F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Selecting Particular Columns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A8982F2-B31E-44E2-8779-87C0CB04D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you don’t want to see entire rows from your table, just name the columns in which you are interested, separated by commas.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example, if you want to know when your pets were born, select the name and birth columns.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(see example next slide.)</a:t>
            </a:r>
          </a:p>
        </p:txBody>
      </p:sp>
    </p:spTree>
    <p:extLst>
      <p:ext uri="{BB962C8B-B14F-4D97-AF65-F5344CB8AC3E}">
        <p14:creationId xmlns:p14="http://schemas.microsoft.com/office/powerpoint/2010/main" val="371515395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71E72-3EED-4898-8944-4673E4680A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D5A144-73CA-41F7-91A1-5D492ECCA25D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01F374E-3C56-4BD6-B8A5-B1CE9233A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Selecting Particular Columns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08DAC90-00FB-4937-97E1-4BB114640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mysql&gt; select name, birth from pet;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name     | birth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Fluffy   | 1999-02-04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Claws    | 1994-03-17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Buffy    | 1989-05-13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Fang     | 1999-08-27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Bowser   | 1998-08-31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Chirpy   | 1998-09-11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Whistler | 1997-12-09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Slim     | 1996-04-29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 rows in set (0.01 sec)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00256560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489" y="323881"/>
            <a:ext cx="1464961" cy="54242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>
                <a:latin typeface="Consolas"/>
                <a:cs typeface="Consolas"/>
              </a:rPr>
              <a:t>UPD</a:t>
            </a:r>
            <a:r>
              <a:rPr spc="-14" dirty="0">
                <a:latin typeface="Consolas"/>
                <a:cs typeface="Consolas"/>
              </a:rPr>
              <a:t>A</a:t>
            </a:r>
            <a:r>
              <a:rPr spc="-5" dirty="0">
                <a:latin typeface="Consolas"/>
                <a:cs typeface="Consolas"/>
              </a:rPr>
              <a:t>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 marR="0" lvl="0" indent="0" algn="l" defTabSz="829909" rtl="0" eaLnBrk="1" fontAlgn="auto" latinLnBrk="0" hangingPunct="1">
              <a:lnSpc>
                <a:spcPts val="18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63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3053" marR="0" lvl="0" indent="0" algn="l" defTabSz="829909" rtl="0" eaLnBrk="1" fontAlgn="auto" latinLnBrk="0" hangingPunct="1">
                <a:lnSpc>
                  <a:spcPts val="189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sz="163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0" lvl="0" indent="0" algn="l" defTabSz="829909" rtl="0" eaLnBrk="1" fontAlgn="auto" latinLnBrk="0" hangingPunct="1">
              <a:lnSpc>
                <a:spcPts val="14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11/16/11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0" lvl="0" indent="0" algn="l" defTabSz="829909" rtl="0" eaLnBrk="1" fontAlgn="auto" latinLnBrk="0" hangingPunct="1">
              <a:lnSpc>
                <a:spcPts val="14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1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Copyright </a:t>
            </a:r>
            <a:r>
              <a:rPr kumimoji="0" sz="127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Jukka </a:t>
            </a:r>
            <a:r>
              <a:rPr kumimoji="0" sz="1271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Virtanen</a:t>
            </a:r>
            <a:r>
              <a:rPr kumimoji="0" sz="1271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27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5243" y="1494929"/>
            <a:ext cx="6855694" cy="298982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0" lvl="0" indent="0" algn="l" defTabSz="829909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Modify </a:t>
            </a:r>
            <a:r>
              <a:rPr kumimoji="0" sz="2178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 </a:t>
            </a:r>
            <a:r>
              <a:rPr kumimoji="0" sz="2178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existing record </a:t>
            </a:r>
            <a:r>
              <a:rPr kumimoji="0" sz="2178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17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2178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78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</a:t>
            </a:r>
            <a:endParaRPr kumimoji="0" sz="21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829909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4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27" marR="0" lvl="0" indent="0" algn="l" defTabSz="829909" rtl="0" eaLnBrk="1" fontAlgn="auto" latinLnBrk="0" hangingPunct="1">
              <a:lnSpc>
                <a:spcPts val="253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8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Syntax:</a:t>
            </a:r>
            <a:endParaRPr kumimoji="0" sz="21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527" marR="163100" lvl="0" indent="0" algn="l" defTabSz="829909" rtl="0" eaLnBrk="1" fontAlgn="auto" latinLnBrk="0" hangingPunct="1">
              <a:lnSpc>
                <a:spcPts val="2550"/>
              </a:lnSpc>
              <a:spcBef>
                <a:spcPts val="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8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UPDATE tablename </a:t>
            </a:r>
            <a:r>
              <a:rPr kumimoji="0" sz="2178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SET fieldname </a:t>
            </a:r>
            <a:r>
              <a:rPr kumimoji="0" sz="217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 </a:t>
            </a:r>
            <a:r>
              <a:rPr kumimoji="0" sz="2178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value </a:t>
            </a:r>
            <a:r>
              <a:rPr kumimoji="0" sz="2178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WHERE  condition;</a:t>
            </a:r>
            <a:endParaRPr kumimoji="0" sz="21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829909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27" marR="0" lvl="0" indent="0" algn="l" defTabSz="829909" rtl="0" eaLnBrk="1" fontAlgn="auto" latinLnBrk="0" hangingPunct="1">
              <a:lnSpc>
                <a:spcPts val="253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8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Example:</a:t>
            </a:r>
            <a:endParaRPr kumimoji="0" sz="21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527" marR="4611" lvl="0" indent="0" algn="l" defTabSz="829909" rtl="0" eaLnBrk="1" fontAlgn="auto" latinLnBrk="0" hangingPunct="1">
              <a:lnSpc>
                <a:spcPts val="2550"/>
              </a:lnSpc>
              <a:spcBef>
                <a:spcPts val="5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8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UPDATE </a:t>
            </a:r>
            <a:r>
              <a:rPr kumimoji="0" sz="2178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students SET GPA ='3.8' WHERE person </a:t>
            </a:r>
            <a:r>
              <a:rPr kumimoji="0" sz="217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  </a:t>
            </a:r>
            <a:r>
              <a:rPr kumimoji="0" sz="2178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'Joe';</a:t>
            </a:r>
            <a:endParaRPr kumimoji="0" sz="217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01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489" y="323881"/>
            <a:ext cx="1464961" cy="54242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>
                <a:latin typeface="Consolas"/>
                <a:cs typeface="Consolas"/>
              </a:rPr>
              <a:t>DEL</a:t>
            </a:r>
            <a:r>
              <a:rPr spc="-14" dirty="0">
                <a:latin typeface="Consolas"/>
                <a:cs typeface="Consolas"/>
              </a:rPr>
              <a:t>E</a:t>
            </a:r>
            <a:r>
              <a:rPr spc="-5" dirty="0">
                <a:latin typeface="Consolas"/>
                <a:cs typeface="Consolas"/>
              </a:rPr>
              <a:t>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 marR="0" lvl="0" indent="0" algn="l" defTabSz="829909" rtl="0" eaLnBrk="1" fontAlgn="auto" latinLnBrk="0" hangingPunct="1">
              <a:lnSpc>
                <a:spcPts val="18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63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3053" marR="0" lvl="0" indent="0" algn="l" defTabSz="829909" rtl="0" eaLnBrk="1" fontAlgn="auto" latinLnBrk="0" hangingPunct="1">
                <a:lnSpc>
                  <a:spcPts val="189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sz="163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0" lvl="0" indent="0" algn="l" defTabSz="829909" rtl="0" eaLnBrk="1" fontAlgn="auto" latinLnBrk="0" hangingPunct="1">
              <a:lnSpc>
                <a:spcPts val="14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11/16/11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marR="0" lvl="0" indent="0" algn="l" defTabSz="829909" rtl="0" eaLnBrk="1" fontAlgn="auto" latinLnBrk="0" hangingPunct="1">
              <a:lnSpc>
                <a:spcPts val="14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1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Copyright </a:t>
            </a:r>
            <a:r>
              <a:rPr kumimoji="0" sz="127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Jukka </a:t>
            </a:r>
            <a:r>
              <a:rPr kumimoji="0" sz="1271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Virtanen</a:t>
            </a:r>
            <a:r>
              <a:rPr kumimoji="0" sz="1271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27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5243" y="1882203"/>
            <a:ext cx="7235478" cy="288928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0" lvl="0" indent="0" algn="l" defTabSz="829909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23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Removes </a:t>
            </a:r>
            <a:r>
              <a:rPr kumimoji="0" sz="2723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 </a:t>
            </a:r>
            <a:r>
              <a:rPr kumimoji="0" sz="2723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existing </a:t>
            </a:r>
            <a:r>
              <a:rPr kumimoji="0" sz="2723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record in </a:t>
            </a:r>
            <a:r>
              <a:rPr kumimoji="0" sz="272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723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723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</a:t>
            </a:r>
            <a:endParaRPr kumimoji="0" sz="272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829909" rtl="0" eaLnBrk="1" fontAlgn="auto" latinLnBrk="0" hangingPunct="1">
              <a:lnSpc>
                <a:spcPct val="100000"/>
              </a:lnSpc>
              <a:spcBef>
                <a:spcPts val="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8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27" marR="0" lvl="0" indent="0" algn="l" defTabSz="829909" rtl="0" eaLnBrk="1" fontAlgn="auto" latinLnBrk="0" hangingPunct="1">
              <a:lnSpc>
                <a:spcPts val="317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23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Syntax:</a:t>
            </a:r>
            <a:endParaRPr kumimoji="0" sz="272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527" marR="0" lvl="0" indent="0" algn="l" defTabSz="829909" rtl="0" eaLnBrk="1" fontAlgn="auto" latinLnBrk="0" hangingPunct="1">
              <a:lnSpc>
                <a:spcPts val="317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23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DELETE FROM tablename WHERE</a:t>
            </a:r>
            <a:r>
              <a:rPr kumimoji="0" sz="2723" b="0" i="0" u="none" strike="noStrike" kern="1200" cap="none" spc="-10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723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condition;</a:t>
            </a:r>
            <a:endParaRPr kumimoji="0" sz="272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829909" rtl="0" eaLnBrk="1" fontAlgn="auto" latinLnBrk="0" hangingPunct="1">
              <a:lnSpc>
                <a:spcPct val="100000"/>
              </a:lnSpc>
              <a:spcBef>
                <a:spcPts val="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2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27" marR="0" lvl="0" indent="0" algn="l" defTabSz="829909" rtl="0" eaLnBrk="1" fontAlgn="auto" latinLnBrk="0" hangingPunct="1">
              <a:lnSpc>
                <a:spcPts val="317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23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Example:</a:t>
            </a:r>
            <a:endParaRPr kumimoji="0" sz="272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527" marR="0" lvl="0" indent="0" algn="l" defTabSz="829909" rtl="0" eaLnBrk="1" fontAlgn="auto" latinLnBrk="0" hangingPunct="1">
              <a:lnSpc>
                <a:spcPts val="317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23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DELETE FROM students WHERE</a:t>
            </a:r>
            <a:r>
              <a:rPr kumimoji="0" sz="2723" b="0" i="0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723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name="Fry";</a:t>
            </a:r>
            <a:endParaRPr kumimoji="0" sz="272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3224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93856-A88F-4BE8-A430-C1D42DD21D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7356F6-1339-4F07-A967-75C734864972}" type="slidenum">
              <a:rPr lang="en-US" altLang="en-US">
                <a:solidFill>
                  <a:srgbClr val="000054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en-US">
              <a:solidFill>
                <a:srgbClr val="000054"/>
              </a:solidFill>
              <a:latin typeface="Arial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91657CD-F214-41EA-82E5-B3BFE167D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325623A-138A-4964-A251-7010E1A7C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SQL provides a structured language for querying/updating multiple databases.</a:t>
            </a:r>
          </a:p>
          <a:p>
            <a:pPr eaLnBrk="1" hangingPunct="1"/>
            <a:r>
              <a:rPr lang="en-US" altLang="en-US" sz="2800" dirty="0"/>
              <a:t>The more you know SQL, the better.</a:t>
            </a:r>
          </a:p>
          <a:p>
            <a:pPr eaLnBrk="1" hangingPunct="1"/>
            <a:r>
              <a:rPr lang="en-US" altLang="en-US" sz="2800" dirty="0"/>
              <a:t>The most important part of SQL is learning to retrieve data.</a:t>
            </a:r>
          </a:p>
          <a:p>
            <a:pPr lvl="1" eaLnBrk="1" hangingPunct="1"/>
            <a:r>
              <a:rPr lang="en-US" altLang="en-US" sz="2400" dirty="0"/>
              <a:t>selecting rows, columns, </a:t>
            </a:r>
            <a:r>
              <a:rPr lang="en-US" altLang="en-US" sz="2400" dirty="0" err="1"/>
              <a:t>boolean</a:t>
            </a:r>
            <a:r>
              <a:rPr lang="en-US" altLang="en-US" sz="2400" dirty="0"/>
              <a:t> operators, pattern matching, etc.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292117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4459-DAB0-424F-809B-B10ADB6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 credit: Look up “JOIN”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2B680-B8A5-475A-828C-ADECC50A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789" y="1336582"/>
            <a:ext cx="10174206" cy="4386778"/>
          </a:xfrm>
        </p:spPr>
        <p:txBody>
          <a:bodyPr/>
          <a:lstStyle/>
          <a:p>
            <a:r>
              <a:rPr lang="en-US" dirty="0"/>
              <a:t>Select data from multiple tables, usually with primary/foreign key relationships.</a:t>
            </a:r>
          </a:p>
          <a:p>
            <a:endParaRPr lang="en-US" dirty="0"/>
          </a:p>
          <a:p>
            <a:pPr algn="l"/>
            <a:r>
              <a:rPr lang="en-US" dirty="0"/>
              <a:t>JOIN was trickiest for me to understand.</a:t>
            </a:r>
          </a:p>
          <a:p>
            <a:endParaRPr lang="en-US" dirty="0"/>
          </a:p>
          <a:p>
            <a:r>
              <a:rPr lang="en-US" dirty="0"/>
              <a:t> “A JOIN is really a Cartesian product with a filter.” – understand this sentence &amp; understand how JOINs work.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Don’t trust Venn diagrams of JOINs. Better explanations:</a:t>
            </a:r>
          </a:p>
          <a:p>
            <a:r>
              <a:rPr lang="en-US" sz="2000" dirty="0">
                <a:hlinkClick r:id="rId2"/>
              </a:rPr>
              <a:t>https://blog.jooq.org/2016/07/05/say-no-to-venn-diagrams-when-explaining-joins/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3"/>
              </a:rPr>
              <a:t>http://datavirtualizer.com/sql-joins-visualized-in-a-surprising-way/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8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489" y="313509"/>
            <a:ext cx="4322269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630" spc="-9" dirty="0"/>
              <a:t>Relational</a:t>
            </a:r>
            <a:r>
              <a:rPr sz="3630" spc="-41" dirty="0"/>
              <a:t> </a:t>
            </a:r>
            <a:r>
              <a:rPr sz="3630" spc="-5" dirty="0"/>
              <a:t>databases</a:t>
            </a:r>
            <a:endParaRPr sz="363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 defTabSz="829909">
              <a:lnSpc>
                <a:spcPts val="1897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3053" defTabSz="829909">
                <a:lnSpc>
                  <a:spcPts val="1897"/>
                </a:lnSpc>
              </a:pPr>
              <a:t>4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dirty="0">
                <a:solidFill>
                  <a:prstClr val="black"/>
                </a:solidFill>
              </a:rPr>
              <a:t>11/16/11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spc="-5" dirty="0">
                <a:solidFill>
                  <a:prstClr val="black"/>
                </a:solidFill>
              </a:rPr>
              <a:t>Copyright </a:t>
            </a:r>
            <a:r>
              <a:rPr dirty="0">
                <a:solidFill>
                  <a:prstClr val="black"/>
                </a:solidFill>
              </a:rPr>
              <a:t>Jukka </a:t>
            </a:r>
            <a:r>
              <a:rPr spc="-5" dirty="0">
                <a:solidFill>
                  <a:prstClr val="black"/>
                </a:solidFill>
              </a:rPr>
              <a:t>Virtanen</a:t>
            </a:r>
            <a:r>
              <a:rPr spc="14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2011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46300" y="1520285"/>
            <a:ext cx="7644653" cy="4756518"/>
          </a:xfrm>
          <a:prstGeom prst="rect">
            <a:avLst/>
          </a:prstGeom>
        </p:spPr>
        <p:txBody>
          <a:bodyPr vert="horz" wrap="square" lIns="0" tIns="40917" rIns="0" bIns="0" rtlCol="0">
            <a:spAutoFit/>
          </a:bodyPr>
          <a:lstStyle/>
          <a:p>
            <a:pPr marL="11527" marR="4611" defTabSz="829909">
              <a:lnSpc>
                <a:spcPts val="3339"/>
              </a:lnSpc>
              <a:spcBef>
                <a:spcPts val="322"/>
              </a:spcBef>
              <a:buSzPct val="96875"/>
              <a:buFontTx/>
              <a:buChar char="•"/>
              <a:tabLst>
                <a:tab pos="141776" algn="l"/>
              </a:tabLst>
            </a:pPr>
            <a:r>
              <a:rPr sz="2904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relational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database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2904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structured</a:t>
            </a:r>
            <a:r>
              <a:rPr sz="2904" spc="-10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collection  </a:t>
            </a:r>
            <a:r>
              <a:rPr sz="2904" spc="-14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904" spc="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tables.</a:t>
            </a:r>
            <a:endParaRPr sz="2904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29909">
              <a:spcBef>
                <a:spcPts val="36"/>
              </a:spcBef>
              <a:buFont typeface="Arial"/>
              <a:buChar char="•"/>
            </a:pPr>
            <a:endParaRPr sz="267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527" defTabSz="829909">
              <a:buSzPct val="96875"/>
              <a:buFontTx/>
              <a:buChar char="•"/>
              <a:tabLst>
                <a:tab pos="141776" algn="l"/>
              </a:tabLst>
            </a:pPr>
            <a:r>
              <a:rPr sz="2904" dirty="0">
                <a:solidFill>
                  <a:prstClr val="black"/>
                </a:solidFill>
                <a:latin typeface="Arial"/>
                <a:cs typeface="Arial"/>
              </a:rPr>
              <a:t>Each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table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consists </a:t>
            </a:r>
            <a:r>
              <a:rPr sz="2904" spc="-18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904" spc="-23" dirty="0">
                <a:solidFill>
                  <a:prstClr val="black"/>
                </a:solidFill>
                <a:latin typeface="Arial"/>
                <a:cs typeface="Arial"/>
              </a:rPr>
              <a:t>rows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called</a:t>
            </a:r>
            <a:r>
              <a:rPr sz="2904" spc="1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records.</a:t>
            </a:r>
            <a:endParaRPr sz="2904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29909">
              <a:spcBef>
                <a:spcPts val="36"/>
              </a:spcBef>
              <a:buFont typeface="Arial"/>
              <a:buChar char="•"/>
            </a:pPr>
            <a:endParaRPr sz="2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527" marR="228801" defTabSz="829909">
              <a:lnSpc>
                <a:spcPts val="3339"/>
              </a:lnSpc>
            </a:pP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•Columns </a:t>
            </a:r>
            <a:r>
              <a:rPr sz="2904" spc="-18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table </a:t>
            </a:r>
            <a:r>
              <a:rPr sz="2904" dirty="0">
                <a:solidFill>
                  <a:prstClr val="black"/>
                </a:solidFill>
                <a:latin typeface="Arial"/>
                <a:cs typeface="Arial"/>
              </a:rPr>
              <a:t>have </a:t>
            </a:r>
            <a:r>
              <a:rPr sz="2904" spc="-14" dirty="0">
                <a:solidFill>
                  <a:prstClr val="black"/>
                </a:solidFill>
                <a:latin typeface="Arial"/>
                <a:cs typeface="Arial"/>
              </a:rPr>
              <a:t>keys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called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fields.  Each cell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contains data.</a:t>
            </a:r>
            <a:endParaRPr sz="2904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29909">
              <a:spcBef>
                <a:spcPts val="41"/>
              </a:spcBef>
            </a:pPr>
            <a:endParaRPr sz="2859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527" marR="262228" defTabSz="829909">
              <a:lnSpc>
                <a:spcPts val="3339"/>
              </a:lnSpc>
              <a:spcBef>
                <a:spcPts val="5"/>
              </a:spcBef>
              <a:buSzPct val="96875"/>
              <a:buFontTx/>
              <a:buChar char="•"/>
              <a:tabLst>
                <a:tab pos="142929" algn="l"/>
                <a:tab pos="5184052" algn="l"/>
              </a:tabLst>
            </a:pP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Most tables </a:t>
            </a:r>
            <a:r>
              <a:rPr sz="2904" dirty="0">
                <a:solidFill>
                  <a:prstClr val="black"/>
                </a:solidFill>
                <a:latin typeface="Arial"/>
                <a:cs typeface="Arial"/>
              </a:rPr>
              <a:t>have a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special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column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that 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identifies the </a:t>
            </a:r>
            <a:r>
              <a:rPr sz="2904" spc="-18" dirty="0">
                <a:solidFill>
                  <a:prstClr val="black"/>
                </a:solidFill>
                <a:latin typeface="Arial"/>
                <a:cs typeface="Arial"/>
              </a:rPr>
              <a:t>rows of</a:t>
            </a:r>
            <a:r>
              <a:rPr sz="2904" spc="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the table.	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The values</a:t>
            </a:r>
            <a:r>
              <a:rPr sz="2904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904" dirty="0">
                <a:solidFill>
                  <a:prstClr val="black"/>
                </a:solidFill>
                <a:latin typeface="Arial"/>
                <a:cs typeface="Arial"/>
              </a:rPr>
              <a:t>in 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this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column 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are </a:t>
            </a:r>
            <a:r>
              <a:rPr sz="2904" spc="-5" dirty="0">
                <a:solidFill>
                  <a:prstClr val="black"/>
                </a:solidFill>
                <a:latin typeface="Arial"/>
                <a:cs typeface="Arial"/>
              </a:rPr>
              <a:t>called </a:t>
            </a:r>
            <a:r>
              <a:rPr sz="2904" b="1" spc="-9" dirty="0">
                <a:solidFill>
                  <a:prstClr val="black"/>
                </a:solidFill>
                <a:latin typeface="Arial"/>
                <a:cs typeface="Arial"/>
              </a:rPr>
              <a:t>primary</a:t>
            </a:r>
            <a:r>
              <a:rPr sz="2904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904" b="1" spc="-9" dirty="0">
                <a:solidFill>
                  <a:prstClr val="black"/>
                </a:solidFill>
                <a:latin typeface="Arial"/>
                <a:cs typeface="Arial"/>
              </a:rPr>
              <a:t>keys</a:t>
            </a:r>
            <a:r>
              <a:rPr sz="2904" spc="-9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sz="2904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60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490" y="313509"/>
            <a:ext cx="7085639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5334473" algn="l"/>
              </a:tabLst>
            </a:pPr>
            <a:r>
              <a:rPr sz="3630" spc="-9" dirty="0"/>
              <a:t>Relational</a:t>
            </a:r>
            <a:r>
              <a:rPr sz="3630" spc="14" dirty="0"/>
              <a:t> </a:t>
            </a:r>
            <a:r>
              <a:rPr sz="3630" spc="-5" dirty="0"/>
              <a:t>database</a:t>
            </a:r>
            <a:r>
              <a:rPr sz="3630" dirty="0"/>
              <a:t> </a:t>
            </a:r>
            <a:r>
              <a:rPr sz="3630" spc="-5" dirty="0"/>
              <a:t>table	</a:t>
            </a:r>
            <a:r>
              <a:rPr sz="3630" spc="-9" dirty="0"/>
              <a:t>example</a:t>
            </a:r>
            <a:endParaRPr sz="363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93083"/>
              </p:ext>
            </p:extLst>
          </p:nvPr>
        </p:nvGraphicFramePr>
        <p:xfrm>
          <a:off x="3226590" y="2970840"/>
          <a:ext cx="5809128" cy="787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6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123.25.67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5356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5356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lang="en-US" sz="2200" spc="-10" dirty="0">
                          <a:latin typeface="Arial"/>
                          <a:cs typeface="Arial"/>
                        </a:rPr>
                        <a:t>1291</a:t>
                      </a:r>
                      <a:r>
                        <a:rPr sz="2200" b="1" spc="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193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25356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8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98.104.22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59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59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13056782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1959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285948" y="2685570"/>
            <a:ext cx="107249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"/>
                <a:cs typeface="Arial"/>
              </a:rPr>
              <a:t>IP_address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6254" y="2710927"/>
            <a:ext cx="100276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"/>
                <a:cs typeface="Arial"/>
              </a:rPr>
              <a:t>num_visits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9853" y="2690180"/>
            <a:ext cx="97856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"/>
                <a:cs typeface="Arial"/>
              </a:rPr>
              <a:t>timestamp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5865" y="1887966"/>
            <a:ext cx="698479" cy="3189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997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1997" spc="-9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1997" spc="-5" dirty="0">
                <a:solidFill>
                  <a:prstClr val="black"/>
                </a:solidFill>
                <a:latin typeface="Arial"/>
                <a:cs typeface="Arial"/>
              </a:rPr>
              <a:t>eld</a:t>
            </a:r>
            <a:r>
              <a:rPr sz="1997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endParaRPr sz="199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3879" y="2281005"/>
            <a:ext cx="1023513" cy="428769"/>
          </a:xfrm>
          <a:custGeom>
            <a:avLst/>
            <a:gdLst/>
            <a:ahLst/>
            <a:cxnLst/>
            <a:rect l="l" t="t" r="r" b="b"/>
            <a:pathLst>
              <a:path w="1127760" h="472439">
                <a:moveTo>
                  <a:pt x="1127760" y="0"/>
                </a:moveTo>
                <a:lnTo>
                  <a:pt x="0" y="4724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65939" y="2642923"/>
            <a:ext cx="182112" cy="119871"/>
          </a:xfrm>
          <a:custGeom>
            <a:avLst/>
            <a:gdLst/>
            <a:ahLst/>
            <a:cxnLst/>
            <a:rect l="l" t="t" r="r" b="b"/>
            <a:pathLst>
              <a:path w="200660" h="132080">
                <a:moveTo>
                  <a:pt x="151130" y="0"/>
                </a:moveTo>
                <a:lnTo>
                  <a:pt x="0" y="132079"/>
                </a:lnTo>
                <a:lnTo>
                  <a:pt x="200659" y="116839"/>
                </a:lnTo>
                <a:lnTo>
                  <a:pt x="151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97751" y="2281005"/>
            <a:ext cx="13831" cy="322729"/>
          </a:xfrm>
          <a:custGeom>
            <a:avLst/>
            <a:gdLst/>
            <a:ahLst/>
            <a:cxnLst/>
            <a:rect l="l" t="t" r="r" b="b"/>
            <a:pathLst>
              <a:path w="15239" h="355600">
                <a:moveTo>
                  <a:pt x="0" y="0"/>
                </a:moveTo>
                <a:lnTo>
                  <a:pt x="15239" y="355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52799" y="2566851"/>
            <a:ext cx="115261" cy="175196"/>
          </a:xfrm>
          <a:custGeom>
            <a:avLst/>
            <a:gdLst/>
            <a:ahLst/>
            <a:cxnLst/>
            <a:rect l="l" t="t" r="r" b="b"/>
            <a:pathLst>
              <a:path w="127000" h="193039">
                <a:moveTo>
                  <a:pt x="127000" y="0"/>
                </a:moveTo>
                <a:lnTo>
                  <a:pt x="0" y="6350"/>
                </a:lnTo>
                <a:lnTo>
                  <a:pt x="71120" y="19303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05498" y="2281005"/>
            <a:ext cx="781466" cy="406869"/>
          </a:xfrm>
          <a:custGeom>
            <a:avLst/>
            <a:gdLst/>
            <a:ahLst/>
            <a:cxnLst/>
            <a:rect l="l" t="t" r="r" b="b"/>
            <a:pathLst>
              <a:path w="861060" h="448310">
                <a:moveTo>
                  <a:pt x="0" y="0"/>
                </a:moveTo>
                <a:lnTo>
                  <a:pt x="861060" y="4483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0485" y="2621023"/>
            <a:ext cx="179806" cy="131397"/>
          </a:xfrm>
          <a:custGeom>
            <a:avLst/>
            <a:gdLst/>
            <a:ahLst/>
            <a:cxnLst/>
            <a:rect l="l" t="t" r="r" b="b"/>
            <a:pathLst>
              <a:path w="198120" h="144780">
                <a:moveTo>
                  <a:pt x="58420" y="0"/>
                </a:moveTo>
                <a:lnTo>
                  <a:pt x="0" y="113030"/>
                </a:lnTo>
                <a:lnTo>
                  <a:pt x="198120" y="144780"/>
                </a:lnTo>
                <a:lnTo>
                  <a:pt x="58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0323" y="2949516"/>
            <a:ext cx="863301" cy="76607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"/>
                <a:cs typeface="Arial"/>
              </a:rPr>
              <a:t>Record</a:t>
            </a:r>
            <a:r>
              <a:rPr sz="1634" spc="-8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defTabSz="829909">
              <a:spcBef>
                <a:spcPts val="18"/>
              </a:spcBef>
            </a:pPr>
            <a:endParaRPr sz="163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527" defTabSz="829909"/>
            <a:r>
              <a:rPr sz="1634" spc="-5" dirty="0">
                <a:solidFill>
                  <a:prstClr val="black"/>
                </a:solidFill>
                <a:latin typeface="Arial"/>
                <a:cs typeface="Arial"/>
              </a:rPr>
              <a:t>Record</a:t>
            </a:r>
            <a:r>
              <a:rPr sz="1634" spc="-8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 defTabSz="829909">
              <a:lnSpc>
                <a:spcPts val="1897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3053" defTabSz="829909">
                <a:lnSpc>
                  <a:spcPts val="1897"/>
                </a:lnSpc>
              </a:pPr>
              <a:t>5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dirty="0">
                <a:solidFill>
                  <a:prstClr val="black"/>
                </a:solidFill>
              </a:rPr>
              <a:t>11/16/11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spc="-5" dirty="0">
                <a:solidFill>
                  <a:prstClr val="black"/>
                </a:solidFill>
              </a:rPr>
              <a:t>Copyright </a:t>
            </a:r>
            <a:r>
              <a:rPr dirty="0">
                <a:solidFill>
                  <a:prstClr val="black"/>
                </a:solidFill>
              </a:rPr>
              <a:t>Jukka </a:t>
            </a:r>
            <a:r>
              <a:rPr spc="-5" dirty="0">
                <a:solidFill>
                  <a:prstClr val="black"/>
                </a:solidFill>
              </a:rPr>
              <a:t>Virtanen</a:t>
            </a:r>
            <a:r>
              <a:rPr spc="14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2011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629BA5-6A54-423F-AE0F-CD175A64A697}"/>
              </a:ext>
            </a:extLst>
          </p:cNvPr>
          <p:cNvCxnSpPr>
            <a:cxnSpLocks/>
          </p:cNvCxnSpPr>
          <p:nvPr/>
        </p:nvCxnSpPr>
        <p:spPr>
          <a:xfrm>
            <a:off x="2340622" y="2650337"/>
            <a:ext cx="983672" cy="4588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510EE0-582F-4ADA-B76E-10CB9ABE4F0C}"/>
              </a:ext>
            </a:extLst>
          </p:cNvPr>
          <p:cNvSpPr txBox="1"/>
          <p:nvPr/>
        </p:nvSpPr>
        <p:spPr>
          <a:xfrm>
            <a:off x="1258588" y="2254741"/>
            <a:ext cx="188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34505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489" y="313509"/>
            <a:ext cx="7368028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630" dirty="0"/>
              <a:t>A </a:t>
            </a:r>
            <a:r>
              <a:rPr sz="3630" spc="-5" dirty="0"/>
              <a:t>more complex </a:t>
            </a:r>
            <a:r>
              <a:rPr sz="3630" spc="-9" dirty="0"/>
              <a:t>relational</a:t>
            </a:r>
            <a:r>
              <a:rPr sz="3630" spc="-36" dirty="0"/>
              <a:t> </a:t>
            </a:r>
            <a:r>
              <a:rPr sz="3630" spc="-5" dirty="0"/>
              <a:t>database</a:t>
            </a:r>
            <a:endParaRPr sz="363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 defTabSz="829909">
              <a:lnSpc>
                <a:spcPts val="1897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3053" defTabSz="829909">
                <a:lnSpc>
                  <a:spcPts val="1897"/>
                </a:lnSpc>
              </a:pPr>
              <a:t>6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dirty="0">
                <a:solidFill>
                  <a:prstClr val="black"/>
                </a:solidFill>
              </a:rPr>
              <a:t>11/16/11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spc="-5" dirty="0">
                <a:solidFill>
                  <a:prstClr val="black"/>
                </a:solidFill>
              </a:rPr>
              <a:t>Copyright </a:t>
            </a:r>
            <a:r>
              <a:rPr dirty="0">
                <a:solidFill>
                  <a:prstClr val="black"/>
                </a:solidFill>
              </a:rPr>
              <a:t>Jukka </a:t>
            </a:r>
            <a:r>
              <a:rPr spc="-5" dirty="0">
                <a:solidFill>
                  <a:prstClr val="black"/>
                </a:solidFill>
              </a:rPr>
              <a:t>Virtanen</a:t>
            </a:r>
            <a:r>
              <a:rPr spc="14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2011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0016" y="1841863"/>
          <a:ext cx="8168508" cy="365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0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0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54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Vette_id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Body_style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Miles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0" dirty="0">
                          <a:latin typeface="Arial"/>
                          <a:cs typeface="Arial"/>
                        </a:rPr>
                        <a:t>Year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Equip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19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coupe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18.0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1997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Arkansas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89865">
                        <a:lnSpc>
                          <a:spcPts val="134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Automatic,leather,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223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6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hatchback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58.0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1996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Connecticut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80975">
                        <a:lnSpc>
                          <a:spcPts val="1350"/>
                        </a:lnSpc>
                        <a:spcBef>
                          <a:spcPts val="3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Automatic,leather,  CD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646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convertible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13.5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2001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Alabama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Automatic,leather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8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hatchback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19.5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1995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Alaska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4-speed,leather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8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hatchback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1991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California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Automatic,leather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8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966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hardtop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2000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Alaska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4-speed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663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coupe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55.0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1979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Georgia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6-speed,leather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8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convertible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17.0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1999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California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6-speed,leather,CD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8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hardtop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17.0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2000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California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6-speed,leather,CD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8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hatchback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50.0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1995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Connecticut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Automatic,CD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8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58102" y="5726141"/>
            <a:ext cx="141424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9" dirty="0">
                <a:solidFill>
                  <a:prstClr val="black"/>
                </a:solidFill>
                <a:latin typeface="Arial"/>
                <a:cs typeface="Arial"/>
              </a:rPr>
              <a:t>Corvettes</a:t>
            </a:r>
            <a:r>
              <a:rPr sz="1634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spc="-9" dirty="0">
                <a:solidFill>
                  <a:prstClr val="black"/>
                </a:solidFill>
                <a:latin typeface="Arial"/>
                <a:cs typeface="Arial"/>
              </a:rPr>
              <a:t>table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54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489" y="313509"/>
            <a:ext cx="3939028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1930116" algn="l"/>
              </a:tabLst>
            </a:pPr>
            <a:r>
              <a:rPr sz="3630" dirty="0"/>
              <a:t>Ex</a:t>
            </a:r>
            <a:r>
              <a:rPr sz="3630" spc="-5" dirty="0"/>
              <a:t>am</a:t>
            </a:r>
            <a:r>
              <a:rPr sz="3630" spc="-18" dirty="0"/>
              <a:t>p</a:t>
            </a:r>
            <a:r>
              <a:rPr sz="3630" spc="-5" dirty="0"/>
              <a:t>l</a:t>
            </a:r>
            <a:r>
              <a:rPr sz="3630" dirty="0"/>
              <a:t>e	c</a:t>
            </a:r>
            <a:r>
              <a:rPr sz="3630" spc="-5" dirty="0"/>
              <a:t>on</a:t>
            </a:r>
            <a:r>
              <a:rPr sz="3630" dirty="0"/>
              <a:t>t</a:t>
            </a:r>
            <a:r>
              <a:rPr sz="3630" spc="-5" dirty="0"/>
              <a:t>in</a:t>
            </a:r>
            <a:r>
              <a:rPr sz="3630" spc="-18" dirty="0"/>
              <a:t>u</a:t>
            </a:r>
            <a:r>
              <a:rPr sz="3630" dirty="0"/>
              <a:t>ed</a:t>
            </a:r>
            <a:endParaRPr sz="363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 defTabSz="829909">
              <a:lnSpc>
                <a:spcPts val="1897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3053" defTabSz="829909">
                <a:lnSpc>
                  <a:spcPts val="1897"/>
                </a:lnSpc>
              </a:pPr>
              <a:t>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dirty="0">
                <a:solidFill>
                  <a:prstClr val="black"/>
                </a:solidFill>
              </a:rPr>
              <a:t>11/16/11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spc="-5" dirty="0">
                <a:solidFill>
                  <a:prstClr val="black"/>
                </a:solidFill>
              </a:rPr>
              <a:t>Copyright </a:t>
            </a:r>
            <a:r>
              <a:rPr dirty="0">
                <a:solidFill>
                  <a:prstClr val="black"/>
                </a:solidFill>
              </a:rPr>
              <a:t>Jukka </a:t>
            </a:r>
            <a:r>
              <a:rPr spc="-5" dirty="0">
                <a:solidFill>
                  <a:prstClr val="black"/>
                </a:solidFill>
              </a:rPr>
              <a:t>Virtanen</a:t>
            </a:r>
            <a:r>
              <a:rPr spc="14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2011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5178" y="1551407"/>
            <a:ext cx="7695944" cy="1236547"/>
          </a:xfrm>
          <a:prstGeom prst="rect">
            <a:avLst/>
          </a:prstGeom>
        </p:spPr>
        <p:txBody>
          <a:bodyPr vert="horz" wrap="square" lIns="0" tIns="29391" rIns="0" bIns="0" rtlCol="0">
            <a:spAutoFit/>
          </a:bodyPr>
          <a:lstStyle/>
          <a:p>
            <a:pPr marL="11527" marR="4611" defTabSz="829909">
              <a:lnSpc>
                <a:spcPct val="95700"/>
              </a:lnSpc>
              <a:spcBef>
                <a:spcPts val="231"/>
              </a:spcBef>
              <a:tabLst>
                <a:tab pos="7317611" algn="l"/>
              </a:tabLst>
            </a:pPr>
            <a:r>
              <a:rPr sz="2723" spc="36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723" spc="-82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723" spc="36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723" spc="9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723" spc="-18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723" spc="-73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723" spc="77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723" spc="-54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723" spc="9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723" spc="-9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723" spc="14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723" spc="-36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723" spc="27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723" spc="-54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723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2723" spc="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23" spc="-9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723" spc="23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723" spc="-36" dirty="0">
                <a:solidFill>
                  <a:prstClr val="black"/>
                </a:solidFill>
                <a:latin typeface="Arial"/>
                <a:cs typeface="Arial"/>
              </a:rPr>
              <a:t>v</a:t>
            </a:r>
            <a:r>
              <a:rPr sz="2723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723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23" spc="-27" dirty="0">
                <a:solidFill>
                  <a:prstClr val="black"/>
                </a:solidFill>
                <a:latin typeface="Arial"/>
                <a:cs typeface="Arial"/>
              </a:rPr>
              <a:t>so</a:t>
            </a:r>
            <a:r>
              <a:rPr sz="2723" spc="45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723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723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23" spc="-5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723" spc="-9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723" dirty="0">
                <a:solidFill>
                  <a:prstClr val="black"/>
                </a:solidFill>
                <a:latin typeface="Arial"/>
                <a:cs typeface="Arial"/>
              </a:rPr>
              <a:t>ta</a:t>
            </a:r>
            <a:r>
              <a:rPr sz="2723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23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723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23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723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23" spc="-36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723" spc="-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723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2723" spc="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23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723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723" spc="9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sz="2723" spc="-36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723" spc="-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723" dirty="0">
                <a:solidFill>
                  <a:prstClr val="black"/>
                </a:solidFill>
                <a:latin typeface="Arial"/>
                <a:cs typeface="Arial"/>
              </a:rPr>
              <a:t>.	</a:t>
            </a:r>
            <a:r>
              <a:rPr sz="2723" spc="-29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723" dirty="0">
                <a:solidFill>
                  <a:prstClr val="black"/>
                </a:solidFill>
                <a:latin typeface="Arial"/>
                <a:cs typeface="Arial"/>
              </a:rPr>
              <a:t>o  </a:t>
            </a:r>
            <a:r>
              <a:rPr sz="2723" spc="-5" dirty="0">
                <a:solidFill>
                  <a:prstClr val="black"/>
                </a:solidFill>
                <a:latin typeface="Arial"/>
                <a:cs typeface="Arial"/>
              </a:rPr>
              <a:t>accomplish this </a:t>
            </a:r>
            <a:r>
              <a:rPr sz="2723" dirty="0">
                <a:solidFill>
                  <a:prstClr val="black"/>
                </a:solidFill>
                <a:latin typeface="Arial"/>
                <a:cs typeface="Arial"/>
              </a:rPr>
              <a:t>we </a:t>
            </a:r>
            <a:r>
              <a:rPr sz="2723" spc="-5" dirty="0">
                <a:solidFill>
                  <a:prstClr val="black"/>
                </a:solidFill>
                <a:latin typeface="Arial"/>
                <a:cs typeface="Arial"/>
              </a:rPr>
              <a:t>create </a:t>
            </a:r>
            <a:r>
              <a:rPr sz="2723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723" spc="-5" dirty="0">
                <a:solidFill>
                  <a:prstClr val="black"/>
                </a:solidFill>
                <a:latin typeface="Arial"/>
                <a:cs typeface="Arial"/>
              </a:rPr>
              <a:t>separate </a:t>
            </a:r>
            <a:r>
              <a:rPr sz="2723" spc="-9" dirty="0">
                <a:solidFill>
                  <a:prstClr val="black"/>
                </a:solidFill>
                <a:latin typeface="Arial"/>
                <a:cs typeface="Arial"/>
              </a:rPr>
              <a:t>equipment  table.</a:t>
            </a:r>
            <a:endParaRPr sz="2723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55474" y="3343707"/>
          <a:ext cx="4605810" cy="2222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Equip_id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Equip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6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Automatic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4-speed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5-speed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6-speed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96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Leather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77236" y="5726141"/>
            <a:ext cx="151855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9" dirty="0">
                <a:solidFill>
                  <a:prstClr val="black"/>
                </a:solidFill>
                <a:latin typeface="Arial"/>
                <a:cs typeface="Arial"/>
              </a:rPr>
              <a:t>Equipment</a:t>
            </a:r>
            <a:r>
              <a:rPr sz="1634" spc="-3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spc="-9" dirty="0">
                <a:solidFill>
                  <a:prstClr val="black"/>
                </a:solidFill>
                <a:latin typeface="Arial"/>
                <a:cs typeface="Arial"/>
              </a:rPr>
              <a:t>table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21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489" y="313509"/>
            <a:ext cx="4066967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1930116" algn="l"/>
              </a:tabLst>
            </a:pPr>
            <a:r>
              <a:rPr sz="3630" dirty="0"/>
              <a:t>Ex</a:t>
            </a:r>
            <a:r>
              <a:rPr sz="3630" spc="-5" dirty="0"/>
              <a:t>am</a:t>
            </a:r>
            <a:r>
              <a:rPr sz="3630" spc="-18" dirty="0"/>
              <a:t>p</a:t>
            </a:r>
            <a:r>
              <a:rPr sz="3630" spc="-5" dirty="0"/>
              <a:t>l</a:t>
            </a:r>
            <a:r>
              <a:rPr sz="3630" dirty="0"/>
              <a:t>e	c</a:t>
            </a:r>
            <a:r>
              <a:rPr sz="3630" spc="-5" dirty="0"/>
              <a:t>on</a:t>
            </a:r>
            <a:r>
              <a:rPr sz="3630" dirty="0"/>
              <a:t>t</a:t>
            </a:r>
            <a:r>
              <a:rPr sz="3630" spc="-5" dirty="0"/>
              <a:t>in</a:t>
            </a:r>
            <a:r>
              <a:rPr sz="3630" spc="-18" dirty="0"/>
              <a:t>u</a:t>
            </a:r>
            <a:r>
              <a:rPr sz="3630" dirty="0"/>
              <a:t>e</a:t>
            </a:r>
            <a:r>
              <a:rPr sz="3630" spc="-5" dirty="0"/>
              <a:t>d</a:t>
            </a:r>
            <a:r>
              <a:rPr sz="3630" dirty="0"/>
              <a:t>.</a:t>
            </a:r>
            <a:endParaRPr sz="363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 defTabSz="829909">
              <a:lnSpc>
                <a:spcPts val="1897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3053" defTabSz="829909">
                <a:lnSpc>
                  <a:spcPts val="1897"/>
                </a:lnSpc>
              </a:pPr>
              <a:t>8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dirty="0">
                <a:solidFill>
                  <a:prstClr val="black"/>
                </a:solidFill>
              </a:rPr>
              <a:t>11/16/11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spc="-5" dirty="0">
                <a:solidFill>
                  <a:prstClr val="black"/>
                </a:solidFill>
              </a:rPr>
              <a:t>Copyright </a:t>
            </a:r>
            <a:r>
              <a:rPr dirty="0">
                <a:solidFill>
                  <a:prstClr val="black"/>
                </a:solidFill>
              </a:rPr>
              <a:t>Jukka </a:t>
            </a:r>
            <a:r>
              <a:rPr spc="-5" dirty="0">
                <a:solidFill>
                  <a:prstClr val="black"/>
                </a:solidFill>
              </a:rPr>
              <a:t>Virtanen</a:t>
            </a:r>
            <a:r>
              <a:rPr spc="14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2011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5178" y="1580222"/>
            <a:ext cx="7814086" cy="758902"/>
          </a:xfrm>
          <a:prstGeom prst="rect">
            <a:avLst/>
          </a:prstGeom>
        </p:spPr>
        <p:txBody>
          <a:bodyPr vert="horz" wrap="square" lIns="0" tIns="27663" rIns="0" bIns="0" rtlCol="0">
            <a:spAutoFit/>
          </a:bodyPr>
          <a:lstStyle/>
          <a:p>
            <a:pPr marL="11527" marR="4611" defTabSz="829909">
              <a:lnSpc>
                <a:spcPts val="1879"/>
              </a:lnSpc>
              <a:spcBef>
                <a:spcPts val="218"/>
              </a:spcBef>
            </a:pPr>
            <a:r>
              <a:rPr sz="1634" spc="-14" dirty="0">
                <a:solidFill>
                  <a:prstClr val="black"/>
                </a:solidFill>
                <a:latin typeface="Arial"/>
                <a:cs typeface="Arial"/>
              </a:rPr>
              <a:t>Next </a:t>
            </a:r>
            <a:r>
              <a:rPr sz="1634" spc="-5" dirty="0">
                <a:solidFill>
                  <a:prstClr val="black"/>
                </a:solidFill>
                <a:latin typeface="Arial"/>
                <a:cs typeface="Arial"/>
              </a:rPr>
              <a:t>we </a:t>
            </a:r>
            <a:r>
              <a:rPr sz="1634" spc="-9" dirty="0">
                <a:solidFill>
                  <a:prstClr val="black"/>
                </a:solidFill>
                <a:latin typeface="Arial"/>
                <a:cs typeface="Arial"/>
              </a:rPr>
              <a:t>need </a:t>
            </a:r>
            <a:r>
              <a:rPr sz="1634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1634" spc="-9" dirty="0">
                <a:solidFill>
                  <a:prstClr val="black"/>
                </a:solidFill>
                <a:latin typeface="Arial"/>
                <a:cs typeface="Arial"/>
              </a:rPr>
              <a:t>way </a:t>
            </a:r>
            <a:r>
              <a:rPr sz="1634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1634" spc="-5" dirty="0">
                <a:solidFill>
                  <a:prstClr val="black"/>
                </a:solidFill>
                <a:latin typeface="Arial"/>
                <a:cs typeface="Arial"/>
              </a:rPr>
              <a:t>indicate </a:t>
            </a:r>
            <a:r>
              <a:rPr sz="1634" spc="-9" dirty="0">
                <a:solidFill>
                  <a:prstClr val="black"/>
                </a:solidFill>
                <a:latin typeface="Arial"/>
                <a:cs typeface="Arial"/>
              </a:rPr>
              <a:t>which cars have what equipment. </a:t>
            </a:r>
            <a:r>
              <a:rPr sz="1634" spc="-109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1634" spc="-9" dirty="0">
                <a:solidFill>
                  <a:prstClr val="black"/>
                </a:solidFill>
                <a:latin typeface="Arial"/>
                <a:cs typeface="Arial"/>
              </a:rPr>
              <a:t>accomplish </a:t>
            </a:r>
            <a:r>
              <a:rPr sz="1634" spc="-5" dirty="0">
                <a:solidFill>
                  <a:prstClr val="black"/>
                </a:solidFill>
                <a:latin typeface="Arial"/>
                <a:cs typeface="Arial"/>
              </a:rPr>
              <a:t>this  we create </a:t>
            </a:r>
            <a:r>
              <a:rPr sz="1634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1634" spc="-9" dirty="0">
                <a:solidFill>
                  <a:prstClr val="black"/>
                </a:solidFill>
                <a:latin typeface="Arial"/>
                <a:cs typeface="Arial"/>
              </a:rPr>
              <a:t>cross reference table. </a:t>
            </a:r>
            <a:r>
              <a:rPr sz="1634" spc="-109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1634" spc="-9" dirty="0">
                <a:solidFill>
                  <a:prstClr val="black"/>
                </a:solidFill>
                <a:latin typeface="Arial"/>
                <a:cs typeface="Arial"/>
              </a:rPr>
              <a:t>emphasize that </a:t>
            </a:r>
            <a:r>
              <a:rPr sz="1634" spc="-5" dirty="0">
                <a:solidFill>
                  <a:prstClr val="black"/>
                </a:solidFill>
                <a:latin typeface="Arial"/>
                <a:cs typeface="Arial"/>
              </a:rPr>
              <a:t>this table </a:t>
            </a:r>
            <a:r>
              <a:rPr sz="1634" spc="-9" dirty="0">
                <a:solidFill>
                  <a:prstClr val="black"/>
                </a:solidFill>
                <a:latin typeface="Arial"/>
                <a:cs typeface="Arial"/>
              </a:rPr>
              <a:t>ties </a:t>
            </a:r>
            <a:r>
              <a:rPr sz="1634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634" spc="-9" dirty="0">
                <a:solidFill>
                  <a:prstClr val="black"/>
                </a:solidFill>
                <a:latin typeface="Arial"/>
                <a:cs typeface="Arial"/>
              </a:rPr>
              <a:t>Corvettes  </a:t>
            </a:r>
            <a:r>
              <a:rPr sz="1634" dirty="0">
                <a:solidFill>
                  <a:prstClr val="black"/>
                </a:solidFill>
                <a:latin typeface="Arial"/>
                <a:cs typeface="Arial"/>
              </a:rPr>
              <a:t>table </a:t>
            </a:r>
            <a:r>
              <a:rPr sz="1634" spc="5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1634" spc="-9" dirty="0">
                <a:solidFill>
                  <a:prstClr val="black"/>
                </a:solidFill>
                <a:latin typeface="Arial"/>
                <a:cs typeface="Arial"/>
              </a:rPr>
              <a:t>equipment </a:t>
            </a:r>
            <a:r>
              <a:rPr sz="1634" spc="-5" dirty="0">
                <a:solidFill>
                  <a:prstClr val="black"/>
                </a:solidFill>
                <a:latin typeface="Arial"/>
                <a:cs typeface="Arial"/>
              </a:rPr>
              <a:t>table we </a:t>
            </a:r>
            <a:r>
              <a:rPr sz="1634" spc="-14" dirty="0">
                <a:solidFill>
                  <a:prstClr val="black"/>
                </a:solidFill>
                <a:latin typeface="Arial"/>
                <a:cs typeface="Arial"/>
              </a:rPr>
              <a:t>call it </a:t>
            </a:r>
            <a:r>
              <a:rPr sz="1634" spc="-9" dirty="0">
                <a:solidFill>
                  <a:prstClr val="black"/>
                </a:solidFill>
                <a:latin typeface="Arial"/>
                <a:cs typeface="Arial"/>
              </a:rPr>
              <a:t>Corvettes_Equipment.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46621" y="2650992"/>
          <a:ext cx="2904564" cy="3494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Vette_id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Equip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6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96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1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489" y="313509"/>
            <a:ext cx="3939028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1930116" algn="l"/>
              </a:tabLst>
            </a:pPr>
            <a:r>
              <a:rPr sz="3630" dirty="0"/>
              <a:t>Ex</a:t>
            </a:r>
            <a:r>
              <a:rPr sz="3630" spc="-5" dirty="0"/>
              <a:t>am</a:t>
            </a:r>
            <a:r>
              <a:rPr sz="3630" spc="-18" dirty="0"/>
              <a:t>p</a:t>
            </a:r>
            <a:r>
              <a:rPr sz="3630" spc="-5" dirty="0"/>
              <a:t>l</a:t>
            </a:r>
            <a:r>
              <a:rPr sz="3630" dirty="0"/>
              <a:t>e	c</a:t>
            </a:r>
            <a:r>
              <a:rPr sz="3630" spc="-5" dirty="0"/>
              <a:t>on</a:t>
            </a:r>
            <a:r>
              <a:rPr sz="3630" dirty="0"/>
              <a:t>t</a:t>
            </a:r>
            <a:r>
              <a:rPr sz="3630" spc="-5" dirty="0"/>
              <a:t>in</a:t>
            </a:r>
            <a:r>
              <a:rPr sz="3630" spc="-18" dirty="0"/>
              <a:t>u</a:t>
            </a:r>
            <a:r>
              <a:rPr sz="3630" dirty="0"/>
              <a:t>ed</a:t>
            </a:r>
            <a:endParaRPr sz="363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 defTabSz="829909">
              <a:lnSpc>
                <a:spcPts val="1897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3053" defTabSz="829909">
                <a:lnSpc>
                  <a:spcPts val="1897"/>
                </a:lnSpc>
              </a:pPr>
              <a:t>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dirty="0">
                <a:solidFill>
                  <a:prstClr val="black"/>
                </a:solidFill>
              </a:rPr>
              <a:t>11/16/11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>
              <a:lnSpc>
                <a:spcPts val="1479"/>
              </a:lnSpc>
            </a:pPr>
            <a:r>
              <a:rPr spc="-5" dirty="0">
                <a:solidFill>
                  <a:prstClr val="black"/>
                </a:solidFill>
              </a:rPr>
              <a:t>Copyright </a:t>
            </a:r>
            <a:r>
              <a:rPr dirty="0">
                <a:solidFill>
                  <a:prstClr val="black"/>
                </a:solidFill>
              </a:rPr>
              <a:t>Jukka </a:t>
            </a:r>
            <a:r>
              <a:rPr spc="-5" dirty="0">
                <a:solidFill>
                  <a:prstClr val="black"/>
                </a:solidFill>
              </a:rPr>
              <a:t>Virtanen</a:t>
            </a:r>
            <a:r>
              <a:rPr spc="14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2011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5178" y="1573307"/>
            <a:ext cx="7686723" cy="781619"/>
          </a:xfrm>
          <a:prstGeom prst="rect">
            <a:avLst/>
          </a:prstGeom>
        </p:spPr>
        <p:txBody>
          <a:bodyPr vert="horz" wrap="square" lIns="0" tIns="37460" rIns="0" bIns="0" rtlCol="0">
            <a:spAutoFit/>
          </a:bodyPr>
          <a:lstStyle/>
          <a:p>
            <a:pPr marL="11527" marR="4611" defTabSz="829909">
              <a:lnSpc>
                <a:spcPts val="2922"/>
              </a:lnSpc>
              <a:spcBef>
                <a:spcPts val="295"/>
              </a:spcBef>
            </a:pPr>
            <a:r>
              <a:rPr sz="2541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541" spc="-5" dirty="0">
                <a:solidFill>
                  <a:prstClr val="black"/>
                </a:solidFill>
                <a:latin typeface="Arial"/>
                <a:cs typeface="Arial"/>
              </a:rPr>
              <a:t>further </a:t>
            </a:r>
            <a:r>
              <a:rPr sz="2541" spc="-9" dirty="0">
                <a:solidFill>
                  <a:prstClr val="black"/>
                </a:solidFill>
                <a:latin typeface="Arial"/>
                <a:cs typeface="Arial"/>
              </a:rPr>
              <a:t>simplification </a:t>
            </a:r>
            <a:r>
              <a:rPr sz="2541" spc="-18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2541" spc="-14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2541" dirty="0">
                <a:solidFill>
                  <a:prstClr val="black"/>
                </a:solidFill>
                <a:latin typeface="Arial"/>
                <a:cs typeface="Arial"/>
              </a:rPr>
              <a:t>code the </a:t>
            </a:r>
            <a:r>
              <a:rPr sz="2541" spc="-5" dirty="0">
                <a:solidFill>
                  <a:prstClr val="black"/>
                </a:solidFill>
                <a:latin typeface="Arial"/>
                <a:cs typeface="Arial"/>
              </a:rPr>
              <a:t>state names </a:t>
            </a:r>
            <a:r>
              <a:rPr sz="2541" spc="-9" dirty="0">
                <a:solidFill>
                  <a:prstClr val="black"/>
                </a:solidFill>
                <a:latin typeface="Arial"/>
                <a:cs typeface="Arial"/>
              </a:rPr>
              <a:t>with  </a:t>
            </a:r>
            <a:r>
              <a:rPr sz="254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5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spc="-27" dirty="0">
                <a:solidFill>
                  <a:prstClr val="black"/>
                </a:solidFill>
                <a:latin typeface="Arial"/>
                <a:cs typeface="Arial"/>
              </a:rPr>
              <a:t>number.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82168" y="2476948"/>
          <a:ext cx="4606962" cy="3522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State_ID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Alabama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Alaska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6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Arizona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Arkansas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78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California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Colorado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Connecticut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Delaware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Florida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Georgia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8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06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2005</Words>
  <Application>Microsoft Office PowerPoint</Application>
  <PresentationFormat>Widescreen</PresentationFormat>
  <Paragraphs>601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Arial Narrow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1_Office Theme</vt:lpstr>
      <vt:lpstr>Factory</vt:lpstr>
      <vt:lpstr>Introduction to SQL (emphasis on MySQL)</vt:lpstr>
      <vt:lpstr>Preliminaries</vt:lpstr>
      <vt:lpstr>What is a database?</vt:lpstr>
      <vt:lpstr>Relational databases</vt:lpstr>
      <vt:lpstr>Relational database table example</vt:lpstr>
      <vt:lpstr>A more complex relational database</vt:lpstr>
      <vt:lpstr>Example continued</vt:lpstr>
      <vt:lpstr>Example continued.</vt:lpstr>
      <vt:lpstr>Example continued</vt:lpstr>
      <vt:lpstr>Example continued</vt:lpstr>
      <vt:lpstr>Example continued</vt:lpstr>
      <vt:lpstr>What is SQL?</vt:lpstr>
      <vt:lpstr>Using a Database</vt:lpstr>
      <vt:lpstr>Using a Database</vt:lpstr>
      <vt:lpstr>Creating a Table</vt:lpstr>
      <vt:lpstr>Creating a Table</vt:lpstr>
      <vt:lpstr>Creating a Table</vt:lpstr>
      <vt:lpstr>Showing Tables</vt:lpstr>
      <vt:lpstr>Describing Tables</vt:lpstr>
      <vt:lpstr>Deleting a Table</vt:lpstr>
      <vt:lpstr>Loading Data</vt:lpstr>
      <vt:lpstr>More data…</vt:lpstr>
      <vt:lpstr>Loading Sample Data </vt:lpstr>
      <vt:lpstr>Sample Data File</vt:lpstr>
      <vt:lpstr>For each of the examples, assume the following set of data.</vt:lpstr>
      <vt:lpstr>SQL Select</vt:lpstr>
      <vt:lpstr>Selecting All Data</vt:lpstr>
      <vt:lpstr>Selecting Particular Rows</vt:lpstr>
      <vt:lpstr>Selecting Particular Rows</vt:lpstr>
      <vt:lpstr>Selecting Particular Columns</vt:lpstr>
      <vt:lpstr>Selecting Particular Columns</vt:lpstr>
      <vt:lpstr>UPDATE</vt:lpstr>
      <vt:lpstr>DELETE</vt:lpstr>
      <vt:lpstr>Summary</vt:lpstr>
      <vt:lpstr>Extra credit: Look up “JOIN”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MySQL</dc:title>
  <dc:creator>Lukas</dc:creator>
  <cp:lastModifiedBy>Lukas</cp:lastModifiedBy>
  <cp:revision>148</cp:revision>
  <dcterms:created xsi:type="dcterms:W3CDTF">2017-11-04T11:57:14Z</dcterms:created>
  <dcterms:modified xsi:type="dcterms:W3CDTF">2017-11-04T19:26:53Z</dcterms:modified>
</cp:coreProperties>
</file>