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0" r:id="rId1"/>
  </p:sldMasterIdLst>
  <p:notesMasterIdLst>
    <p:notesMasterId r:id="rId15"/>
  </p:notesMasterIdLst>
  <p:sldIdLst>
    <p:sldId id="369" r:id="rId2"/>
    <p:sldId id="370" r:id="rId3"/>
    <p:sldId id="375" r:id="rId4"/>
    <p:sldId id="376" r:id="rId5"/>
    <p:sldId id="377" r:id="rId6"/>
    <p:sldId id="373" r:id="rId7"/>
    <p:sldId id="367" r:id="rId8"/>
    <p:sldId id="374" r:id="rId9"/>
    <p:sldId id="378" r:id="rId10"/>
    <p:sldId id="379" r:id="rId11"/>
    <p:sldId id="380" r:id="rId12"/>
    <p:sldId id="381" r:id="rId13"/>
    <p:sldId id="382" r:id="rId14"/>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6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595" autoAdjust="0"/>
  </p:normalViewPr>
  <p:slideViewPr>
    <p:cSldViewPr snapToGrid="0" snapToObjects="1">
      <p:cViewPr varScale="1">
        <p:scale>
          <a:sx n="74" d="100"/>
          <a:sy n="74" d="100"/>
        </p:scale>
        <p:origin x="1230" y="54"/>
      </p:cViewPr>
      <p:guideLst>
        <p:guide orient="horz" pos="2160"/>
        <p:guide pos="2880"/>
        <p:guide pos="265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A9D7B705-8853-4EEF-9F33-7723E7CB1928}" type="datetimeFigureOut">
              <a:rPr lang="en-US" smtClean="0"/>
              <a:pPr/>
              <a:t>6/4/2018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9D102C16-9808-4256-9AF8-F9F86CFE0AB1}" type="slidenum">
              <a:rPr lang="en-US" smtClean="0"/>
              <a:pPr/>
              <a:t>‹#›</a:t>
            </a:fld>
            <a:endParaRPr lang="en-US" dirty="0"/>
          </a:p>
        </p:txBody>
      </p:sp>
    </p:spTree>
    <p:extLst>
      <p:ext uri="{BB962C8B-B14F-4D97-AF65-F5344CB8AC3E}">
        <p14:creationId xmlns:p14="http://schemas.microsoft.com/office/powerpoint/2010/main" val="44500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descr="title_bkg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385153" y="4180564"/>
            <a:ext cx="8227705" cy="669927"/>
          </a:xfrm>
          <a:ln>
            <a:noFill/>
          </a:ln>
        </p:spPr>
        <p:txBody>
          <a:bodyPr>
            <a:noAutofit/>
          </a:bodyPr>
          <a:lstStyle>
            <a:lvl1pPr algn="l">
              <a:defRPr sz="3600" b="0" i="0" u="none">
                <a:solidFill>
                  <a:schemeClr val="bg1"/>
                </a:solidFill>
                <a:latin typeface="Helvetica Light"/>
                <a:cs typeface="Helvetica Light"/>
              </a:defRPr>
            </a:lvl1pPr>
          </a:lstStyle>
          <a:p>
            <a:r>
              <a:rPr lang="en-US"/>
              <a:t>Click to edit Master title style</a:t>
            </a:r>
            <a:endParaRPr lang="en-US" dirty="0"/>
          </a:p>
        </p:txBody>
      </p:sp>
      <p:sp>
        <p:nvSpPr>
          <p:cNvPr id="3" name="Subtitle 2"/>
          <p:cNvSpPr>
            <a:spLocks noGrp="1"/>
          </p:cNvSpPr>
          <p:nvPr>
            <p:ph type="subTitle" idx="1"/>
          </p:nvPr>
        </p:nvSpPr>
        <p:spPr>
          <a:xfrm>
            <a:off x="385152" y="4858659"/>
            <a:ext cx="8227705" cy="536080"/>
          </a:xfrm>
        </p:spPr>
        <p:txBody>
          <a:bodyPr>
            <a:normAutofit/>
          </a:bodyPr>
          <a:lstStyle>
            <a:lvl1pPr marL="0" indent="0" algn="l">
              <a:buNone/>
              <a:defRPr sz="2400" b="0" i="0">
                <a:solidFill>
                  <a:srgbClr val="64BC45"/>
                </a:solidFill>
                <a:latin typeface="Times New Roman"/>
                <a:cs typeface="Times New Roma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descr="title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26" y="3004561"/>
            <a:ext cx="1838957" cy="857014"/>
          </a:xfrm>
          <a:prstGeom prst="rect">
            <a:avLst/>
          </a:prstGeom>
        </p:spPr>
      </p:pic>
      <p:cxnSp>
        <p:nvCxnSpPr>
          <p:cNvPr id="14" name="Straight Connector 13"/>
          <p:cNvCxnSpPr/>
          <p:nvPr/>
        </p:nvCxnSpPr>
        <p:spPr>
          <a:xfrm>
            <a:off x="463826" y="4099589"/>
            <a:ext cx="2286177"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74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p:nvSpPr>
        <p:spPr>
          <a:xfrm>
            <a:off x="0" y="1477963"/>
            <a:ext cx="9144000" cy="4648200"/>
          </a:xfrm>
          <a:prstGeom prst="rect">
            <a:avLst/>
          </a:prstGeom>
          <a:solidFill>
            <a:srgbClr val="E6E7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green_li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030" y="1477962"/>
            <a:ext cx="5558970" cy="4652237"/>
          </a:xfrm>
          <a:prstGeom prst="rect">
            <a:avLst/>
          </a:prstGeom>
        </p:spPr>
      </p:pic>
      <p:sp>
        <p:nvSpPr>
          <p:cNvPr id="10" name="Rectangle 9"/>
          <p:cNvSpPr/>
          <p:nvPr/>
        </p:nvSpPr>
        <p:spPr>
          <a:xfrm>
            <a:off x="0" y="6054725"/>
            <a:ext cx="9144000" cy="71438"/>
          </a:xfrm>
          <a:prstGeom prst="rect">
            <a:avLst/>
          </a:prstGeom>
          <a:solidFill>
            <a:srgbClr val="64BC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864864" y="6054725"/>
            <a:ext cx="2279135" cy="71438"/>
          </a:xfrm>
          <a:prstGeom prst="rect">
            <a:avLst/>
          </a:prstGeom>
          <a:solidFill>
            <a:srgbClr val="0085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4219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3460D8C7-F667-A241-8E46-AC3C873445CA}" type="slidenum">
              <a:rPr lang="en-US" smtClean="0"/>
              <a:t>‹#›</a:t>
            </a:fld>
            <a:endParaRPr lang="en-US" dirty="0"/>
          </a:p>
        </p:txBody>
      </p:sp>
      <p:sp>
        <p:nvSpPr>
          <p:cNvPr id="12" name="Rectangle 11"/>
          <p:cNvSpPr/>
          <p:nvPr/>
        </p:nvSpPr>
        <p:spPr>
          <a:xfrm>
            <a:off x="-29881" y="0"/>
            <a:ext cx="9203765" cy="130432"/>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8142941" y="82182"/>
            <a:ext cx="543860" cy="537881"/>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sm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688" y="207494"/>
            <a:ext cx="384366" cy="277248"/>
          </a:xfrm>
          <a:prstGeom prst="rect">
            <a:avLst/>
          </a:prstGeom>
        </p:spPr>
      </p:pic>
    </p:spTree>
    <p:extLst>
      <p:ext uri="{BB962C8B-B14F-4D97-AF65-F5344CB8AC3E}">
        <p14:creationId xmlns:p14="http://schemas.microsoft.com/office/powerpoint/2010/main" val="242301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Callout &amp; Content">
    <p:spTree>
      <p:nvGrpSpPr>
        <p:cNvPr id="1" name=""/>
        <p:cNvGrpSpPr/>
        <p:nvPr/>
      </p:nvGrpSpPr>
      <p:grpSpPr>
        <a:xfrm>
          <a:off x="0" y="0"/>
          <a:ext cx="0" cy="0"/>
          <a:chOff x="0" y="0"/>
          <a:chExt cx="0" cy="0"/>
        </a:xfrm>
      </p:grpSpPr>
      <p:sp>
        <p:nvSpPr>
          <p:cNvPr id="8" name="Rectangle 7"/>
          <p:cNvSpPr/>
          <p:nvPr/>
        </p:nvSpPr>
        <p:spPr>
          <a:xfrm>
            <a:off x="0" y="1477963"/>
            <a:ext cx="9144000" cy="4648200"/>
          </a:xfrm>
          <a:prstGeom prst="rect">
            <a:avLst/>
          </a:prstGeom>
          <a:solidFill>
            <a:srgbClr val="E6E7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0" y="6054725"/>
            <a:ext cx="9144000" cy="71438"/>
          </a:xfrm>
          <a:prstGeom prst="rect">
            <a:avLst/>
          </a:prstGeom>
          <a:solidFill>
            <a:srgbClr val="64BC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864864" y="6054725"/>
            <a:ext cx="2279135" cy="71438"/>
          </a:xfrm>
          <a:prstGeom prst="rect">
            <a:avLst/>
          </a:prstGeom>
          <a:solidFill>
            <a:srgbClr val="0085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61332" y="854022"/>
            <a:ext cx="8325468" cy="460573"/>
          </a:xfrm>
        </p:spPr>
        <p:txBody>
          <a:bodyPr/>
          <a:lstStyle/>
          <a:p>
            <a:r>
              <a:rPr lang="en-US"/>
              <a:t>Click to edit Master title style</a:t>
            </a:r>
          </a:p>
        </p:txBody>
      </p:sp>
      <p:sp>
        <p:nvSpPr>
          <p:cNvPr id="3" name="Content Placeholder 2"/>
          <p:cNvSpPr>
            <a:spLocks noGrp="1"/>
          </p:cNvSpPr>
          <p:nvPr>
            <p:ph idx="1"/>
          </p:nvPr>
        </p:nvSpPr>
        <p:spPr>
          <a:xfrm>
            <a:off x="457200" y="2816413"/>
            <a:ext cx="8229600" cy="3003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3460D8C7-F667-A241-8E46-AC3C873445CA}" type="slidenum">
              <a:rPr lang="en-US" smtClean="0"/>
              <a:t>‹#›</a:t>
            </a:fld>
            <a:endParaRPr lang="en-US" dirty="0"/>
          </a:p>
        </p:txBody>
      </p:sp>
      <p:sp>
        <p:nvSpPr>
          <p:cNvPr id="12" name="Rectangle 11"/>
          <p:cNvSpPr/>
          <p:nvPr/>
        </p:nvSpPr>
        <p:spPr>
          <a:xfrm>
            <a:off x="-29881" y="0"/>
            <a:ext cx="9203765" cy="130432"/>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8142941" y="82182"/>
            <a:ext cx="543860" cy="537881"/>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sm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2688" y="207494"/>
            <a:ext cx="384366" cy="277248"/>
          </a:xfrm>
          <a:prstGeom prst="rect">
            <a:avLst/>
          </a:prstGeom>
        </p:spPr>
      </p:pic>
      <p:sp>
        <p:nvSpPr>
          <p:cNvPr id="16" name="Rectangle 15"/>
          <p:cNvSpPr/>
          <p:nvPr/>
        </p:nvSpPr>
        <p:spPr>
          <a:xfrm>
            <a:off x="0" y="1477963"/>
            <a:ext cx="9144000" cy="1271213"/>
          </a:xfrm>
          <a:prstGeom prst="rect">
            <a:avLst/>
          </a:prstGeom>
          <a:solidFill>
            <a:srgbClr val="64BC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 Placeholder 2"/>
          <p:cNvSpPr>
            <a:spLocks noGrp="1"/>
          </p:cNvSpPr>
          <p:nvPr>
            <p:ph type="body" idx="13"/>
          </p:nvPr>
        </p:nvSpPr>
        <p:spPr>
          <a:xfrm>
            <a:off x="367547" y="1535104"/>
            <a:ext cx="8319253" cy="1049720"/>
          </a:xfrm>
        </p:spPr>
        <p:txBody>
          <a:bodyPr anchor="t"/>
          <a:lstStyle>
            <a:lvl1pPr marL="0" indent="0">
              <a:lnSpc>
                <a:spcPct val="80000"/>
              </a:lnSpc>
              <a:buNone/>
              <a:defRPr sz="24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74675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3460D8C7-F667-A241-8E46-AC3C873445CA}" type="slidenum">
              <a:rPr lang="en-US" smtClean="0"/>
              <a:pPr/>
              <a:t>‹#›</a:t>
            </a:fld>
            <a:endParaRPr lang="en-US" dirty="0"/>
          </a:p>
        </p:txBody>
      </p:sp>
      <p:sp>
        <p:nvSpPr>
          <p:cNvPr id="6" name="Rectangle 5"/>
          <p:cNvSpPr/>
          <p:nvPr/>
        </p:nvSpPr>
        <p:spPr>
          <a:xfrm>
            <a:off x="-29881" y="0"/>
            <a:ext cx="9203765" cy="130432"/>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8142941" y="82182"/>
            <a:ext cx="543860" cy="537881"/>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sm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2688" y="207494"/>
            <a:ext cx="384366" cy="277248"/>
          </a:xfrm>
          <a:prstGeom prst="rect">
            <a:avLst/>
          </a:prstGeom>
        </p:spPr>
      </p:pic>
    </p:spTree>
    <p:extLst>
      <p:ext uri="{BB962C8B-B14F-4D97-AF65-F5344CB8AC3E}">
        <p14:creationId xmlns:p14="http://schemas.microsoft.com/office/powerpoint/2010/main" val="216352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64BC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green_section_li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3998" cy="6857999"/>
          </a:xfrm>
          <a:prstGeom prst="rect">
            <a:avLst/>
          </a:prstGeom>
        </p:spPr>
      </p:pic>
      <p:sp>
        <p:nvSpPr>
          <p:cNvPr id="2" name="Title 1"/>
          <p:cNvSpPr>
            <a:spLocks noGrp="1"/>
          </p:cNvSpPr>
          <p:nvPr>
            <p:ph type="title"/>
          </p:nvPr>
        </p:nvSpPr>
        <p:spPr>
          <a:xfrm>
            <a:off x="358221" y="3889149"/>
            <a:ext cx="7576315" cy="700215"/>
          </a:xfrm>
        </p:spPr>
        <p:txBody>
          <a:bodyPr anchor="t">
            <a:normAutofit/>
          </a:bodyPr>
          <a:lstStyle>
            <a:lvl1pPr algn="l">
              <a:defRPr sz="3600" b="0" i="0" cap="none">
                <a:solidFill>
                  <a:schemeClr val="bg1"/>
                </a:solidFill>
                <a:latin typeface="Helvetica Light"/>
                <a:cs typeface="Helvetica Light"/>
              </a:defRPr>
            </a:lvl1pPr>
          </a:lstStyle>
          <a:p>
            <a:r>
              <a:rPr lang="en-US"/>
              <a:t>Click to edit Master title style</a:t>
            </a:r>
            <a:endParaRPr lang="en-US" dirty="0"/>
          </a:p>
        </p:txBody>
      </p:sp>
    </p:spTree>
    <p:extLst>
      <p:ext uri="{BB962C8B-B14F-4D97-AF65-F5344CB8AC3E}">
        <p14:creationId xmlns:p14="http://schemas.microsoft.com/office/powerpoint/2010/main" val="250787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B5D09AF-8337-B749-A6E3-92EB0D199BFB}" type="slidenum">
              <a:rPr lang="en-US" smtClean="0"/>
              <a:pPr/>
              <a:t>‹#›</a:t>
            </a:fld>
            <a:endParaRPr lang="en-US" dirty="0"/>
          </a:p>
        </p:txBody>
      </p:sp>
      <p:sp>
        <p:nvSpPr>
          <p:cNvPr id="8" name="Rectangle 7"/>
          <p:cNvSpPr/>
          <p:nvPr/>
        </p:nvSpPr>
        <p:spPr>
          <a:xfrm>
            <a:off x="0" y="1477963"/>
            <a:ext cx="9143999" cy="4648200"/>
          </a:xfrm>
          <a:prstGeom prst="rect">
            <a:avLst/>
          </a:prstGeom>
          <a:solidFill>
            <a:srgbClr val="E6E7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green_li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030" y="1477962"/>
            <a:ext cx="5558970" cy="4652237"/>
          </a:xfrm>
          <a:prstGeom prst="rect">
            <a:avLst/>
          </a:prstGeom>
        </p:spPr>
      </p:pic>
      <p:sp>
        <p:nvSpPr>
          <p:cNvPr id="10" name="Rectangle 9"/>
          <p:cNvSpPr/>
          <p:nvPr/>
        </p:nvSpPr>
        <p:spPr>
          <a:xfrm>
            <a:off x="0" y="6054725"/>
            <a:ext cx="9144000" cy="71438"/>
          </a:xfrm>
          <a:prstGeom prst="rect">
            <a:avLst/>
          </a:prstGeom>
          <a:solidFill>
            <a:srgbClr val="64BC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864864" y="6054725"/>
            <a:ext cx="2279135" cy="71438"/>
          </a:xfrm>
          <a:prstGeom prst="rect">
            <a:avLst/>
          </a:prstGeom>
          <a:solidFill>
            <a:srgbClr val="0085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44826" y="0"/>
            <a:ext cx="9241118" cy="130432"/>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21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21938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p:nvSpPr>
        <p:spPr>
          <a:xfrm>
            <a:off x="8142941" y="82182"/>
            <a:ext cx="543860" cy="537881"/>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sm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688" y="207494"/>
            <a:ext cx="384366" cy="277248"/>
          </a:xfrm>
          <a:prstGeom prst="rect">
            <a:avLst/>
          </a:prstGeom>
        </p:spPr>
      </p:pic>
    </p:spTree>
    <p:extLst>
      <p:ext uri="{BB962C8B-B14F-4D97-AF65-F5344CB8AC3E}">
        <p14:creationId xmlns:p14="http://schemas.microsoft.com/office/powerpoint/2010/main" val="148370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p:cNvSpPr/>
          <p:nvPr/>
        </p:nvSpPr>
        <p:spPr>
          <a:xfrm>
            <a:off x="1" y="1477963"/>
            <a:ext cx="4497388" cy="4648200"/>
          </a:xfrm>
          <a:prstGeom prst="rect">
            <a:avLst/>
          </a:prstGeom>
          <a:solidFill>
            <a:srgbClr val="E6E7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645025" y="1477963"/>
            <a:ext cx="4498974" cy="4648200"/>
          </a:xfrm>
          <a:prstGeom prst="rect">
            <a:avLst/>
          </a:prstGeom>
          <a:solidFill>
            <a:srgbClr val="E6E7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5974" y="1477962"/>
            <a:ext cx="4497388" cy="897685"/>
          </a:xfrm>
          <a:prstGeom prst="rect">
            <a:avLst/>
          </a:prstGeom>
          <a:solidFill>
            <a:srgbClr val="64BC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4650998" y="1477962"/>
            <a:ext cx="4498974" cy="897685"/>
          </a:xfrm>
          <a:prstGeom prst="rect">
            <a:avLst/>
          </a:prstGeom>
          <a:solidFill>
            <a:srgbClr val="64BC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87410"/>
            <a:ext cx="3853329" cy="639762"/>
          </a:xfrm>
        </p:spPr>
        <p:txBody>
          <a:bodyPr anchor="ctr">
            <a:noAutofit/>
          </a:bodyPr>
          <a:lstStyle>
            <a:lvl1pPr marL="0" indent="0">
              <a:buNone/>
              <a:defRPr sz="2400" b="1" i="0">
                <a:solidFill>
                  <a:srgbClr val="FFFFFF"/>
                </a:solidFill>
                <a:latin typeface="Helvetica"/>
                <a:cs typeface="Helvetic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95175"/>
            <a:ext cx="3853329" cy="335429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3471" y="1587410"/>
            <a:ext cx="3853329" cy="639762"/>
          </a:xfrm>
        </p:spPr>
        <p:txBody>
          <a:bodyPr anchor="ctr"/>
          <a:lstStyle>
            <a:lvl1pPr marL="0" indent="0">
              <a:buNone/>
              <a:defRPr sz="2400" b="1" i="0">
                <a:solidFill>
                  <a:srgbClr val="FFFFFF"/>
                </a:solidFill>
                <a:latin typeface="Helvetica"/>
                <a:cs typeface="Helvetic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33471" y="2495175"/>
            <a:ext cx="3853329" cy="335429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B5D09AF-8337-B749-A6E3-92EB0D199BFB}" type="slidenum">
              <a:rPr lang="en-US" smtClean="0"/>
              <a:pPr/>
              <a:t>‹#›</a:t>
            </a:fld>
            <a:endParaRPr lang="en-US" dirty="0"/>
          </a:p>
        </p:txBody>
      </p:sp>
      <p:sp>
        <p:nvSpPr>
          <p:cNvPr id="12" name="Rectangle 11"/>
          <p:cNvSpPr/>
          <p:nvPr/>
        </p:nvSpPr>
        <p:spPr>
          <a:xfrm>
            <a:off x="0" y="6054725"/>
            <a:ext cx="9144000" cy="71438"/>
          </a:xfrm>
          <a:prstGeom prst="rect">
            <a:avLst/>
          </a:prstGeom>
          <a:solidFill>
            <a:srgbClr val="64BC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44826" y="0"/>
            <a:ext cx="9241118" cy="130432"/>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8142941" y="82182"/>
            <a:ext cx="543860" cy="537881"/>
          </a:xfrm>
          <a:prstGeom prst="rect">
            <a:avLst/>
          </a:pr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sm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2688" y="207494"/>
            <a:ext cx="384366" cy="277248"/>
          </a:xfrm>
          <a:prstGeom prst="rect">
            <a:avLst/>
          </a:prstGeom>
        </p:spPr>
      </p:pic>
    </p:spTree>
    <p:extLst>
      <p:ext uri="{BB962C8B-B14F-4D97-AF65-F5344CB8AC3E}">
        <p14:creationId xmlns:p14="http://schemas.microsoft.com/office/powerpoint/2010/main" val="17127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57200" y="6353594"/>
            <a:ext cx="2133600" cy="365125"/>
          </a:xfrm>
        </p:spPr>
        <p:txBody>
          <a:bodyPr/>
          <a:lstStyle/>
          <a:p>
            <a:fld id="{5B5D09AF-8337-B749-A6E3-92EB0D199BFB}" type="slidenum">
              <a:rPr lang="en-US" smtClean="0"/>
              <a:pPr/>
              <a:t>‹#›</a:t>
            </a:fld>
            <a:endParaRPr lang="en-US" dirty="0"/>
          </a:p>
        </p:txBody>
      </p:sp>
    </p:spTree>
    <p:extLst>
      <p:ext uri="{BB962C8B-B14F-4D97-AF65-F5344CB8AC3E}">
        <p14:creationId xmlns:p14="http://schemas.microsoft.com/office/powerpoint/2010/main" val="176601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332" y="854022"/>
            <a:ext cx="8229600" cy="4605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2829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57200" y="6353594"/>
            <a:ext cx="2133600" cy="365125"/>
          </a:xfrm>
          <a:prstGeom prst="rect">
            <a:avLst/>
          </a:prstGeom>
        </p:spPr>
        <p:txBody>
          <a:bodyPr vert="horz" lIns="91440" tIns="45720" rIns="91440" bIns="45720" rtlCol="0" anchor="ctr"/>
          <a:lstStyle>
            <a:lvl1pPr algn="l">
              <a:defRPr sz="1800" b="0" i="0">
                <a:solidFill>
                  <a:srgbClr val="64BC45"/>
                </a:solidFill>
                <a:latin typeface="Helvetica Light"/>
                <a:cs typeface="Helvetica Light"/>
              </a:defRPr>
            </a:lvl1pPr>
          </a:lstStyle>
          <a:p>
            <a:fld id="{3460D8C7-F667-A241-8E46-AC3C873445CA}" type="slidenum">
              <a:rPr lang="en-US" smtClean="0"/>
              <a:pPr/>
              <a:t>‹#›</a:t>
            </a:fld>
            <a:endParaRPr lang="en-US" dirty="0"/>
          </a:p>
        </p:txBody>
      </p:sp>
    </p:spTree>
    <p:extLst>
      <p:ext uri="{BB962C8B-B14F-4D97-AF65-F5344CB8AC3E}">
        <p14:creationId xmlns:p14="http://schemas.microsoft.com/office/powerpoint/2010/main" val="3432657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457200" rtl="0" eaLnBrk="1" latinLnBrk="0" hangingPunct="1">
        <a:spcBef>
          <a:spcPct val="0"/>
        </a:spcBef>
        <a:buNone/>
        <a:defRPr sz="4200" b="0" i="0" kern="1200">
          <a:solidFill>
            <a:srgbClr val="323232"/>
          </a:solidFill>
          <a:latin typeface="Times New Roman"/>
          <a:ea typeface="+mj-ea"/>
          <a:cs typeface="Times New Roman"/>
        </a:defRPr>
      </a:lvl1pPr>
    </p:titleStyle>
    <p:bodyStyle>
      <a:lvl1pPr marL="342900" indent="-342900" algn="l" defTabSz="457200" rtl="0" eaLnBrk="1" latinLnBrk="0" hangingPunct="1">
        <a:spcBef>
          <a:spcPct val="20000"/>
        </a:spcBef>
        <a:buFont typeface="Arial"/>
        <a:buChar char="•"/>
        <a:defRPr sz="2800" b="0" i="0" kern="1200">
          <a:solidFill>
            <a:srgbClr val="323232"/>
          </a:solidFill>
          <a:latin typeface="Helvetica Light"/>
          <a:ea typeface="+mn-ea"/>
          <a:cs typeface="Helvetica Light"/>
        </a:defRPr>
      </a:lvl1pPr>
      <a:lvl2pPr marL="742950" indent="-285750" algn="l" defTabSz="457200" rtl="0" eaLnBrk="1" latinLnBrk="0" hangingPunct="1">
        <a:spcBef>
          <a:spcPct val="20000"/>
        </a:spcBef>
        <a:buFont typeface="Arial"/>
        <a:buChar char="–"/>
        <a:defRPr sz="2400" b="0" i="0" kern="1200">
          <a:solidFill>
            <a:srgbClr val="323232"/>
          </a:solidFill>
          <a:latin typeface="Helvetica Light"/>
          <a:ea typeface="+mn-ea"/>
          <a:cs typeface="Helvetica Light"/>
        </a:defRPr>
      </a:lvl2pPr>
      <a:lvl3pPr marL="1143000" indent="-228600" algn="l" defTabSz="457200" rtl="0" eaLnBrk="1" latinLnBrk="0" hangingPunct="1">
        <a:spcBef>
          <a:spcPct val="20000"/>
        </a:spcBef>
        <a:buFont typeface="Arial"/>
        <a:buChar char="•"/>
        <a:defRPr sz="2000" b="0" i="0" kern="1200">
          <a:solidFill>
            <a:srgbClr val="323232"/>
          </a:solidFill>
          <a:latin typeface="Helvetica Light"/>
          <a:ea typeface="+mn-ea"/>
          <a:cs typeface="Helvetica Light"/>
        </a:defRPr>
      </a:lvl3pPr>
      <a:lvl4pPr marL="1600200" indent="-228600" algn="l" defTabSz="457200" rtl="0" eaLnBrk="1" latinLnBrk="0" hangingPunct="1">
        <a:spcBef>
          <a:spcPct val="20000"/>
        </a:spcBef>
        <a:buFont typeface="Arial"/>
        <a:buChar char="–"/>
        <a:defRPr sz="1800" b="0" i="0" kern="1200">
          <a:solidFill>
            <a:srgbClr val="323232"/>
          </a:solidFill>
          <a:latin typeface="Helvetica Light"/>
          <a:ea typeface="+mn-ea"/>
          <a:cs typeface="Helvetica Light"/>
        </a:defRPr>
      </a:lvl4pPr>
      <a:lvl5pPr marL="2057400" indent="-228600" algn="l" defTabSz="457200" rtl="0" eaLnBrk="1" latinLnBrk="0" hangingPunct="1">
        <a:spcBef>
          <a:spcPct val="20000"/>
        </a:spcBef>
        <a:buFont typeface="Arial"/>
        <a:buChar char="»"/>
        <a:defRPr sz="1800" b="0" i="0" kern="1200">
          <a:solidFill>
            <a:srgbClr val="323232"/>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kolve@ehire.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am I…?</a:t>
            </a:r>
          </a:p>
        </p:txBody>
      </p:sp>
      <p:sp>
        <p:nvSpPr>
          <p:cNvPr id="3" name="Content Placeholder 2"/>
          <p:cNvSpPr>
            <a:spLocks noGrp="1"/>
          </p:cNvSpPr>
          <p:nvPr>
            <p:ph idx="1"/>
          </p:nvPr>
        </p:nvSpPr>
        <p:spPr/>
        <p:txBody>
          <a:bodyPr>
            <a:normAutofit/>
          </a:bodyPr>
          <a:lstStyle/>
          <a:p>
            <a:pPr marL="457200" lvl="1" indent="0">
              <a:buNone/>
            </a:pPr>
            <a:endParaRPr lang="en-US" sz="2000" dirty="0"/>
          </a:p>
          <a:p>
            <a:r>
              <a:rPr lang="en-US" sz="2400" dirty="0"/>
              <a:t>Jeff Kolve, eHire - Recruiting Division Director</a:t>
            </a:r>
          </a:p>
          <a:p>
            <a:pPr lvl="1"/>
            <a:r>
              <a:rPr lang="en-US" sz="2000" dirty="0">
                <a:hlinkClick r:id="rId2"/>
              </a:rPr>
              <a:t>jkolve@ehire.com</a:t>
            </a:r>
            <a:endParaRPr lang="en-US" sz="2000" dirty="0"/>
          </a:p>
          <a:p>
            <a:pPr lvl="1"/>
            <a:r>
              <a:rPr lang="en-US" sz="2000" dirty="0"/>
              <a:t>linkedin.com/in/jeff-kolve-01023424  </a:t>
            </a:r>
          </a:p>
          <a:p>
            <a:pPr marL="457200" lvl="1" indent="0">
              <a:buNone/>
            </a:pPr>
            <a:endParaRPr lang="en-US" dirty="0"/>
          </a:p>
          <a:p>
            <a:pPr lvl="1"/>
            <a:endParaRPr lang="en-US" dirty="0"/>
          </a:p>
          <a:p>
            <a:r>
              <a:rPr lang="en-US" dirty="0"/>
              <a:t>Let’s make this an Q&amp;A – interrupt me…please!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99553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a:t>Advice &amp; Insight </a:t>
            </a:r>
            <a:r>
              <a:rPr lang="en-US" sz="1600" dirty="0"/>
              <a:t>– Manager of Data Science – Marketing Software Company</a:t>
            </a:r>
          </a:p>
        </p:txBody>
      </p:sp>
      <p:sp>
        <p:nvSpPr>
          <p:cNvPr id="5" name="Content Placeholder 4"/>
          <p:cNvSpPr>
            <a:spLocks noGrp="1"/>
          </p:cNvSpPr>
          <p:nvPr>
            <p:ph sz="half" idx="1"/>
          </p:nvPr>
        </p:nvSpPr>
        <p:spPr>
          <a:xfrm>
            <a:off x="457199" y="1600201"/>
            <a:ext cx="7913077" cy="4219388"/>
          </a:xfrm>
        </p:spPr>
        <p:txBody>
          <a:bodyPr>
            <a:normAutofit fontScale="92500" lnSpcReduction="10000"/>
          </a:bodyPr>
          <a:lstStyle/>
          <a:p>
            <a:pPr marL="0" indent="0">
              <a:buNone/>
            </a:pPr>
            <a:r>
              <a:rPr lang="en-US" sz="1800" b="1" dirty="0"/>
              <a:t>What do you wish you knew when you started your career?</a:t>
            </a:r>
          </a:p>
          <a:p>
            <a:pPr>
              <a:buFontTx/>
              <a:buChar char="-"/>
            </a:pPr>
            <a:r>
              <a:rPr lang="en-US" sz="1800" dirty="0"/>
              <a:t>I have learned that academia moves way too slowly, but companies move way too fast. There is no happy medium and that is frustrating…you have to find a way to deal with that.</a:t>
            </a:r>
          </a:p>
          <a:p>
            <a:pPr>
              <a:buFontTx/>
              <a:buChar char="-"/>
            </a:pPr>
            <a:r>
              <a:rPr lang="en-US" sz="1800" dirty="0"/>
              <a:t>The laws of thermodynamics apply to all projects…including Data Science. Not appreciating how the inevitable, ever-increasing technical debt threatens to ruin every project within some time horizon that practitioners should be mindful of trying to keep at bay</a:t>
            </a:r>
          </a:p>
          <a:p>
            <a:pPr>
              <a:buFontTx/>
              <a:buChar char="-"/>
            </a:pPr>
            <a:r>
              <a:rPr lang="en-US" sz="1900" dirty="0"/>
              <a:t>Among other things, this concerns ensuring a good understanding of the underlying question, the available data &amp; the expected deliverable. It also means having strong habits for planning the work, documenting what's being done and why, version controlling code for later reference, etc. People are even applying the concept of "unit testing" to well-structured, modular analysis code using mock data to ensure it makes the right transformations or handles edge cases well. </a:t>
            </a:r>
          </a:p>
        </p:txBody>
      </p:sp>
    </p:spTree>
    <p:extLst>
      <p:ext uri="{BB962C8B-B14F-4D97-AF65-F5344CB8AC3E}">
        <p14:creationId xmlns:p14="http://schemas.microsoft.com/office/powerpoint/2010/main" val="3839783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a:t>Advice &amp; Insight </a:t>
            </a:r>
            <a:r>
              <a:rPr lang="en-US" sz="1600" dirty="0"/>
              <a:t>– Manager of Data Science – Marketing Software Company</a:t>
            </a:r>
          </a:p>
        </p:txBody>
      </p:sp>
      <p:sp>
        <p:nvSpPr>
          <p:cNvPr id="5" name="Content Placeholder 4"/>
          <p:cNvSpPr>
            <a:spLocks noGrp="1"/>
          </p:cNvSpPr>
          <p:nvPr>
            <p:ph sz="half" idx="1"/>
          </p:nvPr>
        </p:nvSpPr>
        <p:spPr>
          <a:xfrm>
            <a:off x="457199" y="1600201"/>
            <a:ext cx="7913077" cy="4219388"/>
          </a:xfrm>
        </p:spPr>
        <p:txBody>
          <a:bodyPr>
            <a:normAutofit/>
          </a:bodyPr>
          <a:lstStyle/>
          <a:p>
            <a:pPr marL="0" indent="0">
              <a:buNone/>
            </a:pPr>
            <a:r>
              <a:rPr lang="en-US" sz="1900" b="1" dirty="0"/>
              <a:t>Continued…</a:t>
            </a:r>
          </a:p>
          <a:p>
            <a:pPr>
              <a:buFontTx/>
              <a:buChar char="-"/>
            </a:pPr>
            <a:r>
              <a:rPr lang="en-US" sz="1600" dirty="0"/>
              <a:t>The critical role of “soft” people skills in continual, clear communication about all of the above to other stakeholders and collaborators. Lone wolf and cowboy mentality is dangerous to most companies.</a:t>
            </a:r>
          </a:p>
          <a:p>
            <a:pPr>
              <a:buFontTx/>
              <a:buChar char="-"/>
            </a:pPr>
            <a:r>
              <a:rPr lang="en-US" sz="1600" dirty="0"/>
              <a:t>These are generally understood except in Data Science which is in the “Wild West”</a:t>
            </a:r>
          </a:p>
          <a:p>
            <a:pPr>
              <a:buFontTx/>
              <a:buChar char="-"/>
            </a:pPr>
            <a:r>
              <a:rPr lang="en-US" sz="1600" dirty="0"/>
              <a:t>Companies ask kids to work magic and peddle snake oil as if these issues don’t apply.</a:t>
            </a:r>
          </a:p>
          <a:p>
            <a:pPr marL="0" indent="0">
              <a:buNone/>
            </a:pPr>
            <a:r>
              <a:rPr lang="en-US" sz="1600" b="1" dirty="0"/>
              <a:t>“I choose to hire”:</a:t>
            </a:r>
          </a:p>
          <a:p>
            <a:pPr>
              <a:buFontTx/>
              <a:buChar char="-"/>
            </a:pPr>
            <a:r>
              <a:rPr lang="en-US" sz="1600" dirty="0"/>
              <a:t>Kids that care about success of the product and of the people around them…not just showing off their chops.</a:t>
            </a:r>
          </a:p>
          <a:p>
            <a:pPr>
              <a:buFontTx/>
              <a:buChar char="-"/>
            </a:pPr>
            <a:r>
              <a:rPr lang="en-US" sz="1600" dirty="0"/>
              <a:t>People who are eager to learn best practices and be supportive of colleagues.</a:t>
            </a:r>
          </a:p>
          <a:p>
            <a:pPr>
              <a:buFontTx/>
              <a:buChar char="-"/>
            </a:pPr>
            <a:r>
              <a:rPr lang="en-US" sz="1600" dirty="0"/>
              <a:t>People that don’t seek heroic, hot shot status. Ego and arrogance are major shortcomings.</a:t>
            </a:r>
          </a:p>
        </p:txBody>
      </p:sp>
    </p:spTree>
    <p:extLst>
      <p:ext uri="{BB962C8B-B14F-4D97-AF65-F5344CB8AC3E}">
        <p14:creationId xmlns:p14="http://schemas.microsoft.com/office/powerpoint/2010/main" val="122471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a:t>Advice &amp; Insight </a:t>
            </a:r>
            <a:r>
              <a:rPr lang="en-US" sz="1600" dirty="0"/>
              <a:t>– Manager of Data Science – Marketing Software Company</a:t>
            </a:r>
          </a:p>
        </p:txBody>
      </p:sp>
      <p:sp>
        <p:nvSpPr>
          <p:cNvPr id="5" name="Content Placeholder 4"/>
          <p:cNvSpPr>
            <a:spLocks noGrp="1"/>
          </p:cNvSpPr>
          <p:nvPr>
            <p:ph sz="half" idx="1"/>
          </p:nvPr>
        </p:nvSpPr>
        <p:spPr>
          <a:xfrm>
            <a:off x="457199" y="1600201"/>
            <a:ext cx="7913077" cy="4219388"/>
          </a:xfrm>
        </p:spPr>
        <p:txBody>
          <a:bodyPr>
            <a:normAutofit/>
          </a:bodyPr>
          <a:lstStyle/>
          <a:p>
            <a:pPr marL="0" indent="0">
              <a:buNone/>
            </a:pPr>
            <a:r>
              <a:rPr lang="en-US" sz="1900" b="1" dirty="0"/>
              <a:t>Continued…</a:t>
            </a:r>
          </a:p>
          <a:p>
            <a:pPr>
              <a:buFontTx/>
              <a:buChar char="-"/>
            </a:pPr>
            <a:r>
              <a:rPr lang="en-US" sz="1600" dirty="0"/>
              <a:t>The critical role of “soft” people skills in continual, clear communication about all of the above to other stakeholders and collaborators. Lone wolf and cowboy mentality is dangerous to most companies.</a:t>
            </a:r>
          </a:p>
          <a:p>
            <a:pPr>
              <a:buFontTx/>
              <a:buChar char="-"/>
            </a:pPr>
            <a:r>
              <a:rPr lang="en-US" sz="1600" dirty="0"/>
              <a:t>These are generally understood except in Data Science which is in the “Wild West”</a:t>
            </a:r>
          </a:p>
          <a:p>
            <a:pPr>
              <a:buFontTx/>
              <a:buChar char="-"/>
            </a:pPr>
            <a:r>
              <a:rPr lang="en-US" sz="1600" dirty="0"/>
              <a:t>Companies ask kids to work magic and peddle snake oil as if these issues don’t apply.</a:t>
            </a:r>
          </a:p>
          <a:p>
            <a:pPr marL="0" indent="0">
              <a:buNone/>
            </a:pPr>
            <a:r>
              <a:rPr lang="en-US" sz="1600" b="1" dirty="0"/>
              <a:t>“I choose to hire”:</a:t>
            </a:r>
          </a:p>
          <a:p>
            <a:pPr>
              <a:buFontTx/>
              <a:buChar char="-"/>
            </a:pPr>
            <a:r>
              <a:rPr lang="en-US" sz="1600" dirty="0"/>
              <a:t>Kids that care about success of the product and of the people around them…not just showing off their chops.</a:t>
            </a:r>
          </a:p>
          <a:p>
            <a:pPr>
              <a:buFontTx/>
              <a:buChar char="-"/>
            </a:pPr>
            <a:r>
              <a:rPr lang="en-US" sz="1600" dirty="0"/>
              <a:t>People who are eager to learn best practices and be supportive of colleagues.</a:t>
            </a:r>
          </a:p>
          <a:p>
            <a:pPr>
              <a:buFontTx/>
              <a:buChar char="-"/>
            </a:pPr>
            <a:r>
              <a:rPr lang="en-US" sz="1600" dirty="0"/>
              <a:t>People that don’t seek heroic, hot shot status. Ego and arrogance are major shortcomings.</a:t>
            </a:r>
          </a:p>
        </p:txBody>
      </p:sp>
    </p:spTree>
    <p:extLst>
      <p:ext uri="{BB962C8B-B14F-4D97-AF65-F5344CB8AC3E}">
        <p14:creationId xmlns:p14="http://schemas.microsoft.com/office/powerpoint/2010/main" val="288025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3200" dirty="0"/>
              <a:t>Q&amp;A</a:t>
            </a:r>
            <a:endParaRPr lang="en-US" sz="1600" dirty="0"/>
          </a:p>
        </p:txBody>
      </p:sp>
      <p:sp>
        <p:nvSpPr>
          <p:cNvPr id="5" name="Content Placeholder 4"/>
          <p:cNvSpPr>
            <a:spLocks noGrp="1"/>
          </p:cNvSpPr>
          <p:nvPr>
            <p:ph sz="half" idx="1"/>
          </p:nvPr>
        </p:nvSpPr>
        <p:spPr>
          <a:xfrm>
            <a:off x="457199" y="1600201"/>
            <a:ext cx="7913077" cy="4219388"/>
          </a:xfrm>
        </p:spPr>
        <p:txBody>
          <a:bodyPr>
            <a:normAutofit/>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400" dirty="0"/>
          </a:p>
          <a:p>
            <a:pPr marL="0" indent="0" algn="ctr">
              <a:buNone/>
            </a:pPr>
            <a:r>
              <a:rPr lang="en-US" sz="2400" b="1" dirty="0"/>
              <a:t>Thank you!!!!</a:t>
            </a:r>
          </a:p>
        </p:txBody>
      </p:sp>
    </p:spTree>
    <p:extLst>
      <p:ext uri="{BB962C8B-B14F-4D97-AF65-F5344CB8AC3E}">
        <p14:creationId xmlns:p14="http://schemas.microsoft.com/office/powerpoint/2010/main" val="146316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a:t>Transitioning from Academia to a Commercial Domain</a:t>
            </a:r>
          </a:p>
        </p:txBody>
      </p:sp>
      <p:sp>
        <p:nvSpPr>
          <p:cNvPr id="3" name="Content Placeholder 2"/>
          <p:cNvSpPr>
            <a:spLocks noGrp="1"/>
          </p:cNvSpPr>
          <p:nvPr>
            <p:ph idx="1"/>
          </p:nvPr>
        </p:nvSpPr>
        <p:spPr/>
        <p:txBody>
          <a:bodyPr/>
          <a:lstStyle/>
          <a:p>
            <a:pPr marL="0" indent="0">
              <a:buNone/>
            </a:pPr>
            <a:endParaRPr lang="en-US" sz="2000" dirty="0"/>
          </a:p>
          <a:p>
            <a:r>
              <a:rPr lang="en-US" sz="2000" dirty="0"/>
              <a:t>Can be difficult to get traction in a job search early on.</a:t>
            </a:r>
          </a:p>
          <a:p>
            <a:r>
              <a:rPr lang="en-US" sz="2000" dirty="0"/>
              <a:t>It is hard to translate your experience.</a:t>
            </a:r>
          </a:p>
          <a:p>
            <a:pPr lvl="1"/>
            <a:r>
              <a:rPr lang="en-US" sz="1600" i="1" dirty="0"/>
              <a:t>Different terminology, different goals &amp; objectives</a:t>
            </a:r>
          </a:p>
          <a:p>
            <a:pPr lvl="1"/>
            <a:r>
              <a:rPr lang="en-US" sz="1600" i="1" dirty="0"/>
              <a:t>GTRI, Sober Lab, etc. some confidential work, harder to showcase bottom line impact.</a:t>
            </a:r>
          </a:p>
          <a:p>
            <a:r>
              <a:rPr lang="en-US" sz="2000" dirty="0"/>
              <a:t>A lot of companies don’t understand/appreciate the work, challenges and experience that is gained in an advanced degree.</a:t>
            </a:r>
          </a:p>
          <a:p>
            <a:pPr lvl="1"/>
            <a:r>
              <a:rPr lang="en-US" sz="1600" i="1" dirty="0"/>
              <a:t>It is your job to showcase that to them.</a:t>
            </a:r>
          </a:p>
          <a:p>
            <a:r>
              <a:rPr lang="en-US" sz="2000" dirty="0"/>
              <a:t>What the hell does Data Science even mean?</a:t>
            </a:r>
          </a:p>
          <a:p>
            <a:pPr lvl="1"/>
            <a:r>
              <a:rPr lang="en-US" sz="1600" i="1" dirty="0"/>
              <a:t>This is the hottest concept on the market right now. Companies want to say they are doing Data Science, even if they haven’t defined what it is to them, understand their goals, etc.</a:t>
            </a:r>
          </a:p>
          <a:p>
            <a:pPr marL="0" indent="0">
              <a:buNone/>
            </a:pPr>
            <a:endParaRPr lang="en-US" sz="2000" dirty="0"/>
          </a:p>
          <a:p>
            <a:endParaRPr lang="en-US" sz="2000" dirty="0"/>
          </a:p>
          <a:p>
            <a:endParaRPr lang="en-US" sz="2000" dirty="0"/>
          </a:p>
          <a:p>
            <a:pPr marL="457200" lvl="1" indent="0">
              <a:buNone/>
            </a:pPr>
            <a:endParaRPr lang="en-US" dirty="0"/>
          </a:p>
          <a:p>
            <a:pPr lvl="1"/>
            <a:endParaRPr lang="en-US" dirty="0"/>
          </a:p>
          <a:p>
            <a:pPr lvl="1"/>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9958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3200" dirty="0"/>
              <a:t>Possible Data Science Responsibilities </a:t>
            </a:r>
          </a:p>
        </p:txBody>
      </p:sp>
      <p:sp>
        <p:nvSpPr>
          <p:cNvPr id="5" name="Content Placeholder 4"/>
          <p:cNvSpPr>
            <a:spLocks noGrp="1"/>
          </p:cNvSpPr>
          <p:nvPr>
            <p:ph sz="half" idx="1"/>
          </p:nvPr>
        </p:nvSpPr>
        <p:spPr>
          <a:xfrm>
            <a:off x="457200" y="1600201"/>
            <a:ext cx="7969348" cy="4219388"/>
          </a:xfrm>
        </p:spPr>
        <p:txBody>
          <a:bodyPr>
            <a:normAutofit/>
          </a:bodyPr>
          <a:lstStyle/>
          <a:p>
            <a:endParaRPr lang="en-US" sz="2400" dirty="0"/>
          </a:p>
          <a:p>
            <a:r>
              <a:rPr lang="en-US" sz="2400" dirty="0"/>
              <a:t>Pure Statistics and Analytics</a:t>
            </a:r>
          </a:p>
          <a:p>
            <a:r>
              <a:rPr lang="en-US" sz="2400" dirty="0"/>
              <a:t>Data Architecture &amp; Data Engineering</a:t>
            </a:r>
          </a:p>
          <a:p>
            <a:pPr lvl="1"/>
            <a:r>
              <a:rPr lang="en-US" sz="2000" i="1" dirty="0"/>
              <a:t>SQL &amp; NoSQL Data Stores, Data Cleansing &amp; Movement (ETL), Data Validation &amp; Processing Data Lake Architecture &amp; Access</a:t>
            </a:r>
          </a:p>
          <a:p>
            <a:r>
              <a:rPr lang="en-US" sz="2400" dirty="0"/>
              <a:t>Data Visualization</a:t>
            </a:r>
          </a:p>
          <a:p>
            <a:pPr lvl="1"/>
            <a:r>
              <a:rPr lang="en-US" sz="2000" i="1" dirty="0"/>
              <a:t>Tableau, QlikView, JavaScript – D3.js, Angular, </a:t>
            </a:r>
            <a:r>
              <a:rPr lang="en-US" sz="2000" i="1" dirty="0" err="1"/>
              <a:t>Highcharts</a:t>
            </a:r>
            <a:endParaRPr lang="en-US" sz="2000" i="1" dirty="0"/>
          </a:p>
          <a:p>
            <a:r>
              <a:rPr lang="en-US" sz="2400" dirty="0"/>
              <a:t>Software Development</a:t>
            </a:r>
          </a:p>
          <a:p>
            <a:pPr lvl="1"/>
            <a:r>
              <a:rPr lang="en-US" sz="2000" i="1" dirty="0"/>
              <a:t>Prototyping software POC’s</a:t>
            </a:r>
          </a:p>
        </p:txBody>
      </p:sp>
    </p:spTree>
    <p:extLst>
      <p:ext uri="{BB962C8B-B14F-4D97-AF65-F5344CB8AC3E}">
        <p14:creationId xmlns:p14="http://schemas.microsoft.com/office/powerpoint/2010/main" val="321252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3200" dirty="0"/>
              <a:t>Where do I fit?</a:t>
            </a:r>
          </a:p>
        </p:txBody>
      </p:sp>
      <p:sp>
        <p:nvSpPr>
          <p:cNvPr id="5" name="Content Placeholder 4"/>
          <p:cNvSpPr>
            <a:spLocks noGrp="1"/>
          </p:cNvSpPr>
          <p:nvPr>
            <p:ph sz="half" idx="1"/>
          </p:nvPr>
        </p:nvSpPr>
        <p:spPr>
          <a:xfrm>
            <a:off x="457200" y="1600201"/>
            <a:ext cx="7969348" cy="4219388"/>
          </a:xfrm>
        </p:spPr>
        <p:txBody>
          <a:bodyPr>
            <a:normAutofit/>
          </a:bodyPr>
          <a:lstStyle/>
          <a:p>
            <a:r>
              <a:rPr lang="en-US" sz="2400" dirty="0"/>
              <a:t>In some organizations, that is 1 person doing all of those things.</a:t>
            </a:r>
          </a:p>
          <a:p>
            <a:pPr lvl="1"/>
            <a:r>
              <a:rPr lang="en-US" sz="2000" i="1" dirty="0"/>
              <a:t>Ask companies how they define Data Science</a:t>
            </a:r>
          </a:p>
          <a:p>
            <a:pPr lvl="1"/>
            <a:r>
              <a:rPr lang="en-US" sz="2000" i="1" dirty="0"/>
              <a:t>Understand your strengths, your weaknesses, your passions</a:t>
            </a:r>
          </a:p>
          <a:p>
            <a:pPr lvl="1"/>
            <a:r>
              <a:rPr lang="en-US" sz="2000" i="1" dirty="0"/>
              <a:t>If you can’t explain to someone what you do as well as what you want to be doing moving forward, it is hard for them to visualize how they can help you.</a:t>
            </a:r>
          </a:p>
        </p:txBody>
      </p:sp>
    </p:spTree>
    <p:extLst>
      <p:ext uri="{BB962C8B-B14F-4D97-AF65-F5344CB8AC3E}">
        <p14:creationId xmlns:p14="http://schemas.microsoft.com/office/powerpoint/2010/main" val="408650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8191-7A04-4E9F-9BBE-ACAC8B468E7D}"/>
              </a:ext>
            </a:extLst>
          </p:cNvPr>
          <p:cNvSpPr>
            <a:spLocks noGrp="1"/>
          </p:cNvSpPr>
          <p:nvPr>
            <p:ph type="title"/>
          </p:nvPr>
        </p:nvSpPr>
        <p:spPr/>
        <p:txBody>
          <a:bodyPr>
            <a:normAutofit fontScale="90000"/>
          </a:bodyPr>
          <a:lstStyle/>
          <a:p>
            <a:pPr algn="ctr"/>
            <a:r>
              <a:rPr lang="en-US" dirty="0"/>
              <a:t>Resume</a:t>
            </a:r>
          </a:p>
        </p:txBody>
      </p:sp>
      <p:sp>
        <p:nvSpPr>
          <p:cNvPr id="3" name="Content Placeholder 2">
            <a:extLst>
              <a:ext uri="{FF2B5EF4-FFF2-40B4-BE49-F238E27FC236}">
                <a16:creationId xmlns:a16="http://schemas.microsoft.com/office/drawing/2014/main" id="{95279655-791F-420E-8217-D60E3FA63946}"/>
              </a:ext>
            </a:extLst>
          </p:cNvPr>
          <p:cNvSpPr>
            <a:spLocks noGrp="1"/>
          </p:cNvSpPr>
          <p:nvPr>
            <p:ph sz="half" idx="1"/>
          </p:nvPr>
        </p:nvSpPr>
        <p:spPr>
          <a:xfrm>
            <a:off x="457200" y="1600201"/>
            <a:ext cx="8017099" cy="4219388"/>
          </a:xfrm>
        </p:spPr>
        <p:txBody>
          <a:bodyPr>
            <a:normAutofit/>
          </a:bodyPr>
          <a:lstStyle/>
          <a:p>
            <a:endParaRPr lang="en-US" dirty="0"/>
          </a:p>
          <a:p>
            <a:r>
              <a:rPr lang="en-US" sz="2400" dirty="0"/>
              <a:t>Find a version, or two, that best represents your skills</a:t>
            </a:r>
          </a:p>
          <a:p>
            <a:r>
              <a:rPr lang="en-US" sz="2400" dirty="0"/>
              <a:t>It’s impossible to satisfy everyone’s advice</a:t>
            </a:r>
          </a:p>
          <a:p>
            <a:r>
              <a:rPr lang="en-US" sz="2400" dirty="0"/>
              <a:t>Be vivid – spoon feed your audience! (People = Lazy)</a:t>
            </a:r>
          </a:p>
          <a:p>
            <a:pPr lvl="1"/>
            <a:r>
              <a:rPr lang="en-US" sz="1800" i="1" dirty="0"/>
              <a:t>1</a:t>
            </a:r>
            <a:r>
              <a:rPr lang="en-US" sz="1800" i="1" baseline="30000" dirty="0"/>
              <a:t>st</a:t>
            </a:r>
            <a:r>
              <a:rPr lang="en-US" sz="1800" i="1" dirty="0"/>
              <a:t> person reading your resume likely isn’t a technologist or Data Scientist – they may just be scanning for key terms.</a:t>
            </a:r>
          </a:p>
          <a:p>
            <a:pPr lvl="1"/>
            <a:r>
              <a:rPr lang="en-US" sz="1800" i="1" dirty="0"/>
              <a:t>Be clear in what you’re looking for &amp; do (Objective can be quite helpful)</a:t>
            </a:r>
          </a:p>
          <a:p>
            <a:pPr lvl="1"/>
            <a:r>
              <a:rPr lang="en-US" sz="1800" i="1" dirty="0"/>
              <a:t>Key Terms are well displayed in a “Skills Summary” section</a:t>
            </a:r>
          </a:p>
          <a:p>
            <a:pPr lvl="2"/>
            <a:r>
              <a:rPr lang="en-US" sz="1400" i="1" dirty="0"/>
              <a:t>Reuse those terms throughout your resume, in your experience section – allows your experience to translate more cleanly when someone visions how you could help their environment</a:t>
            </a:r>
          </a:p>
          <a:p>
            <a:r>
              <a:rPr lang="en-US" sz="2200" dirty="0"/>
              <a:t>David’s resume</a:t>
            </a:r>
          </a:p>
        </p:txBody>
      </p:sp>
    </p:spTree>
    <p:extLst>
      <p:ext uri="{BB962C8B-B14F-4D97-AF65-F5344CB8AC3E}">
        <p14:creationId xmlns:p14="http://schemas.microsoft.com/office/powerpoint/2010/main" val="207253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3200" dirty="0"/>
              <a:t>Skills &amp; Keywords</a:t>
            </a:r>
          </a:p>
        </p:txBody>
      </p:sp>
      <p:sp>
        <p:nvSpPr>
          <p:cNvPr id="5" name="Content Placeholder 4"/>
          <p:cNvSpPr>
            <a:spLocks noGrp="1"/>
          </p:cNvSpPr>
          <p:nvPr>
            <p:ph sz="half" idx="1"/>
          </p:nvPr>
        </p:nvSpPr>
        <p:spPr>
          <a:xfrm>
            <a:off x="457199" y="1600201"/>
            <a:ext cx="7913077" cy="4219388"/>
          </a:xfrm>
        </p:spPr>
        <p:txBody>
          <a:bodyPr>
            <a:normAutofit/>
          </a:bodyPr>
          <a:lstStyle/>
          <a:p>
            <a:r>
              <a:rPr lang="en-US" sz="2400" dirty="0"/>
              <a:t>Python, R, C++, Java, Scala, SQL, SAS</a:t>
            </a:r>
          </a:p>
          <a:p>
            <a:r>
              <a:rPr lang="en-US" sz="2400" dirty="0"/>
              <a:t>Hadoop, MapReduce (EMR), Hive</a:t>
            </a:r>
          </a:p>
          <a:p>
            <a:r>
              <a:rPr lang="en-US" sz="2400" dirty="0"/>
              <a:t>Redshift, Amazon S3, RDS, Data Pipeline</a:t>
            </a:r>
          </a:p>
          <a:p>
            <a:r>
              <a:rPr lang="en-US" sz="2400" dirty="0"/>
              <a:t>Spark (</a:t>
            </a:r>
            <a:r>
              <a:rPr lang="en-US" sz="2400" dirty="0" err="1"/>
              <a:t>PySpark</a:t>
            </a:r>
            <a:r>
              <a:rPr lang="en-US" sz="2400" dirty="0"/>
              <a:t>)</a:t>
            </a:r>
          </a:p>
          <a:p>
            <a:r>
              <a:rPr lang="en-US" sz="2400" dirty="0"/>
              <a:t>Machine Learning / Artificial Intelligence – TensorFlow, Theano, </a:t>
            </a:r>
            <a:r>
              <a:rPr lang="en-US" sz="2400" dirty="0" err="1"/>
              <a:t>Keras</a:t>
            </a:r>
            <a:r>
              <a:rPr lang="en-US" sz="2400" dirty="0"/>
              <a:t>, </a:t>
            </a:r>
            <a:r>
              <a:rPr lang="en-US" sz="2400" dirty="0" err="1"/>
              <a:t>MLlib</a:t>
            </a:r>
            <a:r>
              <a:rPr lang="en-US" sz="2400" dirty="0"/>
              <a:t> (Spark), </a:t>
            </a:r>
            <a:r>
              <a:rPr lang="en-US" sz="2400" dirty="0" err="1"/>
              <a:t>mlpack</a:t>
            </a:r>
            <a:r>
              <a:rPr lang="en-US" sz="2400" dirty="0"/>
              <a:t>, </a:t>
            </a:r>
            <a:r>
              <a:rPr lang="en-US" sz="2400" dirty="0" err="1"/>
              <a:t>Scikit</a:t>
            </a:r>
            <a:endParaRPr lang="en-US" sz="2400" dirty="0"/>
          </a:p>
          <a:p>
            <a:r>
              <a:rPr lang="en-US" sz="2400" dirty="0"/>
              <a:t>Cloud – AWS, Azure, Google Cloud Amazon Machine Learning, EMR, Azure ML Studio</a:t>
            </a:r>
          </a:p>
          <a:p>
            <a:endParaRPr lang="en-US" sz="2400" dirty="0"/>
          </a:p>
        </p:txBody>
      </p:sp>
    </p:spTree>
    <p:extLst>
      <p:ext uri="{BB962C8B-B14F-4D97-AF65-F5344CB8AC3E}">
        <p14:creationId xmlns:p14="http://schemas.microsoft.com/office/powerpoint/2010/main" val="36132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332" y="854022"/>
            <a:ext cx="8229600" cy="460573"/>
          </a:xfrm>
        </p:spPr>
        <p:txBody>
          <a:bodyPr>
            <a:noAutofit/>
          </a:bodyPr>
          <a:lstStyle/>
          <a:p>
            <a:pPr algn="ctr"/>
            <a:r>
              <a:rPr lang="en-US" sz="5400" dirty="0"/>
              <a:t>Interviewing</a:t>
            </a:r>
            <a:br>
              <a:rPr lang="en-US" sz="5400" dirty="0"/>
            </a:br>
            <a:endParaRPr lang="en-US" sz="4000" dirty="0"/>
          </a:p>
        </p:txBody>
      </p:sp>
      <p:sp>
        <p:nvSpPr>
          <p:cNvPr id="5" name="Content Placeholder 4"/>
          <p:cNvSpPr>
            <a:spLocks noGrp="1"/>
          </p:cNvSpPr>
          <p:nvPr>
            <p:ph sz="half" idx="1"/>
          </p:nvPr>
        </p:nvSpPr>
        <p:spPr>
          <a:xfrm>
            <a:off x="457200" y="1600201"/>
            <a:ext cx="7952704" cy="4219388"/>
          </a:xfrm>
        </p:spPr>
        <p:txBody>
          <a:bodyPr/>
          <a:lstStyle/>
          <a:p>
            <a:r>
              <a:rPr lang="en-US" dirty="0"/>
              <a:t>This is a skill – continue to practice</a:t>
            </a:r>
          </a:p>
          <a:p>
            <a:r>
              <a:rPr lang="en-US" dirty="0"/>
              <a:t>Prep is extremely important:</a:t>
            </a:r>
          </a:p>
          <a:p>
            <a:pPr lvl="1"/>
            <a:r>
              <a:rPr lang="en-US" sz="2000" dirty="0"/>
              <a:t>Have done your research on the company</a:t>
            </a:r>
          </a:p>
          <a:p>
            <a:pPr lvl="1"/>
            <a:r>
              <a:rPr lang="en-US" sz="2000" dirty="0"/>
              <a:t>Research the backgrounds of interviewers</a:t>
            </a:r>
          </a:p>
          <a:p>
            <a:pPr lvl="1"/>
            <a:r>
              <a:rPr lang="en-US" sz="2000" dirty="0"/>
              <a:t>Prepare thought provoking questions</a:t>
            </a:r>
          </a:p>
          <a:p>
            <a:pPr lvl="1"/>
            <a:r>
              <a:rPr lang="en-US" sz="2000" dirty="0"/>
              <a:t>Be able to speak to everything on your resume…use “I” terminology as opposed to “we”</a:t>
            </a:r>
          </a:p>
          <a:p>
            <a:pPr lvl="1"/>
            <a:r>
              <a:rPr lang="en-US" sz="2000" dirty="0"/>
              <a:t>Bring notebook – write down what you were asked</a:t>
            </a:r>
          </a:p>
          <a:p>
            <a:r>
              <a:rPr lang="en-US" sz="2400" dirty="0"/>
              <a:t>Strong closing!</a:t>
            </a:r>
          </a:p>
          <a:p>
            <a:pPr lvl="1"/>
            <a:r>
              <a:rPr lang="en-US" sz="2000" dirty="0"/>
              <a:t>Find your own voice in addressing concerns</a:t>
            </a:r>
          </a:p>
        </p:txBody>
      </p:sp>
    </p:spTree>
    <p:extLst>
      <p:ext uri="{BB962C8B-B14F-4D97-AF65-F5344CB8AC3E}">
        <p14:creationId xmlns:p14="http://schemas.microsoft.com/office/powerpoint/2010/main" val="309841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a:t>Advice &amp; Insight – </a:t>
            </a:r>
            <a:r>
              <a:rPr lang="en-US" sz="2000" dirty="0"/>
              <a:t>Sr. Data Scientist – Ph.D. @ AT&amp;T</a:t>
            </a:r>
          </a:p>
        </p:txBody>
      </p:sp>
      <p:sp>
        <p:nvSpPr>
          <p:cNvPr id="5" name="Content Placeholder 4"/>
          <p:cNvSpPr>
            <a:spLocks noGrp="1"/>
          </p:cNvSpPr>
          <p:nvPr>
            <p:ph sz="half" idx="1"/>
          </p:nvPr>
        </p:nvSpPr>
        <p:spPr>
          <a:xfrm>
            <a:off x="457199" y="1600201"/>
            <a:ext cx="7913077" cy="4219388"/>
          </a:xfrm>
        </p:spPr>
        <p:txBody>
          <a:bodyPr>
            <a:normAutofit/>
          </a:bodyPr>
          <a:lstStyle/>
          <a:p>
            <a:r>
              <a:rPr lang="en-US" sz="1800" dirty="0"/>
              <a:t>Commercial domains are not in the business of creating new knowledge like academia or research labs. It is more focused around applying knowledge to create products and services, even though a company may give a title of research or data scientist.</a:t>
            </a:r>
          </a:p>
          <a:p>
            <a:r>
              <a:rPr lang="en-US" sz="1800" dirty="0"/>
              <a:t>Writing in depth research papers or deep technical reports starts to become less relevant than creating products and services.</a:t>
            </a:r>
          </a:p>
          <a:p>
            <a:r>
              <a:rPr lang="en-US" sz="1800" dirty="0"/>
              <a:t>Being able to apply start of the art algorithms is more important than creating such algorithms or techniques</a:t>
            </a:r>
          </a:p>
          <a:p>
            <a:r>
              <a:rPr lang="en-US" sz="1800" dirty="0"/>
              <a:t>An applied Ph.D. with specific skills (Comp. Sci., Math, Stats) will serve you well…maybe just not right away. Be patient.</a:t>
            </a:r>
          </a:p>
          <a:p>
            <a:pPr marL="0" indent="0">
              <a:buNone/>
            </a:pPr>
            <a:endParaRPr lang="en-US" sz="1800" dirty="0"/>
          </a:p>
        </p:txBody>
      </p:sp>
    </p:spTree>
    <p:extLst>
      <p:ext uri="{BB962C8B-B14F-4D97-AF65-F5344CB8AC3E}">
        <p14:creationId xmlns:p14="http://schemas.microsoft.com/office/powerpoint/2010/main" val="427210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a:t>Advice &amp; Insight </a:t>
            </a:r>
            <a:r>
              <a:rPr lang="en-US" sz="1800" dirty="0"/>
              <a:t>–</a:t>
            </a:r>
            <a:r>
              <a:rPr lang="en-US" sz="3200" dirty="0"/>
              <a:t> </a:t>
            </a:r>
            <a:r>
              <a:rPr lang="en-US" sz="2000" dirty="0"/>
              <a:t>V.P. Data Science – Fortune 100 Innovation Lab</a:t>
            </a:r>
          </a:p>
        </p:txBody>
      </p:sp>
      <p:sp>
        <p:nvSpPr>
          <p:cNvPr id="5" name="Content Placeholder 4"/>
          <p:cNvSpPr>
            <a:spLocks noGrp="1"/>
          </p:cNvSpPr>
          <p:nvPr>
            <p:ph sz="half" idx="1"/>
          </p:nvPr>
        </p:nvSpPr>
        <p:spPr>
          <a:xfrm>
            <a:off x="457199" y="1600201"/>
            <a:ext cx="7913077" cy="4219388"/>
          </a:xfrm>
        </p:spPr>
        <p:txBody>
          <a:bodyPr>
            <a:normAutofit/>
          </a:bodyPr>
          <a:lstStyle/>
          <a:p>
            <a:pPr marL="0" indent="0">
              <a:buNone/>
            </a:pPr>
            <a:r>
              <a:rPr lang="en-US" sz="1800" dirty="0"/>
              <a:t>What do you look for in more junior candidates or those coming out of an advanced degree program?</a:t>
            </a:r>
          </a:p>
          <a:p>
            <a:pPr marL="0" indent="0">
              <a:buNone/>
            </a:pPr>
            <a:endParaRPr lang="en-US" sz="1800" dirty="0"/>
          </a:p>
          <a:p>
            <a:pPr>
              <a:buFontTx/>
              <a:buChar char="-"/>
            </a:pPr>
            <a:r>
              <a:rPr lang="en-US" sz="1800" i="1" dirty="0"/>
              <a:t>I love someone with a natural curiosity. It comes across in the genuine questions that they ask. </a:t>
            </a:r>
          </a:p>
          <a:p>
            <a:pPr>
              <a:buFontTx/>
              <a:buChar char="-"/>
            </a:pPr>
            <a:r>
              <a:rPr lang="en-US" sz="1800" i="1" dirty="0"/>
              <a:t>I’ll ask someone, “what is the last thing that you learned on your own?”</a:t>
            </a:r>
          </a:p>
          <a:p>
            <a:pPr>
              <a:buFontTx/>
              <a:buChar char="-"/>
            </a:pPr>
            <a:r>
              <a:rPr lang="en-US" sz="1800" i="1" dirty="0"/>
              <a:t>An advanced degree is important to me. It shows me completion and accomplishment. That is a differentiator to me.</a:t>
            </a:r>
          </a:p>
          <a:p>
            <a:pPr>
              <a:buFontTx/>
              <a:buChar char="-"/>
            </a:pPr>
            <a:r>
              <a:rPr lang="en-US" sz="1800" i="1" dirty="0"/>
              <a:t>It is important that the person has a level of humility to themselves. Some highly educated candidates, myself included, take a little while to learn that it is okay to not be the smartest person in the room.</a:t>
            </a:r>
          </a:p>
          <a:p>
            <a:pPr>
              <a:buFontTx/>
              <a:buChar char="-"/>
            </a:pPr>
            <a:r>
              <a:rPr lang="en-US" sz="1800" i="1" dirty="0"/>
              <a:t>How do you translate what you’ve learned to a business. Do you have the maturity to understand bottom line impact to a business?</a:t>
            </a:r>
          </a:p>
        </p:txBody>
      </p:sp>
    </p:spTree>
    <p:extLst>
      <p:ext uri="{BB962C8B-B14F-4D97-AF65-F5344CB8AC3E}">
        <p14:creationId xmlns:p14="http://schemas.microsoft.com/office/powerpoint/2010/main" val="3631220684"/>
      </p:ext>
    </p:extLst>
  </p:cSld>
  <p:clrMapOvr>
    <a:masterClrMapping/>
  </p:clrMapOvr>
</p:sld>
</file>

<file path=ppt/theme/theme1.xml><?xml version="1.0" encoding="utf-8"?>
<a:theme xmlns:a="http://schemas.openxmlformats.org/drawingml/2006/main" name="eHire_template">
  <a:themeElements>
    <a:clrScheme name="eHire">
      <a:dk1>
        <a:srgbClr val="323232"/>
      </a:dk1>
      <a:lt1>
        <a:srgbClr val="FFFFFF"/>
      </a:lt1>
      <a:dk2>
        <a:srgbClr val="64BC45"/>
      </a:dk2>
      <a:lt2>
        <a:srgbClr val="E6E7E8"/>
      </a:lt2>
      <a:accent1>
        <a:srgbClr val="008545"/>
      </a:accent1>
      <a:accent2>
        <a:srgbClr val="64BC45"/>
      </a:accent2>
      <a:accent3>
        <a:srgbClr val="11485B"/>
      </a:accent3>
      <a:accent4>
        <a:srgbClr val="008786"/>
      </a:accent4>
      <a:accent5>
        <a:srgbClr val="4BACC6"/>
      </a:accent5>
      <a:accent6>
        <a:srgbClr val="F79646"/>
      </a:accent6>
      <a:hlink>
        <a:srgbClr val="008545"/>
      </a:hlink>
      <a:folHlink>
        <a:srgbClr val="7F7F7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eHire_template.thmx</Template>
  <TotalTime>35098</TotalTime>
  <Words>1314</Words>
  <Application>Microsoft Office PowerPoint</Application>
  <PresentationFormat>On-screen Show (4:3)</PresentationFormat>
  <Paragraphs>110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Helvetica Light</vt:lpstr>
      <vt:lpstr>Times New Roman</vt:lpstr>
      <vt:lpstr>eHire_template</vt:lpstr>
      <vt:lpstr>Who am I…?</vt:lpstr>
      <vt:lpstr>Transitioning from Academia to a Commercial Domain</vt:lpstr>
      <vt:lpstr>Possible Data Science Responsibilities </vt:lpstr>
      <vt:lpstr>Where do I fit?</vt:lpstr>
      <vt:lpstr>Resume</vt:lpstr>
      <vt:lpstr>Skills &amp; Keywords</vt:lpstr>
      <vt:lpstr>Interviewing </vt:lpstr>
      <vt:lpstr>Advice &amp; Insight – Sr. Data Scientist – Ph.D. @ AT&amp;T</vt:lpstr>
      <vt:lpstr>Advice &amp; Insight – V.P. Data Science – Fortune 100 Innovation Lab</vt:lpstr>
      <vt:lpstr>Advice &amp; Insight – Manager of Data Science – Marketing Software Company</vt:lpstr>
      <vt:lpstr>Advice &amp; Insight – Manager of Data Science – Marketing Software Company</vt:lpstr>
      <vt:lpstr>Advice &amp; Insight – Manager of Data Science – Marketing Software Company</vt:lpstr>
      <vt:lpstr>Q&amp;A</vt:lpstr>
    </vt:vector>
  </TitlesOfParts>
  <Company>ehire.com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Clark</dc:creator>
  <cp:lastModifiedBy>Jeff Kolve</cp:lastModifiedBy>
  <cp:revision>325</cp:revision>
  <cp:lastPrinted>2016-01-11T17:18:42Z</cp:lastPrinted>
  <dcterms:created xsi:type="dcterms:W3CDTF">2012-11-27T21:32:03Z</dcterms:created>
  <dcterms:modified xsi:type="dcterms:W3CDTF">2018-06-04T20:41:02Z</dcterms:modified>
</cp:coreProperties>
</file>