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8" r:id="rId3"/>
    <p:sldId id="264" r:id="rId4"/>
    <p:sldId id="347" r:id="rId5"/>
    <p:sldId id="344" r:id="rId6"/>
    <p:sldId id="345" r:id="rId7"/>
    <p:sldId id="346" r:id="rId8"/>
    <p:sldId id="265" r:id="rId9"/>
    <p:sldId id="269" r:id="rId10"/>
    <p:sldId id="260" r:id="rId11"/>
    <p:sldId id="257" r:id="rId12"/>
    <p:sldId id="272" r:id="rId13"/>
    <p:sldId id="275" r:id="rId14"/>
    <p:sldId id="277" r:id="rId15"/>
    <p:sldId id="278" r:id="rId16"/>
    <p:sldId id="266" r:id="rId17"/>
    <p:sldId id="271" r:id="rId18"/>
    <p:sldId id="261" r:id="rId19"/>
    <p:sldId id="258" r:id="rId20"/>
    <p:sldId id="284" r:id="rId21"/>
    <p:sldId id="285" r:id="rId22"/>
    <p:sldId id="286" r:id="rId23"/>
    <p:sldId id="287" r:id="rId24"/>
    <p:sldId id="267" r:id="rId25"/>
    <p:sldId id="270" r:id="rId26"/>
    <p:sldId id="259" r:id="rId27"/>
    <p:sldId id="279" r:id="rId28"/>
    <p:sldId id="281" r:id="rId29"/>
    <p:sldId id="282" r:id="rId30"/>
    <p:sldId id="283" r:id="rId31"/>
    <p:sldId id="263" r:id="rId32"/>
    <p:sldId id="268" r:id="rId33"/>
    <p:sldId id="273" r:id="rId34"/>
    <p:sldId id="274" r:id="rId35"/>
    <p:sldId id="276" r:id="rId36"/>
    <p:sldId id="309" r:id="rId37"/>
    <p:sldId id="310" r:id="rId38"/>
    <p:sldId id="311" r:id="rId39"/>
    <p:sldId id="296" r:id="rId40"/>
    <p:sldId id="262" r:id="rId41"/>
    <p:sldId id="312" r:id="rId42"/>
    <p:sldId id="313" r:id="rId43"/>
    <p:sldId id="297" r:id="rId44"/>
    <p:sldId id="314" r:id="rId45"/>
    <p:sldId id="315" r:id="rId46"/>
    <p:sldId id="316" r:id="rId47"/>
    <p:sldId id="317" r:id="rId48"/>
    <p:sldId id="298" r:id="rId49"/>
    <p:sldId id="318" r:id="rId50"/>
    <p:sldId id="319" r:id="rId51"/>
    <p:sldId id="320" r:id="rId52"/>
    <p:sldId id="299" r:id="rId53"/>
    <p:sldId id="321" r:id="rId54"/>
    <p:sldId id="322" r:id="rId55"/>
    <p:sldId id="323" r:id="rId56"/>
    <p:sldId id="300" r:id="rId57"/>
    <p:sldId id="324" r:id="rId58"/>
    <p:sldId id="325" r:id="rId59"/>
    <p:sldId id="326" r:id="rId60"/>
    <p:sldId id="301" r:id="rId61"/>
    <p:sldId id="327" r:id="rId62"/>
    <p:sldId id="328" r:id="rId63"/>
    <p:sldId id="329" r:id="rId64"/>
    <p:sldId id="302" r:id="rId65"/>
    <p:sldId id="295" r:id="rId66"/>
    <p:sldId id="280" r:id="rId67"/>
    <p:sldId id="330" r:id="rId68"/>
    <p:sldId id="331" r:id="rId69"/>
    <p:sldId id="303" r:id="rId70"/>
    <p:sldId id="332" r:id="rId71"/>
    <p:sldId id="333" r:id="rId72"/>
    <p:sldId id="334" r:id="rId73"/>
    <p:sldId id="304" r:id="rId74"/>
    <p:sldId id="335" r:id="rId75"/>
    <p:sldId id="336" r:id="rId76"/>
    <p:sldId id="288" r:id="rId77"/>
    <p:sldId id="305" r:id="rId78"/>
    <p:sldId id="289" r:id="rId79"/>
    <p:sldId id="290" r:id="rId80"/>
    <p:sldId id="291" r:id="rId81"/>
    <p:sldId id="306" r:id="rId82"/>
    <p:sldId id="292" r:id="rId83"/>
    <p:sldId id="293" r:id="rId84"/>
    <p:sldId id="294" r:id="rId85"/>
    <p:sldId id="307" r:id="rId86"/>
    <p:sldId id="337" r:id="rId87"/>
    <p:sldId id="338" r:id="rId88"/>
    <p:sldId id="339" r:id="rId89"/>
    <p:sldId id="340" r:id="rId90"/>
    <p:sldId id="341" r:id="rId91"/>
    <p:sldId id="342" r:id="rId92"/>
    <p:sldId id="343"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8" autoAdjust="0"/>
    <p:restoredTop sz="94660"/>
  </p:normalViewPr>
  <p:slideViewPr>
    <p:cSldViewPr snapToGrid="0" showGuides="1">
      <p:cViewPr varScale="1">
        <p:scale>
          <a:sx n="118" d="100"/>
          <a:sy n="118" d="100"/>
        </p:scale>
        <p:origin x="224" y="328"/>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b="1" dirty="0">
                <a:latin typeface="Avenir Next LT Pro" panose="020B0504020202020204" pitchFamily="34" charset="0"/>
              </a:rPr>
              <a:t>Counts (Days)</a:t>
            </a:r>
            <a:r>
              <a:rPr lang="en-US" sz="2400" b="1" baseline="0" dirty="0">
                <a:latin typeface="Avenir Next LT Pro" panose="020B0504020202020204" pitchFamily="34" charset="0"/>
              </a:rPr>
              <a:t> of different food combos </a:t>
            </a:r>
          </a:p>
          <a:p>
            <a:pPr>
              <a:defRPr/>
            </a:pPr>
            <a:r>
              <a:rPr lang="en-US" sz="2400" b="1" baseline="0" dirty="0">
                <a:latin typeface="Avenir Next LT Pro" panose="020B0504020202020204" pitchFamily="34" charset="0"/>
              </a:rPr>
              <a:t>(Top 10 Most Frequent)</a:t>
            </a:r>
            <a:endParaRPr lang="en-US" sz="2400" b="1" dirty="0">
              <a:latin typeface="Avenir Next LT Pro" panose="020B0504020202020204" pitchFamily="34"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counts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Avenir Next LT Pro" panose="020B0504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Blue Runner_Squid</c:v>
                </c:pt>
                <c:pt idx="1">
                  <c:v>Blue Runner_Garlic</c:v>
                </c:pt>
                <c:pt idx="2">
                  <c:v>Saury</c:v>
                </c:pt>
                <c:pt idx="3">
                  <c:v>Saury_Salmon_Garlic</c:v>
                </c:pt>
                <c:pt idx="4">
                  <c:v>Herring_Garlic</c:v>
                </c:pt>
                <c:pt idx="5">
                  <c:v>Mackerel</c:v>
                </c:pt>
                <c:pt idx="6">
                  <c:v>Blue Runner_Squid_Garlic</c:v>
                </c:pt>
                <c:pt idx="7">
                  <c:v>Herring</c:v>
                </c:pt>
                <c:pt idx="8">
                  <c:v>Saury_Garlic</c:v>
                </c:pt>
                <c:pt idx="9">
                  <c:v>Mackerel_Garlic</c:v>
                </c:pt>
              </c:strCache>
            </c:strRef>
          </c:cat>
          <c:val>
            <c:numRef>
              <c:f>Sheet1!$B$2:$B$11</c:f>
              <c:numCache>
                <c:formatCode>General</c:formatCode>
                <c:ptCount val="10"/>
                <c:pt idx="0">
                  <c:v>10</c:v>
                </c:pt>
                <c:pt idx="1">
                  <c:v>16</c:v>
                </c:pt>
                <c:pt idx="2">
                  <c:v>16</c:v>
                </c:pt>
                <c:pt idx="3">
                  <c:v>25</c:v>
                </c:pt>
                <c:pt idx="4">
                  <c:v>33</c:v>
                </c:pt>
                <c:pt idx="5">
                  <c:v>36</c:v>
                </c:pt>
                <c:pt idx="6">
                  <c:v>67</c:v>
                </c:pt>
                <c:pt idx="7">
                  <c:v>89</c:v>
                </c:pt>
                <c:pt idx="8">
                  <c:v>103</c:v>
                </c:pt>
                <c:pt idx="9">
                  <c:v>108</c:v>
                </c:pt>
              </c:numCache>
            </c:numRef>
          </c:val>
          <c:extLst>
            <c:ext xmlns:c16="http://schemas.microsoft.com/office/drawing/2014/chart" uri="{C3380CC4-5D6E-409C-BE32-E72D297353CC}">
              <c16:uniqueId val="{00000000-17B8-432D-82AA-539A313C58BD}"/>
            </c:ext>
          </c:extLst>
        </c:ser>
        <c:dLbls>
          <c:showLegendKey val="0"/>
          <c:showVal val="0"/>
          <c:showCatName val="0"/>
          <c:showSerName val="0"/>
          <c:showPercent val="0"/>
          <c:showBubbleSize val="0"/>
        </c:dLbls>
        <c:gapWidth val="182"/>
        <c:axId val="361313496"/>
        <c:axId val="361308248"/>
      </c:barChart>
      <c:catAx>
        <c:axId val="3613134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Avenir Next LT Pro" panose="020B0504020202020204" pitchFamily="34" charset="0"/>
                <a:ea typeface="+mn-ea"/>
                <a:cs typeface="+mn-cs"/>
              </a:defRPr>
            </a:pPr>
            <a:endParaRPr lang="en-US"/>
          </a:p>
        </c:txPr>
        <c:crossAx val="361308248"/>
        <c:crosses val="autoZero"/>
        <c:auto val="1"/>
        <c:lblAlgn val="ctr"/>
        <c:lblOffset val="100"/>
        <c:noMultiLvlLbl val="0"/>
      </c:catAx>
      <c:valAx>
        <c:axId val="361308248"/>
        <c:scaling>
          <c:orientation val="minMax"/>
        </c:scaling>
        <c:delete val="1"/>
        <c:axPos val="b"/>
        <c:numFmt formatCode="General" sourceLinked="1"/>
        <c:majorTickMark val="none"/>
        <c:minorTickMark val="none"/>
        <c:tickLblPos val="nextTo"/>
        <c:crossAx val="3613134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chemeClr val="bg1"/>
                </a:solidFill>
              </a:rPr>
              <a:t>BT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BT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Mackerel_Garlic</c:v>
                </c:pt>
                <c:pt idx="1">
                  <c:v>Saury_Garlic</c:v>
                </c:pt>
                <c:pt idx="2">
                  <c:v>Blue Runner_Squid_Garlic</c:v>
                </c:pt>
              </c:strCache>
            </c:strRef>
          </c:cat>
          <c:val>
            <c:numRef>
              <c:f>Sheet1!$B$2:$B$4</c:f>
              <c:numCache>
                <c:formatCode>General</c:formatCode>
                <c:ptCount val="3"/>
                <c:pt idx="0">
                  <c:v>10.9</c:v>
                </c:pt>
                <c:pt idx="1">
                  <c:v>14</c:v>
                </c:pt>
                <c:pt idx="2">
                  <c:v>15.8</c:v>
                </c:pt>
              </c:numCache>
            </c:numRef>
          </c:val>
          <c:extLst>
            <c:ext xmlns:c16="http://schemas.microsoft.com/office/drawing/2014/chart" uri="{C3380CC4-5D6E-409C-BE32-E72D297353CC}">
              <c16:uniqueId val="{00000000-4D29-4924-B521-27D8EEBD0A71}"/>
            </c:ext>
          </c:extLst>
        </c:ser>
        <c:dLbls>
          <c:showLegendKey val="0"/>
          <c:showVal val="0"/>
          <c:showCatName val="0"/>
          <c:showSerName val="0"/>
          <c:showPercent val="0"/>
          <c:showBubbleSize val="0"/>
        </c:dLbls>
        <c:gapWidth val="182"/>
        <c:axId val="377213568"/>
        <c:axId val="377209304"/>
      </c:barChart>
      <c:catAx>
        <c:axId val="3772135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7209304"/>
        <c:crosses val="autoZero"/>
        <c:auto val="1"/>
        <c:lblAlgn val="ctr"/>
        <c:lblOffset val="100"/>
        <c:noMultiLvlLbl val="0"/>
      </c:catAx>
      <c:valAx>
        <c:axId val="3772093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72135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Mackerel_Garlic</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bt1</c:v>
                </c:pt>
                <c:pt idx="1">
                  <c:v>bt2</c:v>
                </c:pt>
                <c:pt idx="2">
                  <c:v>bt3</c:v>
                </c:pt>
                <c:pt idx="3">
                  <c:v>bt4</c:v>
                </c:pt>
                <c:pt idx="4">
                  <c:v>bt5</c:v>
                </c:pt>
              </c:strCache>
            </c:strRef>
          </c:cat>
          <c:val>
            <c:numRef>
              <c:f>Sheet1!$B$2:$B$6</c:f>
              <c:numCache>
                <c:formatCode>General</c:formatCode>
                <c:ptCount val="5"/>
                <c:pt idx="0">
                  <c:v>1.9</c:v>
                </c:pt>
                <c:pt idx="1">
                  <c:v>2.7</c:v>
                </c:pt>
                <c:pt idx="2">
                  <c:v>2</c:v>
                </c:pt>
                <c:pt idx="3">
                  <c:v>2.6</c:v>
                </c:pt>
                <c:pt idx="4">
                  <c:v>1.7</c:v>
                </c:pt>
              </c:numCache>
            </c:numRef>
          </c:val>
          <c:extLst>
            <c:ext xmlns:c16="http://schemas.microsoft.com/office/drawing/2014/chart" uri="{C3380CC4-5D6E-409C-BE32-E72D297353CC}">
              <c16:uniqueId val="{00000000-3E84-47BA-8C29-9BE8EFA9ECD3}"/>
            </c:ext>
          </c:extLst>
        </c:ser>
        <c:ser>
          <c:idx val="1"/>
          <c:order val="1"/>
          <c:tx>
            <c:strRef>
              <c:f>Sheet1!$C$1</c:f>
              <c:strCache>
                <c:ptCount val="1"/>
                <c:pt idx="0">
                  <c:v>Saury_Garlic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bt1</c:v>
                </c:pt>
                <c:pt idx="1">
                  <c:v>bt2</c:v>
                </c:pt>
                <c:pt idx="2">
                  <c:v>bt3</c:v>
                </c:pt>
                <c:pt idx="3">
                  <c:v>bt4</c:v>
                </c:pt>
                <c:pt idx="4">
                  <c:v>bt5</c:v>
                </c:pt>
              </c:strCache>
            </c:strRef>
          </c:cat>
          <c:val>
            <c:numRef>
              <c:f>Sheet1!$C$2:$C$6</c:f>
              <c:numCache>
                <c:formatCode>General</c:formatCode>
                <c:ptCount val="5"/>
                <c:pt idx="0">
                  <c:v>2.2999999999999998</c:v>
                </c:pt>
                <c:pt idx="1">
                  <c:v>2.9</c:v>
                </c:pt>
                <c:pt idx="2">
                  <c:v>2.7</c:v>
                </c:pt>
                <c:pt idx="3">
                  <c:v>2.9</c:v>
                </c:pt>
                <c:pt idx="4">
                  <c:v>3.3</c:v>
                </c:pt>
              </c:numCache>
            </c:numRef>
          </c:val>
          <c:extLst>
            <c:ext xmlns:c16="http://schemas.microsoft.com/office/drawing/2014/chart" uri="{C3380CC4-5D6E-409C-BE32-E72D297353CC}">
              <c16:uniqueId val="{00000001-3E84-47BA-8C29-9BE8EFA9ECD3}"/>
            </c:ext>
          </c:extLst>
        </c:ser>
        <c:ser>
          <c:idx val="2"/>
          <c:order val="2"/>
          <c:tx>
            <c:strRef>
              <c:f>Sheet1!$D$1</c:f>
              <c:strCache>
                <c:ptCount val="1"/>
                <c:pt idx="0">
                  <c:v>Blue Runner_Squid_Garlic</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bt1</c:v>
                </c:pt>
                <c:pt idx="1">
                  <c:v>bt2</c:v>
                </c:pt>
                <c:pt idx="2">
                  <c:v>bt3</c:v>
                </c:pt>
                <c:pt idx="3">
                  <c:v>bt4</c:v>
                </c:pt>
                <c:pt idx="4">
                  <c:v>bt5</c:v>
                </c:pt>
              </c:strCache>
            </c:strRef>
          </c:cat>
          <c:val>
            <c:numRef>
              <c:f>Sheet1!$D$2:$D$6</c:f>
              <c:numCache>
                <c:formatCode>General</c:formatCode>
                <c:ptCount val="5"/>
                <c:pt idx="0">
                  <c:v>2.5</c:v>
                </c:pt>
                <c:pt idx="1">
                  <c:v>3.2</c:v>
                </c:pt>
                <c:pt idx="2">
                  <c:v>2.2000000000000002</c:v>
                </c:pt>
                <c:pt idx="3">
                  <c:v>3.3</c:v>
                </c:pt>
                <c:pt idx="4">
                  <c:v>4.5</c:v>
                </c:pt>
              </c:numCache>
            </c:numRef>
          </c:val>
          <c:extLst>
            <c:ext xmlns:c16="http://schemas.microsoft.com/office/drawing/2014/chart" uri="{C3380CC4-5D6E-409C-BE32-E72D297353CC}">
              <c16:uniqueId val="{00000002-3E84-47BA-8C29-9BE8EFA9ECD3}"/>
            </c:ext>
          </c:extLst>
        </c:ser>
        <c:dLbls>
          <c:dLblPos val="outEnd"/>
          <c:showLegendKey val="0"/>
          <c:showVal val="1"/>
          <c:showCatName val="0"/>
          <c:showSerName val="0"/>
          <c:showPercent val="0"/>
          <c:showBubbleSize val="0"/>
        </c:dLbls>
        <c:gapWidth val="249"/>
        <c:axId val="465696160"/>
        <c:axId val="465690912"/>
      </c:barChart>
      <c:catAx>
        <c:axId val="465696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5690912"/>
        <c:crosses val="autoZero"/>
        <c:auto val="1"/>
        <c:lblAlgn val="ctr"/>
        <c:lblOffset val="100"/>
        <c:noMultiLvlLbl val="0"/>
      </c:catAx>
      <c:valAx>
        <c:axId val="465690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5696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chemeClr val="bg1"/>
                </a:solidFill>
              </a:rPr>
              <a:t>GR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GR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Blue Runner_Squid_Garlic</c:v>
                </c:pt>
                <c:pt idx="1">
                  <c:v>Saury_Garlic</c:v>
                </c:pt>
                <c:pt idx="2">
                  <c:v>Herring</c:v>
                </c:pt>
              </c:strCache>
            </c:strRef>
          </c:cat>
          <c:val>
            <c:numRef>
              <c:f>Sheet1!$B$2:$B$4</c:f>
              <c:numCache>
                <c:formatCode>General</c:formatCode>
                <c:ptCount val="3"/>
                <c:pt idx="0">
                  <c:v>7</c:v>
                </c:pt>
                <c:pt idx="1">
                  <c:v>7.8</c:v>
                </c:pt>
                <c:pt idx="2">
                  <c:v>11.4</c:v>
                </c:pt>
              </c:numCache>
            </c:numRef>
          </c:val>
          <c:extLst>
            <c:ext xmlns:c16="http://schemas.microsoft.com/office/drawing/2014/chart" uri="{C3380CC4-5D6E-409C-BE32-E72D297353CC}">
              <c16:uniqueId val="{00000000-3D05-4C9C-8932-A48B77785F1A}"/>
            </c:ext>
          </c:extLst>
        </c:ser>
        <c:dLbls>
          <c:showLegendKey val="0"/>
          <c:showVal val="0"/>
          <c:showCatName val="0"/>
          <c:showSerName val="0"/>
          <c:showPercent val="0"/>
          <c:showBubbleSize val="0"/>
        </c:dLbls>
        <c:gapWidth val="182"/>
        <c:axId val="436862520"/>
        <c:axId val="436858584"/>
      </c:barChart>
      <c:catAx>
        <c:axId val="4368625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6858584"/>
        <c:crosses val="autoZero"/>
        <c:auto val="1"/>
        <c:lblAlgn val="ctr"/>
        <c:lblOffset val="100"/>
        <c:noMultiLvlLbl val="0"/>
      </c:catAx>
      <c:valAx>
        <c:axId val="4368585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68625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Saury_Garlic</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gr1</c:v>
                </c:pt>
                <c:pt idx="1">
                  <c:v>gr2</c:v>
                </c:pt>
                <c:pt idx="2">
                  <c:v>gr3</c:v>
                </c:pt>
                <c:pt idx="3">
                  <c:v>gr4</c:v>
                </c:pt>
                <c:pt idx="4">
                  <c:v>gr5</c:v>
                </c:pt>
              </c:strCache>
            </c:strRef>
          </c:cat>
          <c:val>
            <c:numRef>
              <c:f>Sheet1!$B$2:$B$6</c:f>
              <c:numCache>
                <c:formatCode>General</c:formatCode>
                <c:ptCount val="5"/>
                <c:pt idx="0">
                  <c:v>1.4</c:v>
                </c:pt>
                <c:pt idx="1">
                  <c:v>1.4</c:v>
                </c:pt>
                <c:pt idx="2">
                  <c:v>2.1</c:v>
                </c:pt>
                <c:pt idx="3">
                  <c:v>1.5</c:v>
                </c:pt>
                <c:pt idx="4">
                  <c:v>1.5</c:v>
                </c:pt>
              </c:numCache>
            </c:numRef>
          </c:val>
          <c:extLst>
            <c:ext xmlns:c16="http://schemas.microsoft.com/office/drawing/2014/chart" uri="{C3380CC4-5D6E-409C-BE32-E72D297353CC}">
              <c16:uniqueId val="{00000000-A6C5-4DF7-A219-76A63794645F}"/>
            </c:ext>
          </c:extLst>
        </c:ser>
        <c:ser>
          <c:idx val="1"/>
          <c:order val="1"/>
          <c:tx>
            <c:strRef>
              <c:f>Sheet1!$C$1</c:f>
              <c:strCache>
                <c:ptCount val="1"/>
                <c:pt idx="0">
                  <c:v>Herring</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gr1</c:v>
                </c:pt>
                <c:pt idx="1">
                  <c:v>gr2</c:v>
                </c:pt>
                <c:pt idx="2">
                  <c:v>gr3</c:v>
                </c:pt>
                <c:pt idx="3">
                  <c:v>gr4</c:v>
                </c:pt>
                <c:pt idx="4">
                  <c:v>gr5</c:v>
                </c:pt>
              </c:strCache>
            </c:strRef>
          </c:cat>
          <c:val>
            <c:numRef>
              <c:f>Sheet1!$C$2:$C$6</c:f>
              <c:numCache>
                <c:formatCode>General</c:formatCode>
                <c:ptCount val="5"/>
                <c:pt idx="0">
                  <c:v>2</c:v>
                </c:pt>
                <c:pt idx="1">
                  <c:v>1.8</c:v>
                </c:pt>
                <c:pt idx="2">
                  <c:v>2.2999999999999998</c:v>
                </c:pt>
                <c:pt idx="3">
                  <c:v>2.4</c:v>
                </c:pt>
                <c:pt idx="4">
                  <c:v>2.8</c:v>
                </c:pt>
              </c:numCache>
            </c:numRef>
          </c:val>
          <c:extLst>
            <c:ext xmlns:c16="http://schemas.microsoft.com/office/drawing/2014/chart" uri="{C3380CC4-5D6E-409C-BE32-E72D297353CC}">
              <c16:uniqueId val="{00000001-A6C5-4DF7-A219-76A63794645F}"/>
            </c:ext>
          </c:extLst>
        </c:ser>
        <c:ser>
          <c:idx val="2"/>
          <c:order val="2"/>
          <c:tx>
            <c:strRef>
              <c:f>Sheet1!$D$1</c:f>
              <c:strCache>
                <c:ptCount val="1"/>
                <c:pt idx="0">
                  <c:v>Blue Runner_Squid_Garlic</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gr1</c:v>
                </c:pt>
                <c:pt idx="1">
                  <c:v>gr2</c:v>
                </c:pt>
                <c:pt idx="2">
                  <c:v>gr3</c:v>
                </c:pt>
                <c:pt idx="3">
                  <c:v>gr4</c:v>
                </c:pt>
                <c:pt idx="4">
                  <c:v>gr5</c:v>
                </c:pt>
              </c:strCache>
            </c:strRef>
          </c:cat>
          <c:val>
            <c:numRef>
              <c:f>Sheet1!$D$2:$D$6</c:f>
              <c:numCache>
                <c:formatCode>General</c:formatCode>
                <c:ptCount val="5"/>
                <c:pt idx="0">
                  <c:v>1.3</c:v>
                </c:pt>
                <c:pt idx="1">
                  <c:v>1.1000000000000001</c:v>
                </c:pt>
                <c:pt idx="2">
                  <c:v>1.8</c:v>
                </c:pt>
                <c:pt idx="3">
                  <c:v>1.3</c:v>
                </c:pt>
                <c:pt idx="4">
                  <c:v>1.4</c:v>
                </c:pt>
              </c:numCache>
            </c:numRef>
          </c:val>
          <c:extLst>
            <c:ext xmlns:c16="http://schemas.microsoft.com/office/drawing/2014/chart" uri="{C3380CC4-5D6E-409C-BE32-E72D297353CC}">
              <c16:uniqueId val="{00000002-A6C5-4DF7-A219-76A63794645F}"/>
            </c:ext>
          </c:extLst>
        </c:ser>
        <c:dLbls>
          <c:dLblPos val="outEnd"/>
          <c:showLegendKey val="0"/>
          <c:showVal val="1"/>
          <c:showCatName val="0"/>
          <c:showSerName val="0"/>
          <c:showPercent val="0"/>
          <c:showBubbleSize val="0"/>
        </c:dLbls>
        <c:gapWidth val="219"/>
        <c:axId val="453601792"/>
        <c:axId val="453607696"/>
      </c:barChart>
      <c:catAx>
        <c:axId val="453601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3607696"/>
        <c:crosses val="autoZero"/>
        <c:auto val="1"/>
        <c:lblAlgn val="ctr"/>
        <c:lblOffset val="100"/>
        <c:noMultiLvlLbl val="0"/>
      </c:catAx>
      <c:valAx>
        <c:axId val="453607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3601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Mackerel_Garlic</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Ross</c:v>
                </c:pt>
                <c:pt idx="1">
                  <c:v>Chandler</c:v>
                </c:pt>
              </c:strCache>
            </c:strRef>
          </c:cat>
          <c:val>
            <c:numRef>
              <c:f>Sheet1!$B$2:$B$3</c:f>
              <c:numCache>
                <c:formatCode>General</c:formatCode>
                <c:ptCount val="2"/>
                <c:pt idx="0">
                  <c:v>4.2</c:v>
                </c:pt>
                <c:pt idx="1">
                  <c:v>4.5</c:v>
                </c:pt>
              </c:numCache>
            </c:numRef>
          </c:val>
          <c:extLst>
            <c:ext xmlns:c16="http://schemas.microsoft.com/office/drawing/2014/chart" uri="{C3380CC4-5D6E-409C-BE32-E72D297353CC}">
              <c16:uniqueId val="{00000000-171C-402D-8486-0DAE99028D38}"/>
            </c:ext>
          </c:extLst>
        </c:ser>
        <c:ser>
          <c:idx val="1"/>
          <c:order val="1"/>
          <c:tx>
            <c:strRef>
              <c:f>Sheet1!$C$1</c:f>
              <c:strCache>
                <c:ptCount val="1"/>
                <c:pt idx="0">
                  <c:v>Saury_Garlic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Ross</c:v>
                </c:pt>
                <c:pt idx="1">
                  <c:v>Chandler</c:v>
                </c:pt>
              </c:strCache>
            </c:strRef>
          </c:cat>
          <c:val>
            <c:numRef>
              <c:f>Sheet1!$C$2:$C$3</c:f>
              <c:numCache>
                <c:formatCode>General</c:formatCode>
                <c:ptCount val="2"/>
                <c:pt idx="0">
                  <c:v>3.3</c:v>
                </c:pt>
                <c:pt idx="1">
                  <c:v>2.6</c:v>
                </c:pt>
              </c:numCache>
            </c:numRef>
          </c:val>
          <c:extLst>
            <c:ext xmlns:c16="http://schemas.microsoft.com/office/drawing/2014/chart" uri="{C3380CC4-5D6E-409C-BE32-E72D297353CC}">
              <c16:uniqueId val="{00000001-171C-402D-8486-0DAE99028D38}"/>
            </c:ext>
          </c:extLst>
        </c:ser>
        <c:ser>
          <c:idx val="2"/>
          <c:order val="2"/>
          <c:tx>
            <c:strRef>
              <c:f>Sheet1!$D$1</c:f>
              <c:strCache>
                <c:ptCount val="1"/>
                <c:pt idx="0">
                  <c:v>Blue Runner_Squid_Garlic</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Ross</c:v>
                </c:pt>
                <c:pt idx="1">
                  <c:v>Chandler</c:v>
                </c:pt>
              </c:strCache>
            </c:strRef>
          </c:cat>
          <c:val>
            <c:numRef>
              <c:f>Sheet1!$D$2:$D$3</c:f>
              <c:numCache>
                <c:formatCode>General</c:formatCode>
                <c:ptCount val="2"/>
                <c:pt idx="0">
                  <c:v>3.4</c:v>
                </c:pt>
                <c:pt idx="1">
                  <c:v>2.1</c:v>
                </c:pt>
              </c:numCache>
            </c:numRef>
          </c:val>
          <c:extLst>
            <c:ext xmlns:c16="http://schemas.microsoft.com/office/drawing/2014/chart" uri="{C3380CC4-5D6E-409C-BE32-E72D297353CC}">
              <c16:uniqueId val="{00000002-171C-402D-8486-0DAE99028D38}"/>
            </c:ext>
          </c:extLst>
        </c:ser>
        <c:dLbls>
          <c:dLblPos val="outEnd"/>
          <c:showLegendKey val="0"/>
          <c:showVal val="1"/>
          <c:showCatName val="0"/>
          <c:showSerName val="0"/>
          <c:showPercent val="0"/>
          <c:showBubbleSize val="0"/>
        </c:dLbls>
        <c:gapWidth val="364"/>
        <c:axId val="453604416"/>
        <c:axId val="453605400"/>
      </c:barChart>
      <c:catAx>
        <c:axId val="453604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3605400"/>
        <c:crosses val="autoZero"/>
        <c:auto val="1"/>
        <c:lblAlgn val="ctr"/>
        <c:lblOffset val="100"/>
        <c:noMultiLvlLbl val="0"/>
      </c:catAx>
      <c:valAx>
        <c:axId val="453605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3604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Saury_Garlic</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Female</c:v>
                </c:pt>
                <c:pt idx="1">
                  <c:v>Male</c:v>
                </c:pt>
              </c:strCache>
            </c:strRef>
          </c:cat>
          <c:val>
            <c:numRef>
              <c:f>Sheet1!$B$2:$B$3</c:f>
              <c:numCache>
                <c:formatCode>General</c:formatCode>
                <c:ptCount val="2"/>
                <c:pt idx="0">
                  <c:v>14.8</c:v>
                </c:pt>
                <c:pt idx="1">
                  <c:v>13</c:v>
                </c:pt>
              </c:numCache>
            </c:numRef>
          </c:val>
          <c:extLst>
            <c:ext xmlns:c16="http://schemas.microsoft.com/office/drawing/2014/chart" uri="{C3380CC4-5D6E-409C-BE32-E72D297353CC}">
              <c16:uniqueId val="{00000000-88FC-4062-8D7F-CA434C9815DF}"/>
            </c:ext>
          </c:extLst>
        </c:ser>
        <c:ser>
          <c:idx val="1"/>
          <c:order val="1"/>
          <c:tx>
            <c:strRef>
              <c:f>Sheet1!$C$1</c:f>
              <c:strCache>
                <c:ptCount val="1"/>
                <c:pt idx="0">
                  <c:v>Blue Runner_Squid_Garlic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Female</c:v>
                </c:pt>
                <c:pt idx="1">
                  <c:v>Male</c:v>
                </c:pt>
              </c:strCache>
            </c:strRef>
          </c:cat>
          <c:val>
            <c:numRef>
              <c:f>Sheet1!$C$2:$C$3</c:f>
              <c:numCache>
                <c:formatCode>General</c:formatCode>
                <c:ptCount val="2"/>
                <c:pt idx="0">
                  <c:v>14.5</c:v>
                </c:pt>
                <c:pt idx="1">
                  <c:v>13.8</c:v>
                </c:pt>
              </c:numCache>
            </c:numRef>
          </c:val>
          <c:extLst>
            <c:ext xmlns:c16="http://schemas.microsoft.com/office/drawing/2014/chart" uri="{C3380CC4-5D6E-409C-BE32-E72D297353CC}">
              <c16:uniqueId val="{00000001-88FC-4062-8D7F-CA434C9815DF}"/>
            </c:ext>
          </c:extLst>
        </c:ser>
        <c:ser>
          <c:idx val="2"/>
          <c:order val="2"/>
          <c:tx>
            <c:strRef>
              <c:f>Sheet1!$D$1</c:f>
              <c:strCache>
                <c:ptCount val="1"/>
                <c:pt idx="0">
                  <c:v>Saury_Salmon_Garlic</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Female</c:v>
                </c:pt>
                <c:pt idx="1">
                  <c:v>Male</c:v>
                </c:pt>
              </c:strCache>
            </c:strRef>
          </c:cat>
          <c:val>
            <c:numRef>
              <c:f>Sheet1!$D$2:$D$3</c:f>
              <c:numCache>
                <c:formatCode>General</c:formatCode>
                <c:ptCount val="2"/>
                <c:pt idx="0">
                  <c:v>14.7</c:v>
                </c:pt>
                <c:pt idx="1">
                  <c:v>11.4</c:v>
                </c:pt>
              </c:numCache>
            </c:numRef>
          </c:val>
          <c:extLst>
            <c:ext xmlns:c16="http://schemas.microsoft.com/office/drawing/2014/chart" uri="{C3380CC4-5D6E-409C-BE32-E72D297353CC}">
              <c16:uniqueId val="{00000002-88FC-4062-8D7F-CA434C9815DF}"/>
            </c:ext>
          </c:extLst>
        </c:ser>
        <c:dLbls>
          <c:dLblPos val="outEnd"/>
          <c:showLegendKey val="0"/>
          <c:showVal val="1"/>
          <c:showCatName val="0"/>
          <c:showSerName val="0"/>
          <c:showPercent val="0"/>
          <c:showBubbleSize val="0"/>
        </c:dLbls>
        <c:gapWidth val="349"/>
        <c:axId val="465692880"/>
        <c:axId val="465693208"/>
      </c:barChart>
      <c:catAx>
        <c:axId val="465692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5693208"/>
        <c:crosses val="autoZero"/>
        <c:auto val="1"/>
        <c:lblAlgn val="ctr"/>
        <c:lblOffset val="100"/>
        <c:noMultiLvlLbl val="0"/>
      </c:catAx>
      <c:valAx>
        <c:axId val="465693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56928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B632A-7539-40DD-8C35-15807DFB3E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4EB8C0-E7CB-4A65-B5C0-32CA69FFA2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908884-9055-4B1C-924D-0A49D2B4C83B}"/>
              </a:ext>
            </a:extLst>
          </p:cNvPr>
          <p:cNvSpPr>
            <a:spLocks noGrp="1"/>
          </p:cNvSpPr>
          <p:nvPr>
            <p:ph type="dt" sz="half" idx="10"/>
          </p:nvPr>
        </p:nvSpPr>
        <p:spPr/>
        <p:txBody>
          <a:bodyPr/>
          <a:lstStyle/>
          <a:p>
            <a:fld id="{75F82F6B-52CB-4BAF-97E2-DF739C1B8FAD}" type="datetimeFigureOut">
              <a:rPr lang="en-US" smtClean="0"/>
              <a:t>12/10/20</a:t>
            </a:fld>
            <a:endParaRPr lang="en-US"/>
          </a:p>
        </p:txBody>
      </p:sp>
      <p:sp>
        <p:nvSpPr>
          <p:cNvPr id="5" name="Footer Placeholder 4">
            <a:extLst>
              <a:ext uri="{FF2B5EF4-FFF2-40B4-BE49-F238E27FC236}">
                <a16:creationId xmlns:a16="http://schemas.microsoft.com/office/drawing/2014/main" id="{6F59248F-EB7D-42C7-B185-58773DA054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A3D043-A5CF-49E9-8E2B-2B5D02563136}"/>
              </a:ext>
            </a:extLst>
          </p:cNvPr>
          <p:cNvSpPr>
            <a:spLocks noGrp="1"/>
          </p:cNvSpPr>
          <p:nvPr>
            <p:ph type="sldNum" sz="quarter" idx="12"/>
          </p:nvPr>
        </p:nvSpPr>
        <p:spPr/>
        <p:txBody>
          <a:bodyPr/>
          <a:lstStyle/>
          <a:p>
            <a:fld id="{F58387EE-B30E-42D7-AAE5-E686E3D8B92B}" type="slidenum">
              <a:rPr lang="en-US" smtClean="0"/>
              <a:t>‹#›</a:t>
            </a:fld>
            <a:endParaRPr lang="en-US"/>
          </a:p>
        </p:txBody>
      </p:sp>
    </p:spTree>
    <p:extLst>
      <p:ext uri="{BB962C8B-B14F-4D97-AF65-F5344CB8AC3E}">
        <p14:creationId xmlns:p14="http://schemas.microsoft.com/office/powerpoint/2010/main" val="1286547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892D-3D56-429B-81E2-E7BA2CB440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7C5BFE-FC8E-41AC-B328-84B5E03633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5BB772-E860-49E4-B163-5C33B5A7A6AF}"/>
              </a:ext>
            </a:extLst>
          </p:cNvPr>
          <p:cNvSpPr>
            <a:spLocks noGrp="1"/>
          </p:cNvSpPr>
          <p:nvPr>
            <p:ph type="dt" sz="half" idx="10"/>
          </p:nvPr>
        </p:nvSpPr>
        <p:spPr/>
        <p:txBody>
          <a:bodyPr/>
          <a:lstStyle/>
          <a:p>
            <a:fld id="{75F82F6B-52CB-4BAF-97E2-DF739C1B8FAD}" type="datetimeFigureOut">
              <a:rPr lang="en-US" smtClean="0"/>
              <a:t>12/10/20</a:t>
            </a:fld>
            <a:endParaRPr lang="en-US"/>
          </a:p>
        </p:txBody>
      </p:sp>
      <p:sp>
        <p:nvSpPr>
          <p:cNvPr id="5" name="Footer Placeholder 4">
            <a:extLst>
              <a:ext uri="{FF2B5EF4-FFF2-40B4-BE49-F238E27FC236}">
                <a16:creationId xmlns:a16="http://schemas.microsoft.com/office/drawing/2014/main" id="{CFB09B03-B046-46FF-8F28-AA79E30527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6FAFA7-DB11-43E1-85B9-BA16F9122FF4}"/>
              </a:ext>
            </a:extLst>
          </p:cNvPr>
          <p:cNvSpPr>
            <a:spLocks noGrp="1"/>
          </p:cNvSpPr>
          <p:nvPr>
            <p:ph type="sldNum" sz="quarter" idx="12"/>
          </p:nvPr>
        </p:nvSpPr>
        <p:spPr/>
        <p:txBody>
          <a:bodyPr/>
          <a:lstStyle/>
          <a:p>
            <a:fld id="{F58387EE-B30E-42D7-AAE5-E686E3D8B92B}" type="slidenum">
              <a:rPr lang="en-US" smtClean="0"/>
              <a:t>‹#›</a:t>
            </a:fld>
            <a:endParaRPr lang="en-US"/>
          </a:p>
        </p:txBody>
      </p:sp>
    </p:spTree>
    <p:extLst>
      <p:ext uri="{BB962C8B-B14F-4D97-AF65-F5344CB8AC3E}">
        <p14:creationId xmlns:p14="http://schemas.microsoft.com/office/powerpoint/2010/main" val="1811182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307C4A-E425-4599-9898-359BEB5050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7D4036-E50F-4FCC-ADD5-BD49F1BDA2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85DE0C-8E2D-4987-AE47-2F62AEC39485}"/>
              </a:ext>
            </a:extLst>
          </p:cNvPr>
          <p:cNvSpPr>
            <a:spLocks noGrp="1"/>
          </p:cNvSpPr>
          <p:nvPr>
            <p:ph type="dt" sz="half" idx="10"/>
          </p:nvPr>
        </p:nvSpPr>
        <p:spPr/>
        <p:txBody>
          <a:bodyPr/>
          <a:lstStyle/>
          <a:p>
            <a:fld id="{75F82F6B-52CB-4BAF-97E2-DF739C1B8FAD}" type="datetimeFigureOut">
              <a:rPr lang="en-US" smtClean="0"/>
              <a:t>12/10/20</a:t>
            </a:fld>
            <a:endParaRPr lang="en-US"/>
          </a:p>
        </p:txBody>
      </p:sp>
      <p:sp>
        <p:nvSpPr>
          <p:cNvPr id="5" name="Footer Placeholder 4">
            <a:extLst>
              <a:ext uri="{FF2B5EF4-FFF2-40B4-BE49-F238E27FC236}">
                <a16:creationId xmlns:a16="http://schemas.microsoft.com/office/drawing/2014/main" id="{F8229904-952A-45CD-83E5-66496AA5C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DB0E73-77B3-4484-8F82-58FBFDED91F1}"/>
              </a:ext>
            </a:extLst>
          </p:cNvPr>
          <p:cNvSpPr>
            <a:spLocks noGrp="1"/>
          </p:cNvSpPr>
          <p:nvPr>
            <p:ph type="sldNum" sz="quarter" idx="12"/>
          </p:nvPr>
        </p:nvSpPr>
        <p:spPr/>
        <p:txBody>
          <a:bodyPr/>
          <a:lstStyle/>
          <a:p>
            <a:fld id="{F58387EE-B30E-42D7-AAE5-E686E3D8B92B}" type="slidenum">
              <a:rPr lang="en-US" smtClean="0"/>
              <a:t>‹#›</a:t>
            </a:fld>
            <a:endParaRPr lang="en-US"/>
          </a:p>
        </p:txBody>
      </p:sp>
    </p:spTree>
    <p:extLst>
      <p:ext uri="{BB962C8B-B14F-4D97-AF65-F5344CB8AC3E}">
        <p14:creationId xmlns:p14="http://schemas.microsoft.com/office/powerpoint/2010/main" val="2654410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4AE2-F97B-4B92-B138-18E5424B44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278D71-DA2A-4BB0-B291-172A5BD9AB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1E6B05-6F85-41F9-A6F5-37C8062A7217}"/>
              </a:ext>
            </a:extLst>
          </p:cNvPr>
          <p:cNvSpPr>
            <a:spLocks noGrp="1"/>
          </p:cNvSpPr>
          <p:nvPr>
            <p:ph type="dt" sz="half" idx="10"/>
          </p:nvPr>
        </p:nvSpPr>
        <p:spPr/>
        <p:txBody>
          <a:bodyPr/>
          <a:lstStyle/>
          <a:p>
            <a:fld id="{75F82F6B-52CB-4BAF-97E2-DF739C1B8FAD}" type="datetimeFigureOut">
              <a:rPr lang="en-US" smtClean="0"/>
              <a:t>12/10/20</a:t>
            </a:fld>
            <a:endParaRPr lang="en-US"/>
          </a:p>
        </p:txBody>
      </p:sp>
      <p:sp>
        <p:nvSpPr>
          <p:cNvPr id="5" name="Footer Placeholder 4">
            <a:extLst>
              <a:ext uri="{FF2B5EF4-FFF2-40B4-BE49-F238E27FC236}">
                <a16:creationId xmlns:a16="http://schemas.microsoft.com/office/drawing/2014/main" id="{B50A9647-038F-426D-8A70-60703504E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75595-7649-4C48-828D-9602361627F4}"/>
              </a:ext>
            </a:extLst>
          </p:cNvPr>
          <p:cNvSpPr>
            <a:spLocks noGrp="1"/>
          </p:cNvSpPr>
          <p:nvPr>
            <p:ph type="sldNum" sz="quarter" idx="12"/>
          </p:nvPr>
        </p:nvSpPr>
        <p:spPr/>
        <p:txBody>
          <a:bodyPr/>
          <a:lstStyle/>
          <a:p>
            <a:fld id="{F58387EE-B30E-42D7-AAE5-E686E3D8B92B}" type="slidenum">
              <a:rPr lang="en-US" smtClean="0"/>
              <a:t>‹#›</a:t>
            </a:fld>
            <a:endParaRPr lang="en-US"/>
          </a:p>
        </p:txBody>
      </p:sp>
    </p:spTree>
    <p:extLst>
      <p:ext uri="{BB962C8B-B14F-4D97-AF65-F5344CB8AC3E}">
        <p14:creationId xmlns:p14="http://schemas.microsoft.com/office/powerpoint/2010/main" val="3555077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11E7-3BEE-495B-BA80-496ACDF613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BD660F-AD81-44D6-BF74-D0C0809754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CC7436-D2EF-4BFC-BC50-A3A8FE64059E}"/>
              </a:ext>
            </a:extLst>
          </p:cNvPr>
          <p:cNvSpPr>
            <a:spLocks noGrp="1"/>
          </p:cNvSpPr>
          <p:nvPr>
            <p:ph type="dt" sz="half" idx="10"/>
          </p:nvPr>
        </p:nvSpPr>
        <p:spPr/>
        <p:txBody>
          <a:bodyPr/>
          <a:lstStyle/>
          <a:p>
            <a:fld id="{75F82F6B-52CB-4BAF-97E2-DF739C1B8FAD}" type="datetimeFigureOut">
              <a:rPr lang="en-US" smtClean="0"/>
              <a:t>12/10/20</a:t>
            </a:fld>
            <a:endParaRPr lang="en-US"/>
          </a:p>
        </p:txBody>
      </p:sp>
      <p:sp>
        <p:nvSpPr>
          <p:cNvPr id="5" name="Footer Placeholder 4">
            <a:extLst>
              <a:ext uri="{FF2B5EF4-FFF2-40B4-BE49-F238E27FC236}">
                <a16:creationId xmlns:a16="http://schemas.microsoft.com/office/drawing/2014/main" id="{C038E8EA-548D-431A-9A3D-D5A8EE364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52A073-8A45-4733-B9C8-FE0D0650B86C}"/>
              </a:ext>
            </a:extLst>
          </p:cNvPr>
          <p:cNvSpPr>
            <a:spLocks noGrp="1"/>
          </p:cNvSpPr>
          <p:nvPr>
            <p:ph type="sldNum" sz="quarter" idx="12"/>
          </p:nvPr>
        </p:nvSpPr>
        <p:spPr/>
        <p:txBody>
          <a:bodyPr/>
          <a:lstStyle/>
          <a:p>
            <a:fld id="{F58387EE-B30E-42D7-AAE5-E686E3D8B92B}" type="slidenum">
              <a:rPr lang="en-US" smtClean="0"/>
              <a:t>‹#›</a:t>
            </a:fld>
            <a:endParaRPr lang="en-US"/>
          </a:p>
        </p:txBody>
      </p:sp>
    </p:spTree>
    <p:extLst>
      <p:ext uri="{BB962C8B-B14F-4D97-AF65-F5344CB8AC3E}">
        <p14:creationId xmlns:p14="http://schemas.microsoft.com/office/powerpoint/2010/main" val="555907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E98C2-0363-4FBD-BCCB-243681E589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536B33-963E-488E-AD45-4307F69D30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2ECF86-AE0D-41BC-B598-B9072494B0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38085D-AB8C-4E6E-B8B2-C3D700FA2C76}"/>
              </a:ext>
            </a:extLst>
          </p:cNvPr>
          <p:cNvSpPr>
            <a:spLocks noGrp="1"/>
          </p:cNvSpPr>
          <p:nvPr>
            <p:ph type="dt" sz="half" idx="10"/>
          </p:nvPr>
        </p:nvSpPr>
        <p:spPr/>
        <p:txBody>
          <a:bodyPr/>
          <a:lstStyle/>
          <a:p>
            <a:fld id="{75F82F6B-52CB-4BAF-97E2-DF739C1B8FAD}" type="datetimeFigureOut">
              <a:rPr lang="en-US" smtClean="0"/>
              <a:t>12/10/20</a:t>
            </a:fld>
            <a:endParaRPr lang="en-US"/>
          </a:p>
        </p:txBody>
      </p:sp>
      <p:sp>
        <p:nvSpPr>
          <p:cNvPr id="6" name="Footer Placeholder 5">
            <a:extLst>
              <a:ext uri="{FF2B5EF4-FFF2-40B4-BE49-F238E27FC236}">
                <a16:creationId xmlns:a16="http://schemas.microsoft.com/office/drawing/2014/main" id="{E147FCAD-9D7B-41F0-8A9C-DFB156B448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0C3538-6F2B-43B2-AAD3-DB5D331D4890}"/>
              </a:ext>
            </a:extLst>
          </p:cNvPr>
          <p:cNvSpPr>
            <a:spLocks noGrp="1"/>
          </p:cNvSpPr>
          <p:nvPr>
            <p:ph type="sldNum" sz="quarter" idx="12"/>
          </p:nvPr>
        </p:nvSpPr>
        <p:spPr/>
        <p:txBody>
          <a:bodyPr/>
          <a:lstStyle/>
          <a:p>
            <a:fld id="{F58387EE-B30E-42D7-AAE5-E686E3D8B92B}" type="slidenum">
              <a:rPr lang="en-US" smtClean="0"/>
              <a:t>‹#›</a:t>
            </a:fld>
            <a:endParaRPr lang="en-US"/>
          </a:p>
        </p:txBody>
      </p:sp>
    </p:spTree>
    <p:extLst>
      <p:ext uri="{BB962C8B-B14F-4D97-AF65-F5344CB8AC3E}">
        <p14:creationId xmlns:p14="http://schemas.microsoft.com/office/powerpoint/2010/main" val="957673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B28AD-6355-4C70-A662-E1082C6170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BE689A-EFB8-4C48-9F1A-64A9111CBD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726A94-27D7-44F8-94D1-DEDD957F02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ED186A-E831-4792-BFCE-502AF691A0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E56922-9384-4BDB-95C0-C9C6DA2E6A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8F8DD0-47A8-4B94-9135-096E0BFAFF77}"/>
              </a:ext>
            </a:extLst>
          </p:cNvPr>
          <p:cNvSpPr>
            <a:spLocks noGrp="1"/>
          </p:cNvSpPr>
          <p:nvPr>
            <p:ph type="dt" sz="half" idx="10"/>
          </p:nvPr>
        </p:nvSpPr>
        <p:spPr/>
        <p:txBody>
          <a:bodyPr/>
          <a:lstStyle/>
          <a:p>
            <a:fld id="{75F82F6B-52CB-4BAF-97E2-DF739C1B8FAD}" type="datetimeFigureOut">
              <a:rPr lang="en-US" smtClean="0"/>
              <a:t>12/10/20</a:t>
            </a:fld>
            <a:endParaRPr lang="en-US"/>
          </a:p>
        </p:txBody>
      </p:sp>
      <p:sp>
        <p:nvSpPr>
          <p:cNvPr id="8" name="Footer Placeholder 7">
            <a:extLst>
              <a:ext uri="{FF2B5EF4-FFF2-40B4-BE49-F238E27FC236}">
                <a16:creationId xmlns:a16="http://schemas.microsoft.com/office/drawing/2014/main" id="{B36F9685-FAC6-46E8-B73D-9EBE193005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CD85BE-E7CF-45DF-AE9E-F40FDACBB221}"/>
              </a:ext>
            </a:extLst>
          </p:cNvPr>
          <p:cNvSpPr>
            <a:spLocks noGrp="1"/>
          </p:cNvSpPr>
          <p:nvPr>
            <p:ph type="sldNum" sz="quarter" idx="12"/>
          </p:nvPr>
        </p:nvSpPr>
        <p:spPr/>
        <p:txBody>
          <a:bodyPr/>
          <a:lstStyle/>
          <a:p>
            <a:fld id="{F58387EE-B30E-42D7-AAE5-E686E3D8B92B}" type="slidenum">
              <a:rPr lang="en-US" smtClean="0"/>
              <a:t>‹#›</a:t>
            </a:fld>
            <a:endParaRPr lang="en-US"/>
          </a:p>
        </p:txBody>
      </p:sp>
    </p:spTree>
    <p:extLst>
      <p:ext uri="{BB962C8B-B14F-4D97-AF65-F5344CB8AC3E}">
        <p14:creationId xmlns:p14="http://schemas.microsoft.com/office/powerpoint/2010/main" val="341005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F9423-AE1C-4415-9570-8D90086106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0446-6652-46DD-9B90-63C700253A0F}"/>
              </a:ext>
            </a:extLst>
          </p:cNvPr>
          <p:cNvSpPr>
            <a:spLocks noGrp="1"/>
          </p:cNvSpPr>
          <p:nvPr>
            <p:ph type="dt" sz="half" idx="10"/>
          </p:nvPr>
        </p:nvSpPr>
        <p:spPr/>
        <p:txBody>
          <a:bodyPr/>
          <a:lstStyle/>
          <a:p>
            <a:fld id="{75F82F6B-52CB-4BAF-97E2-DF739C1B8FAD}" type="datetimeFigureOut">
              <a:rPr lang="en-US" smtClean="0"/>
              <a:t>12/10/20</a:t>
            </a:fld>
            <a:endParaRPr lang="en-US"/>
          </a:p>
        </p:txBody>
      </p:sp>
      <p:sp>
        <p:nvSpPr>
          <p:cNvPr id="4" name="Footer Placeholder 3">
            <a:extLst>
              <a:ext uri="{FF2B5EF4-FFF2-40B4-BE49-F238E27FC236}">
                <a16:creationId xmlns:a16="http://schemas.microsoft.com/office/drawing/2014/main" id="{C7854DBD-5A18-4459-927D-01BA97AB9C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805DFC-4D92-4B1B-98FE-E8DD0D67FFFE}"/>
              </a:ext>
            </a:extLst>
          </p:cNvPr>
          <p:cNvSpPr>
            <a:spLocks noGrp="1"/>
          </p:cNvSpPr>
          <p:nvPr>
            <p:ph type="sldNum" sz="quarter" idx="12"/>
          </p:nvPr>
        </p:nvSpPr>
        <p:spPr/>
        <p:txBody>
          <a:bodyPr/>
          <a:lstStyle/>
          <a:p>
            <a:fld id="{F58387EE-B30E-42D7-AAE5-E686E3D8B92B}" type="slidenum">
              <a:rPr lang="en-US" smtClean="0"/>
              <a:t>‹#›</a:t>
            </a:fld>
            <a:endParaRPr lang="en-US"/>
          </a:p>
        </p:txBody>
      </p:sp>
    </p:spTree>
    <p:extLst>
      <p:ext uri="{BB962C8B-B14F-4D97-AF65-F5344CB8AC3E}">
        <p14:creationId xmlns:p14="http://schemas.microsoft.com/office/powerpoint/2010/main" val="2939026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9820C3-FAC7-4A15-A046-352C50002BE8}"/>
              </a:ext>
            </a:extLst>
          </p:cNvPr>
          <p:cNvSpPr>
            <a:spLocks noGrp="1"/>
          </p:cNvSpPr>
          <p:nvPr>
            <p:ph type="dt" sz="half" idx="10"/>
          </p:nvPr>
        </p:nvSpPr>
        <p:spPr/>
        <p:txBody>
          <a:bodyPr/>
          <a:lstStyle/>
          <a:p>
            <a:fld id="{75F82F6B-52CB-4BAF-97E2-DF739C1B8FAD}" type="datetimeFigureOut">
              <a:rPr lang="en-US" smtClean="0"/>
              <a:t>12/10/20</a:t>
            </a:fld>
            <a:endParaRPr lang="en-US"/>
          </a:p>
        </p:txBody>
      </p:sp>
      <p:sp>
        <p:nvSpPr>
          <p:cNvPr id="3" name="Footer Placeholder 2">
            <a:extLst>
              <a:ext uri="{FF2B5EF4-FFF2-40B4-BE49-F238E27FC236}">
                <a16:creationId xmlns:a16="http://schemas.microsoft.com/office/drawing/2014/main" id="{A806E2EC-42D2-4303-A71C-E2EF6F874C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1E0AFC-8C62-460D-92CC-81856898C3CA}"/>
              </a:ext>
            </a:extLst>
          </p:cNvPr>
          <p:cNvSpPr>
            <a:spLocks noGrp="1"/>
          </p:cNvSpPr>
          <p:nvPr>
            <p:ph type="sldNum" sz="quarter" idx="12"/>
          </p:nvPr>
        </p:nvSpPr>
        <p:spPr/>
        <p:txBody>
          <a:bodyPr/>
          <a:lstStyle/>
          <a:p>
            <a:fld id="{F58387EE-B30E-42D7-AAE5-E686E3D8B92B}" type="slidenum">
              <a:rPr lang="en-US" smtClean="0"/>
              <a:t>‹#›</a:t>
            </a:fld>
            <a:endParaRPr lang="en-US"/>
          </a:p>
        </p:txBody>
      </p:sp>
    </p:spTree>
    <p:extLst>
      <p:ext uri="{BB962C8B-B14F-4D97-AF65-F5344CB8AC3E}">
        <p14:creationId xmlns:p14="http://schemas.microsoft.com/office/powerpoint/2010/main" val="683028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A89C1-C643-4777-B041-CC789B995C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CF54D7-0AC7-4921-A872-37B91D9EEF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C13F60-AA3C-4254-A2AC-B57727B2DD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50201C-AE60-4672-8431-9D9A6A37D736}"/>
              </a:ext>
            </a:extLst>
          </p:cNvPr>
          <p:cNvSpPr>
            <a:spLocks noGrp="1"/>
          </p:cNvSpPr>
          <p:nvPr>
            <p:ph type="dt" sz="half" idx="10"/>
          </p:nvPr>
        </p:nvSpPr>
        <p:spPr/>
        <p:txBody>
          <a:bodyPr/>
          <a:lstStyle/>
          <a:p>
            <a:fld id="{75F82F6B-52CB-4BAF-97E2-DF739C1B8FAD}" type="datetimeFigureOut">
              <a:rPr lang="en-US" smtClean="0"/>
              <a:t>12/10/20</a:t>
            </a:fld>
            <a:endParaRPr lang="en-US"/>
          </a:p>
        </p:txBody>
      </p:sp>
      <p:sp>
        <p:nvSpPr>
          <p:cNvPr id="6" name="Footer Placeholder 5">
            <a:extLst>
              <a:ext uri="{FF2B5EF4-FFF2-40B4-BE49-F238E27FC236}">
                <a16:creationId xmlns:a16="http://schemas.microsoft.com/office/drawing/2014/main" id="{1CA7B12C-0F90-4756-B81C-01AB8451F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97CB73-D25D-4D76-93C1-77B9C8CDCC1F}"/>
              </a:ext>
            </a:extLst>
          </p:cNvPr>
          <p:cNvSpPr>
            <a:spLocks noGrp="1"/>
          </p:cNvSpPr>
          <p:nvPr>
            <p:ph type="sldNum" sz="quarter" idx="12"/>
          </p:nvPr>
        </p:nvSpPr>
        <p:spPr/>
        <p:txBody>
          <a:bodyPr/>
          <a:lstStyle/>
          <a:p>
            <a:fld id="{F58387EE-B30E-42D7-AAE5-E686E3D8B92B}" type="slidenum">
              <a:rPr lang="en-US" smtClean="0"/>
              <a:t>‹#›</a:t>
            </a:fld>
            <a:endParaRPr lang="en-US"/>
          </a:p>
        </p:txBody>
      </p:sp>
    </p:spTree>
    <p:extLst>
      <p:ext uri="{BB962C8B-B14F-4D97-AF65-F5344CB8AC3E}">
        <p14:creationId xmlns:p14="http://schemas.microsoft.com/office/powerpoint/2010/main" val="2009146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C1B3-0B63-4B4F-A90F-C9A2C9C4F1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E10FA3-6742-4176-A7CC-C44A4EBE35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9D885A-1008-47C5-9F31-1739BD298D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E230DC-D345-48C0-B92C-8E1CE7ADA5C8}"/>
              </a:ext>
            </a:extLst>
          </p:cNvPr>
          <p:cNvSpPr>
            <a:spLocks noGrp="1"/>
          </p:cNvSpPr>
          <p:nvPr>
            <p:ph type="dt" sz="half" idx="10"/>
          </p:nvPr>
        </p:nvSpPr>
        <p:spPr/>
        <p:txBody>
          <a:bodyPr/>
          <a:lstStyle/>
          <a:p>
            <a:fld id="{75F82F6B-52CB-4BAF-97E2-DF739C1B8FAD}" type="datetimeFigureOut">
              <a:rPr lang="en-US" smtClean="0"/>
              <a:t>12/10/20</a:t>
            </a:fld>
            <a:endParaRPr lang="en-US"/>
          </a:p>
        </p:txBody>
      </p:sp>
      <p:sp>
        <p:nvSpPr>
          <p:cNvPr id="6" name="Footer Placeholder 5">
            <a:extLst>
              <a:ext uri="{FF2B5EF4-FFF2-40B4-BE49-F238E27FC236}">
                <a16:creationId xmlns:a16="http://schemas.microsoft.com/office/drawing/2014/main" id="{7D171467-49B0-47D3-BDAE-D706B20671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8CDDDA-E5DA-44FA-8196-C49B11C13142}"/>
              </a:ext>
            </a:extLst>
          </p:cNvPr>
          <p:cNvSpPr>
            <a:spLocks noGrp="1"/>
          </p:cNvSpPr>
          <p:nvPr>
            <p:ph type="sldNum" sz="quarter" idx="12"/>
          </p:nvPr>
        </p:nvSpPr>
        <p:spPr/>
        <p:txBody>
          <a:bodyPr/>
          <a:lstStyle/>
          <a:p>
            <a:fld id="{F58387EE-B30E-42D7-AAE5-E686E3D8B92B}" type="slidenum">
              <a:rPr lang="en-US" smtClean="0"/>
              <a:t>‹#›</a:t>
            </a:fld>
            <a:endParaRPr lang="en-US"/>
          </a:p>
        </p:txBody>
      </p:sp>
    </p:spTree>
    <p:extLst>
      <p:ext uri="{BB962C8B-B14F-4D97-AF65-F5344CB8AC3E}">
        <p14:creationId xmlns:p14="http://schemas.microsoft.com/office/powerpoint/2010/main" val="1209238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99CAD3-E0D3-4752-A71B-0602D8C827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431854-CB8F-4FF3-9970-3C2E47B918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02F90-D969-42A6-AF48-B24CDACADC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F82F6B-52CB-4BAF-97E2-DF739C1B8FAD}" type="datetimeFigureOut">
              <a:rPr lang="en-US" smtClean="0"/>
              <a:t>12/10/20</a:t>
            </a:fld>
            <a:endParaRPr lang="en-US"/>
          </a:p>
        </p:txBody>
      </p:sp>
      <p:sp>
        <p:nvSpPr>
          <p:cNvPr id="5" name="Footer Placeholder 4">
            <a:extLst>
              <a:ext uri="{FF2B5EF4-FFF2-40B4-BE49-F238E27FC236}">
                <a16:creationId xmlns:a16="http://schemas.microsoft.com/office/drawing/2014/main" id="{0B99D0DB-73F7-4CBB-9C18-F7B55C9BCC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7A197A-2EC2-4E61-B9EF-6F5D5920A2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8387EE-B30E-42D7-AAE5-E686E3D8B92B}" type="slidenum">
              <a:rPr lang="en-US" smtClean="0"/>
              <a:t>‹#›</a:t>
            </a:fld>
            <a:endParaRPr lang="en-US"/>
          </a:p>
        </p:txBody>
      </p:sp>
    </p:spTree>
    <p:extLst>
      <p:ext uri="{BB962C8B-B14F-4D97-AF65-F5344CB8AC3E}">
        <p14:creationId xmlns:p14="http://schemas.microsoft.com/office/powerpoint/2010/main" val="2438589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2101F-2B0E-43B3-8EB8-3B83E76196DF}"/>
              </a:ext>
            </a:extLst>
          </p:cNvPr>
          <p:cNvSpPr>
            <a:spLocks noGrp="1"/>
          </p:cNvSpPr>
          <p:nvPr>
            <p:ph type="ctrTitle"/>
          </p:nvPr>
        </p:nvSpPr>
        <p:spPr/>
        <p:txBody>
          <a:bodyPr/>
          <a:lstStyle/>
          <a:p>
            <a:r>
              <a:rPr lang="en-US" dirty="0"/>
              <a:t>Carcharhinid Analysis</a:t>
            </a:r>
          </a:p>
        </p:txBody>
      </p:sp>
      <p:sp>
        <p:nvSpPr>
          <p:cNvPr id="3" name="Subtitle 2">
            <a:extLst>
              <a:ext uri="{FF2B5EF4-FFF2-40B4-BE49-F238E27FC236}">
                <a16:creationId xmlns:a16="http://schemas.microsoft.com/office/drawing/2014/main" id="{24F15A28-09DE-4152-8BBE-AACDD5F4C203}"/>
              </a:ext>
            </a:extLst>
          </p:cNvPr>
          <p:cNvSpPr>
            <a:spLocks noGrp="1"/>
          </p:cNvSpPr>
          <p:nvPr>
            <p:ph type="subTitle" idx="1"/>
          </p:nvPr>
        </p:nvSpPr>
        <p:spPr/>
        <p:txBody>
          <a:bodyPr>
            <a:normAutofit/>
          </a:bodyPr>
          <a:lstStyle/>
          <a:p>
            <a:r>
              <a:rPr lang="en-US" sz="3600" dirty="0"/>
              <a:t>Final Project</a:t>
            </a:r>
          </a:p>
        </p:txBody>
      </p:sp>
    </p:spTree>
    <p:extLst>
      <p:ext uri="{BB962C8B-B14F-4D97-AF65-F5344CB8AC3E}">
        <p14:creationId xmlns:p14="http://schemas.microsoft.com/office/powerpoint/2010/main" val="1472359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3343FAB7-97FA-4FEE-8603-0DB6E3BE55B9}"/>
              </a:ext>
            </a:extLst>
          </p:cNvPr>
          <p:cNvGraphicFramePr/>
          <p:nvPr/>
        </p:nvGraphicFramePr>
        <p:xfrm>
          <a:off x="2032000" y="811999"/>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4">
            <a:extLst>
              <a:ext uri="{FF2B5EF4-FFF2-40B4-BE49-F238E27FC236}">
                <a16:creationId xmlns:a16="http://schemas.microsoft.com/office/drawing/2014/main" id="{0EA42730-89B9-4EF8-8D2C-0FC5A6D81EF1}"/>
              </a:ext>
            </a:extLst>
          </p:cNvPr>
          <p:cNvSpPr txBox="1"/>
          <p:nvPr/>
        </p:nvSpPr>
        <p:spPr>
          <a:xfrm>
            <a:off x="2752725" y="627333"/>
            <a:ext cx="668655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Average Food Eaten per Instance of top 3 food combos (Black Tips)</a:t>
            </a:r>
          </a:p>
        </p:txBody>
      </p:sp>
    </p:spTree>
    <p:extLst>
      <p:ext uri="{BB962C8B-B14F-4D97-AF65-F5344CB8AC3E}">
        <p14:creationId xmlns:p14="http://schemas.microsoft.com/office/powerpoint/2010/main" val="3790486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0048F531-E704-4C1D-8A66-C5C818E0A16D}"/>
              </a:ext>
            </a:extLst>
          </p:cNvPr>
          <p:cNvGraphicFramePr/>
          <p:nvPr>
            <p:extLst>
              <p:ext uri="{D42A27DB-BD31-4B8C-83A1-F6EECF244321}">
                <p14:modId xmlns:p14="http://schemas.microsoft.com/office/powerpoint/2010/main" val="1497092578"/>
              </p:ext>
            </p:extLst>
          </p:nvPr>
        </p:nvGraphicFramePr>
        <p:xfrm>
          <a:off x="2032000" y="973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E371DC7D-3C39-43BA-9E15-668E212BCBA1}"/>
              </a:ext>
            </a:extLst>
          </p:cNvPr>
          <p:cNvSpPr txBox="1"/>
          <p:nvPr/>
        </p:nvSpPr>
        <p:spPr>
          <a:xfrm>
            <a:off x="2909887" y="627333"/>
            <a:ext cx="637222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Individual Black Tip Avg Food per Instance (Top 3 Food Combos)</a:t>
            </a:r>
          </a:p>
        </p:txBody>
      </p:sp>
    </p:spTree>
    <p:extLst>
      <p:ext uri="{BB962C8B-B14F-4D97-AF65-F5344CB8AC3E}">
        <p14:creationId xmlns:p14="http://schemas.microsoft.com/office/powerpoint/2010/main" val="2557925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905843DD-47DC-2C47-A05D-37512044B5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6792561" cy="3429000"/>
          </a:xfrm>
          <a:prstGeom prst="rect">
            <a:avLst/>
          </a:prstGeom>
        </p:spPr>
      </p:pic>
      <p:pic>
        <p:nvPicPr>
          <p:cNvPr id="5" name="Picture 4" descr="Chart, bar chart&#10;&#10;Description automatically generated">
            <a:extLst>
              <a:ext uri="{FF2B5EF4-FFF2-40B4-BE49-F238E27FC236}">
                <a16:creationId xmlns:a16="http://schemas.microsoft.com/office/drawing/2014/main" id="{74F81D17-D5CB-8E4C-89D8-0D30808227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429000"/>
            <a:ext cx="6792561" cy="3429000"/>
          </a:xfrm>
          <a:prstGeom prst="rect">
            <a:avLst/>
          </a:prstGeom>
        </p:spPr>
      </p:pic>
      <p:sp>
        <p:nvSpPr>
          <p:cNvPr id="6" name="TextBox 5">
            <a:extLst>
              <a:ext uri="{FF2B5EF4-FFF2-40B4-BE49-F238E27FC236}">
                <a16:creationId xmlns:a16="http://schemas.microsoft.com/office/drawing/2014/main" id="{5A8F3E77-74A5-F94A-91CA-6B267D25D756}"/>
              </a:ext>
            </a:extLst>
          </p:cNvPr>
          <p:cNvSpPr txBox="1"/>
          <p:nvPr/>
        </p:nvSpPr>
        <p:spPr>
          <a:xfrm>
            <a:off x="7345180" y="434715"/>
            <a:ext cx="4497050" cy="5816977"/>
          </a:xfrm>
          <a:prstGeom prst="rect">
            <a:avLst/>
          </a:prstGeom>
          <a:noFill/>
        </p:spPr>
        <p:txBody>
          <a:bodyPr wrap="square" rtlCol="0">
            <a:spAutoFit/>
          </a:bodyPr>
          <a:lstStyle/>
          <a:p>
            <a:pPr algn="ctr"/>
            <a:r>
              <a:rPr lang="en-US" sz="2800" b="1" dirty="0"/>
              <a:t>Black Tip Eating Patterns</a:t>
            </a:r>
          </a:p>
          <a:p>
            <a:pPr algn="ctr"/>
            <a:endParaRPr lang="en-US" sz="2800" b="1" dirty="0"/>
          </a:p>
          <a:p>
            <a:r>
              <a:rPr lang="en-US" dirty="0"/>
              <a:t>While overall the presence of vitamins and Being fed with other sharks made the average amount eaten go up. It is mostly because BT5 eats much more during these times.</a:t>
            </a:r>
          </a:p>
          <a:p>
            <a:endParaRPr lang="en-US" dirty="0"/>
          </a:p>
          <a:p>
            <a:endParaRPr lang="en-US" dirty="0"/>
          </a:p>
          <a:p>
            <a:endParaRPr lang="en-US" dirty="0"/>
          </a:p>
          <a:p>
            <a:r>
              <a:rPr lang="en-US" dirty="0"/>
              <a:t>These two variables are hard to distinguish from each other because of the feeding patterns of the aquarium (See Correlation Matrix), so chances are BT5 eats more for because of either the presence of vitamins or being fed together. </a:t>
            </a:r>
          </a:p>
          <a:p>
            <a:endParaRPr lang="en-US" dirty="0"/>
          </a:p>
          <a:p>
            <a:endParaRPr lang="en-US" dirty="0"/>
          </a:p>
          <a:p>
            <a:endParaRPr lang="en-US" dirty="0"/>
          </a:p>
          <a:p>
            <a:r>
              <a:rPr lang="en-US" sz="1400" dirty="0"/>
              <a:t>Note: Significant under a group means that the averages were significantly different in a statistical t-test.</a:t>
            </a:r>
            <a:endParaRPr lang="en-US" dirty="0"/>
          </a:p>
        </p:txBody>
      </p:sp>
    </p:spTree>
    <p:extLst>
      <p:ext uri="{BB962C8B-B14F-4D97-AF65-F5344CB8AC3E}">
        <p14:creationId xmlns:p14="http://schemas.microsoft.com/office/powerpoint/2010/main" val="113137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8F3E77-74A5-F94A-91CA-6B267D25D756}"/>
              </a:ext>
            </a:extLst>
          </p:cNvPr>
          <p:cNvSpPr txBox="1"/>
          <p:nvPr/>
        </p:nvSpPr>
        <p:spPr>
          <a:xfrm>
            <a:off x="7345180" y="434715"/>
            <a:ext cx="4497050" cy="6093976"/>
          </a:xfrm>
          <a:prstGeom prst="rect">
            <a:avLst/>
          </a:prstGeom>
          <a:noFill/>
        </p:spPr>
        <p:txBody>
          <a:bodyPr wrap="square" rtlCol="0">
            <a:spAutoFit/>
          </a:bodyPr>
          <a:lstStyle/>
          <a:p>
            <a:pPr algn="ctr"/>
            <a:r>
              <a:rPr lang="en-US" sz="2800" b="1" dirty="0"/>
              <a:t>Black Tip Dropping Patterns</a:t>
            </a:r>
          </a:p>
          <a:p>
            <a:pPr algn="ctr"/>
            <a:endParaRPr lang="en-US" sz="2800" b="1" dirty="0"/>
          </a:p>
          <a:p>
            <a:r>
              <a:rPr lang="en-US" dirty="0"/>
              <a:t>The only variable that seemed to affect the amount of food dropped was the presence of Garlic. Overall, the Black Tip dropped less when there was Garlic. This is very significant in shark BT4.</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400" dirty="0"/>
              <a:t>Note: Significant under a group means that the averages were significantly different in a statistical t-test.</a:t>
            </a:r>
            <a:endParaRPr lang="en-US" dirty="0"/>
          </a:p>
        </p:txBody>
      </p:sp>
      <p:pic>
        <p:nvPicPr>
          <p:cNvPr id="4" name="Picture 3" descr="Chart, bar chart&#10;&#10;Description automatically generated">
            <a:extLst>
              <a:ext uri="{FF2B5EF4-FFF2-40B4-BE49-F238E27FC236}">
                <a16:creationId xmlns:a16="http://schemas.microsoft.com/office/drawing/2014/main" id="{E75C4A39-DC8D-9B49-BA7C-4FAEA952F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096" y="1231171"/>
            <a:ext cx="6996141" cy="4395657"/>
          </a:xfrm>
          <a:prstGeom prst="rect">
            <a:avLst/>
          </a:prstGeom>
        </p:spPr>
      </p:pic>
    </p:spTree>
    <p:extLst>
      <p:ext uri="{BB962C8B-B14F-4D97-AF65-F5344CB8AC3E}">
        <p14:creationId xmlns:p14="http://schemas.microsoft.com/office/powerpoint/2010/main" val="68452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8F3E77-74A5-F94A-91CA-6B267D25D756}"/>
              </a:ext>
            </a:extLst>
          </p:cNvPr>
          <p:cNvSpPr txBox="1"/>
          <p:nvPr/>
        </p:nvSpPr>
        <p:spPr>
          <a:xfrm>
            <a:off x="7345180" y="434715"/>
            <a:ext cx="4497050" cy="5816977"/>
          </a:xfrm>
          <a:prstGeom prst="rect">
            <a:avLst/>
          </a:prstGeom>
          <a:noFill/>
        </p:spPr>
        <p:txBody>
          <a:bodyPr wrap="square" rtlCol="0">
            <a:spAutoFit/>
          </a:bodyPr>
          <a:lstStyle/>
          <a:p>
            <a:pPr algn="ctr"/>
            <a:r>
              <a:rPr lang="en-US" sz="2800" b="1" dirty="0"/>
              <a:t>Black Tip Targeting Patterns</a:t>
            </a:r>
          </a:p>
          <a:p>
            <a:pPr algn="ctr"/>
            <a:endParaRPr lang="en-US" sz="2800" b="1" dirty="0"/>
          </a:p>
          <a:p>
            <a:r>
              <a:rPr lang="en-US" dirty="0"/>
              <a:t>While being feed will certain sharks did not significantly affect the entire group. Three different sharks’ Targeting Patterns were strongly affected. BT5 is different from the rest as he targets more when they are being fed with other sharks.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400" dirty="0"/>
              <a:t>Note: Significant under a group means that the averages were significantly different in a statistical t-test.</a:t>
            </a:r>
            <a:endParaRPr lang="en-US" dirty="0"/>
          </a:p>
        </p:txBody>
      </p:sp>
      <p:pic>
        <p:nvPicPr>
          <p:cNvPr id="3" name="Picture 2" descr="Chart, bar chart&#10;&#10;Description automatically generated">
            <a:extLst>
              <a:ext uri="{FF2B5EF4-FFF2-40B4-BE49-F238E27FC236}">
                <a16:creationId xmlns:a16="http://schemas.microsoft.com/office/drawing/2014/main" id="{DDD66E26-823B-5B4C-BA52-AB5C4AAAC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5851"/>
            <a:ext cx="7397280" cy="4785401"/>
          </a:xfrm>
          <a:prstGeom prst="rect">
            <a:avLst/>
          </a:prstGeom>
        </p:spPr>
      </p:pic>
    </p:spTree>
    <p:extLst>
      <p:ext uri="{BB962C8B-B14F-4D97-AF65-F5344CB8AC3E}">
        <p14:creationId xmlns:p14="http://schemas.microsoft.com/office/powerpoint/2010/main" val="2063601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1EBF1A-0416-3B4A-B93A-D2E90CA4C27C}"/>
              </a:ext>
            </a:extLst>
          </p:cNvPr>
          <p:cNvSpPr>
            <a:spLocks noGrp="1"/>
          </p:cNvSpPr>
          <p:nvPr>
            <p:ph type="title"/>
          </p:nvPr>
        </p:nvSpPr>
        <p:spPr>
          <a:xfrm>
            <a:off x="838200" y="0"/>
            <a:ext cx="10515600" cy="1325563"/>
          </a:xfrm>
        </p:spPr>
        <p:txBody>
          <a:bodyPr/>
          <a:lstStyle/>
          <a:p>
            <a:r>
              <a:rPr lang="en-US"/>
              <a:t>Individual Black Tip Feeding Summary</a:t>
            </a:r>
            <a:endParaRPr lang="en-US" dirty="0"/>
          </a:p>
        </p:txBody>
      </p:sp>
      <p:sp>
        <p:nvSpPr>
          <p:cNvPr id="4" name="Content Placeholder 3">
            <a:extLst>
              <a:ext uri="{FF2B5EF4-FFF2-40B4-BE49-F238E27FC236}">
                <a16:creationId xmlns:a16="http://schemas.microsoft.com/office/drawing/2014/main" id="{19A9EDCF-9D6A-A844-835E-4A5329CBB4EE}"/>
              </a:ext>
            </a:extLst>
          </p:cNvPr>
          <p:cNvSpPr>
            <a:spLocks noGrp="1"/>
          </p:cNvSpPr>
          <p:nvPr>
            <p:ph idx="1"/>
          </p:nvPr>
        </p:nvSpPr>
        <p:spPr>
          <a:xfrm>
            <a:off x="838200" y="1143000"/>
            <a:ext cx="11789229" cy="5312229"/>
          </a:xfrm>
        </p:spPr>
        <p:txBody>
          <a:bodyPr>
            <a:normAutofit fontScale="85000" lnSpcReduction="20000"/>
          </a:bodyPr>
          <a:lstStyle/>
          <a:p>
            <a:r>
              <a:rPr lang="en-US" b="1" dirty="0"/>
              <a:t>BT1 - </a:t>
            </a:r>
          </a:p>
          <a:p>
            <a:pPr lvl="1"/>
            <a:r>
              <a:rPr lang="en-US" dirty="0"/>
              <a:t>Favorite Food: Blue Runner with Squid</a:t>
            </a:r>
          </a:p>
          <a:p>
            <a:pPr lvl="1"/>
            <a:r>
              <a:rPr lang="en-US" dirty="0"/>
              <a:t>Didn’t show any clear preferences</a:t>
            </a:r>
          </a:p>
          <a:p>
            <a:r>
              <a:rPr lang="en-US" b="1" dirty="0"/>
              <a:t>BT2 - </a:t>
            </a:r>
          </a:p>
          <a:p>
            <a:pPr lvl="1"/>
            <a:r>
              <a:rPr lang="en-US" dirty="0"/>
              <a:t>Favorite Food: Blue Runner with Squid</a:t>
            </a:r>
          </a:p>
          <a:p>
            <a:pPr lvl="1"/>
            <a:r>
              <a:rPr lang="en-US" dirty="0"/>
              <a:t>Targeted more when they were being fed separately</a:t>
            </a:r>
          </a:p>
          <a:p>
            <a:r>
              <a:rPr lang="en-US" b="1" dirty="0"/>
              <a:t>BT3 - </a:t>
            </a:r>
          </a:p>
          <a:p>
            <a:pPr lvl="1"/>
            <a:r>
              <a:rPr lang="en-US" dirty="0"/>
              <a:t>Favorite Food: Blue Runner with Squid</a:t>
            </a:r>
          </a:p>
          <a:p>
            <a:pPr lvl="1"/>
            <a:r>
              <a:rPr lang="en-US" dirty="0"/>
              <a:t>Targeted more when Garlic was not present</a:t>
            </a:r>
          </a:p>
          <a:p>
            <a:pPr lvl="1"/>
            <a:r>
              <a:rPr lang="en-US" dirty="0"/>
              <a:t>Targeted more when they were fed separately</a:t>
            </a:r>
          </a:p>
          <a:p>
            <a:r>
              <a:rPr lang="en-US" b="1" dirty="0"/>
              <a:t>BT4 - </a:t>
            </a:r>
          </a:p>
          <a:p>
            <a:pPr lvl="1"/>
            <a:r>
              <a:rPr lang="en-US" dirty="0"/>
              <a:t>Favorite Food: Blue Runner with Squid</a:t>
            </a:r>
          </a:p>
          <a:p>
            <a:pPr lvl="1"/>
            <a:r>
              <a:rPr lang="en-US" dirty="0"/>
              <a:t>Dropped Less when garlic was present</a:t>
            </a:r>
          </a:p>
          <a:p>
            <a:r>
              <a:rPr lang="en-US" b="1" dirty="0"/>
              <a:t>BT5 - </a:t>
            </a:r>
          </a:p>
          <a:p>
            <a:pPr lvl="1"/>
            <a:r>
              <a:rPr lang="en-US" dirty="0"/>
              <a:t>Favorite Food: Blue Runner with Squid</a:t>
            </a:r>
          </a:p>
          <a:p>
            <a:pPr lvl="1"/>
            <a:r>
              <a:rPr lang="en-US" dirty="0"/>
              <a:t>Really likes either being fed together or vitamins</a:t>
            </a:r>
          </a:p>
        </p:txBody>
      </p:sp>
    </p:spTree>
    <p:extLst>
      <p:ext uri="{BB962C8B-B14F-4D97-AF65-F5344CB8AC3E}">
        <p14:creationId xmlns:p14="http://schemas.microsoft.com/office/powerpoint/2010/main" val="671624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59F59-2BAD-48C2-97C7-501E8D5DAA96}"/>
              </a:ext>
            </a:extLst>
          </p:cNvPr>
          <p:cNvSpPr>
            <a:spLocks noGrp="1"/>
          </p:cNvSpPr>
          <p:nvPr>
            <p:ph type="ctrTitle"/>
          </p:nvPr>
        </p:nvSpPr>
        <p:spPr/>
        <p:txBody>
          <a:bodyPr/>
          <a:lstStyle/>
          <a:p>
            <a:r>
              <a:rPr lang="en-US" dirty="0"/>
              <a:t>Gray Reef</a:t>
            </a:r>
          </a:p>
        </p:txBody>
      </p:sp>
      <p:sp>
        <p:nvSpPr>
          <p:cNvPr id="3" name="Subtitle 2">
            <a:extLst>
              <a:ext uri="{FF2B5EF4-FFF2-40B4-BE49-F238E27FC236}">
                <a16:creationId xmlns:a16="http://schemas.microsoft.com/office/drawing/2014/main" id="{3324D3C1-9B92-40EA-B128-992D7935972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94139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B6FA111-1E2A-6B47-8755-510345B5FD8E}"/>
              </a:ext>
            </a:extLst>
          </p:cNvPr>
          <p:cNvSpPr txBox="1"/>
          <p:nvPr/>
        </p:nvSpPr>
        <p:spPr>
          <a:xfrm>
            <a:off x="9503764" y="434715"/>
            <a:ext cx="2443397" cy="5909310"/>
          </a:xfrm>
          <a:prstGeom prst="rect">
            <a:avLst/>
          </a:prstGeom>
          <a:noFill/>
        </p:spPr>
        <p:txBody>
          <a:bodyPr wrap="square" rtlCol="0">
            <a:spAutoFit/>
          </a:bodyPr>
          <a:lstStyle/>
          <a:p>
            <a:pPr algn="ctr"/>
            <a:r>
              <a:rPr lang="en-US" b="1" dirty="0"/>
              <a:t>Gray Reefs</a:t>
            </a:r>
          </a:p>
          <a:p>
            <a:endParaRPr lang="en-US" dirty="0"/>
          </a:p>
          <a:p>
            <a:r>
              <a:rPr lang="en-US" dirty="0"/>
              <a:t>This Matrix shows how inter-related the variables were when analyzing the Gray Reef’s feeding trends.</a:t>
            </a:r>
          </a:p>
          <a:p>
            <a:endParaRPr lang="en-US" dirty="0"/>
          </a:p>
          <a:p>
            <a:r>
              <a:rPr lang="en-US" dirty="0"/>
              <a:t>The scale is from -1 to 1. The darker the box the more related the two variables were.</a:t>
            </a:r>
          </a:p>
          <a:p>
            <a:endParaRPr lang="en-US" dirty="0"/>
          </a:p>
          <a:p>
            <a:r>
              <a:rPr lang="en-US" dirty="0"/>
              <a:t>For example, Group Feeding and Vitamins have a strong negative correlation. Meaning that most of the time when They were fed together, they were also fed vitamins.</a:t>
            </a:r>
          </a:p>
        </p:txBody>
      </p:sp>
      <p:pic>
        <p:nvPicPr>
          <p:cNvPr id="3" name="Picture 2" descr="Chart&#10;&#10;Description automatically generated">
            <a:extLst>
              <a:ext uri="{FF2B5EF4-FFF2-40B4-BE49-F238E27FC236}">
                <a16:creationId xmlns:a16="http://schemas.microsoft.com/office/drawing/2014/main" id="{99888B49-2DF3-404C-B26B-C9B36EE70B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9293903" cy="6866701"/>
          </a:xfrm>
          <a:prstGeom prst="rect">
            <a:avLst/>
          </a:prstGeom>
        </p:spPr>
      </p:pic>
    </p:spTree>
    <p:extLst>
      <p:ext uri="{BB962C8B-B14F-4D97-AF65-F5344CB8AC3E}">
        <p14:creationId xmlns:p14="http://schemas.microsoft.com/office/powerpoint/2010/main" val="3568285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5A296008-4417-4161-A697-D96367AD97C4}"/>
              </a:ext>
            </a:extLst>
          </p:cNvPr>
          <p:cNvGraphicFramePr/>
          <p:nvPr/>
        </p:nvGraphicFramePr>
        <p:xfrm>
          <a:off x="2032000" y="811999"/>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4">
            <a:extLst>
              <a:ext uri="{FF2B5EF4-FFF2-40B4-BE49-F238E27FC236}">
                <a16:creationId xmlns:a16="http://schemas.microsoft.com/office/drawing/2014/main" id="{160A4A94-2577-4A27-A2E6-1D2D3DC7F6EA}"/>
              </a:ext>
            </a:extLst>
          </p:cNvPr>
          <p:cNvSpPr txBox="1"/>
          <p:nvPr/>
        </p:nvSpPr>
        <p:spPr>
          <a:xfrm>
            <a:off x="2909887" y="627333"/>
            <a:ext cx="637222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Average Food Eaten per Instance of top 3 food combos (Gray Reef)</a:t>
            </a:r>
          </a:p>
        </p:txBody>
      </p:sp>
    </p:spTree>
    <p:extLst>
      <p:ext uri="{BB962C8B-B14F-4D97-AF65-F5344CB8AC3E}">
        <p14:creationId xmlns:p14="http://schemas.microsoft.com/office/powerpoint/2010/main" val="627348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CCE492AD-CC77-40CC-9F65-A900E17A0FAC}"/>
              </a:ext>
            </a:extLst>
          </p:cNvPr>
          <p:cNvGraphicFramePr/>
          <p:nvPr>
            <p:extLst>
              <p:ext uri="{D42A27DB-BD31-4B8C-83A1-F6EECF244321}">
                <p14:modId xmlns:p14="http://schemas.microsoft.com/office/powerpoint/2010/main" val="2843523915"/>
              </p:ext>
            </p:extLst>
          </p:nvPr>
        </p:nvGraphicFramePr>
        <p:xfrm>
          <a:off x="2032000" y="1014306"/>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ACBFDCEE-C148-42D0-A4B4-A7BA74C6FA8C}"/>
              </a:ext>
            </a:extLst>
          </p:cNvPr>
          <p:cNvSpPr txBox="1"/>
          <p:nvPr/>
        </p:nvSpPr>
        <p:spPr>
          <a:xfrm>
            <a:off x="2909887" y="627333"/>
            <a:ext cx="637222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Individual Gray Reef Avg Food per Instance (Top 3 Food Combos)</a:t>
            </a:r>
          </a:p>
        </p:txBody>
      </p:sp>
    </p:spTree>
    <p:extLst>
      <p:ext uri="{BB962C8B-B14F-4D97-AF65-F5344CB8AC3E}">
        <p14:creationId xmlns:p14="http://schemas.microsoft.com/office/powerpoint/2010/main" val="2226981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9B2508-2656-4E41-96FC-9A71DB5B5DD6}"/>
              </a:ext>
            </a:extLst>
          </p:cNvPr>
          <p:cNvPicPr>
            <a:picLocks noChangeAspect="1"/>
          </p:cNvPicPr>
          <p:nvPr/>
        </p:nvPicPr>
        <p:blipFill>
          <a:blip r:embed="rId2"/>
          <a:stretch>
            <a:fillRect/>
          </a:stretch>
        </p:blipFill>
        <p:spPr>
          <a:xfrm>
            <a:off x="2336256" y="1354095"/>
            <a:ext cx="7519488" cy="2215043"/>
          </a:xfrm>
          <a:prstGeom prst="rect">
            <a:avLst/>
          </a:prstGeom>
        </p:spPr>
      </p:pic>
      <p:pic>
        <p:nvPicPr>
          <p:cNvPr id="3" name="Picture 2">
            <a:extLst>
              <a:ext uri="{FF2B5EF4-FFF2-40B4-BE49-F238E27FC236}">
                <a16:creationId xmlns:a16="http://schemas.microsoft.com/office/drawing/2014/main" id="{A04817C5-E3E9-4CA1-B919-84EA929EE6CD}"/>
              </a:ext>
            </a:extLst>
          </p:cNvPr>
          <p:cNvPicPr>
            <a:picLocks noChangeAspect="1"/>
          </p:cNvPicPr>
          <p:nvPr/>
        </p:nvPicPr>
        <p:blipFill>
          <a:blip r:embed="rId3"/>
          <a:stretch>
            <a:fillRect/>
          </a:stretch>
        </p:blipFill>
        <p:spPr>
          <a:xfrm>
            <a:off x="2784593" y="4268921"/>
            <a:ext cx="6622814" cy="1985611"/>
          </a:xfrm>
          <a:prstGeom prst="rect">
            <a:avLst/>
          </a:prstGeom>
        </p:spPr>
      </p:pic>
      <p:sp>
        <p:nvSpPr>
          <p:cNvPr id="4" name="TextBox 3">
            <a:extLst>
              <a:ext uri="{FF2B5EF4-FFF2-40B4-BE49-F238E27FC236}">
                <a16:creationId xmlns:a16="http://schemas.microsoft.com/office/drawing/2014/main" id="{C72B045A-5E72-4ABB-9411-627114FB854A}"/>
              </a:ext>
            </a:extLst>
          </p:cNvPr>
          <p:cNvSpPr txBox="1"/>
          <p:nvPr/>
        </p:nvSpPr>
        <p:spPr>
          <a:xfrm>
            <a:off x="699480" y="392702"/>
            <a:ext cx="4256568" cy="523220"/>
          </a:xfrm>
          <a:prstGeom prst="rect">
            <a:avLst/>
          </a:prstGeom>
          <a:noFill/>
        </p:spPr>
        <p:txBody>
          <a:bodyPr wrap="square" rtlCol="0">
            <a:spAutoFit/>
          </a:bodyPr>
          <a:lstStyle/>
          <a:p>
            <a:r>
              <a:rPr lang="en-US" sz="2800" dirty="0"/>
              <a:t>Work Breakdown Structure</a:t>
            </a:r>
          </a:p>
        </p:txBody>
      </p:sp>
    </p:spTree>
    <p:extLst>
      <p:ext uri="{BB962C8B-B14F-4D97-AF65-F5344CB8AC3E}">
        <p14:creationId xmlns:p14="http://schemas.microsoft.com/office/powerpoint/2010/main" val="3704084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8F3E77-74A5-F94A-91CA-6B267D25D756}"/>
              </a:ext>
            </a:extLst>
          </p:cNvPr>
          <p:cNvSpPr txBox="1"/>
          <p:nvPr/>
        </p:nvSpPr>
        <p:spPr>
          <a:xfrm>
            <a:off x="7345180" y="434715"/>
            <a:ext cx="4497050" cy="6247864"/>
          </a:xfrm>
          <a:prstGeom prst="rect">
            <a:avLst/>
          </a:prstGeom>
          <a:noFill/>
        </p:spPr>
        <p:txBody>
          <a:bodyPr wrap="square" rtlCol="0">
            <a:spAutoFit/>
          </a:bodyPr>
          <a:lstStyle/>
          <a:p>
            <a:pPr algn="ctr"/>
            <a:r>
              <a:rPr lang="en-US" sz="2800" b="1" dirty="0"/>
              <a:t>Gray Reef Eating Patterns</a:t>
            </a:r>
          </a:p>
          <a:p>
            <a:pPr algn="ctr"/>
            <a:endParaRPr lang="en-US" sz="2800" b="1" dirty="0"/>
          </a:p>
          <a:p>
            <a:pPr algn="ctr"/>
            <a:endParaRPr lang="en-US" sz="2800" b="1" dirty="0"/>
          </a:p>
          <a:p>
            <a:r>
              <a:rPr lang="en-US" dirty="0"/>
              <a:t>It is hard to determine exactly what the Gray Reef’s like and don’t like because Garlic, Group Feeding, and Vitamins are all strongly correlated. From the Graph we can see that they do like eating separately and food without Garlic. </a:t>
            </a:r>
          </a:p>
          <a:p>
            <a:endParaRPr lang="en-US" dirty="0"/>
          </a:p>
          <a:p>
            <a:r>
              <a:rPr lang="en-US" dirty="0"/>
              <a:t>Group Feeding tended to a little more significant than Garlic.</a:t>
            </a:r>
          </a:p>
          <a:p>
            <a:endParaRPr lang="en-US" dirty="0"/>
          </a:p>
          <a:p>
            <a:r>
              <a:rPr lang="en-US" dirty="0"/>
              <a:t>More feeding would have to be done in different way if we wanted clearer results. </a:t>
            </a:r>
          </a:p>
          <a:p>
            <a:endParaRPr lang="en-US" dirty="0"/>
          </a:p>
          <a:p>
            <a:endParaRPr lang="en-US" dirty="0"/>
          </a:p>
          <a:p>
            <a:endParaRPr lang="en-US" dirty="0"/>
          </a:p>
          <a:p>
            <a:endParaRPr lang="en-US" dirty="0"/>
          </a:p>
          <a:p>
            <a:r>
              <a:rPr lang="en-US" sz="1400" dirty="0"/>
              <a:t>Note: Significant under a group means that the averages were significantly different in a statistical t-test.</a:t>
            </a:r>
            <a:endParaRPr lang="en-US" dirty="0"/>
          </a:p>
        </p:txBody>
      </p:sp>
      <p:pic>
        <p:nvPicPr>
          <p:cNvPr id="4" name="Picture 3" descr="Chart, bar chart&#10;&#10;Description automatically generated">
            <a:extLst>
              <a:ext uri="{FF2B5EF4-FFF2-40B4-BE49-F238E27FC236}">
                <a16:creationId xmlns:a16="http://schemas.microsoft.com/office/drawing/2014/main" id="{3C2D972A-8D89-9F44-BF68-1462E9FC6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591300" cy="3327400"/>
          </a:xfrm>
          <a:prstGeom prst="rect">
            <a:avLst/>
          </a:prstGeom>
        </p:spPr>
      </p:pic>
      <p:pic>
        <p:nvPicPr>
          <p:cNvPr id="8" name="Picture 7" descr="Chart, bar chart&#10;&#10;Description automatically generated">
            <a:extLst>
              <a:ext uri="{FF2B5EF4-FFF2-40B4-BE49-F238E27FC236}">
                <a16:creationId xmlns:a16="http://schemas.microsoft.com/office/drawing/2014/main" id="{D727073F-9C59-5043-B5DC-243E27AA3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30600"/>
            <a:ext cx="6591300" cy="3327400"/>
          </a:xfrm>
          <a:prstGeom prst="rect">
            <a:avLst/>
          </a:prstGeom>
        </p:spPr>
      </p:pic>
    </p:spTree>
    <p:extLst>
      <p:ext uri="{BB962C8B-B14F-4D97-AF65-F5344CB8AC3E}">
        <p14:creationId xmlns:p14="http://schemas.microsoft.com/office/powerpoint/2010/main" val="2960850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8F3E77-74A5-F94A-91CA-6B267D25D756}"/>
              </a:ext>
            </a:extLst>
          </p:cNvPr>
          <p:cNvSpPr txBox="1"/>
          <p:nvPr/>
        </p:nvSpPr>
        <p:spPr>
          <a:xfrm>
            <a:off x="7345180" y="434715"/>
            <a:ext cx="4497050" cy="6247864"/>
          </a:xfrm>
          <a:prstGeom prst="rect">
            <a:avLst/>
          </a:prstGeom>
          <a:noFill/>
        </p:spPr>
        <p:txBody>
          <a:bodyPr wrap="square" rtlCol="0">
            <a:spAutoFit/>
          </a:bodyPr>
          <a:lstStyle/>
          <a:p>
            <a:pPr algn="ctr"/>
            <a:endParaRPr lang="en-US" sz="2800" b="1" dirty="0"/>
          </a:p>
          <a:p>
            <a:pPr algn="ctr"/>
            <a:r>
              <a:rPr lang="en-US" sz="2800" b="1" dirty="0"/>
              <a:t>Gray Reef Dropping Patterns</a:t>
            </a:r>
          </a:p>
          <a:p>
            <a:pPr algn="ctr"/>
            <a:endParaRPr lang="en-US" sz="2800" b="1" dirty="0"/>
          </a:p>
          <a:p>
            <a:r>
              <a:rPr lang="en-US" dirty="0"/>
              <a:t>Interestingly, GR2 drops more pieces of Food when they are fed separately, and GR3 is the opposite. She drops more food when they are fed together. </a:t>
            </a:r>
          </a:p>
          <a:p>
            <a:endParaRPr lang="en-US" dirty="0"/>
          </a:p>
          <a:p>
            <a:r>
              <a:rPr lang="en-US" dirty="0"/>
              <a:t>The presence of Vitamins was significant to GR3 but not GR2 and Garlic did not change the amount of food Dropped significantly. (Graphs in Appendix)</a:t>
            </a:r>
          </a:p>
          <a:p>
            <a:endParaRPr lang="en-US" dirty="0"/>
          </a:p>
          <a:p>
            <a:endParaRPr lang="en-US" dirty="0"/>
          </a:p>
          <a:p>
            <a:endParaRPr lang="en-US" dirty="0"/>
          </a:p>
          <a:p>
            <a:endParaRPr lang="en-US" dirty="0"/>
          </a:p>
          <a:p>
            <a:endParaRPr lang="en-US" dirty="0"/>
          </a:p>
          <a:p>
            <a:endParaRPr lang="en-US" dirty="0"/>
          </a:p>
          <a:p>
            <a:endParaRPr lang="en-US" dirty="0"/>
          </a:p>
          <a:p>
            <a:r>
              <a:rPr lang="en-US" sz="1400" dirty="0"/>
              <a:t>Note: Significant under a group means that the averages were significantly different in a statistical t-test.</a:t>
            </a:r>
            <a:endParaRPr lang="en-US" dirty="0"/>
          </a:p>
        </p:txBody>
      </p:sp>
      <p:pic>
        <p:nvPicPr>
          <p:cNvPr id="3" name="Picture 2" descr="Chart, bar chart&#10;&#10;Description automatically generated">
            <a:extLst>
              <a:ext uri="{FF2B5EF4-FFF2-40B4-BE49-F238E27FC236}">
                <a16:creationId xmlns:a16="http://schemas.microsoft.com/office/drawing/2014/main" id="{A854A7D0-2027-8846-8294-609627D5CD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86" y="1305732"/>
            <a:ext cx="6999514" cy="4505830"/>
          </a:xfrm>
          <a:prstGeom prst="rect">
            <a:avLst/>
          </a:prstGeom>
        </p:spPr>
      </p:pic>
    </p:spTree>
    <p:extLst>
      <p:ext uri="{BB962C8B-B14F-4D97-AF65-F5344CB8AC3E}">
        <p14:creationId xmlns:p14="http://schemas.microsoft.com/office/powerpoint/2010/main" val="3063525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8F3E77-74A5-F94A-91CA-6B267D25D756}"/>
              </a:ext>
            </a:extLst>
          </p:cNvPr>
          <p:cNvSpPr txBox="1"/>
          <p:nvPr/>
        </p:nvSpPr>
        <p:spPr>
          <a:xfrm>
            <a:off x="7345180" y="434715"/>
            <a:ext cx="4497050" cy="5970865"/>
          </a:xfrm>
          <a:prstGeom prst="rect">
            <a:avLst/>
          </a:prstGeom>
          <a:noFill/>
        </p:spPr>
        <p:txBody>
          <a:bodyPr wrap="square" rtlCol="0">
            <a:spAutoFit/>
          </a:bodyPr>
          <a:lstStyle/>
          <a:p>
            <a:pPr algn="ctr"/>
            <a:r>
              <a:rPr lang="en-US" sz="2800" b="1" dirty="0"/>
              <a:t>Gray Reef Targeting Patterns</a:t>
            </a:r>
          </a:p>
          <a:p>
            <a:pPr algn="ctr"/>
            <a:endParaRPr lang="en-US" sz="2800" b="1" dirty="0"/>
          </a:p>
          <a:p>
            <a:pPr algn="ctr"/>
            <a:endParaRPr lang="en-US" sz="2800" b="1" dirty="0"/>
          </a:p>
          <a:p>
            <a:r>
              <a:rPr lang="en-US" dirty="0"/>
              <a:t>Once again, it is hard to distinguish exactly what causes the Gray Reef Sharks to target more, but we could tell that they do target more when they are fed separately, no garlic is present, and no vitamins are present as well. </a:t>
            </a:r>
          </a:p>
          <a:p>
            <a:endParaRPr lang="en-US" dirty="0"/>
          </a:p>
          <a:p>
            <a:r>
              <a:rPr lang="en-US" dirty="0"/>
              <a:t>GR3 was the only shark whose targeting rate was not significantly affected by any of these factors.</a:t>
            </a:r>
          </a:p>
          <a:p>
            <a:endParaRPr lang="en-US" dirty="0"/>
          </a:p>
          <a:p>
            <a:endParaRPr lang="en-US" dirty="0"/>
          </a:p>
          <a:p>
            <a:endParaRPr lang="en-US" dirty="0"/>
          </a:p>
          <a:p>
            <a:endParaRPr lang="en-US" dirty="0"/>
          </a:p>
          <a:p>
            <a:endParaRPr lang="en-US" dirty="0"/>
          </a:p>
          <a:p>
            <a:r>
              <a:rPr lang="en-US" sz="1400" dirty="0"/>
              <a:t>Note: Significant under a group means that the averages were significantly different in a statistical t-test.</a:t>
            </a:r>
            <a:endParaRPr lang="en-US" dirty="0"/>
          </a:p>
        </p:txBody>
      </p:sp>
      <p:pic>
        <p:nvPicPr>
          <p:cNvPr id="3" name="Picture 2" descr="Chart, bar chart&#10;&#10;Description automatically generated">
            <a:extLst>
              <a:ext uri="{FF2B5EF4-FFF2-40B4-BE49-F238E27FC236}">
                <a16:creationId xmlns:a16="http://schemas.microsoft.com/office/drawing/2014/main" id="{200F81B1-63BC-9A41-B948-02838DBCB6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727122" cy="3429000"/>
          </a:xfrm>
          <a:prstGeom prst="rect">
            <a:avLst/>
          </a:prstGeom>
        </p:spPr>
      </p:pic>
      <p:pic>
        <p:nvPicPr>
          <p:cNvPr id="7" name="Picture 6" descr="Chart, bar chart&#10;&#10;Description automatically generated">
            <a:extLst>
              <a:ext uri="{FF2B5EF4-FFF2-40B4-BE49-F238E27FC236}">
                <a16:creationId xmlns:a16="http://schemas.microsoft.com/office/drawing/2014/main" id="{4106FEF2-3A97-2E41-BD63-09C9E80B14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29000"/>
            <a:ext cx="6782146" cy="3457047"/>
          </a:xfrm>
          <a:prstGeom prst="rect">
            <a:avLst/>
          </a:prstGeom>
        </p:spPr>
      </p:pic>
    </p:spTree>
    <p:extLst>
      <p:ext uri="{BB962C8B-B14F-4D97-AF65-F5344CB8AC3E}">
        <p14:creationId xmlns:p14="http://schemas.microsoft.com/office/powerpoint/2010/main" val="1053639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1EBF1A-0416-3B4A-B93A-D2E90CA4C27C}"/>
              </a:ext>
            </a:extLst>
          </p:cNvPr>
          <p:cNvSpPr>
            <a:spLocks noGrp="1"/>
          </p:cNvSpPr>
          <p:nvPr>
            <p:ph type="title"/>
          </p:nvPr>
        </p:nvSpPr>
        <p:spPr>
          <a:xfrm>
            <a:off x="838200" y="0"/>
            <a:ext cx="10515600" cy="1325563"/>
          </a:xfrm>
        </p:spPr>
        <p:txBody>
          <a:bodyPr/>
          <a:lstStyle/>
          <a:p>
            <a:r>
              <a:rPr lang="en-US" dirty="0"/>
              <a:t>Individual Gray Reef Feeding Summary</a:t>
            </a:r>
          </a:p>
        </p:txBody>
      </p:sp>
      <p:sp>
        <p:nvSpPr>
          <p:cNvPr id="4" name="Content Placeholder 3">
            <a:extLst>
              <a:ext uri="{FF2B5EF4-FFF2-40B4-BE49-F238E27FC236}">
                <a16:creationId xmlns:a16="http://schemas.microsoft.com/office/drawing/2014/main" id="{19A9EDCF-9D6A-A844-835E-4A5329CBB4EE}"/>
              </a:ext>
            </a:extLst>
          </p:cNvPr>
          <p:cNvSpPr>
            <a:spLocks noGrp="1"/>
          </p:cNvSpPr>
          <p:nvPr>
            <p:ph idx="1"/>
          </p:nvPr>
        </p:nvSpPr>
        <p:spPr>
          <a:xfrm>
            <a:off x="838200" y="1143000"/>
            <a:ext cx="11789229" cy="5312229"/>
          </a:xfrm>
        </p:spPr>
        <p:txBody>
          <a:bodyPr>
            <a:normAutofit fontScale="85000" lnSpcReduction="20000"/>
          </a:bodyPr>
          <a:lstStyle/>
          <a:p>
            <a:r>
              <a:rPr lang="en-US" b="1" dirty="0"/>
              <a:t>GR1 - </a:t>
            </a:r>
          </a:p>
          <a:p>
            <a:pPr lvl="1"/>
            <a:r>
              <a:rPr lang="en-US" dirty="0"/>
              <a:t>Favorite Food: Herring</a:t>
            </a:r>
          </a:p>
          <a:p>
            <a:pPr lvl="1"/>
            <a:r>
              <a:rPr lang="en-US" dirty="0"/>
              <a:t>Eats and Targets more when fed separately without garlic or vitamins in the food. </a:t>
            </a:r>
          </a:p>
          <a:p>
            <a:r>
              <a:rPr lang="en-US" b="1" dirty="0"/>
              <a:t>GR2 - </a:t>
            </a:r>
          </a:p>
          <a:p>
            <a:pPr lvl="1"/>
            <a:r>
              <a:rPr lang="en-US" dirty="0"/>
              <a:t>Favorite Food: Herring</a:t>
            </a:r>
          </a:p>
          <a:p>
            <a:pPr lvl="1"/>
            <a:r>
              <a:rPr lang="en-US" dirty="0"/>
              <a:t>Eats and Targets more when fed separately without garlic or vitamins in the food. </a:t>
            </a:r>
          </a:p>
          <a:p>
            <a:pPr lvl="1"/>
            <a:r>
              <a:rPr lang="en-US" dirty="0"/>
              <a:t>Drops more food when being fed separately</a:t>
            </a:r>
          </a:p>
          <a:p>
            <a:r>
              <a:rPr lang="en-US" b="1" dirty="0"/>
              <a:t>GR3 - </a:t>
            </a:r>
          </a:p>
          <a:p>
            <a:pPr lvl="1"/>
            <a:r>
              <a:rPr lang="en-US" dirty="0"/>
              <a:t>Favorite Food: Herring</a:t>
            </a:r>
          </a:p>
          <a:p>
            <a:pPr lvl="1"/>
            <a:r>
              <a:rPr lang="en-US" dirty="0"/>
              <a:t>Drops more food when being fed with all the sharks</a:t>
            </a:r>
          </a:p>
          <a:p>
            <a:r>
              <a:rPr lang="en-US" b="1" dirty="0"/>
              <a:t>GR4 - </a:t>
            </a:r>
          </a:p>
          <a:p>
            <a:pPr lvl="1"/>
            <a:r>
              <a:rPr lang="en-US" dirty="0"/>
              <a:t>Favorite Food: Herring</a:t>
            </a:r>
          </a:p>
          <a:p>
            <a:pPr lvl="1"/>
            <a:r>
              <a:rPr lang="en-US" dirty="0"/>
              <a:t>Eats and Targets more when fed separately without garlic or vitamins in the food. </a:t>
            </a:r>
          </a:p>
          <a:p>
            <a:r>
              <a:rPr lang="en-US" b="1" dirty="0"/>
              <a:t>GR5 - </a:t>
            </a:r>
          </a:p>
          <a:p>
            <a:pPr lvl="1"/>
            <a:r>
              <a:rPr lang="en-US" dirty="0"/>
              <a:t>Favorite Food: Herring</a:t>
            </a:r>
          </a:p>
          <a:p>
            <a:pPr lvl="1"/>
            <a:r>
              <a:rPr lang="en-US" dirty="0"/>
              <a:t>Eats and Targets more when fed separately without garlic or vitamins in the food. </a:t>
            </a:r>
          </a:p>
          <a:p>
            <a:pPr lvl="1"/>
            <a:endParaRPr lang="en-US" dirty="0"/>
          </a:p>
        </p:txBody>
      </p:sp>
    </p:spTree>
    <p:extLst>
      <p:ext uri="{BB962C8B-B14F-4D97-AF65-F5344CB8AC3E}">
        <p14:creationId xmlns:p14="http://schemas.microsoft.com/office/powerpoint/2010/main" val="3706217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A512A-F7ED-4A66-9993-4472DD16ABF9}"/>
              </a:ext>
            </a:extLst>
          </p:cNvPr>
          <p:cNvSpPr>
            <a:spLocks noGrp="1"/>
          </p:cNvSpPr>
          <p:nvPr>
            <p:ph type="ctrTitle"/>
          </p:nvPr>
        </p:nvSpPr>
        <p:spPr/>
        <p:txBody>
          <a:bodyPr/>
          <a:lstStyle/>
          <a:p>
            <a:r>
              <a:rPr lang="en-US" dirty="0"/>
              <a:t>Ross and Chandler</a:t>
            </a:r>
          </a:p>
        </p:txBody>
      </p:sp>
      <p:sp>
        <p:nvSpPr>
          <p:cNvPr id="3" name="Subtitle 2">
            <a:extLst>
              <a:ext uri="{FF2B5EF4-FFF2-40B4-BE49-F238E27FC236}">
                <a16:creationId xmlns:a16="http://schemas.microsoft.com/office/drawing/2014/main" id="{70F6B0E8-FFFB-424C-BA20-C35DA1A3BB9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58430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B6FA111-1E2A-6B47-8755-510345B5FD8E}"/>
              </a:ext>
            </a:extLst>
          </p:cNvPr>
          <p:cNvSpPr txBox="1"/>
          <p:nvPr/>
        </p:nvSpPr>
        <p:spPr>
          <a:xfrm>
            <a:off x="9503764" y="434715"/>
            <a:ext cx="2443397" cy="5909310"/>
          </a:xfrm>
          <a:prstGeom prst="rect">
            <a:avLst/>
          </a:prstGeom>
          <a:noFill/>
        </p:spPr>
        <p:txBody>
          <a:bodyPr wrap="square" rtlCol="0">
            <a:spAutoFit/>
          </a:bodyPr>
          <a:lstStyle/>
          <a:p>
            <a:pPr algn="ctr"/>
            <a:r>
              <a:rPr lang="en-US" b="1" dirty="0"/>
              <a:t>Sand Bar</a:t>
            </a:r>
          </a:p>
          <a:p>
            <a:endParaRPr lang="en-US" dirty="0"/>
          </a:p>
          <a:p>
            <a:r>
              <a:rPr lang="en-US" dirty="0"/>
              <a:t>This Matrix shows how inter-related the variables were when analyzing the Sand Bar’s feeding Trends.</a:t>
            </a:r>
          </a:p>
          <a:p>
            <a:endParaRPr lang="en-US" dirty="0"/>
          </a:p>
          <a:p>
            <a:r>
              <a:rPr lang="en-US" dirty="0"/>
              <a:t>The scale is from -1 to 1. The darker the box the more related the two variables were.</a:t>
            </a:r>
          </a:p>
          <a:p>
            <a:endParaRPr lang="en-US" dirty="0"/>
          </a:p>
          <a:p>
            <a:r>
              <a:rPr lang="en-US" dirty="0"/>
              <a:t>For example, Group Feeding and Vitamins have a strong negative correlation. Meaning that most of the time when they were fed together (0), they were also fed vitamins (1).</a:t>
            </a:r>
          </a:p>
        </p:txBody>
      </p:sp>
      <p:pic>
        <p:nvPicPr>
          <p:cNvPr id="3" name="Picture 2" descr="Chart, waterfall chart&#10;&#10;Description automatically generated">
            <a:extLst>
              <a:ext uri="{FF2B5EF4-FFF2-40B4-BE49-F238E27FC236}">
                <a16:creationId xmlns:a16="http://schemas.microsoft.com/office/drawing/2014/main" id="{09B7141D-6399-0047-98C0-E78D7F50B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342167" cy="6858000"/>
          </a:xfrm>
          <a:prstGeom prst="rect">
            <a:avLst/>
          </a:prstGeom>
        </p:spPr>
      </p:pic>
    </p:spTree>
    <p:extLst>
      <p:ext uri="{BB962C8B-B14F-4D97-AF65-F5344CB8AC3E}">
        <p14:creationId xmlns:p14="http://schemas.microsoft.com/office/powerpoint/2010/main" val="3739239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207FB3B5-9232-4FAD-974D-E7DD892849A7}"/>
              </a:ext>
            </a:extLst>
          </p:cNvPr>
          <p:cNvGraphicFramePr/>
          <p:nvPr>
            <p:extLst>
              <p:ext uri="{D42A27DB-BD31-4B8C-83A1-F6EECF244321}">
                <p14:modId xmlns:p14="http://schemas.microsoft.com/office/powerpoint/2010/main" val="2399569666"/>
              </p:ext>
            </p:extLst>
          </p:nvPr>
        </p:nvGraphicFramePr>
        <p:xfrm>
          <a:off x="2032000" y="912706"/>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5CDD92CE-93F5-4913-A73C-40A4D78CE1FA}"/>
              </a:ext>
            </a:extLst>
          </p:cNvPr>
          <p:cNvSpPr txBox="1"/>
          <p:nvPr/>
        </p:nvSpPr>
        <p:spPr>
          <a:xfrm>
            <a:off x="2909887" y="627333"/>
            <a:ext cx="637222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Ross vs Chandler Avg Food per Instance (Top 3 Food Combos)</a:t>
            </a:r>
          </a:p>
        </p:txBody>
      </p:sp>
    </p:spTree>
    <p:extLst>
      <p:ext uri="{BB962C8B-B14F-4D97-AF65-F5344CB8AC3E}">
        <p14:creationId xmlns:p14="http://schemas.microsoft.com/office/powerpoint/2010/main" val="1673988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8F3E77-74A5-F94A-91CA-6B267D25D756}"/>
              </a:ext>
            </a:extLst>
          </p:cNvPr>
          <p:cNvSpPr txBox="1"/>
          <p:nvPr/>
        </p:nvSpPr>
        <p:spPr>
          <a:xfrm>
            <a:off x="7345180" y="434715"/>
            <a:ext cx="4497050" cy="5816977"/>
          </a:xfrm>
          <a:prstGeom prst="rect">
            <a:avLst/>
          </a:prstGeom>
          <a:noFill/>
        </p:spPr>
        <p:txBody>
          <a:bodyPr wrap="square" rtlCol="0">
            <a:spAutoFit/>
          </a:bodyPr>
          <a:lstStyle/>
          <a:p>
            <a:pPr algn="ctr"/>
            <a:r>
              <a:rPr lang="en-US" sz="2800" b="1" dirty="0"/>
              <a:t>Sand Bar Eating Patterns</a:t>
            </a:r>
          </a:p>
          <a:p>
            <a:pPr algn="ctr"/>
            <a:endParaRPr lang="en-US" sz="2800" b="1" dirty="0"/>
          </a:p>
          <a:p>
            <a:r>
              <a:rPr lang="en-US" dirty="0"/>
              <a:t>The graphs show that Chandler like Garlic more than Ross. He almost always tends to eat more when there is Garlic. </a:t>
            </a:r>
          </a:p>
          <a:p>
            <a:endParaRPr lang="en-US" dirty="0"/>
          </a:p>
          <a:p>
            <a:r>
              <a:rPr lang="en-US" dirty="0"/>
              <a:t>Both Ross and Chandler strongly prefer to be fed separately They Eat on average 2 pieces more of food on these days.</a:t>
            </a:r>
          </a:p>
          <a:p>
            <a:endParaRPr lang="en-US" dirty="0"/>
          </a:p>
          <a:p>
            <a:r>
              <a:rPr lang="en-US" dirty="0"/>
              <a:t>They also prefer not having vitamins in their food, although that is highly related with eating alone. (Graph in Appendix)</a:t>
            </a:r>
          </a:p>
          <a:p>
            <a:endParaRPr lang="en-US" dirty="0"/>
          </a:p>
          <a:p>
            <a:endParaRPr lang="en-US" dirty="0"/>
          </a:p>
          <a:p>
            <a:endParaRPr lang="en-US" dirty="0"/>
          </a:p>
          <a:p>
            <a:endParaRPr lang="en-US" dirty="0"/>
          </a:p>
          <a:p>
            <a:endParaRPr lang="en-US" dirty="0"/>
          </a:p>
          <a:p>
            <a:r>
              <a:rPr lang="en-US" sz="1400" dirty="0"/>
              <a:t>Note: Significant under a group means that the averages were significantly different in a statistical t-test.</a:t>
            </a:r>
            <a:endParaRPr lang="en-US" dirty="0"/>
          </a:p>
        </p:txBody>
      </p:sp>
      <p:pic>
        <p:nvPicPr>
          <p:cNvPr id="4" name="Picture 3" descr="Chart, bar chart&#10;&#10;Description automatically generated">
            <a:extLst>
              <a:ext uri="{FF2B5EF4-FFF2-40B4-BE49-F238E27FC236}">
                <a16:creationId xmlns:a16="http://schemas.microsoft.com/office/drawing/2014/main" id="{429F5682-997A-9C4B-BB2E-A05C5DFAF2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693" y="101600"/>
            <a:ext cx="5168900" cy="3327400"/>
          </a:xfrm>
          <a:prstGeom prst="rect">
            <a:avLst/>
          </a:prstGeom>
        </p:spPr>
      </p:pic>
      <p:pic>
        <p:nvPicPr>
          <p:cNvPr id="8" name="Picture 7" descr="Chart, bar chart&#10;&#10;Description automatically generated">
            <a:extLst>
              <a:ext uri="{FF2B5EF4-FFF2-40B4-BE49-F238E27FC236}">
                <a16:creationId xmlns:a16="http://schemas.microsoft.com/office/drawing/2014/main" id="{C0D449D3-6DAC-8340-AEC0-342BD4D679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193" y="3530600"/>
            <a:ext cx="5105400" cy="3327400"/>
          </a:xfrm>
          <a:prstGeom prst="rect">
            <a:avLst/>
          </a:prstGeom>
        </p:spPr>
      </p:pic>
    </p:spTree>
    <p:extLst>
      <p:ext uri="{BB962C8B-B14F-4D97-AF65-F5344CB8AC3E}">
        <p14:creationId xmlns:p14="http://schemas.microsoft.com/office/powerpoint/2010/main" val="1667639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8F3E77-74A5-F94A-91CA-6B267D25D756}"/>
              </a:ext>
            </a:extLst>
          </p:cNvPr>
          <p:cNvSpPr txBox="1"/>
          <p:nvPr/>
        </p:nvSpPr>
        <p:spPr>
          <a:xfrm>
            <a:off x="1861457" y="874455"/>
            <a:ext cx="8469086" cy="2554545"/>
          </a:xfrm>
          <a:prstGeom prst="rect">
            <a:avLst/>
          </a:prstGeom>
          <a:noFill/>
        </p:spPr>
        <p:txBody>
          <a:bodyPr wrap="square" rtlCol="0">
            <a:spAutoFit/>
          </a:bodyPr>
          <a:lstStyle/>
          <a:p>
            <a:pPr algn="ctr"/>
            <a:r>
              <a:rPr lang="en-US" sz="4800" b="1" dirty="0"/>
              <a:t>Sand Bar Dropping Patterns</a:t>
            </a:r>
          </a:p>
          <a:p>
            <a:pPr algn="ctr"/>
            <a:endParaRPr lang="en-US" sz="2800" b="1" dirty="0"/>
          </a:p>
          <a:p>
            <a:r>
              <a:rPr lang="en-US" sz="2800" dirty="0"/>
              <a:t>Garlic, </a:t>
            </a:r>
            <a:r>
              <a:rPr lang="en-US" sz="2800" dirty="0" err="1"/>
              <a:t>Mazuri</a:t>
            </a:r>
            <a:r>
              <a:rPr lang="en-US" sz="2800" dirty="0"/>
              <a:t> Vitamins, and Group Feeding had no significant effect on how many pieces Ross and Chandler Dropped. (Graphs in Appendix)</a:t>
            </a:r>
          </a:p>
        </p:txBody>
      </p:sp>
    </p:spTree>
    <p:extLst>
      <p:ext uri="{BB962C8B-B14F-4D97-AF65-F5344CB8AC3E}">
        <p14:creationId xmlns:p14="http://schemas.microsoft.com/office/powerpoint/2010/main" val="2178287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8F3E77-74A5-F94A-91CA-6B267D25D756}"/>
              </a:ext>
            </a:extLst>
          </p:cNvPr>
          <p:cNvSpPr txBox="1"/>
          <p:nvPr/>
        </p:nvSpPr>
        <p:spPr>
          <a:xfrm>
            <a:off x="323894" y="520511"/>
            <a:ext cx="4497050" cy="5816977"/>
          </a:xfrm>
          <a:prstGeom prst="rect">
            <a:avLst/>
          </a:prstGeom>
          <a:noFill/>
        </p:spPr>
        <p:txBody>
          <a:bodyPr wrap="square" rtlCol="0">
            <a:spAutoFit/>
          </a:bodyPr>
          <a:lstStyle/>
          <a:p>
            <a:pPr algn="ctr"/>
            <a:r>
              <a:rPr lang="en-US" sz="2800" b="1" dirty="0"/>
              <a:t>Sand Bar Targeting Patterns</a:t>
            </a:r>
          </a:p>
          <a:p>
            <a:endParaRPr lang="en-US" sz="2800" b="1" dirty="0"/>
          </a:p>
          <a:p>
            <a:r>
              <a:rPr lang="en-US" dirty="0"/>
              <a:t>Both Ross and Chandler Targeted more when they were being fed separately and there were no vitamins present. </a:t>
            </a:r>
            <a:endParaRPr lang="en-US" sz="24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400" dirty="0"/>
              <a:t>Note: Significant under a group means that the averages were significantly different in a statistical t-test.</a:t>
            </a:r>
            <a:endParaRPr lang="en-US" dirty="0"/>
          </a:p>
        </p:txBody>
      </p:sp>
      <p:pic>
        <p:nvPicPr>
          <p:cNvPr id="3" name="Picture 2" descr="Chart, bar chart&#10;&#10;Description automatically generated">
            <a:extLst>
              <a:ext uri="{FF2B5EF4-FFF2-40B4-BE49-F238E27FC236}">
                <a16:creationId xmlns:a16="http://schemas.microsoft.com/office/drawing/2014/main" id="{185A025A-BA3C-514D-A80A-40CBA19ED2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4114" y="15106"/>
            <a:ext cx="5288878" cy="3421447"/>
          </a:xfrm>
          <a:prstGeom prst="rect">
            <a:avLst/>
          </a:prstGeom>
        </p:spPr>
      </p:pic>
      <p:pic>
        <p:nvPicPr>
          <p:cNvPr id="7" name="Picture 6" descr="Chart, bar chart&#10;&#10;Description automatically generated">
            <a:extLst>
              <a:ext uri="{FF2B5EF4-FFF2-40B4-BE49-F238E27FC236}">
                <a16:creationId xmlns:a16="http://schemas.microsoft.com/office/drawing/2014/main" id="{90502B08-4D0F-8B42-92D1-DA265B05AF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4114" y="3436553"/>
            <a:ext cx="5312229" cy="3436553"/>
          </a:xfrm>
          <a:prstGeom prst="rect">
            <a:avLst/>
          </a:prstGeom>
        </p:spPr>
      </p:pic>
    </p:spTree>
    <p:extLst>
      <p:ext uri="{BB962C8B-B14F-4D97-AF65-F5344CB8AC3E}">
        <p14:creationId xmlns:p14="http://schemas.microsoft.com/office/powerpoint/2010/main" val="1115615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A9193B5D-E1D9-4B20-BF29-EB98FAAE2F17}"/>
              </a:ext>
            </a:extLst>
          </p:cNvPr>
          <p:cNvGraphicFramePr/>
          <p:nvPr>
            <p:extLst>
              <p:ext uri="{D42A27DB-BD31-4B8C-83A1-F6EECF244321}">
                <p14:modId xmlns:p14="http://schemas.microsoft.com/office/powerpoint/2010/main" val="160930062"/>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68944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1EBF1A-0416-3B4A-B93A-D2E90CA4C27C}"/>
              </a:ext>
            </a:extLst>
          </p:cNvPr>
          <p:cNvSpPr>
            <a:spLocks noGrp="1"/>
          </p:cNvSpPr>
          <p:nvPr>
            <p:ph type="title"/>
          </p:nvPr>
        </p:nvSpPr>
        <p:spPr>
          <a:xfrm>
            <a:off x="838200" y="0"/>
            <a:ext cx="10515600" cy="1325563"/>
          </a:xfrm>
        </p:spPr>
        <p:txBody>
          <a:bodyPr/>
          <a:lstStyle/>
          <a:p>
            <a:r>
              <a:rPr lang="en-US" dirty="0"/>
              <a:t>Individual Sand Bar Feeding Summary</a:t>
            </a:r>
          </a:p>
        </p:txBody>
      </p:sp>
      <p:sp>
        <p:nvSpPr>
          <p:cNvPr id="4" name="Content Placeholder 3">
            <a:extLst>
              <a:ext uri="{FF2B5EF4-FFF2-40B4-BE49-F238E27FC236}">
                <a16:creationId xmlns:a16="http://schemas.microsoft.com/office/drawing/2014/main" id="{19A9EDCF-9D6A-A844-835E-4A5329CBB4EE}"/>
              </a:ext>
            </a:extLst>
          </p:cNvPr>
          <p:cNvSpPr>
            <a:spLocks noGrp="1"/>
          </p:cNvSpPr>
          <p:nvPr>
            <p:ph idx="1"/>
          </p:nvPr>
        </p:nvSpPr>
        <p:spPr>
          <a:xfrm>
            <a:off x="838200" y="1143000"/>
            <a:ext cx="11789229" cy="5312229"/>
          </a:xfrm>
        </p:spPr>
        <p:txBody>
          <a:bodyPr>
            <a:normAutofit/>
          </a:bodyPr>
          <a:lstStyle/>
          <a:p>
            <a:r>
              <a:rPr lang="en-US" b="1" dirty="0"/>
              <a:t>Ross - </a:t>
            </a:r>
          </a:p>
          <a:p>
            <a:pPr lvl="1"/>
            <a:r>
              <a:rPr lang="en-US" dirty="0"/>
              <a:t>Favorite Food: Mackerel with Garlic</a:t>
            </a:r>
          </a:p>
          <a:p>
            <a:pPr lvl="1"/>
            <a:r>
              <a:rPr lang="en-US" dirty="0"/>
              <a:t>Eats and targets more when being fed without the Gray Reef Sharks</a:t>
            </a:r>
          </a:p>
          <a:p>
            <a:r>
              <a:rPr lang="en-US" b="1" dirty="0"/>
              <a:t>Chandler - </a:t>
            </a:r>
          </a:p>
          <a:p>
            <a:pPr lvl="1"/>
            <a:r>
              <a:rPr lang="en-US" dirty="0"/>
              <a:t>Favorite Food: Mackerel with Garlic</a:t>
            </a:r>
          </a:p>
          <a:p>
            <a:pPr lvl="1"/>
            <a:r>
              <a:rPr lang="en-US" dirty="0"/>
              <a:t>Loves Garlic</a:t>
            </a:r>
          </a:p>
          <a:p>
            <a:pPr lvl="1"/>
            <a:r>
              <a:rPr lang="en-US" dirty="0"/>
              <a:t>Eats and targets more when being fed without the Gray Reef Sharks</a:t>
            </a:r>
          </a:p>
        </p:txBody>
      </p:sp>
    </p:spTree>
    <p:extLst>
      <p:ext uri="{BB962C8B-B14F-4D97-AF65-F5344CB8AC3E}">
        <p14:creationId xmlns:p14="http://schemas.microsoft.com/office/powerpoint/2010/main" val="2872287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CC2ED18D-6928-440B-9AD6-9FE70040432E}"/>
              </a:ext>
            </a:extLst>
          </p:cNvPr>
          <p:cNvGraphicFramePr/>
          <p:nvPr>
            <p:extLst>
              <p:ext uri="{D42A27DB-BD31-4B8C-83A1-F6EECF244321}">
                <p14:modId xmlns:p14="http://schemas.microsoft.com/office/powerpoint/2010/main" val="3762409288"/>
              </p:ext>
            </p:extLst>
          </p:nvPr>
        </p:nvGraphicFramePr>
        <p:xfrm>
          <a:off x="2032000" y="1014306"/>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50849DE3-E5CB-47D3-8CC3-41B6CA011931}"/>
              </a:ext>
            </a:extLst>
          </p:cNvPr>
          <p:cNvSpPr txBox="1"/>
          <p:nvPr/>
        </p:nvSpPr>
        <p:spPr>
          <a:xfrm>
            <a:off x="2909887" y="627333"/>
            <a:ext cx="637222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Female vs Male Avg Food per Instance (Top 3 Food Combos)</a:t>
            </a:r>
          </a:p>
        </p:txBody>
      </p:sp>
    </p:spTree>
    <p:extLst>
      <p:ext uri="{BB962C8B-B14F-4D97-AF65-F5344CB8AC3E}">
        <p14:creationId xmlns:p14="http://schemas.microsoft.com/office/powerpoint/2010/main" val="3724948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C94BA8-DE9D-4EBC-973A-4D86239B5068}"/>
              </a:ext>
            </a:extLst>
          </p:cNvPr>
          <p:cNvSpPr txBox="1"/>
          <p:nvPr/>
        </p:nvSpPr>
        <p:spPr>
          <a:xfrm>
            <a:off x="944880" y="457200"/>
            <a:ext cx="7540752" cy="646331"/>
          </a:xfrm>
          <a:prstGeom prst="rect">
            <a:avLst/>
          </a:prstGeom>
          <a:noFill/>
        </p:spPr>
        <p:txBody>
          <a:bodyPr wrap="square" rtlCol="0">
            <a:spAutoFit/>
          </a:bodyPr>
          <a:lstStyle/>
          <a:p>
            <a:r>
              <a:rPr lang="en-US" sz="3600" dirty="0"/>
              <a:t>Optimal Feeding for Each Shark Group</a:t>
            </a:r>
          </a:p>
        </p:txBody>
      </p:sp>
      <p:pic>
        <p:nvPicPr>
          <p:cNvPr id="4" name="Picture 3">
            <a:extLst>
              <a:ext uri="{FF2B5EF4-FFF2-40B4-BE49-F238E27FC236}">
                <a16:creationId xmlns:a16="http://schemas.microsoft.com/office/drawing/2014/main" id="{35AB93A2-7758-4536-AE9C-C905A05727C5}"/>
              </a:ext>
            </a:extLst>
          </p:cNvPr>
          <p:cNvPicPr>
            <a:picLocks noChangeAspect="1"/>
          </p:cNvPicPr>
          <p:nvPr/>
        </p:nvPicPr>
        <p:blipFill>
          <a:blip r:embed="rId2"/>
          <a:stretch>
            <a:fillRect/>
          </a:stretch>
        </p:blipFill>
        <p:spPr>
          <a:xfrm>
            <a:off x="402336" y="2476164"/>
            <a:ext cx="11387328" cy="1657738"/>
          </a:xfrm>
          <a:prstGeom prst="rect">
            <a:avLst/>
          </a:prstGeom>
        </p:spPr>
      </p:pic>
    </p:spTree>
    <p:extLst>
      <p:ext uri="{BB962C8B-B14F-4D97-AF65-F5344CB8AC3E}">
        <p14:creationId xmlns:p14="http://schemas.microsoft.com/office/powerpoint/2010/main" val="2500845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59378B-15D3-0F40-A4CA-6D5D342A925A}"/>
              </a:ext>
            </a:extLst>
          </p:cNvPr>
          <p:cNvSpPr>
            <a:spLocks noGrp="1"/>
          </p:cNvSpPr>
          <p:nvPr>
            <p:ph type="ctrTitle"/>
          </p:nvPr>
        </p:nvSpPr>
        <p:spPr/>
        <p:txBody>
          <a:bodyPr/>
          <a:lstStyle/>
          <a:p>
            <a:r>
              <a:rPr lang="en-US" dirty="0"/>
              <a:t>Appendix</a:t>
            </a:r>
          </a:p>
        </p:txBody>
      </p:sp>
      <p:sp>
        <p:nvSpPr>
          <p:cNvPr id="4" name="Subtitle 3">
            <a:extLst>
              <a:ext uri="{FF2B5EF4-FFF2-40B4-BE49-F238E27FC236}">
                <a16:creationId xmlns:a16="http://schemas.microsoft.com/office/drawing/2014/main" id="{806EBB3D-5F52-F448-A2B2-2191B36F723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70195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507AB-7733-AD4B-92D0-BA203455F4B9}"/>
              </a:ext>
            </a:extLst>
          </p:cNvPr>
          <p:cNvSpPr>
            <a:spLocks noGrp="1"/>
          </p:cNvSpPr>
          <p:nvPr>
            <p:ph type="title"/>
          </p:nvPr>
        </p:nvSpPr>
        <p:spPr/>
        <p:txBody>
          <a:bodyPr/>
          <a:lstStyle/>
          <a:p>
            <a:r>
              <a:rPr lang="en-US" dirty="0"/>
              <a:t>Graph of Garlic and Black Tip Eating Patterns</a:t>
            </a:r>
          </a:p>
        </p:txBody>
      </p:sp>
      <p:pic>
        <p:nvPicPr>
          <p:cNvPr id="5" name="Picture 4" descr="Chart, bar chart&#10;&#10;Description automatically generated">
            <a:extLst>
              <a:ext uri="{FF2B5EF4-FFF2-40B4-BE49-F238E27FC236}">
                <a16:creationId xmlns:a16="http://schemas.microsoft.com/office/drawing/2014/main" id="{904D0482-2B4B-D744-A856-5DEDCE7C44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997" y="1690688"/>
            <a:ext cx="7736006" cy="4979935"/>
          </a:xfrm>
          <a:prstGeom prst="rect">
            <a:avLst/>
          </a:prstGeom>
        </p:spPr>
      </p:pic>
    </p:spTree>
    <p:extLst>
      <p:ext uri="{BB962C8B-B14F-4D97-AF65-F5344CB8AC3E}">
        <p14:creationId xmlns:p14="http://schemas.microsoft.com/office/powerpoint/2010/main" val="10497028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507AB-7733-AD4B-92D0-BA203455F4B9}"/>
              </a:ext>
            </a:extLst>
          </p:cNvPr>
          <p:cNvSpPr>
            <a:spLocks noGrp="1"/>
          </p:cNvSpPr>
          <p:nvPr>
            <p:ph type="title"/>
          </p:nvPr>
        </p:nvSpPr>
        <p:spPr/>
        <p:txBody>
          <a:bodyPr/>
          <a:lstStyle/>
          <a:p>
            <a:r>
              <a:rPr lang="en-US" dirty="0"/>
              <a:t>Graph of Vitamins and Group Feeding: Black Tip Dropping Patterns</a:t>
            </a:r>
          </a:p>
        </p:txBody>
      </p:sp>
      <p:pic>
        <p:nvPicPr>
          <p:cNvPr id="4" name="Picture 3" descr="Chart, bar chart&#10;&#10;Description automatically generated">
            <a:extLst>
              <a:ext uri="{FF2B5EF4-FFF2-40B4-BE49-F238E27FC236}">
                <a16:creationId xmlns:a16="http://schemas.microsoft.com/office/drawing/2014/main" id="{59D1F82D-CE39-E14B-B322-18C8B68F3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29995"/>
            <a:ext cx="5168900" cy="3327400"/>
          </a:xfrm>
          <a:prstGeom prst="rect">
            <a:avLst/>
          </a:prstGeom>
        </p:spPr>
      </p:pic>
      <p:pic>
        <p:nvPicPr>
          <p:cNvPr id="7" name="Picture 6" descr="Chart, bar chart&#10;&#10;Description automatically generated">
            <a:extLst>
              <a:ext uri="{FF2B5EF4-FFF2-40B4-BE49-F238E27FC236}">
                <a16:creationId xmlns:a16="http://schemas.microsoft.com/office/drawing/2014/main" id="{C2C17BDA-030C-4E4E-BBF7-08D2E3D15C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4710" y="2229995"/>
            <a:ext cx="5168900" cy="3327400"/>
          </a:xfrm>
          <a:prstGeom prst="rect">
            <a:avLst/>
          </a:prstGeom>
        </p:spPr>
      </p:pic>
    </p:spTree>
    <p:extLst>
      <p:ext uri="{BB962C8B-B14F-4D97-AF65-F5344CB8AC3E}">
        <p14:creationId xmlns:p14="http://schemas.microsoft.com/office/powerpoint/2010/main" val="37220328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94D5-4190-49AB-A335-53AEBF18BAA7}"/>
              </a:ext>
            </a:extLst>
          </p:cNvPr>
          <p:cNvSpPr>
            <a:spLocks noGrp="1"/>
          </p:cNvSpPr>
          <p:nvPr>
            <p:ph type="title"/>
          </p:nvPr>
        </p:nvSpPr>
        <p:spPr/>
        <p:txBody>
          <a:bodyPr/>
          <a:lstStyle/>
          <a:p>
            <a:r>
              <a:rPr lang="en-US" dirty="0"/>
              <a:t>Ross</a:t>
            </a:r>
          </a:p>
        </p:txBody>
      </p:sp>
      <p:sp>
        <p:nvSpPr>
          <p:cNvPr id="3" name="TextBox 2">
            <a:extLst>
              <a:ext uri="{FF2B5EF4-FFF2-40B4-BE49-F238E27FC236}">
                <a16:creationId xmlns:a16="http://schemas.microsoft.com/office/drawing/2014/main" id="{5B0C9D74-D1E2-4356-9059-3425CD3EE3AF}"/>
              </a:ext>
            </a:extLst>
          </p:cNvPr>
          <p:cNvSpPr txBox="1"/>
          <p:nvPr/>
        </p:nvSpPr>
        <p:spPr>
          <a:xfrm>
            <a:off x="1126156" y="2030931"/>
            <a:ext cx="4456497" cy="1569660"/>
          </a:xfrm>
          <a:prstGeom prst="rect">
            <a:avLst/>
          </a:prstGeom>
          <a:noFill/>
        </p:spPr>
        <p:txBody>
          <a:bodyPr wrap="square" rtlCol="0">
            <a:spAutoFit/>
          </a:bodyPr>
          <a:lstStyle/>
          <a:p>
            <a:pPr marL="342900" indent="-342900">
              <a:buAutoNum type="arabicPeriod"/>
            </a:pPr>
            <a:r>
              <a:rPr lang="en-US" sz="2400" dirty="0"/>
              <a:t>Eat/Target Percentage Trends</a:t>
            </a:r>
          </a:p>
          <a:p>
            <a:pPr marL="342900" indent="-342900">
              <a:buAutoNum type="arabicPeriod"/>
            </a:pPr>
            <a:r>
              <a:rPr lang="en-US" sz="2400" dirty="0"/>
              <a:t>Drop/Target Percentage Trends</a:t>
            </a:r>
          </a:p>
          <a:p>
            <a:pPr marL="342900" indent="-342900">
              <a:buAutoNum type="arabicPeriod"/>
            </a:pPr>
            <a:r>
              <a:rPr lang="en-US" sz="2400" dirty="0"/>
              <a:t>Average Pieces Eaten Trends</a:t>
            </a:r>
          </a:p>
          <a:p>
            <a:pPr marL="342900" indent="-342900">
              <a:buAutoNum type="arabicPeriod"/>
            </a:pPr>
            <a:r>
              <a:rPr lang="en-US" sz="2400" dirty="0"/>
              <a:t>Targeting Trends</a:t>
            </a:r>
          </a:p>
        </p:txBody>
      </p:sp>
    </p:spTree>
    <p:extLst>
      <p:ext uri="{BB962C8B-B14F-4D97-AF65-F5344CB8AC3E}">
        <p14:creationId xmlns:p14="http://schemas.microsoft.com/office/powerpoint/2010/main" val="3665626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Ross – Eat/Target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3693319"/>
          </a:xfrm>
          <a:prstGeom prst="rect">
            <a:avLst/>
          </a:prstGeom>
          <a:noFill/>
        </p:spPr>
        <p:txBody>
          <a:bodyPr wrap="square" rtlCol="0">
            <a:spAutoFit/>
          </a:bodyPr>
          <a:lstStyle/>
          <a:p>
            <a:r>
              <a:rPr lang="en-US" dirty="0"/>
              <a:t>This chart shows Ross’s eat percentage per month for all of the data range. Eat percentage is number of eats / number of targets.</a:t>
            </a:r>
          </a:p>
          <a:p>
            <a:endParaRPr lang="en-US" dirty="0"/>
          </a:p>
          <a:p>
            <a:r>
              <a:rPr lang="en-US" dirty="0"/>
              <a:t>Ross has generally increased his eat percentage, meaning in early 2018, he was eating on 30% of his targets, and as of September he was up to 48% (according to the trendline). This could be due to the spike in July 2020.</a:t>
            </a:r>
          </a:p>
        </p:txBody>
      </p:sp>
      <p:pic>
        <p:nvPicPr>
          <p:cNvPr id="3074" name="Picture 2">
            <a:extLst>
              <a:ext uri="{FF2B5EF4-FFF2-40B4-BE49-F238E27FC236}">
                <a16:creationId xmlns:a16="http://schemas.microsoft.com/office/drawing/2014/main" id="{C7BD0286-E435-4A67-8046-9C0A526B4E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708" y="1690688"/>
            <a:ext cx="7188826" cy="5177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1905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Ross – Drop/Target Percentage</a:t>
            </a:r>
          </a:p>
        </p:txBody>
      </p:sp>
      <p:pic>
        <p:nvPicPr>
          <p:cNvPr id="1026" name="Picture 2">
            <a:extLst>
              <a:ext uri="{FF2B5EF4-FFF2-40B4-BE49-F238E27FC236}">
                <a16:creationId xmlns:a16="http://schemas.microsoft.com/office/drawing/2014/main" id="{3A8D1F36-1F3F-4A29-883D-2211C369C5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17668"/>
            <a:ext cx="6729798" cy="47726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2862322"/>
          </a:xfrm>
          <a:prstGeom prst="rect">
            <a:avLst/>
          </a:prstGeom>
          <a:noFill/>
        </p:spPr>
        <p:txBody>
          <a:bodyPr wrap="square" rtlCol="0">
            <a:spAutoFit/>
          </a:bodyPr>
          <a:lstStyle/>
          <a:p>
            <a:r>
              <a:rPr lang="en-US" dirty="0"/>
              <a:t>This chart shows Ross’s drop percentage per month for all of the data range. Drop percentage is number of drops / number of targets.</a:t>
            </a:r>
          </a:p>
          <a:p>
            <a:endParaRPr lang="en-US" dirty="0"/>
          </a:p>
          <a:p>
            <a:r>
              <a:rPr lang="en-US" dirty="0"/>
              <a:t>Ross has generally decreased his drop percentage, meaning nearly all his targets result in either a “eat” or just “target”.</a:t>
            </a:r>
          </a:p>
        </p:txBody>
      </p:sp>
    </p:spTree>
    <p:extLst>
      <p:ext uri="{BB962C8B-B14F-4D97-AF65-F5344CB8AC3E}">
        <p14:creationId xmlns:p14="http://schemas.microsoft.com/office/powerpoint/2010/main" val="16504049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Ross – Average Pieces</a:t>
            </a:r>
          </a:p>
        </p:txBody>
      </p:sp>
      <p:sp>
        <p:nvSpPr>
          <p:cNvPr id="3" name="TextBox 2">
            <a:extLst>
              <a:ext uri="{FF2B5EF4-FFF2-40B4-BE49-F238E27FC236}">
                <a16:creationId xmlns:a16="http://schemas.microsoft.com/office/drawing/2014/main" id="{79AD0B73-BAFF-4BAE-9D78-DD297FF25AB4}"/>
              </a:ext>
            </a:extLst>
          </p:cNvPr>
          <p:cNvSpPr txBox="1"/>
          <p:nvPr/>
        </p:nvSpPr>
        <p:spPr>
          <a:xfrm>
            <a:off x="8332854" y="1964343"/>
            <a:ext cx="3444240" cy="2031325"/>
          </a:xfrm>
          <a:prstGeom prst="rect">
            <a:avLst/>
          </a:prstGeom>
          <a:noFill/>
        </p:spPr>
        <p:txBody>
          <a:bodyPr wrap="square" rtlCol="0">
            <a:spAutoFit/>
          </a:bodyPr>
          <a:lstStyle/>
          <a:p>
            <a:r>
              <a:rPr lang="en-US" dirty="0"/>
              <a:t>This chart shows Ross’s average pieces eaten per feeding on a month to month basis.</a:t>
            </a:r>
          </a:p>
          <a:p>
            <a:endParaRPr lang="en-US" dirty="0"/>
          </a:p>
          <a:p>
            <a:r>
              <a:rPr lang="en-US" dirty="0"/>
              <a:t>Ross has experienced some variability with spikes and dips depending on the month.</a:t>
            </a:r>
          </a:p>
        </p:txBody>
      </p:sp>
      <p:pic>
        <p:nvPicPr>
          <p:cNvPr id="36866" name="Picture 2">
            <a:extLst>
              <a:ext uri="{FF2B5EF4-FFF2-40B4-BE49-F238E27FC236}">
                <a16:creationId xmlns:a16="http://schemas.microsoft.com/office/drawing/2014/main" id="{DF6E8636-AA29-4A79-AF87-FE5FC85762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906" y="1687335"/>
            <a:ext cx="7179413" cy="5170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090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A39D0B66-2B74-40B3-BAAD-64A513E07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488" y="809196"/>
            <a:ext cx="8558784" cy="5315807"/>
          </a:xfrm>
          <a:prstGeom prst="rect">
            <a:avLst/>
          </a:prstGeom>
        </p:spPr>
      </p:pic>
    </p:spTree>
    <p:extLst>
      <p:ext uri="{BB962C8B-B14F-4D97-AF65-F5344CB8AC3E}">
        <p14:creationId xmlns:p14="http://schemas.microsoft.com/office/powerpoint/2010/main" val="899304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94D5-4190-49AB-A335-53AEBF18BAA7}"/>
              </a:ext>
            </a:extLst>
          </p:cNvPr>
          <p:cNvSpPr>
            <a:spLocks noGrp="1"/>
          </p:cNvSpPr>
          <p:nvPr>
            <p:ph type="title"/>
          </p:nvPr>
        </p:nvSpPr>
        <p:spPr/>
        <p:txBody>
          <a:bodyPr/>
          <a:lstStyle/>
          <a:p>
            <a:r>
              <a:rPr lang="en-US" dirty="0"/>
              <a:t>Chandler</a:t>
            </a:r>
          </a:p>
        </p:txBody>
      </p:sp>
      <p:sp>
        <p:nvSpPr>
          <p:cNvPr id="3" name="TextBox 2">
            <a:extLst>
              <a:ext uri="{FF2B5EF4-FFF2-40B4-BE49-F238E27FC236}">
                <a16:creationId xmlns:a16="http://schemas.microsoft.com/office/drawing/2014/main" id="{8478B462-87E8-4B66-A8A2-BB93EA866976}"/>
              </a:ext>
            </a:extLst>
          </p:cNvPr>
          <p:cNvSpPr txBox="1"/>
          <p:nvPr/>
        </p:nvSpPr>
        <p:spPr>
          <a:xfrm>
            <a:off x="1126156" y="2030931"/>
            <a:ext cx="4456497" cy="1569660"/>
          </a:xfrm>
          <a:prstGeom prst="rect">
            <a:avLst/>
          </a:prstGeom>
          <a:noFill/>
        </p:spPr>
        <p:txBody>
          <a:bodyPr wrap="square" rtlCol="0">
            <a:spAutoFit/>
          </a:bodyPr>
          <a:lstStyle/>
          <a:p>
            <a:pPr marL="342900" indent="-342900">
              <a:buAutoNum type="arabicPeriod"/>
            </a:pPr>
            <a:r>
              <a:rPr lang="en-US" sz="2400" dirty="0"/>
              <a:t>Eat/Target Percentage Trends</a:t>
            </a:r>
          </a:p>
          <a:p>
            <a:pPr marL="342900" indent="-342900">
              <a:buAutoNum type="arabicPeriod"/>
            </a:pPr>
            <a:r>
              <a:rPr lang="en-US" sz="2400" dirty="0"/>
              <a:t>Drop/Target Percentage Trends</a:t>
            </a:r>
          </a:p>
          <a:p>
            <a:pPr marL="342900" indent="-342900">
              <a:buAutoNum type="arabicPeriod"/>
            </a:pPr>
            <a:r>
              <a:rPr lang="en-US" sz="2400" dirty="0"/>
              <a:t>Average Pieces Eaten Trends</a:t>
            </a:r>
          </a:p>
          <a:p>
            <a:pPr marL="342900" indent="-342900">
              <a:buAutoNum type="arabicPeriod"/>
            </a:pPr>
            <a:r>
              <a:rPr lang="en-US" sz="2400" dirty="0"/>
              <a:t>Targeting Trends</a:t>
            </a:r>
          </a:p>
        </p:txBody>
      </p:sp>
    </p:spTree>
    <p:extLst>
      <p:ext uri="{BB962C8B-B14F-4D97-AF65-F5344CB8AC3E}">
        <p14:creationId xmlns:p14="http://schemas.microsoft.com/office/powerpoint/2010/main" val="21641929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Chandler – Eat/Target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3693319"/>
          </a:xfrm>
          <a:prstGeom prst="rect">
            <a:avLst/>
          </a:prstGeom>
          <a:noFill/>
        </p:spPr>
        <p:txBody>
          <a:bodyPr wrap="square" rtlCol="0">
            <a:spAutoFit/>
          </a:bodyPr>
          <a:lstStyle/>
          <a:p>
            <a:r>
              <a:rPr lang="en-US" dirty="0"/>
              <a:t>This chart shows Chandler’s eat percentage per month for all of the data range. Eat percentage is number of eats / number of targets.</a:t>
            </a:r>
          </a:p>
          <a:p>
            <a:endParaRPr lang="en-US" dirty="0"/>
          </a:p>
          <a:p>
            <a:r>
              <a:rPr lang="en-US" dirty="0"/>
              <a:t>Chandler has generally increased his eat percentage, meaning in early 2018, he was eating on 25% of his targets, and as of September he was up to 40% (according to the trendline). This could be due to the spike in July 2020.</a:t>
            </a:r>
          </a:p>
        </p:txBody>
      </p:sp>
      <p:pic>
        <p:nvPicPr>
          <p:cNvPr id="4098" name="Picture 2">
            <a:extLst>
              <a:ext uri="{FF2B5EF4-FFF2-40B4-BE49-F238E27FC236}">
                <a16:creationId xmlns:a16="http://schemas.microsoft.com/office/drawing/2014/main" id="{43A039AD-4DB8-405A-96A3-10BCC071F3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 y="1690689"/>
            <a:ext cx="7174757" cy="516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1305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Chandler – Drop/Target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2585323"/>
          </a:xfrm>
          <a:prstGeom prst="rect">
            <a:avLst/>
          </a:prstGeom>
          <a:noFill/>
        </p:spPr>
        <p:txBody>
          <a:bodyPr wrap="square" rtlCol="0">
            <a:spAutoFit/>
          </a:bodyPr>
          <a:lstStyle/>
          <a:p>
            <a:r>
              <a:rPr lang="en-US" dirty="0"/>
              <a:t>This chart shows Chandler’s drop percentage per month for all of the data range. Drop percentage is number of drops / number of targets.</a:t>
            </a:r>
          </a:p>
          <a:p>
            <a:endParaRPr lang="en-US" dirty="0"/>
          </a:p>
          <a:p>
            <a:r>
              <a:rPr lang="en-US" dirty="0"/>
              <a:t>Chandler has generally trended on the 3% line, meaning usually 3% of his targets result in a drop.</a:t>
            </a:r>
          </a:p>
        </p:txBody>
      </p:sp>
      <p:pic>
        <p:nvPicPr>
          <p:cNvPr id="2050" name="Picture 2">
            <a:extLst>
              <a:ext uri="{FF2B5EF4-FFF2-40B4-BE49-F238E27FC236}">
                <a16:creationId xmlns:a16="http://schemas.microsoft.com/office/drawing/2014/main" id="{9722F1BE-786C-4B02-852C-C4F2C8A763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880" y="1747637"/>
            <a:ext cx="7205980" cy="5110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7323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Chandler – Average Pieces</a:t>
            </a:r>
          </a:p>
        </p:txBody>
      </p:sp>
      <p:pic>
        <p:nvPicPr>
          <p:cNvPr id="35842" name="Picture 2">
            <a:extLst>
              <a:ext uri="{FF2B5EF4-FFF2-40B4-BE49-F238E27FC236}">
                <a16:creationId xmlns:a16="http://schemas.microsoft.com/office/drawing/2014/main" id="{06D7CF5A-AB40-4ED1-9993-F30A2A906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688" y="1563098"/>
            <a:ext cx="7232576" cy="52089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8E5629F-5A49-4D9C-8B4E-4AC7FAAB6FB9}"/>
              </a:ext>
            </a:extLst>
          </p:cNvPr>
          <p:cNvSpPr txBox="1"/>
          <p:nvPr/>
        </p:nvSpPr>
        <p:spPr>
          <a:xfrm>
            <a:off x="8332854" y="1964343"/>
            <a:ext cx="3444240" cy="2585323"/>
          </a:xfrm>
          <a:prstGeom prst="rect">
            <a:avLst/>
          </a:prstGeom>
          <a:noFill/>
        </p:spPr>
        <p:txBody>
          <a:bodyPr wrap="square" rtlCol="0">
            <a:spAutoFit/>
          </a:bodyPr>
          <a:lstStyle/>
          <a:p>
            <a:r>
              <a:rPr lang="en-US" dirty="0"/>
              <a:t>This chart shows Chandler’s average pieces eaten per feeding on a month to month basis.</a:t>
            </a:r>
          </a:p>
          <a:p>
            <a:endParaRPr lang="en-US" dirty="0"/>
          </a:p>
          <a:p>
            <a:r>
              <a:rPr lang="en-US" dirty="0"/>
              <a:t>Chandler has experienced some variability with spikes and dips depending on the month, but has generally increased average pieces eaten overall.</a:t>
            </a:r>
          </a:p>
        </p:txBody>
      </p:sp>
    </p:spTree>
    <p:extLst>
      <p:ext uri="{BB962C8B-B14F-4D97-AF65-F5344CB8AC3E}">
        <p14:creationId xmlns:p14="http://schemas.microsoft.com/office/powerpoint/2010/main" val="25282120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232FE-2E7E-49CF-B358-1ECF88EA8158}"/>
              </a:ext>
            </a:extLst>
          </p:cNvPr>
          <p:cNvSpPr>
            <a:spLocks noGrp="1"/>
          </p:cNvSpPr>
          <p:nvPr>
            <p:ph type="title"/>
          </p:nvPr>
        </p:nvSpPr>
        <p:spPr/>
        <p:txBody>
          <a:bodyPr/>
          <a:lstStyle/>
          <a:p>
            <a:r>
              <a:rPr lang="en-US" dirty="0"/>
              <a:t>Blacktips</a:t>
            </a:r>
          </a:p>
        </p:txBody>
      </p:sp>
      <p:sp>
        <p:nvSpPr>
          <p:cNvPr id="3" name="Text Placeholder 2">
            <a:extLst>
              <a:ext uri="{FF2B5EF4-FFF2-40B4-BE49-F238E27FC236}">
                <a16:creationId xmlns:a16="http://schemas.microsoft.com/office/drawing/2014/main" id="{6B1D849C-9DB0-467B-9471-18EBAF2C20C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664812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94D5-4190-49AB-A335-53AEBF18BAA7}"/>
              </a:ext>
            </a:extLst>
          </p:cNvPr>
          <p:cNvSpPr>
            <a:spLocks noGrp="1"/>
          </p:cNvSpPr>
          <p:nvPr>
            <p:ph type="title"/>
          </p:nvPr>
        </p:nvSpPr>
        <p:spPr/>
        <p:txBody>
          <a:bodyPr/>
          <a:lstStyle/>
          <a:p>
            <a:r>
              <a:rPr lang="en-US" dirty="0"/>
              <a:t>BT1</a:t>
            </a:r>
          </a:p>
        </p:txBody>
      </p:sp>
      <p:sp>
        <p:nvSpPr>
          <p:cNvPr id="3" name="TextBox 2">
            <a:extLst>
              <a:ext uri="{FF2B5EF4-FFF2-40B4-BE49-F238E27FC236}">
                <a16:creationId xmlns:a16="http://schemas.microsoft.com/office/drawing/2014/main" id="{DE876A35-0A27-4AB8-AF2D-40BB7D778E08}"/>
              </a:ext>
            </a:extLst>
          </p:cNvPr>
          <p:cNvSpPr txBox="1"/>
          <p:nvPr/>
        </p:nvSpPr>
        <p:spPr>
          <a:xfrm>
            <a:off x="1126156" y="2030931"/>
            <a:ext cx="4456497" cy="1569660"/>
          </a:xfrm>
          <a:prstGeom prst="rect">
            <a:avLst/>
          </a:prstGeom>
          <a:noFill/>
        </p:spPr>
        <p:txBody>
          <a:bodyPr wrap="square" rtlCol="0">
            <a:spAutoFit/>
          </a:bodyPr>
          <a:lstStyle/>
          <a:p>
            <a:pPr marL="342900" indent="-342900">
              <a:buAutoNum type="arabicPeriod"/>
            </a:pPr>
            <a:r>
              <a:rPr lang="en-US" sz="2400" dirty="0"/>
              <a:t>Eat/Target Percentage Trends</a:t>
            </a:r>
          </a:p>
          <a:p>
            <a:pPr marL="342900" indent="-342900">
              <a:buAutoNum type="arabicPeriod"/>
            </a:pPr>
            <a:r>
              <a:rPr lang="en-US" sz="2400" dirty="0"/>
              <a:t>Drop/Target Percentage Trends</a:t>
            </a:r>
          </a:p>
          <a:p>
            <a:pPr marL="342900" indent="-342900">
              <a:buAutoNum type="arabicPeriod"/>
            </a:pPr>
            <a:r>
              <a:rPr lang="en-US" sz="2400" dirty="0"/>
              <a:t>Average Pieces Eaten Trends</a:t>
            </a:r>
          </a:p>
          <a:p>
            <a:pPr marL="342900" indent="-342900">
              <a:buAutoNum type="arabicPeriod"/>
            </a:pPr>
            <a:r>
              <a:rPr lang="en-US" sz="2400" dirty="0"/>
              <a:t>Targeting Trends</a:t>
            </a:r>
          </a:p>
        </p:txBody>
      </p:sp>
    </p:spTree>
    <p:extLst>
      <p:ext uri="{BB962C8B-B14F-4D97-AF65-F5344CB8AC3E}">
        <p14:creationId xmlns:p14="http://schemas.microsoft.com/office/powerpoint/2010/main" val="29848651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BT1 – Eat/Target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3693319"/>
          </a:xfrm>
          <a:prstGeom prst="rect">
            <a:avLst/>
          </a:prstGeom>
          <a:noFill/>
        </p:spPr>
        <p:txBody>
          <a:bodyPr wrap="square" rtlCol="0">
            <a:spAutoFit/>
          </a:bodyPr>
          <a:lstStyle/>
          <a:p>
            <a:r>
              <a:rPr lang="en-US" dirty="0"/>
              <a:t>This chart shows BT1’s eat percentage per month for all of the data range. Eat percentage is number of eats / number of targets.</a:t>
            </a:r>
          </a:p>
          <a:p>
            <a:endParaRPr lang="en-US" dirty="0"/>
          </a:p>
          <a:p>
            <a:r>
              <a:rPr lang="en-US" dirty="0"/>
              <a:t>BT1 has generally increased eat percentage, meaning in early 2018, it was eating on 16% of all targets, and as of September was up to 30% (according to the trendline). This could be due to the spike in July 2020.</a:t>
            </a:r>
          </a:p>
        </p:txBody>
      </p:sp>
      <p:pic>
        <p:nvPicPr>
          <p:cNvPr id="5122" name="Picture 2">
            <a:extLst>
              <a:ext uri="{FF2B5EF4-FFF2-40B4-BE49-F238E27FC236}">
                <a16:creationId xmlns:a16="http://schemas.microsoft.com/office/drawing/2014/main" id="{719636E6-BA06-4CD7-B33E-93433E3794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979" y="1544320"/>
            <a:ext cx="7492671" cy="5313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9014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BT1 – Drop/Target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2862322"/>
          </a:xfrm>
          <a:prstGeom prst="rect">
            <a:avLst/>
          </a:prstGeom>
          <a:noFill/>
        </p:spPr>
        <p:txBody>
          <a:bodyPr wrap="square" rtlCol="0">
            <a:spAutoFit/>
          </a:bodyPr>
          <a:lstStyle/>
          <a:p>
            <a:r>
              <a:rPr lang="en-US" dirty="0"/>
              <a:t>This chart shows BT1’s drop percentage per month for all of the data range. Drop percentage is number of drops / number of targets.</a:t>
            </a:r>
          </a:p>
          <a:p>
            <a:endParaRPr lang="en-US" dirty="0"/>
          </a:p>
          <a:p>
            <a:r>
              <a:rPr lang="en-US" dirty="0"/>
              <a:t>BT1 had a large number of drops in January 2018, but has decreased since then to be around 10% (according to the trend line)</a:t>
            </a:r>
          </a:p>
        </p:txBody>
      </p:sp>
      <p:pic>
        <p:nvPicPr>
          <p:cNvPr id="6146" name="Picture 2">
            <a:extLst>
              <a:ext uri="{FF2B5EF4-FFF2-40B4-BE49-F238E27FC236}">
                <a16:creationId xmlns:a16="http://schemas.microsoft.com/office/drawing/2014/main" id="{ECD155D5-FC29-4A0F-820D-A7BF54DC6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261" y="1625566"/>
            <a:ext cx="7378109" cy="5232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1539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BT1 – Average Pieces</a:t>
            </a:r>
          </a:p>
        </p:txBody>
      </p:sp>
      <p:sp>
        <p:nvSpPr>
          <p:cNvPr id="5" name="TextBox 4">
            <a:extLst>
              <a:ext uri="{FF2B5EF4-FFF2-40B4-BE49-F238E27FC236}">
                <a16:creationId xmlns:a16="http://schemas.microsoft.com/office/drawing/2014/main" id="{EB7BA7F7-B113-4538-BB6F-71E2EAE7C845}"/>
              </a:ext>
            </a:extLst>
          </p:cNvPr>
          <p:cNvSpPr txBox="1"/>
          <p:nvPr/>
        </p:nvSpPr>
        <p:spPr>
          <a:xfrm>
            <a:off x="8332854" y="1964343"/>
            <a:ext cx="3444240" cy="2308324"/>
          </a:xfrm>
          <a:prstGeom prst="rect">
            <a:avLst/>
          </a:prstGeom>
          <a:noFill/>
        </p:spPr>
        <p:txBody>
          <a:bodyPr wrap="square" rtlCol="0">
            <a:spAutoFit/>
          </a:bodyPr>
          <a:lstStyle/>
          <a:p>
            <a:r>
              <a:rPr lang="en-US" dirty="0"/>
              <a:t>This chart shows BT1’s average pieces eaten per feeding on a month to month basis.</a:t>
            </a:r>
          </a:p>
          <a:p>
            <a:endParaRPr lang="en-US" dirty="0"/>
          </a:p>
          <a:p>
            <a:r>
              <a:rPr lang="en-US" dirty="0"/>
              <a:t>BT1 has primarily experienced great variability on a month to month basis, with a general upward trend.</a:t>
            </a:r>
          </a:p>
        </p:txBody>
      </p:sp>
      <p:pic>
        <p:nvPicPr>
          <p:cNvPr id="34818" name="Picture 2">
            <a:extLst>
              <a:ext uri="{FF2B5EF4-FFF2-40B4-BE49-F238E27FC236}">
                <a16:creationId xmlns:a16="http://schemas.microsoft.com/office/drawing/2014/main" id="{FE71F585-984C-419F-96AB-1719F96513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219" y="1690687"/>
            <a:ext cx="7303681" cy="5179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9899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94D5-4190-49AB-A335-53AEBF18BAA7}"/>
              </a:ext>
            </a:extLst>
          </p:cNvPr>
          <p:cNvSpPr>
            <a:spLocks noGrp="1"/>
          </p:cNvSpPr>
          <p:nvPr>
            <p:ph type="title"/>
          </p:nvPr>
        </p:nvSpPr>
        <p:spPr/>
        <p:txBody>
          <a:bodyPr/>
          <a:lstStyle/>
          <a:p>
            <a:r>
              <a:rPr lang="en-US" dirty="0"/>
              <a:t>BT2</a:t>
            </a:r>
          </a:p>
        </p:txBody>
      </p:sp>
      <p:sp>
        <p:nvSpPr>
          <p:cNvPr id="3" name="TextBox 2">
            <a:extLst>
              <a:ext uri="{FF2B5EF4-FFF2-40B4-BE49-F238E27FC236}">
                <a16:creationId xmlns:a16="http://schemas.microsoft.com/office/drawing/2014/main" id="{DE876A35-0A27-4AB8-AF2D-40BB7D778E08}"/>
              </a:ext>
            </a:extLst>
          </p:cNvPr>
          <p:cNvSpPr txBox="1"/>
          <p:nvPr/>
        </p:nvSpPr>
        <p:spPr>
          <a:xfrm>
            <a:off x="1126156" y="2030931"/>
            <a:ext cx="4456497" cy="1569660"/>
          </a:xfrm>
          <a:prstGeom prst="rect">
            <a:avLst/>
          </a:prstGeom>
          <a:noFill/>
        </p:spPr>
        <p:txBody>
          <a:bodyPr wrap="square" rtlCol="0">
            <a:spAutoFit/>
          </a:bodyPr>
          <a:lstStyle/>
          <a:p>
            <a:pPr marL="342900" indent="-342900">
              <a:buAutoNum type="arabicPeriod"/>
            </a:pPr>
            <a:r>
              <a:rPr lang="en-US" sz="2400" dirty="0"/>
              <a:t>Eat/Target Percentage Trends</a:t>
            </a:r>
          </a:p>
          <a:p>
            <a:pPr marL="342900" indent="-342900">
              <a:buAutoNum type="arabicPeriod"/>
            </a:pPr>
            <a:r>
              <a:rPr lang="en-US" sz="2400" dirty="0"/>
              <a:t>Drop/Target Percentage Trends</a:t>
            </a:r>
          </a:p>
          <a:p>
            <a:pPr marL="342900" indent="-342900">
              <a:buAutoNum type="arabicPeriod"/>
            </a:pPr>
            <a:r>
              <a:rPr lang="en-US" sz="2400" dirty="0"/>
              <a:t>Average Pieces Eaten Trends</a:t>
            </a:r>
          </a:p>
          <a:p>
            <a:pPr marL="342900" indent="-342900">
              <a:buAutoNum type="arabicPeriod"/>
            </a:pPr>
            <a:r>
              <a:rPr lang="en-US" sz="2400" dirty="0"/>
              <a:t>Targeting Trends</a:t>
            </a:r>
          </a:p>
        </p:txBody>
      </p:sp>
    </p:spTree>
    <p:extLst>
      <p:ext uri="{BB962C8B-B14F-4D97-AF65-F5344CB8AC3E}">
        <p14:creationId xmlns:p14="http://schemas.microsoft.com/office/powerpoint/2010/main" val="3491205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bar chart&#10;&#10;Description automatically generated">
            <a:extLst>
              <a:ext uri="{FF2B5EF4-FFF2-40B4-BE49-F238E27FC236}">
                <a16:creationId xmlns:a16="http://schemas.microsoft.com/office/drawing/2014/main" id="{80AFEA1E-D5F0-D94E-AE7D-AB2BB7329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5903" y="319699"/>
            <a:ext cx="9660194" cy="6218601"/>
          </a:xfrm>
          <a:prstGeom prst="rect">
            <a:avLst/>
          </a:prstGeom>
        </p:spPr>
      </p:pic>
    </p:spTree>
    <p:extLst>
      <p:ext uri="{BB962C8B-B14F-4D97-AF65-F5344CB8AC3E}">
        <p14:creationId xmlns:p14="http://schemas.microsoft.com/office/powerpoint/2010/main" val="12037676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BT2 – Eat/Target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3693319"/>
          </a:xfrm>
          <a:prstGeom prst="rect">
            <a:avLst/>
          </a:prstGeom>
          <a:noFill/>
        </p:spPr>
        <p:txBody>
          <a:bodyPr wrap="square" rtlCol="0">
            <a:spAutoFit/>
          </a:bodyPr>
          <a:lstStyle/>
          <a:p>
            <a:r>
              <a:rPr lang="en-US" dirty="0"/>
              <a:t>This chart shows BT2’s eat percentage per month for all of the data range. Eat percentage is number of eats / number of targets.</a:t>
            </a:r>
          </a:p>
          <a:p>
            <a:endParaRPr lang="en-US" dirty="0"/>
          </a:p>
          <a:p>
            <a:r>
              <a:rPr lang="en-US" dirty="0"/>
              <a:t>BT2 has generally increased eat percentage, meaning in early 2018, it was eating on 32% of all targets, and as of September was up to 50% (according to the trendline). This could be due to the spike in July 2020.</a:t>
            </a:r>
          </a:p>
        </p:txBody>
      </p:sp>
      <p:pic>
        <p:nvPicPr>
          <p:cNvPr id="14341" name="Picture 5">
            <a:extLst>
              <a:ext uri="{FF2B5EF4-FFF2-40B4-BE49-F238E27FC236}">
                <a16:creationId xmlns:a16="http://schemas.microsoft.com/office/drawing/2014/main" id="{9CC3D106-4D5A-4EDD-91D2-993216FB48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881" y="1573396"/>
            <a:ext cx="7199734" cy="5185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0197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BT2 – Drop/Target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2585323"/>
          </a:xfrm>
          <a:prstGeom prst="rect">
            <a:avLst/>
          </a:prstGeom>
          <a:noFill/>
        </p:spPr>
        <p:txBody>
          <a:bodyPr wrap="square" rtlCol="0">
            <a:spAutoFit/>
          </a:bodyPr>
          <a:lstStyle/>
          <a:p>
            <a:r>
              <a:rPr lang="en-US" dirty="0"/>
              <a:t>This chart shows BT2’s drop percentage per month for all of the data range. Drop percentage is number of drops / number of targets.</a:t>
            </a:r>
          </a:p>
          <a:p>
            <a:endParaRPr lang="en-US" dirty="0"/>
          </a:p>
          <a:p>
            <a:r>
              <a:rPr lang="en-US" dirty="0"/>
              <a:t>BT2 experience a sharp spike in April 2020, dropping nearly on 30% of targets.</a:t>
            </a:r>
          </a:p>
        </p:txBody>
      </p:sp>
      <p:pic>
        <p:nvPicPr>
          <p:cNvPr id="13314" name="Picture 2">
            <a:extLst>
              <a:ext uri="{FF2B5EF4-FFF2-40B4-BE49-F238E27FC236}">
                <a16:creationId xmlns:a16="http://schemas.microsoft.com/office/drawing/2014/main" id="{9B60262D-44AF-42C1-A25C-63ACB1F805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464" y="1683880"/>
            <a:ext cx="7271784" cy="5157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8964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BT2 – Average Pieces</a:t>
            </a:r>
          </a:p>
        </p:txBody>
      </p:sp>
      <p:sp>
        <p:nvSpPr>
          <p:cNvPr id="5" name="TextBox 4">
            <a:extLst>
              <a:ext uri="{FF2B5EF4-FFF2-40B4-BE49-F238E27FC236}">
                <a16:creationId xmlns:a16="http://schemas.microsoft.com/office/drawing/2014/main" id="{95B2A515-B57A-40A2-9D96-40FF8A406163}"/>
              </a:ext>
            </a:extLst>
          </p:cNvPr>
          <p:cNvSpPr txBox="1"/>
          <p:nvPr/>
        </p:nvSpPr>
        <p:spPr>
          <a:xfrm>
            <a:off x="8332854" y="1964343"/>
            <a:ext cx="3444240" cy="2585323"/>
          </a:xfrm>
          <a:prstGeom prst="rect">
            <a:avLst/>
          </a:prstGeom>
          <a:noFill/>
        </p:spPr>
        <p:txBody>
          <a:bodyPr wrap="square" rtlCol="0">
            <a:spAutoFit/>
          </a:bodyPr>
          <a:lstStyle/>
          <a:p>
            <a:r>
              <a:rPr lang="en-US" dirty="0"/>
              <a:t>This chart shows BT2’s average pieces eaten per feeding on a month to month basis.</a:t>
            </a:r>
          </a:p>
          <a:p>
            <a:endParaRPr lang="en-US" dirty="0"/>
          </a:p>
          <a:p>
            <a:r>
              <a:rPr lang="en-US" dirty="0"/>
              <a:t>BT2 has experienced a general upward trend, increasing nearly 1 whole piece according the trendline from January 2018 to now.</a:t>
            </a:r>
          </a:p>
        </p:txBody>
      </p:sp>
      <p:pic>
        <p:nvPicPr>
          <p:cNvPr id="33794" name="Picture 2">
            <a:extLst>
              <a:ext uri="{FF2B5EF4-FFF2-40B4-BE49-F238E27FC236}">
                <a16:creationId xmlns:a16="http://schemas.microsoft.com/office/drawing/2014/main" id="{05413538-B721-4145-80F9-BA9139C8F7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837" y="1517590"/>
            <a:ext cx="7415102" cy="5340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8275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94D5-4190-49AB-A335-53AEBF18BAA7}"/>
              </a:ext>
            </a:extLst>
          </p:cNvPr>
          <p:cNvSpPr>
            <a:spLocks noGrp="1"/>
          </p:cNvSpPr>
          <p:nvPr>
            <p:ph type="title"/>
          </p:nvPr>
        </p:nvSpPr>
        <p:spPr/>
        <p:txBody>
          <a:bodyPr/>
          <a:lstStyle/>
          <a:p>
            <a:r>
              <a:rPr lang="en-US" dirty="0"/>
              <a:t>BT3</a:t>
            </a:r>
          </a:p>
        </p:txBody>
      </p:sp>
      <p:sp>
        <p:nvSpPr>
          <p:cNvPr id="3" name="TextBox 2">
            <a:extLst>
              <a:ext uri="{FF2B5EF4-FFF2-40B4-BE49-F238E27FC236}">
                <a16:creationId xmlns:a16="http://schemas.microsoft.com/office/drawing/2014/main" id="{DE876A35-0A27-4AB8-AF2D-40BB7D778E08}"/>
              </a:ext>
            </a:extLst>
          </p:cNvPr>
          <p:cNvSpPr txBox="1"/>
          <p:nvPr/>
        </p:nvSpPr>
        <p:spPr>
          <a:xfrm>
            <a:off x="1126156" y="2030931"/>
            <a:ext cx="4456497" cy="1569660"/>
          </a:xfrm>
          <a:prstGeom prst="rect">
            <a:avLst/>
          </a:prstGeom>
          <a:noFill/>
        </p:spPr>
        <p:txBody>
          <a:bodyPr wrap="square" rtlCol="0">
            <a:spAutoFit/>
          </a:bodyPr>
          <a:lstStyle/>
          <a:p>
            <a:pPr marL="342900" indent="-342900">
              <a:buAutoNum type="arabicPeriod"/>
            </a:pPr>
            <a:r>
              <a:rPr lang="en-US" sz="2400" dirty="0"/>
              <a:t>Eat/Target Percentage Trends</a:t>
            </a:r>
          </a:p>
          <a:p>
            <a:pPr marL="342900" indent="-342900">
              <a:buAutoNum type="arabicPeriod"/>
            </a:pPr>
            <a:r>
              <a:rPr lang="en-US" sz="2400" dirty="0"/>
              <a:t>Drop/Target Percentage Trends</a:t>
            </a:r>
          </a:p>
          <a:p>
            <a:pPr marL="342900" indent="-342900">
              <a:buAutoNum type="arabicPeriod"/>
            </a:pPr>
            <a:r>
              <a:rPr lang="en-US" sz="2400" dirty="0"/>
              <a:t>Average Pieces Eaten Trends</a:t>
            </a:r>
          </a:p>
          <a:p>
            <a:pPr marL="342900" indent="-342900">
              <a:buAutoNum type="arabicPeriod"/>
            </a:pPr>
            <a:r>
              <a:rPr lang="en-US" sz="2400" dirty="0"/>
              <a:t>Targeting Trends</a:t>
            </a:r>
          </a:p>
        </p:txBody>
      </p:sp>
    </p:spTree>
    <p:extLst>
      <p:ext uri="{BB962C8B-B14F-4D97-AF65-F5344CB8AC3E}">
        <p14:creationId xmlns:p14="http://schemas.microsoft.com/office/powerpoint/2010/main" val="23216490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BT3 – Eat/Target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3416320"/>
          </a:xfrm>
          <a:prstGeom prst="rect">
            <a:avLst/>
          </a:prstGeom>
          <a:noFill/>
        </p:spPr>
        <p:txBody>
          <a:bodyPr wrap="square" rtlCol="0">
            <a:spAutoFit/>
          </a:bodyPr>
          <a:lstStyle/>
          <a:p>
            <a:r>
              <a:rPr lang="en-US" dirty="0"/>
              <a:t>This chart shows BT3’s eat percentage per month for all of the data range. Eat percentage is number of eats / number of targets.</a:t>
            </a:r>
          </a:p>
          <a:p>
            <a:endParaRPr lang="en-US" dirty="0"/>
          </a:p>
          <a:p>
            <a:r>
              <a:rPr lang="en-US" dirty="0"/>
              <a:t>BT3 has generally increased eat percentage, meaning in early 2018, but has seen much variability in spikes and sudden decreased over the period of a few months.</a:t>
            </a:r>
          </a:p>
        </p:txBody>
      </p:sp>
      <p:pic>
        <p:nvPicPr>
          <p:cNvPr id="12290" name="Picture 2">
            <a:extLst>
              <a:ext uri="{FF2B5EF4-FFF2-40B4-BE49-F238E27FC236}">
                <a16:creationId xmlns:a16="http://schemas.microsoft.com/office/drawing/2014/main" id="{DCAEA53E-B15D-479D-BE32-5C460F6C63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880" y="1563096"/>
            <a:ext cx="7242264" cy="5215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3130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BT3 – Drop/Target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2862322"/>
          </a:xfrm>
          <a:prstGeom prst="rect">
            <a:avLst/>
          </a:prstGeom>
          <a:noFill/>
        </p:spPr>
        <p:txBody>
          <a:bodyPr wrap="square" rtlCol="0">
            <a:spAutoFit/>
          </a:bodyPr>
          <a:lstStyle/>
          <a:p>
            <a:r>
              <a:rPr lang="en-US" dirty="0"/>
              <a:t>This chart shows BT3’s drop percentage per month for all of the data range. Drop percentage is number of drops / number of targets.</a:t>
            </a:r>
          </a:p>
          <a:p>
            <a:endParaRPr lang="en-US" dirty="0"/>
          </a:p>
          <a:p>
            <a:r>
              <a:rPr lang="en-US" dirty="0"/>
              <a:t>BT3 has recently been trending upward on drop percentage, and experienced a spike to 22% in July 2020.</a:t>
            </a:r>
          </a:p>
        </p:txBody>
      </p:sp>
      <p:pic>
        <p:nvPicPr>
          <p:cNvPr id="11266" name="Picture 2">
            <a:extLst>
              <a:ext uri="{FF2B5EF4-FFF2-40B4-BE49-F238E27FC236}">
                <a16:creationId xmlns:a16="http://schemas.microsoft.com/office/drawing/2014/main" id="{C9BFE4D3-C8C7-4662-A7F0-32427E433D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279" y="1605294"/>
            <a:ext cx="7367477" cy="5224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4885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BT3 – Average Pieces</a:t>
            </a:r>
          </a:p>
        </p:txBody>
      </p:sp>
      <p:sp>
        <p:nvSpPr>
          <p:cNvPr id="5" name="TextBox 4">
            <a:extLst>
              <a:ext uri="{FF2B5EF4-FFF2-40B4-BE49-F238E27FC236}">
                <a16:creationId xmlns:a16="http://schemas.microsoft.com/office/drawing/2014/main" id="{2D65A10D-13CF-4FAC-8336-644316D7BDAB}"/>
              </a:ext>
            </a:extLst>
          </p:cNvPr>
          <p:cNvSpPr txBox="1"/>
          <p:nvPr/>
        </p:nvSpPr>
        <p:spPr>
          <a:xfrm>
            <a:off x="8311589" y="1997244"/>
            <a:ext cx="3444240" cy="2308324"/>
          </a:xfrm>
          <a:prstGeom prst="rect">
            <a:avLst/>
          </a:prstGeom>
          <a:noFill/>
        </p:spPr>
        <p:txBody>
          <a:bodyPr wrap="square" rtlCol="0">
            <a:spAutoFit/>
          </a:bodyPr>
          <a:lstStyle/>
          <a:p>
            <a:r>
              <a:rPr lang="en-US" dirty="0"/>
              <a:t>This chart shows BT3’s average pieces eaten per feeding on a month to month basis.</a:t>
            </a:r>
          </a:p>
          <a:p>
            <a:endParaRPr lang="en-US" dirty="0"/>
          </a:p>
          <a:p>
            <a:r>
              <a:rPr lang="en-US" dirty="0"/>
              <a:t>BT3 is usually experiencing a lot of variability month to month, with especially low values in November and December of 2019.</a:t>
            </a:r>
          </a:p>
        </p:txBody>
      </p:sp>
      <p:pic>
        <p:nvPicPr>
          <p:cNvPr id="32770" name="Picture 2">
            <a:extLst>
              <a:ext uri="{FF2B5EF4-FFF2-40B4-BE49-F238E27FC236}">
                <a16:creationId xmlns:a16="http://schemas.microsoft.com/office/drawing/2014/main" id="{CDF0FCD3-14FD-455F-B9E7-7B3CC8F701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298" y="1690688"/>
            <a:ext cx="7126251" cy="5132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455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94D5-4190-49AB-A335-53AEBF18BAA7}"/>
              </a:ext>
            </a:extLst>
          </p:cNvPr>
          <p:cNvSpPr>
            <a:spLocks noGrp="1"/>
          </p:cNvSpPr>
          <p:nvPr>
            <p:ph type="title"/>
          </p:nvPr>
        </p:nvSpPr>
        <p:spPr/>
        <p:txBody>
          <a:bodyPr/>
          <a:lstStyle/>
          <a:p>
            <a:r>
              <a:rPr lang="en-US" dirty="0"/>
              <a:t>BT4</a:t>
            </a:r>
          </a:p>
        </p:txBody>
      </p:sp>
      <p:sp>
        <p:nvSpPr>
          <p:cNvPr id="3" name="TextBox 2">
            <a:extLst>
              <a:ext uri="{FF2B5EF4-FFF2-40B4-BE49-F238E27FC236}">
                <a16:creationId xmlns:a16="http://schemas.microsoft.com/office/drawing/2014/main" id="{DE876A35-0A27-4AB8-AF2D-40BB7D778E08}"/>
              </a:ext>
            </a:extLst>
          </p:cNvPr>
          <p:cNvSpPr txBox="1"/>
          <p:nvPr/>
        </p:nvSpPr>
        <p:spPr>
          <a:xfrm>
            <a:off x="1126156" y="2030931"/>
            <a:ext cx="4456497" cy="1569660"/>
          </a:xfrm>
          <a:prstGeom prst="rect">
            <a:avLst/>
          </a:prstGeom>
          <a:noFill/>
        </p:spPr>
        <p:txBody>
          <a:bodyPr wrap="square" rtlCol="0">
            <a:spAutoFit/>
          </a:bodyPr>
          <a:lstStyle/>
          <a:p>
            <a:pPr marL="342900" indent="-342900">
              <a:buAutoNum type="arabicPeriod"/>
            </a:pPr>
            <a:r>
              <a:rPr lang="en-US" sz="2400" dirty="0"/>
              <a:t>Eat/Target Percentage Trends</a:t>
            </a:r>
          </a:p>
          <a:p>
            <a:pPr marL="342900" indent="-342900">
              <a:buAutoNum type="arabicPeriod"/>
            </a:pPr>
            <a:r>
              <a:rPr lang="en-US" sz="2400" dirty="0"/>
              <a:t>Drop/Target Percentage Trends</a:t>
            </a:r>
          </a:p>
          <a:p>
            <a:pPr marL="342900" indent="-342900">
              <a:buAutoNum type="arabicPeriod"/>
            </a:pPr>
            <a:r>
              <a:rPr lang="en-US" sz="2400" dirty="0"/>
              <a:t>Average Pieces Eaten Trends</a:t>
            </a:r>
          </a:p>
          <a:p>
            <a:pPr marL="342900" indent="-342900">
              <a:buAutoNum type="arabicPeriod"/>
            </a:pPr>
            <a:r>
              <a:rPr lang="en-US" sz="2400" dirty="0"/>
              <a:t>Targeting Trends</a:t>
            </a:r>
          </a:p>
        </p:txBody>
      </p:sp>
    </p:spTree>
    <p:extLst>
      <p:ext uri="{BB962C8B-B14F-4D97-AF65-F5344CB8AC3E}">
        <p14:creationId xmlns:p14="http://schemas.microsoft.com/office/powerpoint/2010/main" val="17253983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BT4 – Eat/Target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3693319"/>
          </a:xfrm>
          <a:prstGeom prst="rect">
            <a:avLst/>
          </a:prstGeom>
          <a:noFill/>
        </p:spPr>
        <p:txBody>
          <a:bodyPr wrap="square" rtlCol="0">
            <a:spAutoFit/>
          </a:bodyPr>
          <a:lstStyle/>
          <a:p>
            <a:r>
              <a:rPr lang="en-US" dirty="0"/>
              <a:t>This chart shows BT4’s eat percentage per month for all of the data range. Eat percentage is number of eats / number of targets.</a:t>
            </a:r>
          </a:p>
          <a:p>
            <a:endParaRPr lang="en-US" dirty="0"/>
          </a:p>
          <a:p>
            <a:r>
              <a:rPr lang="en-US" dirty="0"/>
              <a:t>BT4 has generally increased eat percentage, meaning in early 2018, it was eating on 28% of all targets, and as of September was up to 45% (according to the trendline). This could be due to the spike in July 2020.</a:t>
            </a:r>
          </a:p>
        </p:txBody>
      </p:sp>
      <p:pic>
        <p:nvPicPr>
          <p:cNvPr id="10243" name="Picture 3">
            <a:extLst>
              <a:ext uri="{FF2B5EF4-FFF2-40B4-BE49-F238E27FC236}">
                <a16:creationId xmlns:a16="http://schemas.microsoft.com/office/drawing/2014/main" id="{C96AD7C4-C5BB-464F-90A2-D63F74160F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995" y="1594994"/>
            <a:ext cx="7309507" cy="5264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8622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BT4 – Drop/Target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2585323"/>
          </a:xfrm>
          <a:prstGeom prst="rect">
            <a:avLst/>
          </a:prstGeom>
          <a:noFill/>
        </p:spPr>
        <p:txBody>
          <a:bodyPr wrap="square" rtlCol="0">
            <a:spAutoFit/>
          </a:bodyPr>
          <a:lstStyle/>
          <a:p>
            <a:r>
              <a:rPr lang="en-US" dirty="0"/>
              <a:t>This chart shows BT4’s drop percentage per month for all of the data range. Drop percentage is number of drops / number of targets.</a:t>
            </a:r>
          </a:p>
          <a:p>
            <a:endParaRPr lang="en-US" dirty="0"/>
          </a:p>
          <a:p>
            <a:r>
              <a:rPr lang="en-US" dirty="0"/>
              <a:t>Although BT4 has experienced spikes, the trend line has remained relative stable at 6%.</a:t>
            </a:r>
          </a:p>
        </p:txBody>
      </p:sp>
      <p:pic>
        <p:nvPicPr>
          <p:cNvPr id="9218" name="Picture 2">
            <a:extLst>
              <a:ext uri="{FF2B5EF4-FFF2-40B4-BE49-F238E27FC236}">
                <a16:creationId xmlns:a16="http://schemas.microsoft.com/office/drawing/2014/main" id="{CCAD6F4F-FEB9-4294-9C8C-E1D115B6B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50" y="1552464"/>
            <a:ext cx="7431272" cy="527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575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bar chart&#10;&#10;Description automatically generated">
            <a:extLst>
              <a:ext uri="{FF2B5EF4-FFF2-40B4-BE49-F238E27FC236}">
                <a16:creationId xmlns:a16="http://schemas.microsoft.com/office/drawing/2014/main" id="{89ECC922-6C91-3744-8AF6-D601871C8F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639" y="206232"/>
            <a:ext cx="10012721" cy="6445535"/>
          </a:xfrm>
          <a:prstGeom prst="rect">
            <a:avLst/>
          </a:prstGeom>
        </p:spPr>
      </p:pic>
    </p:spTree>
    <p:extLst>
      <p:ext uri="{BB962C8B-B14F-4D97-AF65-F5344CB8AC3E}">
        <p14:creationId xmlns:p14="http://schemas.microsoft.com/office/powerpoint/2010/main" val="13345392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BT4 – Average Pieces</a:t>
            </a:r>
          </a:p>
        </p:txBody>
      </p:sp>
      <p:sp>
        <p:nvSpPr>
          <p:cNvPr id="5" name="TextBox 4">
            <a:extLst>
              <a:ext uri="{FF2B5EF4-FFF2-40B4-BE49-F238E27FC236}">
                <a16:creationId xmlns:a16="http://schemas.microsoft.com/office/drawing/2014/main" id="{D86C0AD9-1B7F-4214-A4AD-6B230CCBA66F}"/>
              </a:ext>
            </a:extLst>
          </p:cNvPr>
          <p:cNvSpPr txBox="1"/>
          <p:nvPr/>
        </p:nvSpPr>
        <p:spPr>
          <a:xfrm>
            <a:off x="8332854" y="1964343"/>
            <a:ext cx="3444240" cy="2308324"/>
          </a:xfrm>
          <a:prstGeom prst="rect">
            <a:avLst/>
          </a:prstGeom>
          <a:noFill/>
        </p:spPr>
        <p:txBody>
          <a:bodyPr wrap="square" rtlCol="0">
            <a:spAutoFit/>
          </a:bodyPr>
          <a:lstStyle/>
          <a:p>
            <a:r>
              <a:rPr lang="en-US" dirty="0"/>
              <a:t>This chart shows BT4’s average pieces eaten per feeding on a month to month basis.</a:t>
            </a:r>
          </a:p>
          <a:p>
            <a:endParaRPr lang="en-US" dirty="0"/>
          </a:p>
          <a:p>
            <a:r>
              <a:rPr lang="en-US" dirty="0"/>
              <a:t>BT4 has experienced a general upward trend, increasing average pieces by 1 whole piece (according to the trend line).</a:t>
            </a:r>
          </a:p>
        </p:txBody>
      </p:sp>
      <p:pic>
        <p:nvPicPr>
          <p:cNvPr id="31746" name="Picture 2">
            <a:extLst>
              <a:ext uri="{FF2B5EF4-FFF2-40B4-BE49-F238E27FC236}">
                <a16:creationId xmlns:a16="http://schemas.microsoft.com/office/drawing/2014/main" id="{7DC26A63-8862-4589-AC31-2F62FE3CBB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651" y="1690688"/>
            <a:ext cx="7096125" cy="5110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4081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94D5-4190-49AB-A335-53AEBF18BAA7}"/>
              </a:ext>
            </a:extLst>
          </p:cNvPr>
          <p:cNvSpPr>
            <a:spLocks noGrp="1"/>
          </p:cNvSpPr>
          <p:nvPr>
            <p:ph type="title"/>
          </p:nvPr>
        </p:nvSpPr>
        <p:spPr/>
        <p:txBody>
          <a:bodyPr/>
          <a:lstStyle/>
          <a:p>
            <a:r>
              <a:rPr lang="en-US" dirty="0"/>
              <a:t>BT5</a:t>
            </a:r>
          </a:p>
        </p:txBody>
      </p:sp>
      <p:sp>
        <p:nvSpPr>
          <p:cNvPr id="3" name="TextBox 2">
            <a:extLst>
              <a:ext uri="{FF2B5EF4-FFF2-40B4-BE49-F238E27FC236}">
                <a16:creationId xmlns:a16="http://schemas.microsoft.com/office/drawing/2014/main" id="{DE876A35-0A27-4AB8-AF2D-40BB7D778E08}"/>
              </a:ext>
            </a:extLst>
          </p:cNvPr>
          <p:cNvSpPr txBox="1"/>
          <p:nvPr/>
        </p:nvSpPr>
        <p:spPr>
          <a:xfrm>
            <a:off x="1126156" y="2030931"/>
            <a:ext cx="4456497" cy="1569660"/>
          </a:xfrm>
          <a:prstGeom prst="rect">
            <a:avLst/>
          </a:prstGeom>
          <a:noFill/>
        </p:spPr>
        <p:txBody>
          <a:bodyPr wrap="square" rtlCol="0">
            <a:spAutoFit/>
          </a:bodyPr>
          <a:lstStyle/>
          <a:p>
            <a:pPr marL="342900" indent="-342900">
              <a:buAutoNum type="arabicPeriod"/>
            </a:pPr>
            <a:r>
              <a:rPr lang="en-US" sz="2400" dirty="0"/>
              <a:t>Eat/Target Percentage Trends</a:t>
            </a:r>
          </a:p>
          <a:p>
            <a:pPr marL="342900" indent="-342900">
              <a:buAutoNum type="arabicPeriod"/>
            </a:pPr>
            <a:r>
              <a:rPr lang="en-US" sz="2400" dirty="0"/>
              <a:t>Drop/Target Percentage Trends</a:t>
            </a:r>
          </a:p>
          <a:p>
            <a:pPr marL="342900" indent="-342900">
              <a:buAutoNum type="arabicPeriod"/>
            </a:pPr>
            <a:r>
              <a:rPr lang="en-US" sz="2400" dirty="0"/>
              <a:t>Average Pieces Eaten Trends</a:t>
            </a:r>
          </a:p>
          <a:p>
            <a:pPr marL="342900" indent="-342900">
              <a:buAutoNum type="arabicPeriod"/>
            </a:pPr>
            <a:r>
              <a:rPr lang="en-US" sz="2400" dirty="0"/>
              <a:t>Targeting Trends</a:t>
            </a:r>
          </a:p>
        </p:txBody>
      </p:sp>
    </p:spTree>
    <p:extLst>
      <p:ext uri="{BB962C8B-B14F-4D97-AF65-F5344CB8AC3E}">
        <p14:creationId xmlns:p14="http://schemas.microsoft.com/office/powerpoint/2010/main" val="42613544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BT5 – Eat/Target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3693319"/>
          </a:xfrm>
          <a:prstGeom prst="rect">
            <a:avLst/>
          </a:prstGeom>
          <a:noFill/>
        </p:spPr>
        <p:txBody>
          <a:bodyPr wrap="square" rtlCol="0">
            <a:spAutoFit/>
          </a:bodyPr>
          <a:lstStyle/>
          <a:p>
            <a:r>
              <a:rPr lang="en-US" dirty="0"/>
              <a:t>This chart shows BT5’s eat percentage per month for all of the data range. Eat percentage is number of eats / number of targets.</a:t>
            </a:r>
          </a:p>
          <a:p>
            <a:endParaRPr lang="en-US" dirty="0"/>
          </a:p>
          <a:p>
            <a:r>
              <a:rPr lang="en-US" dirty="0"/>
              <a:t>BT5 has generally increased eat percentage, meaning in early 2018, it was eating on 16% of all targets, and as of September was up to 31% (according to the trendline). This could be due to the spike in July 2020.</a:t>
            </a:r>
          </a:p>
        </p:txBody>
      </p:sp>
      <p:pic>
        <p:nvPicPr>
          <p:cNvPr id="5122" name="Picture 2">
            <a:extLst>
              <a:ext uri="{FF2B5EF4-FFF2-40B4-BE49-F238E27FC236}">
                <a16:creationId xmlns:a16="http://schemas.microsoft.com/office/drawing/2014/main" id="{719636E6-BA06-4CD7-B33E-93433E3794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979" y="1544320"/>
            <a:ext cx="7492671" cy="5313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2836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BT5 – Drop/Target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2585323"/>
          </a:xfrm>
          <a:prstGeom prst="rect">
            <a:avLst/>
          </a:prstGeom>
          <a:noFill/>
        </p:spPr>
        <p:txBody>
          <a:bodyPr wrap="square" rtlCol="0">
            <a:spAutoFit/>
          </a:bodyPr>
          <a:lstStyle/>
          <a:p>
            <a:r>
              <a:rPr lang="en-US" dirty="0"/>
              <a:t>This chart shows BT5’s drop percentage per month for all of the data range. Drop percentage is number of drops / number of targets.</a:t>
            </a:r>
          </a:p>
          <a:p>
            <a:endParaRPr lang="en-US" dirty="0"/>
          </a:p>
          <a:p>
            <a:r>
              <a:rPr lang="en-US" dirty="0"/>
              <a:t>BT5 has trended upward recently, experiencing a spike in drops in April 2020.</a:t>
            </a:r>
          </a:p>
        </p:txBody>
      </p:sp>
      <p:pic>
        <p:nvPicPr>
          <p:cNvPr id="7170" name="Picture 2">
            <a:extLst>
              <a:ext uri="{FF2B5EF4-FFF2-40B4-BE49-F238E27FC236}">
                <a16:creationId xmlns:a16="http://schemas.microsoft.com/office/drawing/2014/main" id="{8722CD91-66CE-4D09-996B-6C9E256B32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791" y="1690688"/>
            <a:ext cx="7282416" cy="5164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2982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BT5 – Average Pieces</a:t>
            </a:r>
          </a:p>
        </p:txBody>
      </p:sp>
      <p:sp>
        <p:nvSpPr>
          <p:cNvPr id="5" name="TextBox 4">
            <a:extLst>
              <a:ext uri="{FF2B5EF4-FFF2-40B4-BE49-F238E27FC236}">
                <a16:creationId xmlns:a16="http://schemas.microsoft.com/office/drawing/2014/main" id="{4A569526-E98E-4AE0-9B70-71E258CA4A82}"/>
              </a:ext>
            </a:extLst>
          </p:cNvPr>
          <p:cNvSpPr txBox="1"/>
          <p:nvPr/>
        </p:nvSpPr>
        <p:spPr>
          <a:xfrm>
            <a:off x="8332854" y="1964343"/>
            <a:ext cx="3444240" cy="2308324"/>
          </a:xfrm>
          <a:prstGeom prst="rect">
            <a:avLst/>
          </a:prstGeom>
          <a:noFill/>
        </p:spPr>
        <p:txBody>
          <a:bodyPr wrap="square" rtlCol="0">
            <a:spAutoFit/>
          </a:bodyPr>
          <a:lstStyle/>
          <a:p>
            <a:r>
              <a:rPr lang="en-US" dirty="0"/>
              <a:t>This chart shows BT5’s average pieces eaten per feeding on a month to month basis.</a:t>
            </a:r>
          </a:p>
          <a:p>
            <a:endParaRPr lang="en-US" dirty="0"/>
          </a:p>
          <a:p>
            <a:r>
              <a:rPr lang="en-US" dirty="0"/>
              <a:t>BT5 has experienced an upward trend as well, increasing the average pieces eaten per feeding by month.</a:t>
            </a:r>
          </a:p>
        </p:txBody>
      </p:sp>
      <p:pic>
        <p:nvPicPr>
          <p:cNvPr id="30722" name="Picture 2">
            <a:extLst>
              <a:ext uri="{FF2B5EF4-FFF2-40B4-BE49-F238E27FC236}">
                <a16:creationId xmlns:a16="http://schemas.microsoft.com/office/drawing/2014/main" id="{290BC5D1-94FF-49CC-8596-1D634542AD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906" y="1690688"/>
            <a:ext cx="7298144" cy="5256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6772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232FE-2E7E-49CF-B358-1ECF88EA8158}"/>
              </a:ext>
            </a:extLst>
          </p:cNvPr>
          <p:cNvSpPr>
            <a:spLocks noGrp="1"/>
          </p:cNvSpPr>
          <p:nvPr>
            <p:ph type="title"/>
          </p:nvPr>
        </p:nvSpPr>
        <p:spPr/>
        <p:txBody>
          <a:bodyPr/>
          <a:lstStyle/>
          <a:p>
            <a:r>
              <a:rPr lang="en-US" dirty="0"/>
              <a:t>Gray Reef</a:t>
            </a:r>
          </a:p>
        </p:txBody>
      </p:sp>
      <p:sp>
        <p:nvSpPr>
          <p:cNvPr id="3" name="Text Placeholder 2">
            <a:extLst>
              <a:ext uri="{FF2B5EF4-FFF2-40B4-BE49-F238E27FC236}">
                <a16:creationId xmlns:a16="http://schemas.microsoft.com/office/drawing/2014/main" id="{6B1D849C-9DB0-467B-9471-18EBAF2C20C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831912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94D5-4190-49AB-A335-53AEBF18BAA7}"/>
              </a:ext>
            </a:extLst>
          </p:cNvPr>
          <p:cNvSpPr>
            <a:spLocks noGrp="1"/>
          </p:cNvSpPr>
          <p:nvPr>
            <p:ph type="title"/>
          </p:nvPr>
        </p:nvSpPr>
        <p:spPr/>
        <p:txBody>
          <a:bodyPr/>
          <a:lstStyle/>
          <a:p>
            <a:r>
              <a:rPr lang="en-US" dirty="0"/>
              <a:t>GR1</a:t>
            </a:r>
          </a:p>
        </p:txBody>
      </p:sp>
      <p:sp>
        <p:nvSpPr>
          <p:cNvPr id="3" name="TextBox 2">
            <a:extLst>
              <a:ext uri="{FF2B5EF4-FFF2-40B4-BE49-F238E27FC236}">
                <a16:creationId xmlns:a16="http://schemas.microsoft.com/office/drawing/2014/main" id="{DE876A35-0A27-4AB8-AF2D-40BB7D778E08}"/>
              </a:ext>
            </a:extLst>
          </p:cNvPr>
          <p:cNvSpPr txBox="1"/>
          <p:nvPr/>
        </p:nvSpPr>
        <p:spPr>
          <a:xfrm>
            <a:off x="1126156" y="2030931"/>
            <a:ext cx="4456497" cy="1569660"/>
          </a:xfrm>
          <a:prstGeom prst="rect">
            <a:avLst/>
          </a:prstGeom>
          <a:noFill/>
        </p:spPr>
        <p:txBody>
          <a:bodyPr wrap="square" rtlCol="0">
            <a:spAutoFit/>
          </a:bodyPr>
          <a:lstStyle/>
          <a:p>
            <a:pPr marL="342900" indent="-342900">
              <a:buAutoNum type="arabicPeriod"/>
            </a:pPr>
            <a:r>
              <a:rPr lang="en-US" sz="2400" dirty="0"/>
              <a:t>Eat/Target Percentage Trends</a:t>
            </a:r>
          </a:p>
          <a:p>
            <a:pPr marL="342900" indent="-342900">
              <a:buAutoNum type="arabicPeriod"/>
            </a:pPr>
            <a:r>
              <a:rPr lang="en-US" sz="2400" dirty="0"/>
              <a:t>Drop/Target Percentage Trends</a:t>
            </a:r>
          </a:p>
          <a:p>
            <a:pPr marL="342900" indent="-342900">
              <a:buAutoNum type="arabicPeriod"/>
            </a:pPr>
            <a:r>
              <a:rPr lang="en-US" sz="2400" dirty="0"/>
              <a:t>Average Pieces Eaten Trends</a:t>
            </a:r>
          </a:p>
          <a:p>
            <a:pPr marL="342900" indent="-342900">
              <a:buAutoNum type="arabicPeriod"/>
            </a:pPr>
            <a:r>
              <a:rPr lang="en-US" sz="2400" dirty="0"/>
              <a:t>Targeting Trends</a:t>
            </a:r>
          </a:p>
        </p:txBody>
      </p:sp>
    </p:spTree>
    <p:extLst>
      <p:ext uri="{BB962C8B-B14F-4D97-AF65-F5344CB8AC3E}">
        <p14:creationId xmlns:p14="http://schemas.microsoft.com/office/powerpoint/2010/main" val="10757174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GR1 – Eat/Target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37541"/>
            <a:ext cx="3444240" cy="5078313"/>
          </a:xfrm>
          <a:prstGeom prst="rect">
            <a:avLst/>
          </a:prstGeom>
          <a:noFill/>
        </p:spPr>
        <p:txBody>
          <a:bodyPr wrap="square" rtlCol="0">
            <a:spAutoFit/>
          </a:bodyPr>
          <a:lstStyle/>
          <a:p>
            <a:r>
              <a:rPr lang="en-US" dirty="0"/>
              <a:t>This chart shows GR1’s eat percentage per month for all of the data range. Eat percentage is number of eats / number of targets.</a:t>
            </a:r>
          </a:p>
          <a:p>
            <a:endParaRPr lang="en-US" dirty="0"/>
          </a:p>
          <a:p>
            <a:r>
              <a:rPr lang="en-US" dirty="0"/>
              <a:t>GR1 has generally increased eat percentage, meaning in early 2018, it was eating on 40% of all targets, and as of September was up to 76% (according to the trendline). </a:t>
            </a:r>
          </a:p>
          <a:p>
            <a:endParaRPr lang="en-US" dirty="0"/>
          </a:p>
          <a:p>
            <a:r>
              <a:rPr lang="en-US" dirty="0"/>
              <a:t>**Note the unusual value in June 2020. Upon reviewing the data, there were no targets recorded for GR1 that month. This seems to be a data recording error.</a:t>
            </a:r>
          </a:p>
        </p:txBody>
      </p:sp>
      <p:pic>
        <p:nvPicPr>
          <p:cNvPr id="24578" name="Picture 2">
            <a:extLst>
              <a:ext uri="{FF2B5EF4-FFF2-40B4-BE49-F238E27FC236}">
                <a16:creationId xmlns:a16="http://schemas.microsoft.com/office/drawing/2014/main" id="{E8416F5D-DA7A-4188-9E05-87F82184B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674" y="1567284"/>
            <a:ext cx="7292238" cy="5251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9133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GR1 – Drop/Target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2862322"/>
          </a:xfrm>
          <a:prstGeom prst="rect">
            <a:avLst/>
          </a:prstGeom>
          <a:noFill/>
        </p:spPr>
        <p:txBody>
          <a:bodyPr wrap="square" rtlCol="0">
            <a:spAutoFit/>
          </a:bodyPr>
          <a:lstStyle/>
          <a:p>
            <a:r>
              <a:rPr lang="en-US" dirty="0"/>
              <a:t>This chart shows GR1’s drop percentage per month for all of the data range. Drop percentage is number of drops / number of targets.</a:t>
            </a:r>
          </a:p>
          <a:p>
            <a:endParaRPr lang="en-US" dirty="0"/>
          </a:p>
          <a:p>
            <a:r>
              <a:rPr lang="en-US" dirty="0"/>
              <a:t>GR1 experienced a spike in February 2018, but has remained relatively low since then, with some variability month to month.</a:t>
            </a:r>
          </a:p>
        </p:txBody>
      </p:sp>
      <p:pic>
        <p:nvPicPr>
          <p:cNvPr id="23554" name="Picture 2">
            <a:extLst>
              <a:ext uri="{FF2B5EF4-FFF2-40B4-BE49-F238E27FC236}">
                <a16:creationId xmlns:a16="http://schemas.microsoft.com/office/drawing/2014/main" id="{0A59A79B-BAA9-47EC-B5C0-271262618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7"/>
            <a:ext cx="7262924" cy="5150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3768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GR1 – Average Pieces</a:t>
            </a:r>
          </a:p>
        </p:txBody>
      </p:sp>
      <p:sp>
        <p:nvSpPr>
          <p:cNvPr id="5" name="TextBox 4">
            <a:extLst>
              <a:ext uri="{FF2B5EF4-FFF2-40B4-BE49-F238E27FC236}">
                <a16:creationId xmlns:a16="http://schemas.microsoft.com/office/drawing/2014/main" id="{08A01992-D55E-4AE2-A8D0-952D96F14A4D}"/>
              </a:ext>
            </a:extLst>
          </p:cNvPr>
          <p:cNvSpPr txBox="1"/>
          <p:nvPr/>
        </p:nvSpPr>
        <p:spPr>
          <a:xfrm>
            <a:off x="8332854" y="1964343"/>
            <a:ext cx="3444240" cy="2585323"/>
          </a:xfrm>
          <a:prstGeom prst="rect">
            <a:avLst/>
          </a:prstGeom>
          <a:noFill/>
        </p:spPr>
        <p:txBody>
          <a:bodyPr wrap="square" rtlCol="0">
            <a:spAutoFit/>
          </a:bodyPr>
          <a:lstStyle/>
          <a:p>
            <a:r>
              <a:rPr lang="en-US" dirty="0"/>
              <a:t>This chart shows GR1’s average pieces eaten per feeding on a month to month basis.</a:t>
            </a:r>
          </a:p>
          <a:p>
            <a:endParaRPr lang="en-US" dirty="0"/>
          </a:p>
          <a:p>
            <a:r>
              <a:rPr lang="en-US" dirty="0"/>
              <a:t>GR1 has experienced some variability with spikes and dips depending on the month, but has generally increased average pieces eaten overall.</a:t>
            </a:r>
          </a:p>
        </p:txBody>
      </p:sp>
      <p:pic>
        <p:nvPicPr>
          <p:cNvPr id="29698" name="Picture 2">
            <a:extLst>
              <a:ext uri="{FF2B5EF4-FFF2-40B4-BE49-F238E27FC236}">
                <a16:creationId xmlns:a16="http://schemas.microsoft.com/office/drawing/2014/main" id="{90EEDC0D-143A-4D4C-AAC4-7B9A9C160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317" y="1659408"/>
            <a:ext cx="7266246" cy="5233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283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bar chart&#10;&#10;Description automatically generated">
            <a:extLst>
              <a:ext uri="{FF2B5EF4-FFF2-40B4-BE49-F238E27FC236}">
                <a16:creationId xmlns:a16="http://schemas.microsoft.com/office/drawing/2014/main" id="{6F382C17-6B95-B245-866F-7EF9582B0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406" y="261802"/>
            <a:ext cx="9719187" cy="6334396"/>
          </a:xfrm>
          <a:prstGeom prst="rect">
            <a:avLst/>
          </a:prstGeom>
        </p:spPr>
      </p:pic>
    </p:spTree>
    <p:extLst>
      <p:ext uri="{BB962C8B-B14F-4D97-AF65-F5344CB8AC3E}">
        <p14:creationId xmlns:p14="http://schemas.microsoft.com/office/powerpoint/2010/main" val="1340698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94D5-4190-49AB-A335-53AEBF18BAA7}"/>
              </a:ext>
            </a:extLst>
          </p:cNvPr>
          <p:cNvSpPr>
            <a:spLocks noGrp="1"/>
          </p:cNvSpPr>
          <p:nvPr>
            <p:ph type="title"/>
          </p:nvPr>
        </p:nvSpPr>
        <p:spPr/>
        <p:txBody>
          <a:bodyPr/>
          <a:lstStyle/>
          <a:p>
            <a:r>
              <a:rPr lang="en-US" dirty="0"/>
              <a:t>GR2</a:t>
            </a:r>
          </a:p>
        </p:txBody>
      </p:sp>
      <p:sp>
        <p:nvSpPr>
          <p:cNvPr id="3" name="TextBox 2">
            <a:extLst>
              <a:ext uri="{FF2B5EF4-FFF2-40B4-BE49-F238E27FC236}">
                <a16:creationId xmlns:a16="http://schemas.microsoft.com/office/drawing/2014/main" id="{DE876A35-0A27-4AB8-AF2D-40BB7D778E08}"/>
              </a:ext>
            </a:extLst>
          </p:cNvPr>
          <p:cNvSpPr txBox="1"/>
          <p:nvPr/>
        </p:nvSpPr>
        <p:spPr>
          <a:xfrm>
            <a:off x="1126156" y="2030931"/>
            <a:ext cx="4456497" cy="1569660"/>
          </a:xfrm>
          <a:prstGeom prst="rect">
            <a:avLst/>
          </a:prstGeom>
          <a:noFill/>
        </p:spPr>
        <p:txBody>
          <a:bodyPr wrap="square" rtlCol="0">
            <a:spAutoFit/>
          </a:bodyPr>
          <a:lstStyle/>
          <a:p>
            <a:pPr marL="342900" indent="-342900">
              <a:buAutoNum type="arabicPeriod"/>
            </a:pPr>
            <a:r>
              <a:rPr lang="en-US" sz="2400" dirty="0"/>
              <a:t>Eat/Target Percentage Trends</a:t>
            </a:r>
          </a:p>
          <a:p>
            <a:pPr marL="342900" indent="-342900">
              <a:buAutoNum type="arabicPeriod"/>
            </a:pPr>
            <a:r>
              <a:rPr lang="en-US" sz="2400" dirty="0"/>
              <a:t>Drop/Target Percentage Trends</a:t>
            </a:r>
          </a:p>
          <a:p>
            <a:pPr marL="342900" indent="-342900">
              <a:buAutoNum type="arabicPeriod"/>
            </a:pPr>
            <a:r>
              <a:rPr lang="en-US" sz="2400" dirty="0"/>
              <a:t>Average Pieces Eaten Trends</a:t>
            </a:r>
          </a:p>
          <a:p>
            <a:pPr marL="342900" indent="-342900">
              <a:buAutoNum type="arabicPeriod"/>
            </a:pPr>
            <a:r>
              <a:rPr lang="en-US" sz="2400" dirty="0"/>
              <a:t>Targeting Trends</a:t>
            </a:r>
          </a:p>
        </p:txBody>
      </p:sp>
    </p:spTree>
    <p:extLst>
      <p:ext uri="{BB962C8B-B14F-4D97-AF65-F5344CB8AC3E}">
        <p14:creationId xmlns:p14="http://schemas.microsoft.com/office/powerpoint/2010/main" val="14345440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GR2 – Eat/Target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2862322"/>
          </a:xfrm>
          <a:prstGeom prst="rect">
            <a:avLst/>
          </a:prstGeom>
          <a:noFill/>
        </p:spPr>
        <p:txBody>
          <a:bodyPr wrap="square" rtlCol="0">
            <a:spAutoFit/>
          </a:bodyPr>
          <a:lstStyle/>
          <a:p>
            <a:r>
              <a:rPr lang="en-US" dirty="0"/>
              <a:t>This chart shows GR2’s eat percentage per month for all of the data range. Eat percentage is number of eats / number of targets.</a:t>
            </a:r>
          </a:p>
          <a:p>
            <a:endParaRPr lang="en-US" dirty="0"/>
          </a:p>
          <a:p>
            <a:r>
              <a:rPr lang="en-US" dirty="0"/>
              <a:t>GR2 has generally been eating on about 40% of targets. GR2 experienced a very high spike in January 2020.</a:t>
            </a:r>
          </a:p>
        </p:txBody>
      </p:sp>
      <p:pic>
        <p:nvPicPr>
          <p:cNvPr id="22530" name="Picture 2">
            <a:extLst>
              <a:ext uri="{FF2B5EF4-FFF2-40B4-BE49-F238E27FC236}">
                <a16:creationId xmlns:a16="http://schemas.microsoft.com/office/drawing/2014/main" id="{BDF229FE-71B2-4F0A-98C2-DC0BCF2AB6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223" y="1585236"/>
            <a:ext cx="7242544" cy="5216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3211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GR2 – Drop/Target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2308324"/>
          </a:xfrm>
          <a:prstGeom prst="rect">
            <a:avLst/>
          </a:prstGeom>
          <a:noFill/>
        </p:spPr>
        <p:txBody>
          <a:bodyPr wrap="square" rtlCol="0">
            <a:spAutoFit/>
          </a:bodyPr>
          <a:lstStyle/>
          <a:p>
            <a:r>
              <a:rPr lang="en-US" dirty="0"/>
              <a:t>This chart shows GR2’s drop percentage per month for all of the data range. Drop percentage is number of drops / number of targets.</a:t>
            </a:r>
          </a:p>
          <a:p>
            <a:endParaRPr lang="en-US" dirty="0"/>
          </a:p>
          <a:p>
            <a:r>
              <a:rPr lang="en-US" dirty="0"/>
              <a:t>GR2 has trended up recently with a spike in June 2020.</a:t>
            </a:r>
          </a:p>
        </p:txBody>
      </p:sp>
      <p:pic>
        <p:nvPicPr>
          <p:cNvPr id="21506" name="Picture 2">
            <a:extLst>
              <a:ext uri="{FF2B5EF4-FFF2-40B4-BE49-F238E27FC236}">
                <a16:creationId xmlns:a16="http://schemas.microsoft.com/office/drawing/2014/main" id="{AC4D3C6E-C1FD-4236-97DE-203D1E024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7048500" cy="4998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2324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GR2 – Average Pieces</a:t>
            </a:r>
          </a:p>
        </p:txBody>
      </p:sp>
      <p:sp>
        <p:nvSpPr>
          <p:cNvPr id="5" name="TextBox 4">
            <a:extLst>
              <a:ext uri="{FF2B5EF4-FFF2-40B4-BE49-F238E27FC236}">
                <a16:creationId xmlns:a16="http://schemas.microsoft.com/office/drawing/2014/main" id="{8D5B384F-8CFF-4E9A-8E78-36E78C7DCC77}"/>
              </a:ext>
            </a:extLst>
          </p:cNvPr>
          <p:cNvSpPr txBox="1"/>
          <p:nvPr/>
        </p:nvSpPr>
        <p:spPr>
          <a:xfrm>
            <a:off x="8332854" y="1964343"/>
            <a:ext cx="3444240" cy="2585323"/>
          </a:xfrm>
          <a:prstGeom prst="rect">
            <a:avLst/>
          </a:prstGeom>
          <a:noFill/>
        </p:spPr>
        <p:txBody>
          <a:bodyPr wrap="square" rtlCol="0">
            <a:spAutoFit/>
          </a:bodyPr>
          <a:lstStyle/>
          <a:p>
            <a:r>
              <a:rPr lang="en-US" dirty="0"/>
              <a:t>This chart shows GR2’s average pieces eaten per feeding on a month to month basis.</a:t>
            </a:r>
          </a:p>
          <a:p>
            <a:endParaRPr lang="en-US" dirty="0"/>
          </a:p>
          <a:p>
            <a:r>
              <a:rPr lang="en-US" dirty="0"/>
              <a:t>GR2 has experienced some variability with spikes and dips depending on the month, and had exceptionally low average pieces in May 2020.</a:t>
            </a:r>
          </a:p>
        </p:txBody>
      </p:sp>
      <p:pic>
        <p:nvPicPr>
          <p:cNvPr id="28674" name="Picture 2">
            <a:extLst>
              <a:ext uri="{FF2B5EF4-FFF2-40B4-BE49-F238E27FC236}">
                <a16:creationId xmlns:a16="http://schemas.microsoft.com/office/drawing/2014/main" id="{06F8CDC7-5B07-44B3-80E1-14EE752885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363" y="1541832"/>
            <a:ext cx="7083720" cy="510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5687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94D5-4190-49AB-A335-53AEBF18BAA7}"/>
              </a:ext>
            </a:extLst>
          </p:cNvPr>
          <p:cNvSpPr>
            <a:spLocks noGrp="1"/>
          </p:cNvSpPr>
          <p:nvPr>
            <p:ph type="title"/>
          </p:nvPr>
        </p:nvSpPr>
        <p:spPr/>
        <p:txBody>
          <a:bodyPr/>
          <a:lstStyle/>
          <a:p>
            <a:r>
              <a:rPr lang="en-US" dirty="0"/>
              <a:t>GR3</a:t>
            </a:r>
          </a:p>
        </p:txBody>
      </p:sp>
      <p:sp>
        <p:nvSpPr>
          <p:cNvPr id="3" name="TextBox 2">
            <a:extLst>
              <a:ext uri="{FF2B5EF4-FFF2-40B4-BE49-F238E27FC236}">
                <a16:creationId xmlns:a16="http://schemas.microsoft.com/office/drawing/2014/main" id="{DE876A35-0A27-4AB8-AF2D-40BB7D778E08}"/>
              </a:ext>
            </a:extLst>
          </p:cNvPr>
          <p:cNvSpPr txBox="1"/>
          <p:nvPr/>
        </p:nvSpPr>
        <p:spPr>
          <a:xfrm>
            <a:off x="1126156" y="2030931"/>
            <a:ext cx="4456497" cy="1569660"/>
          </a:xfrm>
          <a:prstGeom prst="rect">
            <a:avLst/>
          </a:prstGeom>
          <a:noFill/>
        </p:spPr>
        <p:txBody>
          <a:bodyPr wrap="square" rtlCol="0">
            <a:spAutoFit/>
          </a:bodyPr>
          <a:lstStyle/>
          <a:p>
            <a:pPr marL="342900" indent="-342900">
              <a:buAutoNum type="arabicPeriod"/>
            </a:pPr>
            <a:r>
              <a:rPr lang="en-US" sz="2400" dirty="0"/>
              <a:t>Eat/Target Percentage Trends</a:t>
            </a:r>
          </a:p>
          <a:p>
            <a:pPr marL="342900" indent="-342900">
              <a:buAutoNum type="arabicPeriod"/>
            </a:pPr>
            <a:r>
              <a:rPr lang="en-US" sz="2400" dirty="0"/>
              <a:t>Drop/Target Percentage Trends</a:t>
            </a:r>
          </a:p>
          <a:p>
            <a:pPr marL="342900" indent="-342900">
              <a:buAutoNum type="arabicPeriod"/>
            </a:pPr>
            <a:r>
              <a:rPr lang="en-US" sz="2400" dirty="0"/>
              <a:t>Average Pieces Eaten Trends</a:t>
            </a:r>
          </a:p>
          <a:p>
            <a:pPr marL="342900" indent="-342900">
              <a:buAutoNum type="arabicPeriod"/>
            </a:pPr>
            <a:r>
              <a:rPr lang="en-US" sz="2400" dirty="0"/>
              <a:t>Targeting Trends</a:t>
            </a:r>
          </a:p>
        </p:txBody>
      </p:sp>
    </p:spTree>
    <p:extLst>
      <p:ext uri="{BB962C8B-B14F-4D97-AF65-F5344CB8AC3E}">
        <p14:creationId xmlns:p14="http://schemas.microsoft.com/office/powerpoint/2010/main" val="40709646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GR3 – Eat/Target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2862322"/>
          </a:xfrm>
          <a:prstGeom prst="rect">
            <a:avLst/>
          </a:prstGeom>
          <a:noFill/>
        </p:spPr>
        <p:txBody>
          <a:bodyPr wrap="square" rtlCol="0">
            <a:spAutoFit/>
          </a:bodyPr>
          <a:lstStyle/>
          <a:p>
            <a:r>
              <a:rPr lang="en-US" dirty="0"/>
              <a:t>This chart shows GR3’s eat percentage per month for all of the data range. Eat percentage is number of eats / number of targets.</a:t>
            </a:r>
          </a:p>
          <a:p>
            <a:endParaRPr lang="en-US" dirty="0"/>
          </a:p>
          <a:p>
            <a:r>
              <a:rPr lang="en-US" dirty="0"/>
              <a:t>GR3 has generally increased eat percentage, and experienced a very sharp spike in December 2018.</a:t>
            </a:r>
          </a:p>
        </p:txBody>
      </p:sp>
      <p:pic>
        <p:nvPicPr>
          <p:cNvPr id="20482" name="Picture 2">
            <a:extLst>
              <a:ext uri="{FF2B5EF4-FFF2-40B4-BE49-F238E27FC236}">
                <a16:creationId xmlns:a16="http://schemas.microsoft.com/office/drawing/2014/main" id="{99C040B6-0976-48C2-80AC-6D0CA68DA4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880" y="1656704"/>
            <a:ext cx="7221944" cy="5201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1140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GR3 – Drop/Target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2585323"/>
          </a:xfrm>
          <a:prstGeom prst="rect">
            <a:avLst/>
          </a:prstGeom>
          <a:noFill/>
        </p:spPr>
        <p:txBody>
          <a:bodyPr wrap="square" rtlCol="0">
            <a:spAutoFit/>
          </a:bodyPr>
          <a:lstStyle/>
          <a:p>
            <a:r>
              <a:rPr lang="en-US" dirty="0"/>
              <a:t>This chart shows GR3’s drop percentage per month for all of the data range. Drop percentage is number of drops / number of targets.</a:t>
            </a:r>
          </a:p>
          <a:p>
            <a:endParaRPr lang="en-US" dirty="0"/>
          </a:p>
          <a:p>
            <a:r>
              <a:rPr lang="en-US" dirty="0"/>
              <a:t>GR3 has generally trended low in drops, but has some variability month to month.</a:t>
            </a:r>
          </a:p>
        </p:txBody>
      </p:sp>
      <p:pic>
        <p:nvPicPr>
          <p:cNvPr id="19458" name="Picture 2">
            <a:extLst>
              <a:ext uri="{FF2B5EF4-FFF2-40B4-BE49-F238E27FC236}">
                <a16:creationId xmlns:a16="http://schemas.microsoft.com/office/drawing/2014/main" id="{76A7458C-E3DA-44A7-9671-A2353531B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7262923" cy="5150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0943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GR3 – Average Pieces</a:t>
            </a:r>
          </a:p>
        </p:txBody>
      </p:sp>
      <p:sp>
        <p:nvSpPr>
          <p:cNvPr id="5" name="TextBox 4">
            <a:extLst>
              <a:ext uri="{FF2B5EF4-FFF2-40B4-BE49-F238E27FC236}">
                <a16:creationId xmlns:a16="http://schemas.microsoft.com/office/drawing/2014/main" id="{2D03A010-2E65-4E93-A5F9-9D296631CC16}"/>
              </a:ext>
            </a:extLst>
          </p:cNvPr>
          <p:cNvSpPr txBox="1"/>
          <p:nvPr/>
        </p:nvSpPr>
        <p:spPr>
          <a:xfrm>
            <a:off x="8332854" y="1964343"/>
            <a:ext cx="3444240" cy="2585323"/>
          </a:xfrm>
          <a:prstGeom prst="rect">
            <a:avLst/>
          </a:prstGeom>
          <a:noFill/>
        </p:spPr>
        <p:txBody>
          <a:bodyPr wrap="square" rtlCol="0">
            <a:spAutoFit/>
          </a:bodyPr>
          <a:lstStyle/>
          <a:p>
            <a:r>
              <a:rPr lang="en-US" dirty="0"/>
              <a:t>This chart shows GR3’s average pieces eaten per feeding on a month to month basis.</a:t>
            </a:r>
          </a:p>
          <a:p>
            <a:endParaRPr lang="en-US" dirty="0"/>
          </a:p>
          <a:p>
            <a:r>
              <a:rPr lang="en-US" dirty="0"/>
              <a:t>GR3 has experienced some variability with spikes and dips depending on the month, and recorded very low average pieces in May 2020.</a:t>
            </a:r>
          </a:p>
        </p:txBody>
      </p:sp>
      <p:pic>
        <p:nvPicPr>
          <p:cNvPr id="27650" name="Picture 2">
            <a:extLst>
              <a:ext uri="{FF2B5EF4-FFF2-40B4-BE49-F238E27FC236}">
                <a16:creationId xmlns:a16="http://schemas.microsoft.com/office/drawing/2014/main" id="{9A952DC6-26DF-4FE8-90F2-2CB78167B0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20" y="1677091"/>
            <a:ext cx="7305454" cy="5180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7715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94D5-4190-49AB-A335-53AEBF18BAA7}"/>
              </a:ext>
            </a:extLst>
          </p:cNvPr>
          <p:cNvSpPr>
            <a:spLocks noGrp="1"/>
          </p:cNvSpPr>
          <p:nvPr>
            <p:ph type="title"/>
          </p:nvPr>
        </p:nvSpPr>
        <p:spPr/>
        <p:txBody>
          <a:bodyPr/>
          <a:lstStyle/>
          <a:p>
            <a:r>
              <a:rPr lang="en-US" dirty="0"/>
              <a:t>GR4</a:t>
            </a:r>
          </a:p>
        </p:txBody>
      </p:sp>
      <p:sp>
        <p:nvSpPr>
          <p:cNvPr id="3" name="TextBox 2">
            <a:extLst>
              <a:ext uri="{FF2B5EF4-FFF2-40B4-BE49-F238E27FC236}">
                <a16:creationId xmlns:a16="http://schemas.microsoft.com/office/drawing/2014/main" id="{DE876A35-0A27-4AB8-AF2D-40BB7D778E08}"/>
              </a:ext>
            </a:extLst>
          </p:cNvPr>
          <p:cNvSpPr txBox="1"/>
          <p:nvPr/>
        </p:nvSpPr>
        <p:spPr>
          <a:xfrm>
            <a:off x="1126156" y="2030931"/>
            <a:ext cx="4456497" cy="1569660"/>
          </a:xfrm>
          <a:prstGeom prst="rect">
            <a:avLst/>
          </a:prstGeom>
          <a:noFill/>
        </p:spPr>
        <p:txBody>
          <a:bodyPr wrap="square" rtlCol="0">
            <a:spAutoFit/>
          </a:bodyPr>
          <a:lstStyle/>
          <a:p>
            <a:pPr marL="342900" indent="-342900">
              <a:buAutoNum type="arabicPeriod"/>
            </a:pPr>
            <a:r>
              <a:rPr lang="en-US" sz="2400" dirty="0"/>
              <a:t>Eat/Target Percentage Trends</a:t>
            </a:r>
          </a:p>
          <a:p>
            <a:pPr marL="342900" indent="-342900">
              <a:buAutoNum type="arabicPeriod"/>
            </a:pPr>
            <a:r>
              <a:rPr lang="en-US" sz="2400" dirty="0"/>
              <a:t>Drop/Target Percentage Trends</a:t>
            </a:r>
          </a:p>
          <a:p>
            <a:pPr marL="342900" indent="-342900">
              <a:buAutoNum type="arabicPeriod"/>
            </a:pPr>
            <a:r>
              <a:rPr lang="en-US" sz="2400" dirty="0"/>
              <a:t>Average Pieces Eaten Trends</a:t>
            </a:r>
          </a:p>
          <a:p>
            <a:pPr marL="342900" indent="-342900">
              <a:buAutoNum type="arabicPeriod"/>
            </a:pPr>
            <a:r>
              <a:rPr lang="en-US" sz="2400" dirty="0"/>
              <a:t>Targeting Trends</a:t>
            </a:r>
          </a:p>
        </p:txBody>
      </p:sp>
    </p:spTree>
    <p:extLst>
      <p:ext uri="{BB962C8B-B14F-4D97-AF65-F5344CB8AC3E}">
        <p14:creationId xmlns:p14="http://schemas.microsoft.com/office/powerpoint/2010/main" val="28144082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GR4 – Eat/Target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3693319"/>
          </a:xfrm>
          <a:prstGeom prst="rect">
            <a:avLst/>
          </a:prstGeom>
          <a:noFill/>
        </p:spPr>
        <p:txBody>
          <a:bodyPr wrap="square" rtlCol="0">
            <a:spAutoFit/>
          </a:bodyPr>
          <a:lstStyle/>
          <a:p>
            <a:r>
              <a:rPr lang="en-US" dirty="0"/>
              <a:t>This chart shows GR4’s eat percentage per month for all of the data range. Eat percentage is number of eats / number of targets.</a:t>
            </a:r>
          </a:p>
          <a:p>
            <a:endParaRPr lang="en-US" dirty="0"/>
          </a:p>
          <a:p>
            <a:r>
              <a:rPr lang="en-US" dirty="0"/>
              <a:t>GR4 has had lots of variability in its eating percentage. </a:t>
            </a:r>
          </a:p>
          <a:p>
            <a:endParaRPr lang="en-US" dirty="0"/>
          </a:p>
          <a:p>
            <a:r>
              <a:rPr lang="en-US" dirty="0"/>
              <a:t>**Note the extreme values in January 2019 and June 2019. There appears to be data </a:t>
            </a:r>
            <a:r>
              <a:rPr lang="en-US" dirty="0" err="1"/>
              <a:t>descrepencies</a:t>
            </a:r>
            <a:r>
              <a:rPr lang="en-US" dirty="0"/>
              <a:t> once again.</a:t>
            </a:r>
          </a:p>
        </p:txBody>
      </p:sp>
      <p:pic>
        <p:nvPicPr>
          <p:cNvPr id="18434" name="Picture 2">
            <a:extLst>
              <a:ext uri="{FF2B5EF4-FFF2-40B4-BE49-F238E27FC236}">
                <a16:creationId xmlns:a16="http://schemas.microsoft.com/office/drawing/2014/main" id="{7909FACE-CFE4-4FAC-850F-7C2B9DB02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271" y="1580537"/>
            <a:ext cx="7327700" cy="5277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749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D82F8-F8C3-41B6-9857-82CC0F979B93}"/>
              </a:ext>
            </a:extLst>
          </p:cNvPr>
          <p:cNvSpPr>
            <a:spLocks noGrp="1"/>
          </p:cNvSpPr>
          <p:nvPr>
            <p:ph type="ctrTitle"/>
          </p:nvPr>
        </p:nvSpPr>
        <p:spPr/>
        <p:txBody>
          <a:bodyPr/>
          <a:lstStyle/>
          <a:p>
            <a:r>
              <a:rPr lang="en-US" dirty="0"/>
              <a:t>Black Tip</a:t>
            </a:r>
          </a:p>
        </p:txBody>
      </p:sp>
      <p:sp>
        <p:nvSpPr>
          <p:cNvPr id="3" name="Subtitle 2">
            <a:extLst>
              <a:ext uri="{FF2B5EF4-FFF2-40B4-BE49-F238E27FC236}">
                <a16:creationId xmlns:a16="http://schemas.microsoft.com/office/drawing/2014/main" id="{F84A567F-B571-4BA2-B0FB-7FFB31EBFAD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511439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GR4 – Drop/Target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2585323"/>
          </a:xfrm>
          <a:prstGeom prst="rect">
            <a:avLst/>
          </a:prstGeom>
          <a:noFill/>
        </p:spPr>
        <p:txBody>
          <a:bodyPr wrap="square" rtlCol="0">
            <a:spAutoFit/>
          </a:bodyPr>
          <a:lstStyle/>
          <a:p>
            <a:r>
              <a:rPr lang="en-US" dirty="0"/>
              <a:t>This chart shows GR4’s drop percentage per month for all of the data range. Drop percentage is number of drops / number of targets.</a:t>
            </a:r>
          </a:p>
          <a:p>
            <a:endParaRPr lang="en-US" dirty="0"/>
          </a:p>
          <a:p>
            <a:r>
              <a:rPr lang="en-US" dirty="0"/>
              <a:t>GR4 has recently trended upwards, with a spike in June 2020.</a:t>
            </a:r>
          </a:p>
        </p:txBody>
      </p:sp>
      <p:pic>
        <p:nvPicPr>
          <p:cNvPr id="17410" name="Picture 2">
            <a:extLst>
              <a:ext uri="{FF2B5EF4-FFF2-40B4-BE49-F238E27FC236}">
                <a16:creationId xmlns:a16="http://schemas.microsoft.com/office/drawing/2014/main" id="{86C88D2D-968B-4A0E-A481-E6C2B611FF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526" y="1625073"/>
            <a:ext cx="7491745" cy="5232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7965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GR4 – Average Pieces</a:t>
            </a:r>
          </a:p>
        </p:txBody>
      </p:sp>
      <p:sp>
        <p:nvSpPr>
          <p:cNvPr id="5" name="TextBox 4">
            <a:extLst>
              <a:ext uri="{FF2B5EF4-FFF2-40B4-BE49-F238E27FC236}">
                <a16:creationId xmlns:a16="http://schemas.microsoft.com/office/drawing/2014/main" id="{AA6559BF-8A8F-4329-BB32-A8F4F35DE0EE}"/>
              </a:ext>
            </a:extLst>
          </p:cNvPr>
          <p:cNvSpPr txBox="1"/>
          <p:nvPr/>
        </p:nvSpPr>
        <p:spPr>
          <a:xfrm>
            <a:off x="8332854" y="1964343"/>
            <a:ext cx="3444240" cy="2585323"/>
          </a:xfrm>
          <a:prstGeom prst="rect">
            <a:avLst/>
          </a:prstGeom>
          <a:noFill/>
        </p:spPr>
        <p:txBody>
          <a:bodyPr wrap="square" rtlCol="0">
            <a:spAutoFit/>
          </a:bodyPr>
          <a:lstStyle/>
          <a:p>
            <a:r>
              <a:rPr lang="en-US" dirty="0"/>
              <a:t>This chart shows GR4’s average pieces eaten per feeding on a month to month basis.</a:t>
            </a:r>
          </a:p>
          <a:p>
            <a:endParaRPr lang="en-US" dirty="0"/>
          </a:p>
          <a:p>
            <a:r>
              <a:rPr lang="en-US" dirty="0"/>
              <a:t>GR4 has experienced some variability with spikes and dips depending on the month, and experienced very low values in June 2020.</a:t>
            </a:r>
          </a:p>
        </p:txBody>
      </p:sp>
      <p:pic>
        <p:nvPicPr>
          <p:cNvPr id="26626" name="Picture 2">
            <a:extLst>
              <a:ext uri="{FF2B5EF4-FFF2-40B4-BE49-F238E27FC236}">
                <a16:creationId xmlns:a16="http://schemas.microsoft.com/office/drawing/2014/main" id="{B83DEEFB-527A-45CD-9990-935062F41F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419" y="1657178"/>
            <a:ext cx="7202451" cy="5187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4713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94D5-4190-49AB-A335-53AEBF18BAA7}"/>
              </a:ext>
            </a:extLst>
          </p:cNvPr>
          <p:cNvSpPr>
            <a:spLocks noGrp="1"/>
          </p:cNvSpPr>
          <p:nvPr>
            <p:ph type="title"/>
          </p:nvPr>
        </p:nvSpPr>
        <p:spPr/>
        <p:txBody>
          <a:bodyPr/>
          <a:lstStyle/>
          <a:p>
            <a:r>
              <a:rPr lang="en-US" dirty="0"/>
              <a:t>GR5</a:t>
            </a:r>
          </a:p>
        </p:txBody>
      </p:sp>
      <p:sp>
        <p:nvSpPr>
          <p:cNvPr id="3" name="TextBox 2">
            <a:extLst>
              <a:ext uri="{FF2B5EF4-FFF2-40B4-BE49-F238E27FC236}">
                <a16:creationId xmlns:a16="http://schemas.microsoft.com/office/drawing/2014/main" id="{DE876A35-0A27-4AB8-AF2D-40BB7D778E08}"/>
              </a:ext>
            </a:extLst>
          </p:cNvPr>
          <p:cNvSpPr txBox="1"/>
          <p:nvPr/>
        </p:nvSpPr>
        <p:spPr>
          <a:xfrm>
            <a:off x="1126156" y="2030931"/>
            <a:ext cx="4456497" cy="1569660"/>
          </a:xfrm>
          <a:prstGeom prst="rect">
            <a:avLst/>
          </a:prstGeom>
          <a:noFill/>
        </p:spPr>
        <p:txBody>
          <a:bodyPr wrap="square" rtlCol="0">
            <a:spAutoFit/>
          </a:bodyPr>
          <a:lstStyle/>
          <a:p>
            <a:pPr marL="342900" indent="-342900">
              <a:buAutoNum type="arabicPeriod"/>
            </a:pPr>
            <a:r>
              <a:rPr lang="en-US" sz="2400" dirty="0"/>
              <a:t>Eat/Target Percentage Trends</a:t>
            </a:r>
          </a:p>
          <a:p>
            <a:pPr marL="342900" indent="-342900">
              <a:buAutoNum type="arabicPeriod"/>
            </a:pPr>
            <a:r>
              <a:rPr lang="en-US" sz="2400" dirty="0"/>
              <a:t>Drop/Target Percentage Trends</a:t>
            </a:r>
          </a:p>
          <a:p>
            <a:pPr marL="342900" indent="-342900">
              <a:buAutoNum type="arabicPeriod"/>
            </a:pPr>
            <a:r>
              <a:rPr lang="en-US" sz="2400" dirty="0"/>
              <a:t>Average Pieces Eaten Trends</a:t>
            </a:r>
          </a:p>
          <a:p>
            <a:pPr marL="342900" indent="-342900">
              <a:buAutoNum type="arabicPeriod"/>
            </a:pPr>
            <a:r>
              <a:rPr lang="en-US" sz="2400" dirty="0"/>
              <a:t>Targeting Trends</a:t>
            </a:r>
          </a:p>
        </p:txBody>
      </p:sp>
    </p:spTree>
    <p:extLst>
      <p:ext uri="{BB962C8B-B14F-4D97-AF65-F5344CB8AC3E}">
        <p14:creationId xmlns:p14="http://schemas.microsoft.com/office/powerpoint/2010/main" val="36668124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GR5 – Eat/Target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4524315"/>
          </a:xfrm>
          <a:prstGeom prst="rect">
            <a:avLst/>
          </a:prstGeom>
          <a:noFill/>
        </p:spPr>
        <p:txBody>
          <a:bodyPr wrap="square" rtlCol="0">
            <a:spAutoFit/>
          </a:bodyPr>
          <a:lstStyle/>
          <a:p>
            <a:r>
              <a:rPr lang="en-US" dirty="0"/>
              <a:t>This chart shows GR5’s eat percentage per month for all of the data range. Eat percentage is number of eats / number of targets.</a:t>
            </a:r>
          </a:p>
          <a:p>
            <a:endParaRPr lang="en-US" dirty="0"/>
          </a:p>
          <a:p>
            <a:r>
              <a:rPr lang="en-US" dirty="0"/>
              <a:t>GR5 has recorded a similar amount of eating percentages (according to the trend line). Experienced a spike in June 2020.</a:t>
            </a:r>
          </a:p>
          <a:p>
            <a:endParaRPr lang="en-US" dirty="0"/>
          </a:p>
          <a:p>
            <a:r>
              <a:rPr lang="en-US" dirty="0"/>
              <a:t>**Note the extreme value in January 2018. After reviewing the data, the shark ate more times than it targeted. This could be a data recording error.</a:t>
            </a:r>
          </a:p>
        </p:txBody>
      </p:sp>
      <p:pic>
        <p:nvPicPr>
          <p:cNvPr id="16386" name="Picture 2">
            <a:extLst>
              <a:ext uri="{FF2B5EF4-FFF2-40B4-BE49-F238E27FC236}">
                <a16:creationId xmlns:a16="http://schemas.microsoft.com/office/drawing/2014/main" id="{4E8099B8-884A-4F0F-8B33-D34FC249E4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496" y="1679677"/>
            <a:ext cx="7190046" cy="5178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5897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GR5 – Drop/Target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2585323"/>
          </a:xfrm>
          <a:prstGeom prst="rect">
            <a:avLst/>
          </a:prstGeom>
          <a:noFill/>
        </p:spPr>
        <p:txBody>
          <a:bodyPr wrap="square" rtlCol="0">
            <a:spAutoFit/>
          </a:bodyPr>
          <a:lstStyle/>
          <a:p>
            <a:r>
              <a:rPr lang="en-US" dirty="0"/>
              <a:t>This chart shows GR5’s drop percentage per month for all of the data range. Drop percentage is number of drops / number of targets.</a:t>
            </a:r>
          </a:p>
          <a:p>
            <a:endParaRPr lang="en-US" dirty="0"/>
          </a:p>
          <a:p>
            <a:r>
              <a:rPr lang="en-US" dirty="0"/>
              <a:t>GR5 has generally trended low, never exceeding 8% on targets resulting in a drop.</a:t>
            </a:r>
          </a:p>
        </p:txBody>
      </p:sp>
      <p:pic>
        <p:nvPicPr>
          <p:cNvPr id="15362" name="Picture 2">
            <a:extLst>
              <a:ext uri="{FF2B5EF4-FFF2-40B4-BE49-F238E27FC236}">
                <a16:creationId xmlns:a16="http://schemas.microsoft.com/office/drawing/2014/main" id="{26FEF7BD-9BA4-4D4F-9B1D-461E4D3CB3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912" y="1690688"/>
            <a:ext cx="7378109" cy="5232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6220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GR5 – Average Pieces</a:t>
            </a:r>
          </a:p>
        </p:txBody>
      </p:sp>
      <p:sp>
        <p:nvSpPr>
          <p:cNvPr id="5" name="TextBox 4">
            <a:extLst>
              <a:ext uri="{FF2B5EF4-FFF2-40B4-BE49-F238E27FC236}">
                <a16:creationId xmlns:a16="http://schemas.microsoft.com/office/drawing/2014/main" id="{903AFC1A-1701-4CB0-99F0-77AF9944252C}"/>
              </a:ext>
            </a:extLst>
          </p:cNvPr>
          <p:cNvSpPr txBox="1"/>
          <p:nvPr/>
        </p:nvSpPr>
        <p:spPr>
          <a:xfrm>
            <a:off x="8332854" y="1964343"/>
            <a:ext cx="3444240" cy="2308324"/>
          </a:xfrm>
          <a:prstGeom prst="rect">
            <a:avLst/>
          </a:prstGeom>
          <a:noFill/>
        </p:spPr>
        <p:txBody>
          <a:bodyPr wrap="square" rtlCol="0">
            <a:spAutoFit/>
          </a:bodyPr>
          <a:lstStyle/>
          <a:p>
            <a:r>
              <a:rPr lang="en-US" dirty="0"/>
              <a:t>This chart shows GR5’s average pieces eaten per feeding on a month to month basis.</a:t>
            </a:r>
          </a:p>
          <a:p>
            <a:endParaRPr lang="en-US" dirty="0"/>
          </a:p>
          <a:p>
            <a:r>
              <a:rPr lang="en-US" dirty="0"/>
              <a:t>GR5 has experienced some variability with spikes and dips depending on the month, and also had some low points in May 2020.</a:t>
            </a:r>
          </a:p>
        </p:txBody>
      </p:sp>
      <p:pic>
        <p:nvPicPr>
          <p:cNvPr id="25602" name="Picture 2">
            <a:extLst>
              <a:ext uri="{FF2B5EF4-FFF2-40B4-BE49-F238E27FC236}">
                <a16:creationId xmlns:a16="http://schemas.microsoft.com/office/drawing/2014/main" id="{6E9192C7-0E10-4E52-BC46-9B500C60B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554" y="1518740"/>
            <a:ext cx="7301827" cy="5258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5788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87D9-189A-4EE1-828E-3B3CADB448A3}"/>
              </a:ext>
            </a:extLst>
          </p:cNvPr>
          <p:cNvSpPr>
            <a:spLocks noGrp="1"/>
          </p:cNvSpPr>
          <p:nvPr>
            <p:ph type="ctrTitle"/>
          </p:nvPr>
        </p:nvSpPr>
        <p:spPr>
          <a:xfrm>
            <a:off x="341376" y="1122363"/>
            <a:ext cx="11088624" cy="2387600"/>
          </a:xfrm>
        </p:spPr>
        <p:txBody>
          <a:bodyPr>
            <a:normAutofit fontScale="90000"/>
          </a:bodyPr>
          <a:lstStyle/>
          <a:p>
            <a:r>
              <a:rPr lang="en-US" dirty="0"/>
              <a:t>Garlic Targets/Drops</a:t>
            </a:r>
            <a:br>
              <a:rPr lang="en-US" dirty="0"/>
            </a:br>
            <a:r>
              <a:rPr lang="en-US" dirty="0"/>
              <a:t>Vitamins Targets/Drops</a:t>
            </a:r>
            <a:br>
              <a:rPr lang="en-US" dirty="0"/>
            </a:br>
            <a:r>
              <a:rPr lang="en-US" dirty="0"/>
              <a:t>Group vs Joint Feeding Targets/Drops</a:t>
            </a:r>
          </a:p>
        </p:txBody>
      </p:sp>
      <p:sp>
        <p:nvSpPr>
          <p:cNvPr id="3" name="Subtitle 2">
            <a:extLst>
              <a:ext uri="{FF2B5EF4-FFF2-40B4-BE49-F238E27FC236}">
                <a16:creationId xmlns:a16="http://schemas.microsoft.com/office/drawing/2014/main" id="{7A9B1343-46C3-444E-AC8D-2CB00820354E}"/>
              </a:ext>
            </a:extLst>
          </p:cNvPr>
          <p:cNvSpPr>
            <a:spLocks noGrp="1"/>
          </p:cNvSpPr>
          <p:nvPr>
            <p:ph type="subTitle" idx="1"/>
          </p:nvPr>
        </p:nvSpPr>
        <p:spPr>
          <a:xfrm>
            <a:off x="1524000" y="4485958"/>
            <a:ext cx="9144000" cy="561530"/>
          </a:xfrm>
        </p:spPr>
        <p:txBody>
          <a:bodyPr>
            <a:noAutofit/>
          </a:bodyPr>
          <a:lstStyle/>
          <a:p>
            <a:r>
              <a:rPr lang="en-US" sz="4400" dirty="0"/>
              <a:t>All Sharks</a:t>
            </a:r>
          </a:p>
        </p:txBody>
      </p:sp>
    </p:spTree>
    <p:extLst>
      <p:ext uri="{BB962C8B-B14F-4D97-AF65-F5344CB8AC3E}">
        <p14:creationId xmlns:p14="http://schemas.microsoft.com/office/powerpoint/2010/main" val="3421057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D7410814-FF04-6C4E-9AF6-E35C1654C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142" y="237558"/>
            <a:ext cx="9866671" cy="6382883"/>
          </a:xfrm>
          <a:prstGeom prst="rect">
            <a:avLst/>
          </a:prstGeom>
        </p:spPr>
      </p:pic>
    </p:spTree>
    <p:extLst>
      <p:ext uri="{BB962C8B-B14F-4D97-AF65-F5344CB8AC3E}">
        <p14:creationId xmlns:p14="http://schemas.microsoft.com/office/powerpoint/2010/main" val="129549524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4E8B4E9C-B687-DB4A-A165-1351A443BF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522" y="352928"/>
            <a:ext cx="9556955" cy="6152143"/>
          </a:xfrm>
          <a:prstGeom prst="rect">
            <a:avLst/>
          </a:prstGeom>
        </p:spPr>
      </p:pic>
    </p:spTree>
    <p:extLst>
      <p:ext uri="{BB962C8B-B14F-4D97-AF65-F5344CB8AC3E}">
        <p14:creationId xmlns:p14="http://schemas.microsoft.com/office/powerpoint/2010/main" val="395535748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D596D86E-8361-6F42-9B20-D7B80FBE4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731" y="242130"/>
            <a:ext cx="9852537" cy="6373740"/>
          </a:xfrm>
          <a:prstGeom prst="rect">
            <a:avLst/>
          </a:prstGeom>
        </p:spPr>
      </p:pic>
    </p:spTree>
    <p:extLst>
      <p:ext uri="{BB962C8B-B14F-4D97-AF65-F5344CB8AC3E}">
        <p14:creationId xmlns:p14="http://schemas.microsoft.com/office/powerpoint/2010/main" val="339365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B6FA111-1E2A-6B47-8755-510345B5FD8E}"/>
              </a:ext>
            </a:extLst>
          </p:cNvPr>
          <p:cNvSpPr txBox="1"/>
          <p:nvPr/>
        </p:nvSpPr>
        <p:spPr>
          <a:xfrm>
            <a:off x="9503764" y="434715"/>
            <a:ext cx="2443397" cy="5909310"/>
          </a:xfrm>
          <a:prstGeom prst="rect">
            <a:avLst/>
          </a:prstGeom>
          <a:noFill/>
        </p:spPr>
        <p:txBody>
          <a:bodyPr wrap="square" rtlCol="0">
            <a:spAutoFit/>
          </a:bodyPr>
          <a:lstStyle/>
          <a:p>
            <a:pPr algn="ctr"/>
            <a:r>
              <a:rPr lang="en-US" b="1" dirty="0"/>
              <a:t>Black Tips</a:t>
            </a:r>
          </a:p>
          <a:p>
            <a:endParaRPr lang="en-US" dirty="0"/>
          </a:p>
          <a:p>
            <a:r>
              <a:rPr lang="en-US" dirty="0"/>
              <a:t>This Matrix shows how inter-related the variables were when analyzing the Black Tip’s feeding Trends.</a:t>
            </a:r>
          </a:p>
          <a:p>
            <a:endParaRPr lang="en-US" dirty="0"/>
          </a:p>
          <a:p>
            <a:r>
              <a:rPr lang="en-US" dirty="0"/>
              <a:t>The scale is from -1 to 1. The darker the box the more related the two variables were.</a:t>
            </a:r>
          </a:p>
          <a:p>
            <a:endParaRPr lang="en-US" dirty="0"/>
          </a:p>
          <a:p>
            <a:r>
              <a:rPr lang="en-US" dirty="0"/>
              <a:t>For example, Group Feeding and Vitamins have a strong negative correlation. Meaning that most of the time when They were fed together (0), they were also fed vitamins (1).</a:t>
            </a:r>
          </a:p>
        </p:txBody>
      </p:sp>
      <p:pic>
        <p:nvPicPr>
          <p:cNvPr id="10" name="Picture 9" descr="Chart, waterfall chart&#10;&#10;Description automatically generated">
            <a:extLst>
              <a:ext uri="{FF2B5EF4-FFF2-40B4-BE49-F238E27FC236}">
                <a16:creationId xmlns:a16="http://schemas.microsoft.com/office/drawing/2014/main" id="{B035556F-04DB-BD4D-A554-2348E1EB5D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1"/>
            <a:ext cx="9342169" cy="6858001"/>
          </a:xfrm>
          <a:prstGeom prst="rect">
            <a:avLst/>
          </a:prstGeom>
        </p:spPr>
      </p:pic>
    </p:spTree>
    <p:extLst>
      <p:ext uri="{BB962C8B-B14F-4D97-AF65-F5344CB8AC3E}">
        <p14:creationId xmlns:p14="http://schemas.microsoft.com/office/powerpoint/2010/main" val="25732514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55B62AE0-FFE7-034C-A177-8CCC17AAF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4469" y="299464"/>
            <a:ext cx="9723061" cy="6259071"/>
          </a:xfrm>
          <a:prstGeom prst="rect">
            <a:avLst/>
          </a:prstGeom>
        </p:spPr>
      </p:pic>
    </p:spTree>
    <p:extLst>
      <p:ext uri="{BB962C8B-B14F-4D97-AF65-F5344CB8AC3E}">
        <p14:creationId xmlns:p14="http://schemas.microsoft.com/office/powerpoint/2010/main" val="427706344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007168EE-F5A7-0343-8736-5FA0954F1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419" y="208936"/>
            <a:ext cx="9955161" cy="6440128"/>
          </a:xfrm>
          <a:prstGeom prst="rect">
            <a:avLst/>
          </a:prstGeom>
        </p:spPr>
      </p:pic>
    </p:spTree>
    <p:extLst>
      <p:ext uri="{BB962C8B-B14F-4D97-AF65-F5344CB8AC3E}">
        <p14:creationId xmlns:p14="http://schemas.microsoft.com/office/powerpoint/2010/main" val="40322532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981D4123-A268-EA49-82D7-948832C39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168" y="234253"/>
            <a:ext cx="9925664" cy="6389493"/>
          </a:xfrm>
          <a:prstGeom prst="rect">
            <a:avLst/>
          </a:prstGeom>
        </p:spPr>
      </p:pic>
    </p:spTree>
    <p:extLst>
      <p:ext uri="{BB962C8B-B14F-4D97-AF65-F5344CB8AC3E}">
        <p14:creationId xmlns:p14="http://schemas.microsoft.com/office/powerpoint/2010/main" val="1171475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3175</TotalTime>
  <Words>3484</Words>
  <Application>Microsoft Macintosh PowerPoint</Application>
  <PresentationFormat>Widescreen</PresentationFormat>
  <Paragraphs>410</Paragraphs>
  <Slides>92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92</vt:i4>
      </vt:variant>
    </vt:vector>
  </HeadingPairs>
  <TitlesOfParts>
    <vt:vector size="97" baseType="lpstr">
      <vt:lpstr>Arial</vt:lpstr>
      <vt:lpstr>Avenir Next LT Pro</vt:lpstr>
      <vt:lpstr>Calibri</vt:lpstr>
      <vt:lpstr>Calibri Light</vt:lpstr>
      <vt:lpstr>Office Theme</vt:lpstr>
      <vt:lpstr>Carcharhinid Analysis</vt:lpstr>
      <vt:lpstr>PowerPoint Presentation</vt:lpstr>
      <vt:lpstr>PowerPoint Presentation</vt:lpstr>
      <vt:lpstr>PowerPoint Presentation</vt:lpstr>
      <vt:lpstr>PowerPoint Presentation</vt:lpstr>
      <vt:lpstr>PowerPoint Presentation</vt:lpstr>
      <vt:lpstr>PowerPoint Presentation</vt:lpstr>
      <vt:lpstr>Black Tip</vt:lpstr>
      <vt:lpstr>PowerPoint Presentation</vt:lpstr>
      <vt:lpstr>PowerPoint Presentation</vt:lpstr>
      <vt:lpstr>PowerPoint Presentation</vt:lpstr>
      <vt:lpstr>PowerPoint Presentation</vt:lpstr>
      <vt:lpstr>PowerPoint Presentation</vt:lpstr>
      <vt:lpstr>PowerPoint Presentation</vt:lpstr>
      <vt:lpstr>Individual Black Tip Feeding Summary</vt:lpstr>
      <vt:lpstr>Gray Reef</vt:lpstr>
      <vt:lpstr>PowerPoint Presentation</vt:lpstr>
      <vt:lpstr>PowerPoint Presentation</vt:lpstr>
      <vt:lpstr>PowerPoint Presentation</vt:lpstr>
      <vt:lpstr>PowerPoint Presentation</vt:lpstr>
      <vt:lpstr>PowerPoint Presentation</vt:lpstr>
      <vt:lpstr>PowerPoint Presentation</vt:lpstr>
      <vt:lpstr>Individual Gray Reef Feeding Summary</vt:lpstr>
      <vt:lpstr>Ross and Chandler</vt:lpstr>
      <vt:lpstr>PowerPoint Presentation</vt:lpstr>
      <vt:lpstr>PowerPoint Presentation</vt:lpstr>
      <vt:lpstr>PowerPoint Presentation</vt:lpstr>
      <vt:lpstr>PowerPoint Presentation</vt:lpstr>
      <vt:lpstr>PowerPoint Presentation</vt:lpstr>
      <vt:lpstr>Individual Sand Bar Feeding Summary</vt:lpstr>
      <vt:lpstr>PowerPoint Presentation</vt:lpstr>
      <vt:lpstr>PowerPoint Presentation</vt:lpstr>
      <vt:lpstr>Appendix</vt:lpstr>
      <vt:lpstr>Graph of Garlic and Black Tip Eating Patterns</vt:lpstr>
      <vt:lpstr>Graph of Vitamins and Group Feeding: Black Tip Dropping Patterns</vt:lpstr>
      <vt:lpstr>Ross</vt:lpstr>
      <vt:lpstr>Ross – Eat/Target Percentage</vt:lpstr>
      <vt:lpstr>Ross – Drop/Target Percentage</vt:lpstr>
      <vt:lpstr>Ross – Average Pieces</vt:lpstr>
      <vt:lpstr>Chandler</vt:lpstr>
      <vt:lpstr>Chandler – Eat/Target Percentage</vt:lpstr>
      <vt:lpstr>Chandler – Drop/Target Percentage</vt:lpstr>
      <vt:lpstr>Chandler – Average Pieces</vt:lpstr>
      <vt:lpstr>Blacktips</vt:lpstr>
      <vt:lpstr>BT1</vt:lpstr>
      <vt:lpstr>BT1 – Eat/Target Percentage</vt:lpstr>
      <vt:lpstr>BT1 – Drop/Target Percentage</vt:lpstr>
      <vt:lpstr>BT1 – Average Pieces</vt:lpstr>
      <vt:lpstr>BT2</vt:lpstr>
      <vt:lpstr>BT2 – Eat/Target Percentage</vt:lpstr>
      <vt:lpstr>BT2 – Drop/Target Percentage</vt:lpstr>
      <vt:lpstr>BT2 – Average Pieces</vt:lpstr>
      <vt:lpstr>BT3</vt:lpstr>
      <vt:lpstr>BT3 – Eat/Target Percentage</vt:lpstr>
      <vt:lpstr>BT3 – Drop/Target Percentage</vt:lpstr>
      <vt:lpstr>BT3 – Average Pieces</vt:lpstr>
      <vt:lpstr>BT4</vt:lpstr>
      <vt:lpstr>BT4 – Eat/Target Percentage</vt:lpstr>
      <vt:lpstr>BT4 – Drop/Target Percentage</vt:lpstr>
      <vt:lpstr>BT4 – Average Pieces</vt:lpstr>
      <vt:lpstr>BT5</vt:lpstr>
      <vt:lpstr>BT5 – Eat/Target Percentage</vt:lpstr>
      <vt:lpstr>BT5 – Drop/Target Percentage</vt:lpstr>
      <vt:lpstr>BT5 – Average Pieces</vt:lpstr>
      <vt:lpstr>Gray Reef</vt:lpstr>
      <vt:lpstr>GR1</vt:lpstr>
      <vt:lpstr>GR1 – Eat/Target Percentage</vt:lpstr>
      <vt:lpstr>GR1 – Drop/Target Percentage</vt:lpstr>
      <vt:lpstr>GR1 – Average Pieces</vt:lpstr>
      <vt:lpstr>GR2</vt:lpstr>
      <vt:lpstr>GR2 – Eat/Target Percentage</vt:lpstr>
      <vt:lpstr>GR2 – Drop/Target Percentage</vt:lpstr>
      <vt:lpstr>GR2 – Average Pieces</vt:lpstr>
      <vt:lpstr>GR3</vt:lpstr>
      <vt:lpstr>GR3 – Eat/Target Percentage</vt:lpstr>
      <vt:lpstr>GR3 – Drop/Target Percentage</vt:lpstr>
      <vt:lpstr>GR3 – Average Pieces</vt:lpstr>
      <vt:lpstr>GR4</vt:lpstr>
      <vt:lpstr>GR4 – Eat/Target Percentage</vt:lpstr>
      <vt:lpstr>GR4 – Drop/Target Percentage</vt:lpstr>
      <vt:lpstr>GR4 – Average Pieces</vt:lpstr>
      <vt:lpstr>GR5</vt:lpstr>
      <vt:lpstr>GR5 – Eat/Target Percentage</vt:lpstr>
      <vt:lpstr>GR5 – Drop/Target Percentage</vt:lpstr>
      <vt:lpstr>GR5 – Average Pieces</vt:lpstr>
      <vt:lpstr>Garlic Targets/Drops Vitamins Targets/Drops Group vs Joint Feeding Targets/Drops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Carcharhinid Analysis</dc:title>
  <dc:creator>parker sefcik</dc:creator>
  <cp:lastModifiedBy>Spencer Millett</cp:lastModifiedBy>
  <cp:revision>25</cp:revision>
  <dcterms:created xsi:type="dcterms:W3CDTF">2020-12-08T19:34:30Z</dcterms:created>
  <dcterms:modified xsi:type="dcterms:W3CDTF">2020-12-11T02:29:16Z</dcterms:modified>
</cp:coreProperties>
</file>