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Counts (Days)</a:t>
            </a:r>
            <a:r>
              <a:rPr lang="en-US" sz="2400" b="1" baseline="0" dirty="0">
                <a:latin typeface="Avenir Next LT Pro" panose="020B0504020202020204" pitchFamily="34" charset="0"/>
              </a:rPr>
              <a:t> of different food combos </a:t>
            </a:r>
          </a:p>
          <a:p>
            <a:pPr>
              <a:defRPr/>
            </a:pPr>
            <a:r>
              <a:rPr lang="en-US" sz="2400" b="1" baseline="0" dirty="0">
                <a:latin typeface="Avenir Next LT Pro" panose="020B0504020202020204" pitchFamily="34" charset="0"/>
              </a:rPr>
              <a:t>(Top 10 Most Frequent)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Blue Runner_Squid</c:v>
                </c:pt>
                <c:pt idx="1">
                  <c:v>Blue Runner_Garlic</c:v>
                </c:pt>
                <c:pt idx="2">
                  <c:v>Saury</c:v>
                </c:pt>
                <c:pt idx="3">
                  <c:v>Saury_Salmon_Garlic</c:v>
                </c:pt>
                <c:pt idx="4">
                  <c:v>Herring_Garlic</c:v>
                </c:pt>
                <c:pt idx="5">
                  <c:v>Mackerel</c:v>
                </c:pt>
                <c:pt idx="6">
                  <c:v>Blue Runner_Squid_Garlic</c:v>
                </c:pt>
                <c:pt idx="7">
                  <c:v>Herring</c:v>
                </c:pt>
                <c:pt idx="8">
                  <c:v>Saury_Garlic</c:v>
                </c:pt>
                <c:pt idx="9">
                  <c:v>Mackerel_Garlic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16</c:v>
                </c:pt>
                <c:pt idx="2">
                  <c:v>16</c:v>
                </c:pt>
                <c:pt idx="3">
                  <c:v>25</c:v>
                </c:pt>
                <c:pt idx="4">
                  <c:v>33</c:v>
                </c:pt>
                <c:pt idx="5">
                  <c:v>36</c:v>
                </c:pt>
                <c:pt idx="6">
                  <c:v>67</c:v>
                </c:pt>
                <c:pt idx="7">
                  <c:v>89</c:v>
                </c:pt>
                <c:pt idx="8">
                  <c:v>103</c:v>
                </c:pt>
                <c:pt idx="9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7-42DC-B60A-87E7E7767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1313496"/>
        <c:axId val="361308248"/>
      </c:barChart>
      <c:catAx>
        <c:axId val="361313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361308248"/>
        <c:crosses val="autoZero"/>
        <c:auto val="1"/>
        <c:lblAlgn val="ctr"/>
        <c:lblOffset val="100"/>
        <c:noMultiLvlLbl val="0"/>
      </c:catAx>
      <c:valAx>
        <c:axId val="361308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1313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Percentage</a:t>
            </a:r>
            <a:r>
              <a:rPr lang="en-US" baseline="0" dirty="0">
                <a:solidFill>
                  <a:schemeClr val="bg1"/>
                </a:solidFill>
              </a:rPr>
              <a:t> of food eaten out of total targeting per food combo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Targeted and Eaten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1-40EC-B55C-2EE277BA81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Targeted not Eaten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4365</c:v>
                </c:pt>
                <c:pt idx="1">
                  <c:v>4007</c:v>
                </c:pt>
                <c:pt idx="2">
                  <c:v>1107</c:v>
                </c:pt>
                <c:pt idx="3">
                  <c:v>2960</c:v>
                </c:pt>
                <c:pt idx="4">
                  <c:v>1500</c:v>
                </c:pt>
                <c:pt idx="5">
                  <c:v>709</c:v>
                </c:pt>
                <c:pt idx="6">
                  <c:v>684</c:v>
                </c:pt>
                <c:pt idx="7">
                  <c:v>671</c:v>
                </c:pt>
                <c:pt idx="8">
                  <c:v>711</c:v>
                </c:pt>
                <c:pt idx="9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B1-40EC-B55C-2EE277BA8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02344"/>
        <c:axId val="361299720"/>
      </c:barChart>
      <c:catAx>
        <c:axId val="361302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9720"/>
        <c:crosses val="autoZero"/>
        <c:auto val="1"/>
        <c:lblAlgn val="ctr"/>
        <c:lblOffset val="100"/>
        <c:noMultiLvlLbl val="0"/>
      </c:catAx>
      <c:valAx>
        <c:axId val="361299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0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drop_totals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338</c:v>
                </c:pt>
                <c:pt idx="1">
                  <c:v>384</c:v>
                </c:pt>
                <c:pt idx="2">
                  <c:v>85</c:v>
                </c:pt>
                <c:pt idx="3">
                  <c:v>354</c:v>
                </c:pt>
                <c:pt idx="4">
                  <c:v>127</c:v>
                </c:pt>
                <c:pt idx="5">
                  <c:v>68</c:v>
                </c:pt>
                <c:pt idx="6">
                  <c:v>86</c:v>
                </c:pt>
                <c:pt idx="7">
                  <c:v>91</c:v>
                </c:pt>
                <c:pt idx="8">
                  <c:v>78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B-432B-8EE2-B8889C529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eat_totals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B-432B-8EE2-B8889C529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20712"/>
        <c:axId val="361319728"/>
      </c:barChart>
      <c:catAx>
        <c:axId val="36132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19728"/>
        <c:crosses val="autoZero"/>
        <c:auto val="1"/>
        <c:lblAlgn val="ctr"/>
        <c:lblOffset val="100"/>
        <c:noMultiLvlLbl val="0"/>
      </c:catAx>
      <c:valAx>
        <c:axId val="36131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2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Total</a:t>
            </a:r>
            <a:r>
              <a:rPr lang="en-US" sz="2400" b="1" baseline="0" dirty="0">
                <a:latin typeface="Avenir Next LT Pro" panose="020B0504020202020204" pitchFamily="34" charset="0"/>
              </a:rPr>
              <a:t> Vitamins Provided with Each Food Combo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total_vitamins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Saury_Garlic</c:v>
                </c:pt>
                <c:pt idx="1">
                  <c:v>Blue Runner_Squid_Garlic</c:v>
                </c:pt>
                <c:pt idx="2">
                  <c:v>Saury_Salmon_Garlic</c:v>
                </c:pt>
                <c:pt idx="3">
                  <c:v>Blue Runner_Garlic</c:v>
                </c:pt>
                <c:pt idx="4">
                  <c:v>Mackerel_Garlic</c:v>
                </c:pt>
                <c:pt idx="5">
                  <c:v>Herring</c:v>
                </c:pt>
                <c:pt idx="6">
                  <c:v>Mackerel</c:v>
                </c:pt>
                <c:pt idx="7">
                  <c:v>Saury</c:v>
                </c:pt>
                <c:pt idx="8">
                  <c:v>Blue Runner_Squid</c:v>
                </c:pt>
                <c:pt idx="9">
                  <c:v>Herring_Garlic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</c:v>
                </c:pt>
                <c:pt idx="1">
                  <c:v>62</c:v>
                </c:pt>
                <c:pt idx="2">
                  <c:v>23</c:v>
                </c:pt>
                <c:pt idx="3">
                  <c:v>12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C-46D8-9753-415150A1A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379712"/>
        <c:axId val="479371184"/>
      </c:barChart>
      <c:catAx>
        <c:axId val="47937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371184"/>
        <c:crosses val="autoZero"/>
        <c:auto val="1"/>
        <c:lblAlgn val="ctr"/>
        <c:lblOffset val="100"/>
        <c:noMultiLvlLbl val="0"/>
      </c:catAx>
      <c:valAx>
        <c:axId val="479371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37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399-26AE-4BE3-B037-84FA79412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BAEB-0348-4A4F-8C63-4DE4B437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97D1-6F8C-4C08-BA4B-F9ABAEAA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5DF8-36BD-46C8-99BD-8C6B60D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1E75-6CFE-4860-846F-0EA172DF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4C67-CFAC-42D8-BC5E-19B225E8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38ECC-CCD2-421B-803A-A1A7804E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4230-CCDD-4652-9EA6-7B17D65F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73BF-41BC-4937-B691-DF89FBAB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82BA-46E9-40AD-ACA1-11B68981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DFACD-7ED0-42DE-AE84-9796F3D9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5E2B4-AB72-4309-88CD-34722B1E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E811-B5FB-4E34-9DF5-398602D4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9F02-EFC9-4DE2-B4A4-533DF311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59A1-C438-45D4-A7E3-3234F39A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FCC4-BC99-485E-A03C-3C41033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8644-A1D9-4499-B2F4-F3B1AA7C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2A43-1BE2-4F23-AF91-A1BEF73F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4BB9-0689-4A6A-800D-F4560B15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C84A-51CB-457C-B4C5-ADAAB492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6E8C-73B1-4E7A-AEAA-07DDE281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7DEC-8280-4200-9E8A-246C3AB6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DBF-8F70-4F69-8501-8C9B6C3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7031-ADD3-4079-9F69-FF32714D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0C72-81AB-443D-A43B-7B4C33F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4E07-AE58-4B34-8748-CEC6A909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263F-17AE-4F34-A46D-2ECB2182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88B4-3B40-4305-A81B-44B28234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80D-7DBE-4DCC-BE23-AC225EF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6F9C-2812-4224-9661-D0993E4D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3FA7-00C8-4C5B-AF20-E6C2CBFF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1F72-2F88-456E-8B80-5291095A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A4AC-B56F-49F5-8AAA-8AAA0CC5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EB5E3-FFF1-4A8C-ACAC-7AB57D53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7FE39-0CAF-4048-8CEE-E71B47C8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EDFB7-5EE2-476A-AFE4-FC6AEB1C6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09CD0-1387-4231-83BB-85BBF210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5143C-61BF-44EA-95D9-E43A6BD0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AF51-9B9E-4E9A-938B-9E3E2B46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4A-8DB3-4F26-8FCA-1E51C78B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FA2B4-BA98-46B4-909D-5838FE6F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405E9-CB1B-4736-BE69-04CEED26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B748A-7368-40D3-8BB1-209AF044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96783-C7EB-4B78-8000-C6FF9F26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66E1F-F330-49EF-8618-CA84EB86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F3D33-4E97-4F73-BA37-9BF02847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B75B-EA1C-4D16-A1C6-EF64D93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371D-3F17-4149-AD95-7AF293D2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C8ABE-9BC2-4FD8-BCE4-D6F35A7C8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87AF-A77F-4D81-8328-39279B31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2B09-2277-4772-8C3E-37428A8B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3915-1E6F-49BF-971E-E875221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D30E-BA9A-4F33-BC75-4C95534E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9898F-37FB-4579-BAD1-4DF808AF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B10F4-CC09-474C-B901-9AA3253F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00DE-FA16-44A0-BE8E-FA40DAA9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BD8F-4BC1-458A-AE11-6CD9B909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6B32-CFB9-48F8-AB87-063ED1F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C84F-26ED-461B-8A11-E58E58E7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6AE8-0DC7-44D1-95BE-D73E1847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429E-0969-499C-A0E1-A4B504734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05A9-9C9B-4C2A-ADD9-5CAA25BA3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E660-46DB-42E8-B14F-6BF74F7C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33AB-EA26-463D-8662-36C5EEAA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8450"/>
            <a:ext cx="9144000" cy="2387600"/>
          </a:xfrm>
        </p:spPr>
        <p:txBody>
          <a:bodyPr/>
          <a:lstStyle/>
          <a:p>
            <a:r>
              <a:rPr lang="en-US" dirty="0" err="1"/>
              <a:t>Carcharinid</a:t>
            </a:r>
            <a:r>
              <a:rPr lang="en-US" dirty="0"/>
              <a:t> Analysis</a:t>
            </a:r>
            <a:br>
              <a:rPr lang="en-US" dirty="0"/>
            </a:br>
            <a:r>
              <a:rPr lang="en-US" sz="3200" dirty="0"/>
              <a:t>(All Sharks)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78BF9-873E-405D-9678-C9082B525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3925"/>
            <a:ext cx="9144000" cy="1085850"/>
          </a:xfrm>
        </p:spPr>
        <p:txBody>
          <a:bodyPr/>
          <a:lstStyle/>
          <a:p>
            <a:r>
              <a:rPr lang="en-US" dirty="0"/>
              <a:t>Spencer, Chris, Parker</a:t>
            </a:r>
          </a:p>
        </p:txBody>
      </p:sp>
    </p:spTree>
    <p:extLst>
      <p:ext uri="{BB962C8B-B14F-4D97-AF65-F5344CB8AC3E}">
        <p14:creationId xmlns:p14="http://schemas.microsoft.com/office/powerpoint/2010/main" val="104522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26D6E2-1F06-4738-9F74-5123ACC7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19340"/>
              </p:ext>
            </p:extLst>
          </p:nvPr>
        </p:nvGraphicFramePr>
        <p:xfrm>
          <a:off x="1882272" y="1719791"/>
          <a:ext cx="84274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76">
                  <a:extLst>
                    <a:ext uri="{9D8B030D-6E8A-4147-A177-3AD203B41FA5}">
                      <a16:colId xmlns:a16="http://schemas.microsoft.com/office/drawing/2014/main" val="249988257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30344614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908172093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60643085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858977112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304249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9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1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6AF9A5-A57F-4F53-95F0-291AB5397893}"/>
              </a:ext>
            </a:extLst>
          </p:cNvPr>
          <p:cNvSpPr txBox="1"/>
          <p:nvPr/>
        </p:nvSpPr>
        <p:spPr>
          <a:xfrm>
            <a:off x="2524125" y="581025"/>
            <a:ext cx="710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Correlation Matrix</a:t>
            </a:r>
          </a:p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(All Sharks)</a:t>
            </a:r>
          </a:p>
        </p:txBody>
      </p:sp>
    </p:spTree>
    <p:extLst>
      <p:ext uri="{BB962C8B-B14F-4D97-AF65-F5344CB8AC3E}">
        <p14:creationId xmlns:p14="http://schemas.microsoft.com/office/powerpoint/2010/main" val="281876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755AE2-72B6-4987-A789-86446F2A0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2654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30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78E6E6-7960-45CF-9736-A1F516FEF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673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052D62-90C7-4543-9E64-86F4F648BAF4}"/>
              </a:ext>
            </a:extLst>
          </p:cNvPr>
          <p:cNvSpPr txBox="1"/>
          <p:nvPr/>
        </p:nvSpPr>
        <p:spPr>
          <a:xfrm>
            <a:off x="9390780" y="3680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33988-2103-4CE5-A87F-B1826C85A36B}"/>
              </a:ext>
            </a:extLst>
          </p:cNvPr>
          <p:cNvSpPr txBox="1"/>
          <p:nvPr/>
        </p:nvSpPr>
        <p:spPr>
          <a:xfrm>
            <a:off x="7172461" y="342530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9332C-A002-431C-8401-8E321B369DC9}"/>
              </a:ext>
            </a:extLst>
          </p:cNvPr>
          <p:cNvSpPr txBox="1"/>
          <p:nvPr/>
        </p:nvSpPr>
        <p:spPr>
          <a:xfrm>
            <a:off x="6412031" y="35052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5BA16-9324-4B27-9075-140DF45A47FC}"/>
              </a:ext>
            </a:extLst>
          </p:cNvPr>
          <p:cNvSpPr txBox="1"/>
          <p:nvPr/>
        </p:nvSpPr>
        <p:spPr>
          <a:xfrm>
            <a:off x="5699226" y="311681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B330B-DECA-4216-B65A-F7018A0CAB76}"/>
              </a:ext>
            </a:extLst>
          </p:cNvPr>
          <p:cNvSpPr txBox="1"/>
          <p:nvPr/>
        </p:nvSpPr>
        <p:spPr>
          <a:xfrm>
            <a:off x="4911224" y="207236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B3C8B-DB3A-4764-9161-41A4ABE467FC}"/>
              </a:ext>
            </a:extLst>
          </p:cNvPr>
          <p:cNvSpPr txBox="1"/>
          <p:nvPr/>
        </p:nvSpPr>
        <p:spPr>
          <a:xfrm>
            <a:off x="2697446" y="1439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429FF-25ED-4BF1-A2C6-3FDF810A9347}"/>
              </a:ext>
            </a:extLst>
          </p:cNvPr>
          <p:cNvSpPr txBox="1"/>
          <p:nvPr/>
        </p:nvSpPr>
        <p:spPr>
          <a:xfrm>
            <a:off x="4170847" y="313586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5639-7EEA-437F-9A36-94054F529D63}"/>
              </a:ext>
            </a:extLst>
          </p:cNvPr>
          <p:cNvSpPr txBox="1"/>
          <p:nvPr/>
        </p:nvSpPr>
        <p:spPr>
          <a:xfrm>
            <a:off x="3428298" y="1330572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88A74-0B54-441B-9E7A-0510F70CC423}"/>
              </a:ext>
            </a:extLst>
          </p:cNvPr>
          <p:cNvSpPr txBox="1"/>
          <p:nvPr/>
        </p:nvSpPr>
        <p:spPr>
          <a:xfrm>
            <a:off x="7893788" y="35432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403EC-676F-4DBB-BE83-CB37EFE8C304}"/>
              </a:ext>
            </a:extLst>
          </p:cNvPr>
          <p:cNvSpPr txBox="1"/>
          <p:nvPr/>
        </p:nvSpPr>
        <p:spPr>
          <a:xfrm>
            <a:off x="8664882" y="35433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0656F-1572-49AD-83DC-31B65835E517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Eaten out of Total Targeted per Food Combo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9F2D7-C32B-41D7-A917-41DA47F547AA}"/>
              </a:ext>
            </a:extLst>
          </p:cNvPr>
          <p:cNvSpPr txBox="1"/>
          <p:nvPr/>
        </p:nvSpPr>
        <p:spPr>
          <a:xfrm>
            <a:off x="9860246" y="1153609"/>
            <a:ext cx="193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The food combos are ordered in accordance to the number of days that combo was given. See previous slide for matchups.</a:t>
            </a:r>
          </a:p>
        </p:txBody>
      </p:sp>
    </p:spTree>
    <p:extLst>
      <p:ext uri="{BB962C8B-B14F-4D97-AF65-F5344CB8AC3E}">
        <p14:creationId xmlns:p14="http://schemas.microsoft.com/office/powerpoint/2010/main" val="349343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B427D0-F1C0-446E-98F3-A3C4DE09B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005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0FCC5-2F0D-4BF9-BBF5-E6451E9F7F4F}"/>
              </a:ext>
            </a:extLst>
          </p:cNvPr>
          <p:cNvSpPr txBox="1"/>
          <p:nvPr/>
        </p:nvSpPr>
        <p:spPr>
          <a:xfrm>
            <a:off x="9436075" y="37059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B1303-04C6-47FB-BBBB-CF71CC4E8B0E}"/>
              </a:ext>
            </a:extLst>
          </p:cNvPr>
          <p:cNvSpPr txBox="1"/>
          <p:nvPr/>
        </p:nvSpPr>
        <p:spPr>
          <a:xfrm>
            <a:off x="866712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C9976-5B30-46F4-94D5-C3DCFF653C6C}"/>
              </a:ext>
            </a:extLst>
          </p:cNvPr>
          <p:cNvSpPr txBox="1"/>
          <p:nvPr/>
        </p:nvSpPr>
        <p:spPr>
          <a:xfrm>
            <a:off x="2637958" y="175512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73198-9417-4363-881A-0AE91EA6B5B2}"/>
              </a:ext>
            </a:extLst>
          </p:cNvPr>
          <p:cNvSpPr txBox="1"/>
          <p:nvPr/>
        </p:nvSpPr>
        <p:spPr>
          <a:xfrm>
            <a:off x="789720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450AB-5BBC-4B7D-8742-C2314967B128}"/>
              </a:ext>
            </a:extLst>
          </p:cNvPr>
          <p:cNvSpPr txBox="1"/>
          <p:nvPr/>
        </p:nvSpPr>
        <p:spPr>
          <a:xfrm>
            <a:off x="7166351" y="331100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2F42C-CD41-472D-B4FA-3E73AD7FE211}"/>
              </a:ext>
            </a:extLst>
          </p:cNvPr>
          <p:cNvSpPr txBox="1"/>
          <p:nvPr/>
        </p:nvSpPr>
        <p:spPr>
          <a:xfrm>
            <a:off x="6412883" y="355282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92B8D-6163-4035-AFDD-1090DE80C10C}"/>
              </a:ext>
            </a:extLst>
          </p:cNvPr>
          <p:cNvSpPr txBox="1"/>
          <p:nvPr/>
        </p:nvSpPr>
        <p:spPr>
          <a:xfrm>
            <a:off x="5662981" y="326970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0BD91-46AA-4A61-84F6-2701E480B639}"/>
              </a:ext>
            </a:extLst>
          </p:cNvPr>
          <p:cNvSpPr txBox="1"/>
          <p:nvPr/>
        </p:nvSpPr>
        <p:spPr>
          <a:xfrm>
            <a:off x="4902250" y="19515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C94F6-72FD-4510-8D5B-9387222CCB5B}"/>
              </a:ext>
            </a:extLst>
          </p:cNvPr>
          <p:cNvSpPr txBox="1"/>
          <p:nvPr/>
        </p:nvSpPr>
        <p:spPr>
          <a:xfrm>
            <a:off x="4175862" y="2999314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493D0-C3E8-429C-B635-74A0D0B1A701}"/>
              </a:ext>
            </a:extLst>
          </p:cNvPr>
          <p:cNvSpPr txBox="1"/>
          <p:nvPr/>
        </p:nvSpPr>
        <p:spPr>
          <a:xfrm>
            <a:off x="3406910" y="114219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F9DA0-94E2-47E0-956C-464966EDEE0F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Dropped out of Total Food Eaten</a:t>
            </a:r>
          </a:p>
        </p:txBody>
      </p:sp>
    </p:spTree>
    <p:extLst>
      <p:ext uri="{BB962C8B-B14F-4D97-AF65-F5344CB8AC3E}">
        <p14:creationId xmlns:p14="http://schemas.microsoft.com/office/powerpoint/2010/main" val="36213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6AA338-17ED-4F57-8B55-FF4019733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66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9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05C9-6CBD-4BEB-A1D1-F3C104E8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garlic vs non-garlic food combos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8BA89E-39DE-4F85-9775-1524F2752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34877"/>
              </p:ext>
            </p:extLst>
          </p:nvPr>
        </p:nvGraphicFramePr>
        <p:xfrm>
          <a:off x="1608488" y="2355961"/>
          <a:ext cx="7940951" cy="333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80200">
                  <a:extLst>
                    <a:ext uri="{9D8B030D-6E8A-4147-A177-3AD203B41FA5}">
                      <a16:colId xmlns:a16="http://schemas.microsoft.com/office/drawing/2014/main" val="1465954410"/>
                    </a:ext>
                  </a:extLst>
                </a:gridCol>
                <a:gridCol w="978869">
                  <a:extLst>
                    <a:ext uri="{9D8B030D-6E8A-4147-A177-3AD203B41FA5}">
                      <a16:colId xmlns:a16="http://schemas.microsoft.com/office/drawing/2014/main" val="3920165140"/>
                    </a:ext>
                  </a:extLst>
                </a:gridCol>
                <a:gridCol w="1857626">
                  <a:extLst>
                    <a:ext uri="{9D8B030D-6E8A-4147-A177-3AD203B41FA5}">
                      <a16:colId xmlns:a16="http://schemas.microsoft.com/office/drawing/2014/main" val="4090444763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3412661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Combo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Average_eat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Eat_target_pct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3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Mackerel_Garlic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Mackerel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1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Herring_Garlic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0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Saury 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Runner_Squid</a:t>
                      </a:r>
                      <a:r>
                        <a:rPr lang="en-US" dirty="0"/>
                        <a:t> 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9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Runner_squid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7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8812A-6BD5-401D-BED4-C06B60DC18CD}"/>
              </a:ext>
            </a:extLst>
          </p:cNvPr>
          <p:cNvSpPr txBox="1"/>
          <p:nvPr/>
        </p:nvSpPr>
        <p:spPr>
          <a:xfrm>
            <a:off x="1038225" y="716607"/>
            <a:ext cx="671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Where do we go from here?...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7A19-32CB-4708-8279-320758C2C48E}"/>
              </a:ext>
            </a:extLst>
          </p:cNvPr>
          <p:cNvSpPr txBox="1"/>
          <p:nvPr/>
        </p:nvSpPr>
        <p:spPr>
          <a:xfrm>
            <a:off x="1514475" y="1914525"/>
            <a:ext cx="62388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Analyze similar data, but for groups of sharks and for individual sharks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Add in time elements (Potentially will allow us to see different feeding patterns when comparing time and food combos)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Explore data and discover more variables or insights we may have missed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7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91E5C0-32A3-4A22-93A6-9AD24A28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56" y="939567"/>
            <a:ext cx="7519488" cy="2215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FD87B-D88C-4E11-8359-5056B7C8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93" y="3854393"/>
            <a:ext cx="6622814" cy="19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289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Carcharinid Analysis (All Sharks)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garlic vs non-garlic food combos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sefcik</dc:creator>
  <cp:lastModifiedBy>parker sefcik</cp:lastModifiedBy>
  <cp:revision>15</cp:revision>
  <dcterms:created xsi:type="dcterms:W3CDTF">2020-11-10T00:34:12Z</dcterms:created>
  <dcterms:modified xsi:type="dcterms:W3CDTF">2020-11-11T00:11:37Z</dcterms:modified>
</cp:coreProperties>
</file>