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57" r:id="rId5"/>
    <p:sldId id="261" r:id="rId6"/>
    <p:sldId id="258" r:id="rId7"/>
    <p:sldId id="259" r:id="rId8"/>
    <p:sldId id="263" r:id="rId9"/>
    <p:sldId id="265" r:id="rId10"/>
    <p:sldId id="266" r:id="rId11"/>
    <p:sldId id="262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latin typeface="Avenir Next LT Pro" panose="020B0504020202020204" pitchFamily="34" charset="0"/>
              </a:rPr>
              <a:t>Counts (Days)</a:t>
            </a:r>
            <a:r>
              <a:rPr lang="en-US" sz="2400" b="1" baseline="0" dirty="0">
                <a:latin typeface="Avenir Next LT Pro" panose="020B0504020202020204" pitchFamily="34" charset="0"/>
              </a:rPr>
              <a:t> of different food combos </a:t>
            </a:r>
          </a:p>
          <a:p>
            <a:pPr>
              <a:defRPr/>
            </a:pPr>
            <a:r>
              <a:rPr lang="en-US" sz="2400" b="1" baseline="0" dirty="0">
                <a:latin typeface="Avenir Next LT Pro" panose="020B0504020202020204" pitchFamily="34" charset="0"/>
              </a:rPr>
              <a:t>(Top 10 Most Frequent)</a:t>
            </a:r>
            <a:endParaRPr lang="en-US" sz="2400" b="1" dirty="0">
              <a:latin typeface="Avenir Next LT Pro" panose="020B05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LT Pro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Blue Runner_Squid</c:v>
                </c:pt>
                <c:pt idx="1">
                  <c:v>Blue Runner_Garlic</c:v>
                </c:pt>
                <c:pt idx="2">
                  <c:v>Saury</c:v>
                </c:pt>
                <c:pt idx="3">
                  <c:v>Saury_Salmon_Garlic</c:v>
                </c:pt>
                <c:pt idx="4">
                  <c:v>Herring_Garlic</c:v>
                </c:pt>
                <c:pt idx="5">
                  <c:v>Mackerel</c:v>
                </c:pt>
                <c:pt idx="6">
                  <c:v>Blue Runner_Squid_Garlic</c:v>
                </c:pt>
                <c:pt idx="7">
                  <c:v>Herring</c:v>
                </c:pt>
                <c:pt idx="8">
                  <c:v>Saury_Garlic</c:v>
                </c:pt>
                <c:pt idx="9">
                  <c:v>Mackerel_Garlic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16</c:v>
                </c:pt>
                <c:pt idx="2">
                  <c:v>16</c:v>
                </c:pt>
                <c:pt idx="3">
                  <c:v>25</c:v>
                </c:pt>
                <c:pt idx="4">
                  <c:v>33</c:v>
                </c:pt>
                <c:pt idx="5">
                  <c:v>36</c:v>
                </c:pt>
                <c:pt idx="6">
                  <c:v>67</c:v>
                </c:pt>
                <c:pt idx="7">
                  <c:v>89</c:v>
                </c:pt>
                <c:pt idx="8">
                  <c:v>103</c:v>
                </c:pt>
                <c:pt idx="9">
                  <c:v>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B8-432D-82AA-539A313C58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61313496"/>
        <c:axId val="361308248"/>
      </c:barChart>
      <c:catAx>
        <c:axId val="361313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361308248"/>
        <c:crosses val="autoZero"/>
        <c:auto val="1"/>
        <c:lblAlgn val="ctr"/>
        <c:lblOffset val="100"/>
        <c:noMultiLvlLbl val="0"/>
      </c:catAx>
      <c:valAx>
        <c:axId val="3613082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1313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latin typeface="Avenir Next LT Pro" panose="020B0504020202020204" pitchFamily="34" charset="0"/>
              </a:rPr>
              <a:t>Total</a:t>
            </a:r>
            <a:r>
              <a:rPr lang="en-US" sz="2400" b="1" baseline="0" dirty="0">
                <a:latin typeface="Avenir Next LT Pro" panose="020B0504020202020204" pitchFamily="34" charset="0"/>
              </a:rPr>
              <a:t> Vitamins Provided with Each Food Combo</a:t>
            </a:r>
            <a:endParaRPr lang="en-US" sz="2400" b="1" dirty="0">
              <a:latin typeface="Avenir Next LT Pro" panose="020B05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total_vitamins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LT Pro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Saury_Garlic</c:v>
                </c:pt>
                <c:pt idx="1">
                  <c:v>Blue Runner_Squid_Garlic</c:v>
                </c:pt>
                <c:pt idx="2">
                  <c:v>Saury_Salmon_Garlic</c:v>
                </c:pt>
                <c:pt idx="3">
                  <c:v>Blue Runner_Garlic</c:v>
                </c:pt>
                <c:pt idx="4">
                  <c:v>Mackerel_Garlic</c:v>
                </c:pt>
                <c:pt idx="5">
                  <c:v>Herring</c:v>
                </c:pt>
                <c:pt idx="6">
                  <c:v>Mackerel</c:v>
                </c:pt>
                <c:pt idx="7">
                  <c:v>Saury</c:v>
                </c:pt>
                <c:pt idx="8">
                  <c:v>Blue Runner_Squid</c:v>
                </c:pt>
                <c:pt idx="9">
                  <c:v>Herring_Garlic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91</c:v>
                </c:pt>
                <c:pt idx="1">
                  <c:v>62</c:v>
                </c:pt>
                <c:pt idx="2">
                  <c:v>23</c:v>
                </c:pt>
                <c:pt idx="3">
                  <c:v>12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FC-46D8-9753-415150A1A9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9379712"/>
        <c:axId val="479371184"/>
      </c:barChart>
      <c:catAx>
        <c:axId val="47937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371184"/>
        <c:crosses val="autoZero"/>
        <c:auto val="1"/>
        <c:lblAlgn val="ctr"/>
        <c:lblOffset val="100"/>
        <c:noMultiLvlLbl val="0"/>
      </c:catAx>
      <c:valAx>
        <c:axId val="4793711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9379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</a:t>
            </a:r>
            <a:r>
              <a:rPr lang="en-US" baseline="0" dirty="0">
                <a:solidFill>
                  <a:schemeClr val="bg1"/>
                </a:solidFill>
              </a:rPr>
              <a:t> Eaten per Instance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Blue Runner_Squid_Garlic</c:v>
                </c:pt>
                <c:pt idx="1">
                  <c:v>Saury_Garlic</c:v>
                </c:pt>
                <c:pt idx="2">
                  <c:v>Mackerel_Garlic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3.3880597014925371</c:v>
                </c:pt>
                <c:pt idx="1">
                  <c:v>3.3009708737864076</c:v>
                </c:pt>
                <c:pt idx="2">
                  <c:v>4.2452830188679247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46-424B-A8AF-541549263F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Chandler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Blue Runner_Squid_Garlic</c:v>
                </c:pt>
                <c:pt idx="1">
                  <c:v>Saury_Garlic</c:v>
                </c:pt>
                <c:pt idx="2">
                  <c:v>Mackerel_Garlic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2.0746268656716418</c:v>
                </c:pt>
                <c:pt idx="1">
                  <c:v>2.5533980582524274</c:v>
                </c:pt>
                <c:pt idx="2">
                  <c:v>4.4811320754716979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46-424B-A8AF-541549263F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36888104"/>
        <c:axId val="436886136"/>
      </c:barChart>
      <c:catAx>
        <c:axId val="436888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886136"/>
        <c:crosses val="autoZero"/>
        <c:auto val="1"/>
        <c:lblAlgn val="ctr"/>
        <c:lblOffset val="100"/>
        <c:noMultiLvlLbl val="0"/>
      </c:catAx>
      <c:valAx>
        <c:axId val="436886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888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Blue Runner_Squid_Garlic</c:v>
                </c:pt>
                <c:pt idx="1">
                  <c:v>Saury_Garlic</c:v>
                </c:pt>
                <c:pt idx="2">
                  <c:v>Mackerel_Garlic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227</c:v>
                </c:pt>
                <c:pt idx="1">
                  <c:v>340</c:v>
                </c:pt>
                <c:pt idx="2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E2-4815-A7C2-19B6A576B8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Chandler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Blue Runner_Squid_Garlic</c:v>
                </c:pt>
                <c:pt idx="1">
                  <c:v>Saury_Garlic</c:v>
                </c:pt>
                <c:pt idx="2">
                  <c:v>Mackerel_Garlic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139</c:v>
                </c:pt>
                <c:pt idx="1">
                  <c:v>263</c:v>
                </c:pt>
                <c:pt idx="2">
                  <c:v>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E2-4815-A7C2-19B6A576B8F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77228984"/>
        <c:axId val="377232920"/>
      </c:barChart>
      <c:catAx>
        <c:axId val="377228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232920"/>
        <c:crosses val="autoZero"/>
        <c:auto val="1"/>
        <c:lblAlgn val="ctr"/>
        <c:lblOffset val="100"/>
        <c:noMultiLvlLbl val="0"/>
      </c:catAx>
      <c:valAx>
        <c:axId val="377232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228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BT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Mackerel_Garlic</c:v>
                </c:pt>
                <c:pt idx="1">
                  <c:v>Saury_Garlic</c:v>
                </c:pt>
                <c:pt idx="2">
                  <c:v>Blue Runner_Squid_Garlic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10.9</c:v>
                </c:pt>
                <c:pt idx="1">
                  <c:v>14</c:v>
                </c:pt>
                <c:pt idx="2">
                  <c:v>15.8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29-4924-B521-27D8EEBD0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77213568"/>
        <c:axId val="377209304"/>
      </c:barChart>
      <c:catAx>
        <c:axId val="377213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209304"/>
        <c:crosses val="autoZero"/>
        <c:auto val="1"/>
        <c:lblAlgn val="ctr"/>
        <c:lblOffset val="100"/>
        <c:noMultiLvlLbl val="0"/>
      </c:catAx>
      <c:valAx>
        <c:axId val="377209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21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Mackerel_Garlic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bt1</c:v>
                </c:pt>
                <c:pt idx="1">
                  <c:v>bt2</c:v>
                </c:pt>
                <c:pt idx="2">
                  <c:v>bt3</c:v>
                </c:pt>
                <c:pt idx="3">
                  <c:v>bt4</c:v>
                </c:pt>
                <c:pt idx="4">
                  <c:v>bt5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1.9</c:v>
                </c:pt>
                <c:pt idx="1">
                  <c:v>2.7</c:v>
                </c:pt>
                <c:pt idx="2">
                  <c:v>2</c:v>
                </c:pt>
                <c:pt idx="3">
                  <c:v>2.6</c:v>
                </c:pt>
                <c:pt idx="4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84-47BA-8C29-9BE8EFA9EC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Saury_Garlic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bt1</c:v>
                </c:pt>
                <c:pt idx="1">
                  <c:v>bt2</c:v>
                </c:pt>
                <c:pt idx="2">
                  <c:v>bt3</c:v>
                </c:pt>
                <c:pt idx="3">
                  <c:v>bt4</c:v>
                </c:pt>
                <c:pt idx="4">
                  <c:v>bt5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2.2999999999999998</c:v>
                </c:pt>
                <c:pt idx="1">
                  <c:v>2.9</c:v>
                </c:pt>
                <c:pt idx="2">
                  <c:v>2.7</c:v>
                </c:pt>
                <c:pt idx="3">
                  <c:v>2.9</c:v>
                </c:pt>
                <c:pt idx="4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84-47BA-8C29-9BE8EFA9EC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Blue Runner_Squid_Garlic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bt1</c:v>
                </c:pt>
                <c:pt idx="1">
                  <c:v>bt2</c:v>
                </c:pt>
                <c:pt idx="2">
                  <c:v>bt3</c:v>
                </c:pt>
                <c:pt idx="3">
                  <c:v>bt4</c:v>
                </c:pt>
                <c:pt idx="4">
                  <c:v>bt5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2.5</c:v>
                </c:pt>
                <c:pt idx="1">
                  <c:v>3.2</c:v>
                </c:pt>
                <c:pt idx="2">
                  <c:v>2.2000000000000002</c:v>
                </c:pt>
                <c:pt idx="3">
                  <c:v>3.3</c:v>
                </c:pt>
                <c:pt idx="4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84-47BA-8C29-9BE8EFA9EC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9"/>
        <c:axId val="465696160"/>
        <c:axId val="465690912"/>
      </c:barChart>
      <c:catAx>
        <c:axId val="46569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690912"/>
        <c:crosses val="autoZero"/>
        <c:auto val="1"/>
        <c:lblAlgn val="ctr"/>
        <c:lblOffset val="100"/>
        <c:noMultiLvlLbl val="0"/>
      </c:catAx>
      <c:valAx>
        <c:axId val="465690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696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GR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Blue Runner_Squid_Garlic</c:v>
                </c:pt>
                <c:pt idx="1">
                  <c:v>Saury_Garlic</c:v>
                </c:pt>
                <c:pt idx="2">
                  <c:v>Herring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</c:v>
                </c:pt>
                <c:pt idx="1">
                  <c:v>7.8</c:v>
                </c:pt>
                <c:pt idx="2">
                  <c:v>11.4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05-4C9C-8932-A48B77785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6862520"/>
        <c:axId val="436858584"/>
      </c:barChart>
      <c:catAx>
        <c:axId val="436862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858584"/>
        <c:crosses val="autoZero"/>
        <c:auto val="1"/>
        <c:lblAlgn val="ctr"/>
        <c:lblOffset val="100"/>
        <c:noMultiLvlLbl val="0"/>
      </c:catAx>
      <c:valAx>
        <c:axId val="436858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862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Saury_Garlic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gr1</c:v>
                </c:pt>
                <c:pt idx="1">
                  <c:v>gr2</c:v>
                </c:pt>
                <c:pt idx="2">
                  <c:v>gr3</c:v>
                </c:pt>
                <c:pt idx="3">
                  <c:v>gr4</c:v>
                </c:pt>
                <c:pt idx="4">
                  <c:v>gr5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1.4</c:v>
                </c:pt>
                <c:pt idx="1">
                  <c:v>1.4</c:v>
                </c:pt>
                <c:pt idx="2">
                  <c:v>2.1</c:v>
                </c:pt>
                <c:pt idx="3">
                  <c:v>1.5</c:v>
                </c:pt>
                <c:pt idx="4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C5-4DF7-A219-76A6379464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Herring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gr1</c:v>
                </c:pt>
                <c:pt idx="1">
                  <c:v>gr2</c:v>
                </c:pt>
                <c:pt idx="2">
                  <c:v>gr3</c:v>
                </c:pt>
                <c:pt idx="3">
                  <c:v>gr4</c:v>
                </c:pt>
                <c:pt idx="4">
                  <c:v>gr5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1.8</c:v>
                </c:pt>
                <c:pt idx="2">
                  <c:v>2.2999999999999998</c:v>
                </c:pt>
                <c:pt idx="3">
                  <c:v>2.4</c:v>
                </c:pt>
                <c:pt idx="4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C5-4DF7-A219-76A6379464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Blue Runner_Squid_Garlic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gr1</c:v>
                </c:pt>
                <c:pt idx="1">
                  <c:v>gr2</c:v>
                </c:pt>
                <c:pt idx="2">
                  <c:v>gr3</c:v>
                </c:pt>
                <c:pt idx="3">
                  <c:v>gr4</c:v>
                </c:pt>
                <c:pt idx="4">
                  <c:v>gr5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1.3</c:v>
                </c:pt>
                <c:pt idx="1">
                  <c:v>1.1000000000000001</c:v>
                </c:pt>
                <c:pt idx="2">
                  <c:v>1.8</c:v>
                </c:pt>
                <c:pt idx="3">
                  <c:v>1.3</c:v>
                </c:pt>
                <c:pt idx="4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C5-4DF7-A219-76A6379464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53601792"/>
        <c:axId val="453607696"/>
      </c:barChart>
      <c:catAx>
        <c:axId val="45360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607696"/>
        <c:crosses val="autoZero"/>
        <c:auto val="1"/>
        <c:lblAlgn val="ctr"/>
        <c:lblOffset val="100"/>
        <c:noMultiLvlLbl val="0"/>
      </c:catAx>
      <c:valAx>
        <c:axId val="45360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60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Mackerel_Garlic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Ross</c:v>
                </c:pt>
                <c:pt idx="1">
                  <c:v>Chandler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4.2</c:v>
                </c:pt>
                <c:pt idx="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1C-402D-8486-0DAE99028D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Saury_Garlic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Ross</c:v>
                </c:pt>
                <c:pt idx="1">
                  <c:v>Chandler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3.3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1C-402D-8486-0DAE99028D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Blue Runner_Squid_Garlic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Ross</c:v>
                </c:pt>
                <c:pt idx="1">
                  <c:v>Chandler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3.4</c:v>
                </c:pt>
                <c:pt idx="1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1C-402D-8486-0DAE99028D3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64"/>
        <c:axId val="453604416"/>
        <c:axId val="453605400"/>
      </c:barChart>
      <c:catAx>
        <c:axId val="45360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605400"/>
        <c:crosses val="autoZero"/>
        <c:auto val="1"/>
        <c:lblAlgn val="ctr"/>
        <c:lblOffset val="100"/>
        <c:noMultiLvlLbl val="0"/>
      </c:catAx>
      <c:valAx>
        <c:axId val="453605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604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Saury_Garlic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14.8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FC-4062-8D7F-CA434C9815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Blue Runner_Squid_Garlic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14.5</c:v>
                </c:pt>
                <c:pt idx="1">
                  <c:v>13.8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FC-4062-8D7F-CA434C9815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Saury_Salmon_Garlic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14.7</c:v>
                </c:pt>
                <c:pt idx="1">
                  <c:v>11.4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FC-4062-8D7F-CA434C9815D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49"/>
        <c:axId val="465692880"/>
        <c:axId val="465693208"/>
      </c:barChart>
      <c:catAx>
        <c:axId val="465692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693208"/>
        <c:crosses val="autoZero"/>
        <c:auto val="1"/>
        <c:lblAlgn val="ctr"/>
        <c:lblOffset val="100"/>
        <c:noMultiLvlLbl val="0"/>
      </c:catAx>
      <c:valAx>
        <c:axId val="465693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692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Percentage</a:t>
            </a:r>
            <a:r>
              <a:rPr lang="en-US" baseline="0" dirty="0">
                <a:solidFill>
                  <a:schemeClr val="bg1"/>
                </a:solidFill>
              </a:rPr>
              <a:t> of food eaten out of total targeting per food combo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Targeted and Eaten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Mackerel_Garlic</c:v>
                </c:pt>
                <c:pt idx="1">
                  <c:v>Saury_Garlic</c:v>
                </c:pt>
                <c:pt idx="2">
                  <c:v>Herring</c:v>
                </c:pt>
                <c:pt idx="3">
                  <c:v>Blue Runner_Squid_Garlic</c:v>
                </c:pt>
                <c:pt idx="4">
                  <c:v>Mackerel</c:v>
                </c:pt>
                <c:pt idx="5">
                  <c:v>Herring_Garlic</c:v>
                </c:pt>
                <c:pt idx="6">
                  <c:v>Saury_Salmon_Garlic</c:v>
                </c:pt>
                <c:pt idx="7">
                  <c:v>Blue Runner_Garlic</c:v>
                </c:pt>
                <c:pt idx="8">
                  <c:v>Saury</c:v>
                </c:pt>
                <c:pt idx="9">
                  <c:v>Blue Runner_Squid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2099</c:v>
                </c:pt>
                <c:pt idx="1">
                  <c:v>2795</c:v>
                </c:pt>
                <c:pt idx="2">
                  <c:v>1013</c:v>
                </c:pt>
                <c:pt idx="3">
                  <c:v>1894</c:v>
                </c:pt>
                <c:pt idx="4">
                  <c:v>656</c:v>
                </c:pt>
                <c:pt idx="5">
                  <c:v>402</c:v>
                </c:pt>
                <c:pt idx="6">
                  <c:v>652</c:v>
                </c:pt>
                <c:pt idx="7">
                  <c:v>363</c:v>
                </c:pt>
                <c:pt idx="8">
                  <c:v>385</c:v>
                </c:pt>
                <c:pt idx="9">
                  <c:v>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B1-40EC-B55C-2EE277BA81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Targeted not Eaten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Mackerel_Garlic</c:v>
                </c:pt>
                <c:pt idx="1">
                  <c:v>Saury_Garlic</c:v>
                </c:pt>
                <c:pt idx="2">
                  <c:v>Herring</c:v>
                </c:pt>
                <c:pt idx="3">
                  <c:v>Blue Runner_Squid_Garlic</c:v>
                </c:pt>
                <c:pt idx="4">
                  <c:v>Mackerel</c:v>
                </c:pt>
                <c:pt idx="5">
                  <c:v>Herring_Garlic</c:v>
                </c:pt>
                <c:pt idx="6">
                  <c:v>Saury_Salmon_Garlic</c:v>
                </c:pt>
                <c:pt idx="7">
                  <c:v>Blue Runner_Garlic</c:v>
                </c:pt>
                <c:pt idx="8">
                  <c:v>Saury</c:v>
                </c:pt>
                <c:pt idx="9">
                  <c:v>Blue Runner_Squid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4365</c:v>
                </c:pt>
                <c:pt idx="1">
                  <c:v>4007</c:v>
                </c:pt>
                <c:pt idx="2">
                  <c:v>1107</c:v>
                </c:pt>
                <c:pt idx="3">
                  <c:v>2960</c:v>
                </c:pt>
                <c:pt idx="4">
                  <c:v>1500</c:v>
                </c:pt>
                <c:pt idx="5">
                  <c:v>709</c:v>
                </c:pt>
                <c:pt idx="6">
                  <c:v>684</c:v>
                </c:pt>
                <c:pt idx="7">
                  <c:v>671</c:v>
                </c:pt>
                <c:pt idx="8">
                  <c:v>711</c:v>
                </c:pt>
                <c:pt idx="9">
                  <c:v>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B1-40EC-B55C-2EE277BA8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1302344"/>
        <c:axId val="361299720"/>
      </c:barChart>
      <c:catAx>
        <c:axId val="361302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299720"/>
        <c:crosses val="autoZero"/>
        <c:auto val="1"/>
        <c:lblAlgn val="ctr"/>
        <c:lblOffset val="100"/>
        <c:noMultiLvlLbl val="0"/>
      </c:catAx>
      <c:valAx>
        <c:axId val="361299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30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drop_totals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Mackerel_Garlic</c:v>
                </c:pt>
                <c:pt idx="1">
                  <c:v>Saury_Garlic</c:v>
                </c:pt>
                <c:pt idx="2">
                  <c:v>Herring</c:v>
                </c:pt>
                <c:pt idx="3">
                  <c:v>Blue Runner_Squid_Garlic</c:v>
                </c:pt>
                <c:pt idx="4">
                  <c:v>Mackerel</c:v>
                </c:pt>
                <c:pt idx="5">
                  <c:v>Herring_Garlic</c:v>
                </c:pt>
                <c:pt idx="6">
                  <c:v>Saury_Salmon_Garlic</c:v>
                </c:pt>
                <c:pt idx="7">
                  <c:v>Blue Runner_Garlic</c:v>
                </c:pt>
                <c:pt idx="8">
                  <c:v>Saury</c:v>
                </c:pt>
                <c:pt idx="9">
                  <c:v>Blue Runner_Squid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338</c:v>
                </c:pt>
                <c:pt idx="1">
                  <c:v>384</c:v>
                </c:pt>
                <c:pt idx="2">
                  <c:v>85</c:v>
                </c:pt>
                <c:pt idx="3">
                  <c:v>354</c:v>
                </c:pt>
                <c:pt idx="4">
                  <c:v>127</c:v>
                </c:pt>
                <c:pt idx="5">
                  <c:v>68</c:v>
                </c:pt>
                <c:pt idx="6">
                  <c:v>86</c:v>
                </c:pt>
                <c:pt idx="7">
                  <c:v>91</c:v>
                </c:pt>
                <c:pt idx="8">
                  <c:v>78</c:v>
                </c:pt>
                <c:pt idx="9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B-432B-8EE2-B8889C5292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eat_totals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Mackerel_Garlic</c:v>
                </c:pt>
                <c:pt idx="1">
                  <c:v>Saury_Garlic</c:v>
                </c:pt>
                <c:pt idx="2">
                  <c:v>Herring</c:v>
                </c:pt>
                <c:pt idx="3">
                  <c:v>Blue Runner_Squid_Garlic</c:v>
                </c:pt>
                <c:pt idx="4">
                  <c:v>Mackerel</c:v>
                </c:pt>
                <c:pt idx="5">
                  <c:v>Herring_Garlic</c:v>
                </c:pt>
                <c:pt idx="6">
                  <c:v>Saury_Salmon_Garlic</c:v>
                </c:pt>
                <c:pt idx="7">
                  <c:v>Blue Runner_Garlic</c:v>
                </c:pt>
                <c:pt idx="8">
                  <c:v>Saury</c:v>
                </c:pt>
                <c:pt idx="9">
                  <c:v>Blue Runner_Squid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2099</c:v>
                </c:pt>
                <c:pt idx="1">
                  <c:v>2795</c:v>
                </c:pt>
                <c:pt idx="2">
                  <c:v>1013</c:v>
                </c:pt>
                <c:pt idx="3">
                  <c:v>1894</c:v>
                </c:pt>
                <c:pt idx="4">
                  <c:v>656</c:v>
                </c:pt>
                <c:pt idx="5">
                  <c:v>402</c:v>
                </c:pt>
                <c:pt idx="6">
                  <c:v>652</c:v>
                </c:pt>
                <c:pt idx="7">
                  <c:v>363</c:v>
                </c:pt>
                <c:pt idx="8">
                  <c:v>385</c:v>
                </c:pt>
                <c:pt idx="9">
                  <c:v>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9B-432B-8EE2-B8889C529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1320712"/>
        <c:axId val="361319728"/>
      </c:barChart>
      <c:catAx>
        <c:axId val="361320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319728"/>
        <c:crosses val="autoZero"/>
        <c:auto val="1"/>
        <c:lblAlgn val="ctr"/>
        <c:lblOffset val="100"/>
        <c:noMultiLvlLbl val="0"/>
      </c:catAx>
      <c:valAx>
        <c:axId val="361319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320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053F-887C-4615-99ED-C9C26CD39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5FEAD-426C-4E05-B757-DEB11B205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D069-5F99-4200-B3A0-2560263A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C53C-2DA7-48BF-91EA-84A6897BEAA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021D7-7690-45E2-B578-22C5BED6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FE124-4EBA-4041-80B1-75BDDCB6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86DF-1948-4030-9E85-BFCB896EC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8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832C-D94E-41A7-87F7-78154797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08D85-C3A7-4E08-A7F6-5D992EE00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765EC-3855-4E62-A381-BA6C4AB2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C53C-2DA7-48BF-91EA-84A6897BEAA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6F9ED-9EE8-4843-8F1D-CE3A5649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9D861-E441-4BC7-AC84-FB30E20C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86DF-1948-4030-9E85-BFCB896EC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33890-9B66-419D-A502-B8DA385B9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E633E-3E87-4259-8785-9053DFECB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3423D-4C82-4C5A-9E34-B2246EE5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C53C-2DA7-48BF-91EA-84A6897BEAA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D5606-BEAC-496B-B237-158E540B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9459-F739-43E4-A351-14F135C5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86DF-1948-4030-9E85-BFCB896EC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8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893C-4AA5-43EE-A902-930B88D3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F0CC5-087B-4918-896C-E699C19FF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CFAC-CB73-4DF4-8912-EAAA8BBD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C53C-2DA7-48BF-91EA-84A6897BEAA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792B9-5E24-4EA0-A82E-AC55A7EE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5D0EF-DBB0-4354-BEB0-2109F48F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86DF-1948-4030-9E85-BFCB896EC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9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7350-A423-491D-8453-37972DAAE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19663-6EFB-49E8-8912-1336842AB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25130-6C06-447A-BFBA-40C4BDB2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C53C-2DA7-48BF-91EA-84A6897BEAA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8A8E-BA76-4A5F-A853-DED8BF4E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2A385-B222-4941-AE58-88C9E856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86DF-1948-4030-9E85-BFCB896EC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3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D59D-5AF5-4B8C-843F-0DD1DE90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2F9B1-38D5-4268-98FA-58F5209AC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E6907-3631-4E03-BA15-B20DC031B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9F54B-41AC-4BCD-ADC4-5B4BEBA8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C53C-2DA7-48BF-91EA-84A6897BEAA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EEC16-90A1-4806-8B2E-8F2432C2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3CF13-42A6-4A42-8186-04A1DCC1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86DF-1948-4030-9E85-BFCB896EC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3A3D-5D9A-442A-8281-A7BE67F3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54FF4-2DF5-4FCC-8C58-829C9F37B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94EF4-23EF-45F8-A694-FCE8A56DC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62B8C-D8C3-43E2-8376-6D71739AC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D5DC0-FEDD-4070-8332-1DFC634CD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3F3FB-1091-4D46-8A92-694237BB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C53C-2DA7-48BF-91EA-84A6897BEAA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BE1BE-8743-4243-BF6E-0A5EBB9C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ACFD0-164E-4DED-8612-F118846F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86DF-1948-4030-9E85-BFCB896EC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9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1A6A-67E3-4B6A-B0D3-91A3743A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D6866-5C4B-47A0-B76B-133D11A5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C53C-2DA7-48BF-91EA-84A6897BEAA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55624-DE3E-4CDC-9E2E-BA517F65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6DDCC-402F-40EA-BDF1-F3EE9853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86DF-1948-4030-9E85-BFCB896EC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9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98062-A40B-4133-B345-D11D8F59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C53C-2DA7-48BF-91EA-84A6897BEAA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349FE-11E4-4329-BDBD-A0EDB6B7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1C9C1-0290-4EAA-82EF-A1976E93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86DF-1948-4030-9E85-BFCB896EC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3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70A2-A03D-4B83-B96A-DD594DCA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DE7A1-80E1-478D-B1D9-5A1E1818E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DDE44-6C79-493B-9073-4083715C7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8C9BE-FFF3-4436-9F20-F8DEA936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C53C-2DA7-48BF-91EA-84A6897BEAA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9315F-9D36-4FA4-AE73-053EB45C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59738-1379-4C69-A359-E0A031CC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86DF-1948-4030-9E85-BFCB896EC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5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59A5-900A-448B-BF48-ACF5E3CC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704DE6-D14F-4756-8CD7-611822095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60B3C-0454-41B3-886A-289ED50F1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65780-201C-4C55-9452-DB391CE7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C53C-2DA7-48BF-91EA-84A6897BEAA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FCE22-4B72-4E6B-9F33-035D29A5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B788D-676D-48C7-8ED6-6F520CCD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86DF-1948-4030-9E85-BFCB896EC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3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490B6-9A95-4257-9C3E-492E0628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201DD-4644-4592-8BBE-3CB7133EF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CB611-BBF2-443F-AB00-0CBAC7AC5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4C53C-2DA7-48BF-91EA-84A6897BEAA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C385F-D935-4944-86CE-E5340E41F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112C4-9D72-43F3-9FCE-8F3D5C399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86DF-1948-4030-9E85-BFCB896EC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9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3AE8D3-B758-47F2-BFF2-082186227CAC}"/>
              </a:ext>
            </a:extLst>
          </p:cNvPr>
          <p:cNvSpPr txBox="1"/>
          <p:nvPr/>
        </p:nvSpPr>
        <p:spPr>
          <a:xfrm>
            <a:off x="1352550" y="1419225"/>
            <a:ext cx="93630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All these graphs and correlations were created in PowerPoint but the Data analysis portion was done in </a:t>
            </a:r>
            <a:r>
              <a:rPr lang="en-US" sz="3600" dirty="0" err="1"/>
              <a:t>Jupyter</a:t>
            </a:r>
            <a:r>
              <a:rPr lang="en-US" sz="3600" dirty="0"/>
              <a:t>. I would group the data the way I wanted in </a:t>
            </a:r>
            <a:r>
              <a:rPr lang="en-US" sz="3600" dirty="0" err="1"/>
              <a:t>Jupyter</a:t>
            </a:r>
            <a:r>
              <a:rPr lang="en-US" sz="3600" dirty="0"/>
              <a:t> and Export it to a csv in order to make charts and graphs in PowerPoint that could more easily be placed into a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1981448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A78E6E6-7960-45CF-9736-A1F516FEF80F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3052D62-90C7-4543-9E64-86F4F648BAF4}"/>
              </a:ext>
            </a:extLst>
          </p:cNvPr>
          <p:cNvSpPr txBox="1"/>
          <p:nvPr/>
        </p:nvSpPr>
        <p:spPr>
          <a:xfrm>
            <a:off x="9390780" y="3680038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133988-2103-4CE5-A87F-B1826C85A36B}"/>
              </a:ext>
            </a:extLst>
          </p:cNvPr>
          <p:cNvSpPr txBox="1"/>
          <p:nvPr/>
        </p:nvSpPr>
        <p:spPr>
          <a:xfrm>
            <a:off x="7172461" y="3425309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9332C-A002-431C-8401-8E321B369DC9}"/>
              </a:ext>
            </a:extLst>
          </p:cNvPr>
          <p:cNvSpPr txBox="1"/>
          <p:nvPr/>
        </p:nvSpPr>
        <p:spPr>
          <a:xfrm>
            <a:off x="6412031" y="3505200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65BA16-9324-4B27-9075-140DF45A47FC}"/>
              </a:ext>
            </a:extLst>
          </p:cNvPr>
          <p:cNvSpPr txBox="1"/>
          <p:nvPr/>
        </p:nvSpPr>
        <p:spPr>
          <a:xfrm>
            <a:off x="5699226" y="3116817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B330B-DECA-4216-B65A-F7018A0CAB76}"/>
              </a:ext>
            </a:extLst>
          </p:cNvPr>
          <p:cNvSpPr txBox="1"/>
          <p:nvPr/>
        </p:nvSpPr>
        <p:spPr>
          <a:xfrm>
            <a:off x="4911224" y="2072367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39%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EB3C8B-DB3A-4764-9161-41A4ABE467FC}"/>
              </a:ext>
            </a:extLst>
          </p:cNvPr>
          <p:cNvSpPr txBox="1"/>
          <p:nvPr/>
        </p:nvSpPr>
        <p:spPr>
          <a:xfrm>
            <a:off x="2697446" y="1439038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9429FF-25ED-4BF1-A2C6-3FDF810A9347}"/>
              </a:ext>
            </a:extLst>
          </p:cNvPr>
          <p:cNvSpPr txBox="1"/>
          <p:nvPr/>
        </p:nvSpPr>
        <p:spPr>
          <a:xfrm>
            <a:off x="4170847" y="3135868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2D5639-7EEA-437F-9A36-94054F529D63}"/>
              </a:ext>
            </a:extLst>
          </p:cNvPr>
          <p:cNvSpPr txBox="1"/>
          <p:nvPr/>
        </p:nvSpPr>
        <p:spPr>
          <a:xfrm>
            <a:off x="3428298" y="1330572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788A74-0B54-441B-9E7A-0510F70CC423}"/>
              </a:ext>
            </a:extLst>
          </p:cNvPr>
          <p:cNvSpPr txBox="1"/>
          <p:nvPr/>
        </p:nvSpPr>
        <p:spPr>
          <a:xfrm>
            <a:off x="7893788" y="3543299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E403EC-676F-4DBB-BE83-CB37EFE8C304}"/>
              </a:ext>
            </a:extLst>
          </p:cNvPr>
          <p:cNvSpPr txBox="1"/>
          <p:nvPr/>
        </p:nvSpPr>
        <p:spPr>
          <a:xfrm>
            <a:off x="8664882" y="3543300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40656F-1572-49AD-83DC-31B65835E517}"/>
              </a:ext>
            </a:extLst>
          </p:cNvPr>
          <p:cNvSpPr txBox="1"/>
          <p:nvPr/>
        </p:nvSpPr>
        <p:spPr>
          <a:xfrm>
            <a:off x="1270000" y="381758"/>
            <a:ext cx="96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venir Next LT Pro" panose="020B0504020202020204" pitchFamily="34" charset="0"/>
              </a:rPr>
              <a:t>Percentage of Food Eaten out of Total Targeted per Food Combo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89F2D7-C32B-41D7-A917-41DA47F547AA}"/>
              </a:ext>
            </a:extLst>
          </p:cNvPr>
          <p:cNvSpPr txBox="1"/>
          <p:nvPr/>
        </p:nvSpPr>
        <p:spPr>
          <a:xfrm>
            <a:off x="9860246" y="1153609"/>
            <a:ext cx="1930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Next LT Pro" panose="020B0504020202020204" pitchFamily="34" charset="0"/>
              </a:rPr>
              <a:t>The food combos are ordered in accordance to the number of days that combo was given. See previous slide for matchups.</a:t>
            </a:r>
          </a:p>
        </p:txBody>
      </p:sp>
    </p:spTree>
    <p:extLst>
      <p:ext uri="{BB962C8B-B14F-4D97-AF65-F5344CB8AC3E}">
        <p14:creationId xmlns:p14="http://schemas.microsoft.com/office/powerpoint/2010/main" val="349343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1B427D0-F1C0-446E-98F3-A3C4DE09B708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610FCC5-2F0D-4BF9-BBF5-E6451E9F7F4F}"/>
              </a:ext>
            </a:extLst>
          </p:cNvPr>
          <p:cNvSpPr txBox="1"/>
          <p:nvPr/>
        </p:nvSpPr>
        <p:spPr>
          <a:xfrm>
            <a:off x="9436075" y="3705999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39%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B1303-04C6-47FB-BBBB-CF71CC4E8B0E}"/>
              </a:ext>
            </a:extLst>
          </p:cNvPr>
          <p:cNvSpPr txBox="1"/>
          <p:nvPr/>
        </p:nvSpPr>
        <p:spPr>
          <a:xfrm>
            <a:off x="8667123" y="3540383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C9976-5B30-46F4-94D5-C3DCFF653C6C}"/>
              </a:ext>
            </a:extLst>
          </p:cNvPr>
          <p:cNvSpPr txBox="1"/>
          <p:nvPr/>
        </p:nvSpPr>
        <p:spPr>
          <a:xfrm>
            <a:off x="2637958" y="1755128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73198-9417-4363-881A-0AE91EA6B5B2}"/>
              </a:ext>
            </a:extLst>
          </p:cNvPr>
          <p:cNvSpPr txBox="1"/>
          <p:nvPr/>
        </p:nvSpPr>
        <p:spPr>
          <a:xfrm>
            <a:off x="7897203" y="3540383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C450AB-5BBC-4B7D-8742-C2314967B128}"/>
              </a:ext>
            </a:extLst>
          </p:cNvPr>
          <p:cNvSpPr txBox="1"/>
          <p:nvPr/>
        </p:nvSpPr>
        <p:spPr>
          <a:xfrm>
            <a:off x="7166351" y="3311008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A2F42C-CD41-472D-B4FA-3E73AD7FE211}"/>
              </a:ext>
            </a:extLst>
          </p:cNvPr>
          <p:cNvSpPr txBox="1"/>
          <p:nvPr/>
        </p:nvSpPr>
        <p:spPr>
          <a:xfrm>
            <a:off x="6412883" y="3552825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292B8D-6163-4035-AFDD-1090DE80C10C}"/>
              </a:ext>
            </a:extLst>
          </p:cNvPr>
          <p:cNvSpPr txBox="1"/>
          <p:nvPr/>
        </p:nvSpPr>
        <p:spPr>
          <a:xfrm>
            <a:off x="5662981" y="3269705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50BD91-46AA-4A61-84F6-2701E480B639}"/>
              </a:ext>
            </a:extLst>
          </p:cNvPr>
          <p:cNvSpPr txBox="1"/>
          <p:nvPr/>
        </p:nvSpPr>
        <p:spPr>
          <a:xfrm>
            <a:off x="4902250" y="1951583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3C94F6-72FD-4510-8D5B-9387222CCB5B}"/>
              </a:ext>
            </a:extLst>
          </p:cNvPr>
          <p:cNvSpPr txBox="1"/>
          <p:nvPr/>
        </p:nvSpPr>
        <p:spPr>
          <a:xfrm>
            <a:off x="4175862" y="2999314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C493D0-C3E8-429C-B635-74A0D0B1A701}"/>
              </a:ext>
            </a:extLst>
          </p:cNvPr>
          <p:cNvSpPr txBox="1"/>
          <p:nvPr/>
        </p:nvSpPr>
        <p:spPr>
          <a:xfrm>
            <a:off x="3406910" y="1142195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5F9DA0-94E2-47E0-956C-464966EDEE0F}"/>
              </a:ext>
            </a:extLst>
          </p:cNvPr>
          <p:cNvSpPr txBox="1"/>
          <p:nvPr/>
        </p:nvSpPr>
        <p:spPr>
          <a:xfrm>
            <a:off x="1270000" y="381758"/>
            <a:ext cx="96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venir Next LT Pro" panose="020B0504020202020204" pitchFamily="34" charset="0"/>
              </a:rPr>
              <a:t>Percentage of Food Dropped out of Total Food Eaten</a:t>
            </a:r>
          </a:p>
        </p:txBody>
      </p:sp>
    </p:spTree>
    <p:extLst>
      <p:ext uri="{BB962C8B-B14F-4D97-AF65-F5344CB8AC3E}">
        <p14:creationId xmlns:p14="http://schemas.microsoft.com/office/powerpoint/2010/main" val="3621303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E6AA338-17ED-4F57-8B55-FF401973355A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6996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62EDF55-D75C-4BF9-8E73-FAC47AFBF1BE}"/>
              </a:ext>
            </a:extLst>
          </p:cNvPr>
          <p:cNvGraphicFramePr/>
          <p:nvPr/>
        </p:nvGraphicFramePr>
        <p:xfrm>
          <a:off x="2032000" y="95181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0931BD-EB38-41AA-A5BC-C918903AAE08}"/>
              </a:ext>
            </a:extLst>
          </p:cNvPr>
          <p:cNvSpPr txBox="1"/>
          <p:nvPr/>
        </p:nvSpPr>
        <p:spPr>
          <a:xfrm>
            <a:off x="4315015" y="628649"/>
            <a:ext cx="356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Eaten per Instance for Ross and Chandler (Top 3 food combos)</a:t>
            </a:r>
          </a:p>
        </p:txBody>
      </p:sp>
    </p:spTree>
    <p:extLst>
      <p:ext uri="{BB962C8B-B14F-4D97-AF65-F5344CB8AC3E}">
        <p14:creationId xmlns:p14="http://schemas.microsoft.com/office/powerpoint/2010/main" val="633106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FB05D9-B234-48F7-ABEC-476BCB2DCB06}"/>
              </a:ext>
            </a:extLst>
          </p:cNvPr>
          <p:cNvGraphicFramePr/>
          <p:nvPr/>
        </p:nvGraphicFramePr>
        <p:xfrm>
          <a:off x="1977136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8F8B1B6-5844-4151-B3E1-32BB7D940A24}"/>
              </a:ext>
            </a:extLst>
          </p:cNvPr>
          <p:cNvSpPr txBox="1"/>
          <p:nvPr/>
        </p:nvSpPr>
        <p:spPr>
          <a:xfrm>
            <a:off x="10281920" y="1503680"/>
            <a:ext cx="161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Totals:</a:t>
            </a:r>
          </a:p>
          <a:p>
            <a:r>
              <a:rPr lang="en-US" dirty="0"/>
              <a:t>Ross - 1017</a:t>
            </a:r>
          </a:p>
          <a:p>
            <a:r>
              <a:rPr lang="en-US" dirty="0"/>
              <a:t>Chandler - 877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AF329-015A-4326-8A4B-6E2563DA3B01}"/>
              </a:ext>
            </a:extLst>
          </p:cNvPr>
          <p:cNvSpPr txBox="1"/>
          <p:nvPr/>
        </p:nvSpPr>
        <p:spPr>
          <a:xfrm>
            <a:off x="3303793" y="535000"/>
            <a:ext cx="558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Total Eaten Ross and Chandler (Top 3 food combos)</a:t>
            </a:r>
          </a:p>
        </p:txBody>
      </p:sp>
    </p:spTree>
    <p:extLst>
      <p:ext uri="{BB962C8B-B14F-4D97-AF65-F5344CB8AC3E}">
        <p14:creationId xmlns:p14="http://schemas.microsoft.com/office/powerpoint/2010/main" val="64974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9193B5D-E1D9-4B20-BF29-EB98FAAE2F1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894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343FAB7-97FA-4FEE-8603-0DB6E3BE55B9}"/>
              </a:ext>
            </a:extLst>
          </p:cNvPr>
          <p:cNvGraphicFramePr/>
          <p:nvPr/>
        </p:nvGraphicFramePr>
        <p:xfrm>
          <a:off x="2032000" y="81199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4">
            <a:extLst>
              <a:ext uri="{FF2B5EF4-FFF2-40B4-BE49-F238E27FC236}">
                <a16:creationId xmlns:a16="http://schemas.microsoft.com/office/drawing/2014/main" id="{0EA42730-89B9-4EF8-8D2C-0FC5A6D81EF1}"/>
              </a:ext>
            </a:extLst>
          </p:cNvPr>
          <p:cNvSpPr txBox="1"/>
          <p:nvPr/>
        </p:nvSpPr>
        <p:spPr>
          <a:xfrm>
            <a:off x="2752725" y="627333"/>
            <a:ext cx="668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Average Food Eaten per Instance of top 3 food combos (Black Tips)</a:t>
            </a:r>
          </a:p>
        </p:txBody>
      </p:sp>
    </p:spTree>
    <p:extLst>
      <p:ext uri="{BB962C8B-B14F-4D97-AF65-F5344CB8AC3E}">
        <p14:creationId xmlns:p14="http://schemas.microsoft.com/office/powerpoint/2010/main" val="379048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48F531-E704-4C1D-8A66-C5C818E0A16D}"/>
              </a:ext>
            </a:extLst>
          </p:cNvPr>
          <p:cNvGraphicFramePr/>
          <p:nvPr/>
        </p:nvGraphicFramePr>
        <p:xfrm>
          <a:off x="2032000" y="973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71DC7D-3C39-43BA-9E15-668E212BCBA1}"/>
              </a:ext>
            </a:extLst>
          </p:cNvPr>
          <p:cNvSpPr txBox="1"/>
          <p:nvPr/>
        </p:nvSpPr>
        <p:spPr>
          <a:xfrm>
            <a:off x="2909887" y="627333"/>
            <a:ext cx="637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Individual Black Tip Avg Food per Instance (Top 3 Food Combos)</a:t>
            </a:r>
          </a:p>
        </p:txBody>
      </p:sp>
    </p:spTree>
    <p:extLst>
      <p:ext uri="{BB962C8B-B14F-4D97-AF65-F5344CB8AC3E}">
        <p14:creationId xmlns:p14="http://schemas.microsoft.com/office/powerpoint/2010/main" val="255792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A296008-4417-4161-A697-D96367AD97C4}"/>
              </a:ext>
            </a:extLst>
          </p:cNvPr>
          <p:cNvGraphicFramePr/>
          <p:nvPr/>
        </p:nvGraphicFramePr>
        <p:xfrm>
          <a:off x="2032000" y="81199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4">
            <a:extLst>
              <a:ext uri="{FF2B5EF4-FFF2-40B4-BE49-F238E27FC236}">
                <a16:creationId xmlns:a16="http://schemas.microsoft.com/office/drawing/2014/main" id="{160A4A94-2577-4A27-A2E6-1D2D3DC7F6EA}"/>
              </a:ext>
            </a:extLst>
          </p:cNvPr>
          <p:cNvSpPr txBox="1"/>
          <p:nvPr/>
        </p:nvSpPr>
        <p:spPr>
          <a:xfrm>
            <a:off x="2909887" y="627333"/>
            <a:ext cx="637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Average Food Eaten per Instance of top 3 food combos (Gray Reef)</a:t>
            </a:r>
          </a:p>
        </p:txBody>
      </p:sp>
    </p:spTree>
    <p:extLst>
      <p:ext uri="{BB962C8B-B14F-4D97-AF65-F5344CB8AC3E}">
        <p14:creationId xmlns:p14="http://schemas.microsoft.com/office/powerpoint/2010/main" val="62734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CE492AD-CC77-40CC-9F65-A900E17A0FAC}"/>
              </a:ext>
            </a:extLst>
          </p:cNvPr>
          <p:cNvGraphicFramePr/>
          <p:nvPr/>
        </p:nvGraphicFramePr>
        <p:xfrm>
          <a:off x="2032000" y="101430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BFDCEE-C148-42D0-A4B4-A7BA74C6FA8C}"/>
              </a:ext>
            </a:extLst>
          </p:cNvPr>
          <p:cNvSpPr txBox="1"/>
          <p:nvPr/>
        </p:nvSpPr>
        <p:spPr>
          <a:xfrm>
            <a:off x="2909887" y="627333"/>
            <a:ext cx="637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Individual Gray Reef Avg Food per Instance (Top 3 Food Combos)</a:t>
            </a:r>
          </a:p>
        </p:txBody>
      </p:sp>
    </p:spTree>
    <p:extLst>
      <p:ext uri="{BB962C8B-B14F-4D97-AF65-F5344CB8AC3E}">
        <p14:creationId xmlns:p14="http://schemas.microsoft.com/office/powerpoint/2010/main" val="222698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7FB3B5-9232-4FAD-974D-E7DD892849A7}"/>
              </a:ext>
            </a:extLst>
          </p:cNvPr>
          <p:cNvGraphicFramePr/>
          <p:nvPr/>
        </p:nvGraphicFramePr>
        <p:xfrm>
          <a:off x="2032000" y="91270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DD92CE-93F5-4913-A73C-40A4D78CE1FA}"/>
              </a:ext>
            </a:extLst>
          </p:cNvPr>
          <p:cNvSpPr txBox="1"/>
          <p:nvPr/>
        </p:nvSpPr>
        <p:spPr>
          <a:xfrm>
            <a:off x="2909887" y="627333"/>
            <a:ext cx="637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Ross vs Chandler Avg Food per Instance (Top 3 Food Combos)</a:t>
            </a:r>
          </a:p>
        </p:txBody>
      </p:sp>
    </p:spTree>
    <p:extLst>
      <p:ext uri="{BB962C8B-B14F-4D97-AF65-F5344CB8AC3E}">
        <p14:creationId xmlns:p14="http://schemas.microsoft.com/office/powerpoint/2010/main" val="167398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C2ED18D-6928-440B-9AD6-9FE70040432E}"/>
              </a:ext>
            </a:extLst>
          </p:cNvPr>
          <p:cNvGraphicFramePr/>
          <p:nvPr/>
        </p:nvGraphicFramePr>
        <p:xfrm>
          <a:off x="2032000" y="101430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849DE3-E5CB-47D3-8CC3-41B6CA011931}"/>
              </a:ext>
            </a:extLst>
          </p:cNvPr>
          <p:cNvSpPr txBox="1"/>
          <p:nvPr/>
        </p:nvSpPr>
        <p:spPr>
          <a:xfrm>
            <a:off x="2909887" y="627333"/>
            <a:ext cx="637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Female vs Male Avg Food per Instance (Top 3 Food Combos)</a:t>
            </a:r>
          </a:p>
        </p:txBody>
      </p:sp>
    </p:spTree>
    <p:extLst>
      <p:ext uri="{BB962C8B-B14F-4D97-AF65-F5344CB8AC3E}">
        <p14:creationId xmlns:p14="http://schemas.microsoft.com/office/powerpoint/2010/main" val="372494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526D6E2-1F06-4738-9F74-5123ACC7B58F}"/>
              </a:ext>
            </a:extLst>
          </p:cNvPr>
          <p:cNvGraphicFramePr>
            <a:graphicFrameLocks noGrp="1"/>
          </p:cNvGraphicFramePr>
          <p:nvPr/>
        </p:nvGraphicFramePr>
        <p:xfrm>
          <a:off x="1882272" y="1719791"/>
          <a:ext cx="84274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576">
                  <a:extLst>
                    <a:ext uri="{9D8B030D-6E8A-4147-A177-3AD203B41FA5}">
                      <a16:colId xmlns:a16="http://schemas.microsoft.com/office/drawing/2014/main" val="249988257"/>
                    </a:ext>
                  </a:extLst>
                </a:gridCol>
                <a:gridCol w="1404576">
                  <a:extLst>
                    <a:ext uri="{9D8B030D-6E8A-4147-A177-3AD203B41FA5}">
                      <a16:colId xmlns:a16="http://schemas.microsoft.com/office/drawing/2014/main" val="2303446145"/>
                    </a:ext>
                  </a:extLst>
                </a:gridCol>
                <a:gridCol w="1404576">
                  <a:extLst>
                    <a:ext uri="{9D8B030D-6E8A-4147-A177-3AD203B41FA5}">
                      <a16:colId xmlns:a16="http://schemas.microsoft.com/office/drawing/2014/main" val="908172093"/>
                    </a:ext>
                  </a:extLst>
                </a:gridCol>
                <a:gridCol w="1404576">
                  <a:extLst>
                    <a:ext uri="{9D8B030D-6E8A-4147-A177-3AD203B41FA5}">
                      <a16:colId xmlns:a16="http://schemas.microsoft.com/office/drawing/2014/main" val="606430855"/>
                    </a:ext>
                  </a:extLst>
                </a:gridCol>
                <a:gridCol w="1404576">
                  <a:extLst>
                    <a:ext uri="{9D8B030D-6E8A-4147-A177-3AD203B41FA5}">
                      <a16:colId xmlns:a16="http://schemas.microsoft.com/office/drawing/2014/main" val="2858977112"/>
                    </a:ext>
                  </a:extLst>
                </a:gridCol>
                <a:gridCol w="1404576">
                  <a:extLst>
                    <a:ext uri="{9D8B030D-6E8A-4147-A177-3AD203B41FA5}">
                      <a16:colId xmlns:a16="http://schemas.microsoft.com/office/drawing/2014/main" val="3042493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Eat_Total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SharkCount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Drop_Total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Target_Total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49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Eat_Total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1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SharkCount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1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Drop_Total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31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Target_Total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53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4111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D6AF9A5-A57F-4F53-95F0-291AB5397893}"/>
              </a:ext>
            </a:extLst>
          </p:cNvPr>
          <p:cNvSpPr txBox="1"/>
          <p:nvPr/>
        </p:nvSpPr>
        <p:spPr>
          <a:xfrm>
            <a:off x="2524125" y="581025"/>
            <a:ext cx="7105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venir Next LT Pro" panose="020B0504020202020204" pitchFamily="34" charset="0"/>
              </a:rPr>
              <a:t>Correlation Matrix</a:t>
            </a:r>
          </a:p>
          <a:p>
            <a:pPr algn="ctr"/>
            <a:r>
              <a:rPr lang="en-US" sz="2400" b="1" dirty="0">
                <a:latin typeface="Avenir Next LT Pro" panose="020B0504020202020204" pitchFamily="34" charset="0"/>
              </a:rPr>
              <a:t>(All Sharks)</a:t>
            </a:r>
          </a:p>
        </p:txBody>
      </p:sp>
    </p:spTree>
    <p:extLst>
      <p:ext uri="{BB962C8B-B14F-4D97-AF65-F5344CB8AC3E}">
        <p14:creationId xmlns:p14="http://schemas.microsoft.com/office/powerpoint/2010/main" val="281876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338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parker sefcik</dc:creator>
  <cp:lastModifiedBy>parker sefcik</cp:lastModifiedBy>
  <cp:revision>1</cp:revision>
  <dcterms:created xsi:type="dcterms:W3CDTF">2020-12-11T06:16:53Z</dcterms:created>
  <dcterms:modified xsi:type="dcterms:W3CDTF">2020-12-11T06:25:45Z</dcterms:modified>
</cp:coreProperties>
</file>