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50% off purchase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25862060538522"/>
          <c:y val="0.13001955488512737"/>
          <c:w val="0.8474137939461478"/>
          <c:h val="0.4738308177506367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Net 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"/>
                  <c:y val="-1.875732938953508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96A-C34C-971A-E0DF26691F32}"/>
                </c:ext>
              </c:extLst>
            </c:dLbl>
            <c:dLbl>
              <c:idx val="3"/>
              <c:layout>
                <c:manualLayout>
                  <c:x val="1.4897579143389199E-2"/>
                  <c:y val="-5.7313399934292637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96A-C34C-971A-E0DF26691F32}"/>
                </c:ext>
              </c:extLst>
            </c:dLbl>
            <c:dLbl>
              <c:idx val="4"/>
              <c:layout>
                <c:manualLayout>
                  <c:x val="1.4897579143389199E-2"/>
                  <c:y val="6.2524431298450278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96A-C34C-971A-E0DF26691F32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96A-C34C-971A-E0DF26691F32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96A-C34C-971A-E0DF26691F32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96A-C34C-971A-E0DF26691F32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96A-C34C-971A-E0DF26691F3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Sheet1!$A$2:$A$10</c:f>
              <c:strCache>
                <c:ptCount val="9"/>
                <c:pt idx="0">
                  <c:v>Mountain Ski Package</c:v>
                </c:pt>
                <c:pt idx="1">
                  <c:v>Summit Ski Package</c:v>
                </c:pt>
                <c:pt idx="2">
                  <c:v>Elite Ski Package</c:v>
                </c:pt>
                <c:pt idx="3">
                  <c:v>Base Ski Package</c:v>
                </c:pt>
                <c:pt idx="4">
                  <c:v>Junior Mountain Ski Package</c:v>
                </c:pt>
                <c:pt idx="5">
                  <c:v>Mountain Snowboard Package</c:v>
                </c:pt>
                <c:pt idx="6">
                  <c:v>Junior Base Ski Package</c:v>
                </c:pt>
                <c:pt idx="7">
                  <c:v>Summit Snowboard Package</c:v>
                </c:pt>
                <c:pt idx="8">
                  <c:v>Giro Ski Helmet Add-On</c:v>
                </c:pt>
              </c:strCache>
            </c:strRef>
          </c:cat>
          <c:val>
            <c:numRef>
              <c:f>Sheet1!$B$2:$B$10</c:f>
              <c:numCache>
                <c:formatCode>"$"#,##0.00" ";[Red]"(""$"#,##0.00")"</c:formatCode>
                <c:ptCount val="9"/>
                <c:pt idx="0">
                  <c:v>19506.07</c:v>
                </c:pt>
                <c:pt idx="1">
                  <c:v>9564.4599999999991</c:v>
                </c:pt>
                <c:pt idx="2">
                  <c:v>7886.98</c:v>
                </c:pt>
                <c:pt idx="3">
                  <c:v>6177.18</c:v>
                </c:pt>
                <c:pt idx="4">
                  <c:v>2616.14</c:v>
                </c:pt>
                <c:pt idx="5">
                  <c:v>2116.94</c:v>
                </c:pt>
                <c:pt idx="6">
                  <c:v>1649.31</c:v>
                </c:pt>
                <c:pt idx="7">
                  <c:v>1617.09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6A-C34C-971A-E0DF26691F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3"/>
        <c:overlap val="-1"/>
        <c:axId val="841274832"/>
        <c:axId val="980377104"/>
      </c:barChart>
      <c:catAx>
        <c:axId val="841274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0377104"/>
        <c:crosses val="autoZero"/>
        <c:auto val="1"/>
        <c:lblAlgn val="ctr"/>
        <c:lblOffset val="100"/>
        <c:noMultiLvlLbl val="0"/>
      </c:catAx>
      <c:valAx>
        <c:axId val="980377104"/>
        <c:scaling>
          <c:orientation val="minMax"/>
        </c:scaling>
        <c:delete val="1"/>
        <c:axPos val="l"/>
        <c:numFmt formatCode="&quot;$&quot;#,##0.00&quot; &quot;;[Red]&quot;(&quot;&quot;$&quot;#,##0.00&quot;)&quot;" sourceLinked="1"/>
        <c:majorTickMark val="none"/>
        <c:minorTickMark val="none"/>
        <c:tickLblPos val="nextTo"/>
        <c:crossAx val="841274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Skicoupons.com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Net 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Mountain Ski Package</c:v>
                </c:pt>
                <c:pt idx="1">
                  <c:v>Elite Ski Package</c:v>
                </c:pt>
              </c:strCache>
            </c:strRef>
          </c:cat>
          <c:val>
            <c:numRef>
              <c:f>Sheet1!$B$2:$B$3</c:f>
              <c:numCache>
                <c:formatCode>"$"#,##0.00" ";[Red]"(""$"#,##0.00")"</c:formatCode>
                <c:ptCount val="2"/>
                <c:pt idx="0">
                  <c:v>1249.49</c:v>
                </c:pt>
                <c:pt idx="1">
                  <c:v>234.93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E2-8241-AC44-47838D6970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014736"/>
        <c:axId val="581017024"/>
      </c:barChart>
      <c:catAx>
        <c:axId val="581014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017024"/>
        <c:crosses val="autoZero"/>
        <c:auto val="1"/>
        <c:lblAlgn val="ctr"/>
        <c:lblOffset val="100"/>
        <c:noMultiLvlLbl val="0"/>
      </c:catAx>
      <c:valAx>
        <c:axId val="581017024"/>
        <c:scaling>
          <c:orientation val="minMax"/>
        </c:scaling>
        <c:delete val="1"/>
        <c:axPos val="l"/>
        <c:numFmt formatCode="&quot;$&quot;#,##0.00&quot; &quot;;[Red]&quot;(&quot;&quot;$&quot;#,##0.00&quot;)&quot;" sourceLinked="1"/>
        <c:majorTickMark val="none"/>
        <c:minorTickMark val="none"/>
        <c:tickLblPos val="nextTo"/>
        <c:crossAx val="58101473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Bookings</a:t>
            </a:r>
            <a:r>
              <a:rPr lang="en-US" baseline="0" dirty="0"/>
              <a:t> Purchases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Quantity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Mountain Ski Package</c:v>
                </c:pt>
                <c:pt idx="1">
                  <c:v>Summit Ski Package</c:v>
                </c:pt>
                <c:pt idx="2">
                  <c:v>Base Ski Package</c:v>
                </c:pt>
                <c:pt idx="3">
                  <c:v>Elite Ski Package</c:v>
                </c:pt>
                <c:pt idx="4">
                  <c:v>Junior Mountain Ski Package</c:v>
                </c:pt>
                <c:pt idx="5">
                  <c:v>Junior Base Ski Package</c:v>
                </c:pt>
                <c:pt idx="6">
                  <c:v>Mountain Snowboard Package</c:v>
                </c:pt>
                <c:pt idx="7">
                  <c:v>Summit Snowboard Package</c:v>
                </c:pt>
                <c:pt idx="8">
                  <c:v>Giro Ski Helmet Add-On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145</c:v>
                </c:pt>
                <c:pt idx="1">
                  <c:v>66</c:v>
                </c:pt>
                <c:pt idx="2">
                  <c:v>58</c:v>
                </c:pt>
                <c:pt idx="3">
                  <c:v>42</c:v>
                </c:pt>
                <c:pt idx="4">
                  <c:v>21</c:v>
                </c:pt>
                <c:pt idx="5">
                  <c:v>19</c:v>
                </c:pt>
                <c:pt idx="6">
                  <c:v>17</c:v>
                </c:pt>
                <c:pt idx="7">
                  <c:v>11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62-E24E-A02D-F62A903F790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0"/>
        <c:overlap val="-27"/>
        <c:axId val="989639184"/>
        <c:axId val="586271648"/>
      </c:barChart>
      <c:catAx>
        <c:axId val="989639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6271648"/>
        <c:crosses val="autoZero"/>
        <c:auto val="1"/>
        <c:lblAlgn val="ctr"/>
        <c:lblOffset val="100"/>
        <c:noMultiLvlLbl val="0"/>
      </c:catAx>
      <c:valAx>
        <c:axId val="5862716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89639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F7CB6-8BE9-1444-BCE0-81C9E8674528}" type="datetimeFigureOut">
              <a:rPr lang="en-US" smtClean="0"/>
              <a:t>3/25/21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0A556-FF64-2C4C-9895-C4895B5F8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37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0A556-FF64-2C4C-9895-C4895B5F8F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74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95511-00C2-7541-A89F-C97A57CF4742}" type="datetimeFigureOut">
              <a:rPr lang="en-US" smtClean="0"/>
              <a:t>3/25/21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A279-1584-114E-9816-C613541D3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14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95511-00C2-7541-A89F-C97A57CF4742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A279-1584-114E-9816-C613541D3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26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95511-00C2-7541-A89F-C97A57CF4742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A279-1584-114E-9816-C613541D3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84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95511-00C2-7541-A89F-C97A57CF4742}" type="datetimeFigureOut">
              <a:rPr lang="en-US" smtClean="0"/>
              <a:t>3/25/21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A279-1584-114E-9816-C613541D3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3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95511-00C2-7541-A89F-C97A57CF4742}" type="datetimeFigureOut">
              <a:rPr lang="en-US" smtClean="0"/>
              <a:t>3/25/21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A279-1584-114E-9816-C613541D3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94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95511-00C2-7541-A89F-C97A57CF4742}" type="datetimeFigureOut">
              <a:rPr lang="en-US" smtClean="0"/>
              <a:t>3/25/21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A279-1584-114E-9816-C613541D3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47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95511-00C2-7541-A89F-C97A57CF4742}" type="datetimeFigureOut">
              <a:rPr lang="en-US" smtClean="0"/>
              <a:t>3/25/21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A279-1584-114E-9816-C613541D324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170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95511-00C2-7541-A89F-C97A57CF4742}" type="datetimeFigureOut">
              <a:rPr lang="en-US" smtClean="0"/>
              <a:t>3/25/21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A279-1584-114E-9816-C613541D3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03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95511-00C2-7541-A89F-C97A57CF4742}" type="datetimeFigureOut">
              <a:rPr lang="en-US" smtClean="0"/>
              <a:t>3/25/21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A279-1584-114E-9816-C613541D3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95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95511-00C2-7541-A89F-C97A57CF4742}" type="datetimeFigureOut">
              <a:rPr lang="en-US" smtClean="0"/>
              <a:t>3/25/21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A279-1584-114E-9816-C613541D3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52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B595511-00C2-7541-A89F-C97A57CF4742}" type="datetimeFigureOut">
              <a:rPr lang="en-US" smtClean="0"/>
              <a:t>3/25/21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A279-1584-114E-9816-C613541D3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49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B595511-00C2-7541-A89F-C97A57CF4742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5EBA279-1584-114E-9816-C613541D3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41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654D3-BBC0-9843-B6C0-24E6E3E35C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Campaign </a:t>
            </a:r>
          </a:p>
        </p:txBody>
      </p:sp>
    </p:spTree>
    <p:extLst>
      <p:ext uri="{BB962C8B-B14F-4D97-AF65-F5344CB8AC3E}">
        <p14:creationId xmlns:p14="http://schemas.microsoft.com/office/powerpoint/2010/main" val="3339956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47A87EC-6065-6A4B-B38A-3191AA3FA2E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29210952"/>
              </p:ext>
            </p:extLst>
          </p:nvPr>
        </p:nvGraphicFramePr>
        <p:xfrm>
          <a:off x="695326" y="914399"/>
          <a:ext cx="5948362" cy="4619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A2322075-B198-0A44-84C7-83871D9B877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43989519"/>
              </p:ext>
            </p:extLst>
          </p:nvPr>
        </p:nvGraphicFramePr>
        <p:xfrm>
          <a:off x="7140576" y="914400"/>
          <a:ext cx="4270374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458">
                  <a:extLst>
                    <a:ext uri="{9D8B030D-6E8A-4147-A177-3AD203B41FA5}">
                      <a16:colId xmlns:a16="http://schemas.microsoft.com/office/drawing/2014/main" val="1170181586"/>
                    </a:ext>
                  </a:extLst>
                </a:gridCol>
                <a:gridCol w="1423458">
                  <a:extLst>
                    <a:ext uri="{9D8B030D-6E8A-4147-A177-3AD203B41FA5}">
                      <a16:colId xmlns:a16="http://schemas.microsoft.com/office/drawing/2014/main" val="1440834723"/>
                    </a:ext>
                  </a:extLst>
                </a:gridCol>
                <a:gridCol w="1423458">
                  <a:extLst>
                    <a:ext uri="{9D8B030D-6E8A-4147-A177-3AD203B41FA5}">
                      <a16:colId xmlns:a16="http://schemas.microsoft.com/office/drawing/2014/main" val="2286328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Item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Quantity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Net Revenue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56935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Mountain Ski Package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$19,506.07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0822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Summit Ski Package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$9,564.46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3970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Elite Ski Package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$7,886.98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8663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Base Ski Package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$6,177.18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0167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Junior Mountain Ski Package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$2,616.14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2078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Mountain Snowboard Package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$2,116.94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0567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Junior Base Ski Package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$1,649.31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5439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Summit Snowboard Package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$1,617.09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9493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Giro Ski Helmet Add-On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$0.00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224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Totals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229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$51,134.17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2082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4696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5">
            <a:extLst>
              <a:ext uri="{FF2B5EF4-FFF2-40B4-BE49-F238E27FC236}">
                <a16:creationId xmlns:a16="http://schemas.microsoft.com/office/drawing/2014/main" id="{786606C9-FF40-314C-9D85-E9E5A4AC4D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0879287"/>
              </p:ext>
            </p:extLst>
          </p:nvPr>
        </p:nvGraphicFramePr>
        <p:xfrm>
          <a:off x="695325" y="1397794"/>
          <a:ext cx="5114924" cy="40624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Table 16">
            <a:extLst>
              <a:ext uri="{FF2B5EF4-FFF2-40B4-BE49-F238E27FC236}">
                <a16:creationId xmlns:a16="http://schemas.microsoft.com/office/drawing/2014/main" id="{BEDADC45-4D47-3D41-907F-76ED771698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7040401"/>
              </p:ext>
            </p:extLst>
          </p:nvPr>
        </p:nvGraphicFramePr>
        <p:xfrm>
          <a:off x="7226301" y="914399"/>
          <a:ext cx="4270374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458">
                  <a:extLst>
                    <a:ext uri="{9D8B030D-6E8A-4147-A177-3AD203B41FA5}">
                      <a16:colId xmlns:a16="http://schemas.microsoft.com/office/drawing/2014/main" val="1170181586"/>
                    </a:ext>
                  </a:extLst>
                </a:gridCol>
                <a:gridCol w="1423458">
                  <a:extLst>
                    <a:ext uri="{9D8B030D-6E8A-4147-A177-3AD203B41FA5}">
                      <a16:colId xmlns:a16="http://schemas.microsoft.com/office/drawing/2014/main" val="1440834723"/>
                    </a:ext>
                  </a:extLst>
                </a:gridCol>
                <a:gridCol w="1423458">
                  <a:extLst>
                    <a:ext uri="{9D8B030D-6E8A-4147-A177-3AD203B41FA5}">
                      <a16:colId xmlns:a16="http://schemas.microsoft.com/office/drawing/2014/main" val="2286328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Item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Quantity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Net Revenue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56935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Mountain Ski Package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$1,249.49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0822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Summit Ski Package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--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--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3970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Elite Ski Package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$234.93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8663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Base Ski Package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--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--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0167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Junior Mountain Ski Package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--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--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2078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Mountain Snowboard Package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--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--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0567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Junior Base Ski Package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--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--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5439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Summit Snowboard Package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--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--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9493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Giro Ski Helmet Add-On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--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--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224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Totals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$1,433.55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2082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3026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CB7DA-5AC0-994F-93B3-44FB115AC2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Bookings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242CC1-5EEC-7D47-B2A1-066C8BD546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45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EA8A656-E717-4546-A6AB-56AE700A69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0250936"/>
              </p:ext>
            </p:extLst>
          </p:nvPr>
        </p:nvGraphicFramePr>
        <p:xfrm>
          <a:off x="1815306" y="1023144"/>
          <a:ext cx="8561388" cy="481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5237273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{87809A0C-C1A5-5B45-B75E-42E8F0C35B25}tf10001120</Template>
  <TotalTime>46</TotalTime>
  <Words>138</Words>
  <Application>Microsoft Macintosh PowerPoint</Application>
  <PresentationFormat>Widescreen</PresentationFormat>
  <Paragraphs>75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Gill Sans MT</vt:lpstr>
      <vt:lpstr>Liberation Sans</vt:lpstr>
      <vt:lpstr>Parcel</vt:lpstr>
      <vt:lpstr>Campaign </vt:lpstr>
      <vt:lpstr>PowerPoint Presentation</vt:lpstr>
      <vt:lpstr>PowerPoint Presentation</vt:lpstr>
      <vt:lpstr>Bookings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 Smith</dc:creator>
  <cp:lastModifiedBy>Kate Smith</cp:lastModifiedBy>
  <cp:revision>5</cp:revision>
  <dcterms:created xsi:type="dcterms:W3CDTF">2021-03-25T21:59:23Z</dcterms:created>
  <dcterms:modified xsi:type="dcterms:W3CDTF">2021-03-25T22:46:08Z</dcterms:modified>
</cp:coreProperties>
</file>