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C9FB7-2BA9-724C-9D9F-1B0F1753FE7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EA62-3E32-D541-9355-B69B3728F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6e5453f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66e5453f9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1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6e5453f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66e5453f9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M 1">
  <p:cSld name="HUM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7" name="Google Shape;1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8399" y="584866"/>
            <a:ext cx="1886335" cy="4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928400" y="2518933"/>
            <a:ext cx="103352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  <a:defRPr sz="5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title" idx="2"/>
          </p:nvPr>
        </p:nvSpPr>
        <p:spPr>
          <a:xfrm>
            <a:off x="928400" y="3412667"/>
            <a:ext cx="103352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oppins"/>
              <a:buNone/>
              <a:defRPr sz="32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928400" y="4863333"/>
            <a:ext cx="734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ubTitle" idx="3"/>
          </p:nvPr>
        </p:nvSpPr>
        <p:spPr>
          <a:xfrm>
            <a:off x="928400" y="5213000"/>
            <a:ext cx="73420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FFFFFF"/>
              </a:buClr>
              <a:buSzPts val="1200"/>
              <a:buFont typeface="Avenir"/>
              <a:buNone/>
              <a:defRPr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49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venir"/>
              <a:buNone/>
              <a:defRPr sz="1600" b="1">
                <a:latin typeface="Avenir"/>
                <a:ea typeface="Avenir"/>
                <a:cs typeface="Avenir"/>
                <a:sym typeface="Avenir"/>
              </a:defRPr>
            </a:lvl1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69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title" hasCustomPrompt="1"/>
          </p:nvPr>
        </p:nvSpPr>
        <p:spPr>
          <a:xfrm>
            <a:off x="415600" y="2120000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Poppins"/>
              <a:buNone/>
              <a:defRPr sz="16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16906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1244600" y="2113600"/>
            <a:ext cx="9702800" cy="26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8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99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 1 1 1">
  <p:cSld name="Section title and description 2 1 1 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6e5453f94_0_23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166e5453f94_0_239"/>
          <p:cNvSpPr txBox="1">
            <a:spLocks noGrp="1"/>
          </p:cNvSpPr>
          <p:nvPr>
            <p:ph type="title"/>
          </p:nvPr>
        </p:nvSpPr>
        <p:spPr>
          <a:xfrm>
            <a:off x="475433" y="1848200"/>
            <a:ext cx="5393600" cy="3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oppins"/>
              <a:buNone/>
              <a:defRPr sz="5333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8" name="Google Shape;68;g166e5453f94_0_2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g166e5453f94_0_239"/>
          <p:cNvSpPr txBox="1">
            <a:spLocks noGrp="1"/>
          </p:cNvSpPr>
          <p:nvPr>
            <p:ph type="body" idx="1"/>
          </p:nvPr>
        </p:nvSpPr>
        <p:spPr>
          <a:xfrm>
            <a:off x="6612067" y="1096633"/>
            <a:ext cx="4684400" cy="48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00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1 1">
  <p:cSld name="Section title and description 1 1 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475433" y="1848200"/>
            <a:ext cx="5393600" cy="3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33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75433" y="1848200"/>
            <a:ext cx="5393600" cy="3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358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8945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951833" y="2050000"/>
            <a:ext cx="3924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oppins"/>
              <a:buNone/>
              <a:defRPr sz="48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6331767" y="1185533"/>
            <a:ext cx="5078800" cy="4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●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○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■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●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○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■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●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venir"/>
              <a:buChar char="○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Font typeface="Avenir"/>
              <a:buChar char="■"/>
              <a:defRPr sz="16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0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415400" y="437267"/>
            <a:ext cx="108812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20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32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141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75433" y="1848200"/>
            <a:ext cx="5393600" cy="3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67569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 1 2">
  <p:cSld name="Section title and description 1 1 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8"/>
          <p:cNvSpPr txBox="1">
            <a:spLocks noGrp="1"/>
          </p:cNvSpPr>
          <p:nvPr>
            <p:ph type="title"/>
          </p:nvPr>
        </p:nvSpPr>
        <p:spPr>
          <a:xfrm>
            <a:off x="475433" y="1848200"/>
            <a:ext cx="5393600" cy="31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oppins"/>
              <a:buNone/>
              <a:defRPr sz="5333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688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8374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6e5453f94_0_26"/>
          <p:cNvSpPr txBox="1">
            <a:spLocks noGrp="1"/>
          </p:cNvSpPr>
          <p:nvPr>
            <p:ph type="title"/>
          </p:nvPr>
        </p:nvSpPr>
        <p:spPr>
          <a:xfrm>
            <a:off x="466291" y="190748"/>
            <a:ext cx="110484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buSzPts val="2400"/>
            </a:pPr>
            <a:r>
              <a:rPr lang="en" sz="3200" dirty="0"/>
              <a:t>Proposed New Model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66731A-0232-4225-6654-7A65F3EB7D4C}"/>
              </a:ext>
            </a:extLst>
          </p:cNvPr>
          <p:cNvCxnSpPr/>
          <p:nvPr/>
        </p:nvCxnSpPr>
        <p:spPr>
          <a:xfrm>
            <a:off x="533400" y="943708"/>
            <a:ext cx="10966936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05ADE5D-68F8-B1B9-F39C-BE417D664593}"/>
              </a:ext>
            </a:extLst>
          </p:cNvPr>
          <p:cNvSpPr/>
          <p:nvPr/>
        </p:nvSpPr>
        <p:spPr>
          <a:xfrm>
            <a:off x="715525" y="1155877"/>
            <a:ext cx="10602685" cy="7529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Goal: Predict whether users who have already performed over 40 events 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will return to perform at least another 40 events 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4F53B4B7-9FDF-9769-FCC1-A5B22D650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16172"/>
              </p:ext>
            </p:extLst>
          </p:nvPr>
        </p:nvGraphicFramePr>
        <p:xfrm>
          <a:off x="533400" y="2018850"/>
          <a:ext cx="32983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>
                  <a:extLst>
                    <a:ext uri="{9D8B030D-6E8A-4147-A177-3AD203B41FA5}">
                      <a16:colId xmlns:a16="http://schemas.microsoft.com/office/drawing/2014/main" val="308727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Input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3984"/>
                  </a:ext>
                </a:extLst>
              </a:tr>
            </a:tbl>
          </a:graphicData>
        </a:graphic>
      </p:graphicFrame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F35564F1-5388-EAEA-4928-73B070CAC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92066"/>
              </p:ext>
            </p:extLst>
          </p:nvPr>
        </p:nvGraphicFramePr>
        <p:xfrm>
          <a:off x="4446814" y="2018850"/>
          <a:ext cx="32983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>
                  <a:extLst>
                    <a:ext uri="{9D8B030D-6E8A-4147-A177-3AD203B41FA5}">
                      <a16:colId xmlns:a16="http://schemas.microsoft.com/office/drawing/2014/main" val="308727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3984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A2C3C8F8-5B1F-6ED0-F530-1054FD49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27462"/>
              </p:ext>
            </p:extLst>
          </p:nvPr>
        </p:nvGraphicFramePr>
        <p:xfrm>
          <a:off x="8201965" y="2018850"/>
          <a:ext cx="32983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>
                  <a:extLst>
                    <a:ext uri="{9D8B030D-6E8A-4147-A177-3AD203B41FA5}">
                      <a16:colId xmlns:a16="http://schemas.microsoft.com/office/drawing/2014/main" val="308727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3984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EA6E4D15-22DF-2974-318C-808AAFB372E7}"/>
              </a:ext>
            </a:extLst>
          </p:cNvPr>
          <p:cNvSpPr/>
          <p:nvPr/>
        </p:nvSpPr>
        <p:spPr>
          <a:xfrm>
            <a:off x="683326" y="2549054"/>
            <a:ext cx="2998519" cy="572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Event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9D7312-AC56-3552-6EEC-6744F730BB4B}"/>
              </a:ext>
            </a:extLst>
          </p:cNvPr>
          <p:cNvSpPr/>
          <p:nvPr/>
        </p:nvSpPr>
        <p:spPr>
          <a:xfrm>
            <a:off x="683326" y="3219728"/>
            <a:ext cx="2998519" cy="572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Profile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EE88F1-403F-16FD-1865-52B6ADA48B65}"/>
              </a:ext>
            </a:extLst>
          </p:cNvPr>
          <p:cNvSpPr/>
          <p:nvPr/>
        </p:nvSpPr>
        <p:spPr>
          <a:xfrm>
            <a:off x="683326" y="3890402"/>
            <a:ext cx="2998519" cy="572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508BE5-0EB7-EAFA-2F86-3AB4C69EAD41}"/>
              </a:ext>
            </a:extLst>
          </p:cNvPr>
          <p:cNvSpPr/>
          <p:nvPr/>
        </p:nvSpPr>
        <p:spPr>
          <a:xfrm>
            <a:off x="683326" y="4561076"/>
            <a:ext cx="2998519" cy="572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Organization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0273A3-0AA9-2719-5AF7-8869A9615234}"/>
              </a:ext>
            </a:extLst>
          </p:cNvPr>
          <p:cNvSpPr/>
          <p:nvPr/>
        </p:nvSpPr>
        <p:spPr>
          <a:xfrm>
            <a:off x="685028" y="5902422"/>
            <a:ext cx="2998519" cy="5722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Data from profiles with over 40 events</a:t>
            </a:r>
          </a:p>
        </p:txBody>
      </p:sp>
      <p:pic>
        <p:nvPicPr>
          <p:cNvPr id="33" name="Picture 32" descr="Icon&#10;&#10;Description automatically generated">
            <a:extLst>
              <a:ext uri="{FF2B5EF4-FFF2-40B4-BE49-F238E27FC236}">
                <a16:creationId xmlns:a16="http://schemas.microsoft.com/office/drawing/2014/main" id="{AE1D58AB-0F73-540B-DF02-CF38F20BC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rcRect l="4761" t="-1" r="5326" b="1458"/>
          <a:stretch/>
        </p:blipFill>
        <p:spPr>
          <a:xfrm>
            <a:off x="1896801" y="5222839"/>
            <a:ext cx="571567" cy="58433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BE64F6E-8D68-D7E1-6621-1598EFC316CA}"/>
              </a:ext>
            </a:extLst>
          </p:cNvPr>
          <p:cNvCxnSpPr/>
          <p:nvPr/>
        </p:nvCxnSpPr>
        <p:spPr>
          <a:xfrm>
            <a:off x="4139292" y="2181120"/>
            <a:ext cx="0" cy="4393851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E55395-65CE-5A77-0AE7-DFF1EBE20684}"/>
              </a:ext>
            </a:extLst>
          </p:cNvPr>
          <p:cNvCxnSpPr/>
          <p:nvPr/>
        </p:nvCxnSpPr>
        <p:spPr>
          <a:xfrm>
            <a:off x="7973575" y="2181120"/>
            <a:ext cx="0" cy="4393851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71F7B3A-DE49-DF2F-A3E2-08D8586B0739}"/>
              </a:ext>
            </a:extLst>
          </p:cNvPr>
          <p:cNvSpPr/>
          <p:nvPr/>
        </p:nvSpPr>
        <p:spPr>
          <a:xfrm>
            <a:off x="4596741" y="2549054"/>
            <a:ext cx="2998519" cy="572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# of unique articles read by the user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201F08-D570-30AA-7CA2-8DA40C99B8E8}"/>
              </a:ext>
            </a:extLst>
          </p:cNvPr>
          <p:cNvSpPr/>
          <p:nvPr/>
        </p:nvSpPr>
        <p:spPr>
          <a:xfrm>
            <a:off x="4596741" y="3219728"/>
            <a:ext cx="2998519" cy="572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# of activity cycles for the user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22A795-6EEA-075E-66D5-4008122415E7}"/>
              </a:ext>
            </a:extLst>
          </p:cNvPr>
          <p:cNvSpPr/>
          <p:nvPr/>
        </p:nvSpPr>
        <p:spPr>
          <a:xfrm>
            <a:off x="4596741" y="3890402"/>
            <a:ext cx="2998519" cy="572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% of articles reached through Google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B6282D-7E61-8F25-2D9B-70AE1C6E2F29}"/>
              </a:ext>
            </a:extLst>
          </p:cNvPr>
          <p:cNvSpPr/>
          <p:nvPr/>
        </p:nvSpPr>
        <p:spPr>
          <a:xfrm>
            <a:off x="4596741" y="4561076"/>
            <a:ext cx="2998519" cy="572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Average content score of articles read by the user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1BB021-0E18-424C-CE36-1B1A54727BE0}"/>
              </a:ext>
            </a:extLst>
          </p:cNvPr>
          <p:cNvSpPr/>
          <p:nvPr/>
        </p:nvSpPr>
        <p:spPr>
          <a:xfrm>
            <a:off x="4596741" y="5231750"/>
            <a:ext cx="2998519" cy="572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% of content read by the user that is an article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4A04AE5-AFB2-CE9D-1212-E1A911AE3295}"/>
              </a:ext>
            </a:extLst>
          </p:cNvPr>
          <p:cNvSpPr/>
          <p:nvPr/>
        </p:nvSpPr>
        <p:spPr>
          <a:xfrm>
            <a:off x="4596741" y="5902422"/>
            <a:ext cx="2998519" cy="5722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Time taken for the user to reach 40 events</a:t>
            </a:r>
          </a:p>
        </p:txBody>
      </p:sp>
      <p:graphicFrame>
        <p:nvGraphicFramePr>
          <p:cNvPr id="135" name="Table 10">
            <a:extLst>
              <a:ext uri="{FF2B5EF4-FFF2-40B4-BE49-F238E27FC236}">
                <a16:creationId xmlns:a16="http://schemas.microsoft.com/office/drawing/2014/main" id="{0E2A58FF-EECF-47E9-D3CE-9B146B12D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38628"/>
              </p:ext>
            </p:extLst>
          </p:nvPr>
        </p:nvGraphicFramePr>
        <p:xfrm>
          <a:off x="8201965" y="3890402"/>
          <a:ext cx="32983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371">
                  <a:extLst>
                    <a:ext uri="{9D8B030D-6E8A-4147-A177-3AD203B41FA5}">
                      <a16:colId xmlns:a16="http://schemas.microsoft.com/office/drawing/2014/main" val="308727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Tuning Options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3984"/>
                  </a:ext>
                </a:extLst>
              </a:tr>
            </a:tbl>
          </a:graphicData>
        </a:graphic>
      </p:graphicFrame>
      <p:sp>
        <p:nvSpPr>
          <p:cNvPr id="140" name="Rectangle 139">
            <a:extLst>
              <a:ext uri="{FF2B5EF4-FFF2-40B4-BE49-F238E27FC236}">
                <a16:creationId xmlns:a16="http://schemas.microsoft.com/office/drawing/2014/main" id="{BEC35BDC-E37D-AB09-C499-3AE269D655BD}"/>
              </a:ext>
            </a:extLst>
          </p:cNvPr>
          <p:cNvSpPr/>
          <p:nvPr/>
        </p:nvSpPr>
        <p:spPr>
          <a:xfrm>
            <a:off x="8351891" y="2579375"/>
            <a:ext cx="2998519" cy="1011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Probability that a given user will perform 40 additional events 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0A59FA0-E501-F485-239A-5FA58833AA24}"/>
              </a:ext>
            </a:extLst>
          </p:cNvPr>
          <p:cNvSpPr txBox="1"/>
          <p:nvPr/>
        </p:nvSpPr>
        <p:spPr>
          <a:xfrm>
            <a:off x="8201965" y="4378045"/>
            <a:ext cx="3306710" cy="1928733"/>
          </a:xfrm>
          <a:prstGeom prst="rect">
            <a:avLst/>
          </a:prstGeom>
          <a:noFill/>
        </p:spPr>
        <p:txBody>
          <a:bodyPr wrap="square" lIns="274320" tIns="45720" rIns="274320" bIns="45720" rtlCol="0" anchor="t">
            <a:spAutoFit/>
          </a:bodyPr>
          <a:lstStyle/>
          <a:p>
            <a:pPr marL="285750" indent="-28575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Events required for user to be included in model</a:t>
            </a:r>
          </a:p>
          <a:p>
            <a:pPr marL="285750" indent="-28575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Event threshold to define whether user returns successfully</a:t>
            </a:r>
          </a:p>
          <a:p>
            <a:pPr marL="285750" indent="-285750"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cs typeface="Arial"/>
              </a:rPr>
              <a:t>Features included (email?)</a:t>
            </a:r>
          </a:p>
        </p:txBody>
      </p:sp>
    </p:spTree>
    <p:extLst>
      <p:ext uri="{BB962C8B-B14F-4D97-AF65-F5344CB8AC3E}">
        <p14:creationId xmlns:p14="http://schemas.microsoft.com/office/powerpoint/2010/main" val="332965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6e5453f94_0_26"/>
          <p:cNvSpPr txBox="1">
            <a:spLocks noGrp="1"/>
          </p:cNvSpPr>
          <p:nvPr>
            <p:ph type="title"/>
          </p:nvPr>
        </p:nvSpPr>
        <p:spPr>
          <a:xfrm>
            <a:off x="466291" y="190748"/>
            <a:ext cx="110484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>
              <a:buSzPts val="2400"/>
            </a:pPr>
            <a:r>
              <a:rPr lang="en" sz="3200" dirty="0"/>
              <a:t>Next Steps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66731A-0232-4225-6654-7A65F3EB7D4C}"/>
              </a:ext>
            </a:extLst>
          </p:cNvPr>
          <p:cNvCxnSpPr/>
          <p:nvPr/>
        </p:nvCxnSpPr>
        <p:spPr>
          <a:xfrm>
            <a:off x="533400" y="943708"/>
            <a:ext cx="10966936" cy="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33D6FE0-D9DF-B252-0ABD-E650BD0F287A}"/>
              </a:ext>
            </a:extLst>
          </p:cNvPr>
          <p:cNvSpPr/>
          <p:nvPr/>
        </p:nvSpPr>
        <p:spPr>
          <a:xfrm>
            <a:off x="677310" y="1275425"/>
            <a:ext cx="2196520" cy="57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224827-777D-60F8-07D4-2E345C9DF725}"/>
              </a:ext>
            </a:extLst>
          </p:cNvPr>
          <p:cNvSpPr/>
          <p:nvPr/>
        </p:nvSpPr>
        <p:spPr>
          <a:xfrm>
            <a:off x="677310" y="4404047"/>
            <a:ext cx="2196520" cy="57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89DC1-302A-FE8E-D005-A0DB5B51CE57}"/>
              </a:ext>
            </a:extLst>
          </p:cNvPr>
          <p:cNvSpPr txBox="1"/>
          <p:nvPr/>
        </p:nvSpPr>
        <p:spPr>
          <a:xfrm>
            <a:off x="677310" y="2007092"/>
            <a:ext cx="10676490" cy="2041585"/>
          </a:xfrm>
          <a:prstGeom prst="rect">
            <a:avLst/>
          </a:prstGeom>
          <a:noFill/>
        </p:spPr>
        <p:txBody>
          <a:bodyPr wrap="square" lIns="274320" tIns="45720" rIns="274320" bIns="4572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Organize data from Event, Profile, Content, and Organization tables </a:t>
            </a:r>
          </a:p>
          <a:p>
            <a:pPr marL="742950" lvl="1" indent="-285750">
              <a:spcAft>
                <a:spcPts val="600"/>
              </a:spcAft>
              <a:buFont typeface="System Font Regular"/>
              <a:buChar char="–"/>
            </a:pPr>
            <a:r>
              <a:rPr lang="en-US" dirty="0">
                <a:cs typeface="Arial"/>
              </a:rPr>
              <a:t>Calculate the features we want to include into the model</a:t>
            </a:r>
          </a:p>
          <a:p>
            <a:pPr marL="742950" lvl="1" indent="-285750">
              <a:spcAft>
                <a:spcPts val="2600"/>
              </a:spcAft>
              <a:buFont typeface="System Font Regular"/>
              <a:buChar char="–"/>
            </a:pPr>
            <a:r>
              <a:rPr lang="en-US" dirty="0">
                <a:cs typeface="Arial"/>
              </a:rPr>
              <a:t>Process the data to format it in a way that can be easily fed into our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Review new data from client</a:t>
            </a:r>
          </a:p>
          <a:p>
            <a:pPr marL="742950" lvl="1" indent="-285750">
              <a:spcAft>
                <a:spcPts val="600"/>
              </a:spcAft>
              <a:buFont typeface="System Font Regular"/>
              <a:buChar char="–"/>
            </a:pPr>
            <a:r>
              <a:rPr lang="en-US" dirty="0">
                <a:cs typeface="Arial"/>
              </a:rPr>
              <a:t>Expected to gain access to additional user profile information and user peer review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711CE-BEE6-85C3-D867-E236C7A33867}"/>
              </a:ext>
            </a:extLst>
          </p:cNvPr>
          <p:cNvSpPr txBox="1"/>
          <p:nvPr/>
        </p:nvSpPr>
        <p:spPr>
          <a:xfrm>
            <a:off x="677310" y="5135712"/>
            <a:ext cx="10676490" cy="979755"/>
          </a:xfrm>
          <a:prstGeom prst="rect">
            <a:avLst/>
          </a:prstGeom>
          <a:noFill/>
        </p:spPr>
        <p:txBody>
          <a:bodyPr wrap="square" lIns="274320" tIns="45720" rIns="274320" bIns="45720" rtlCol="0" anchor="t">
            <a:spAutoFit/>
          </a:bodyPr>
          <a:lstStyle/>
          <a:p>
            <a:pPr marL="285750" indent="-285750">
              <a:spcAft>
                <a:spcPts val="2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Build out model skeleton to set up implementation framework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/>
              </a:rPr>
              <a:t>Integrate Snowflake (where client database is hosted) with AWS to prepare to use SageMaker</a:t>
            </a:r>
          </a:p>
        </p:txBody>
      </p:sp>
    </p:spTree>
    <p:extLst>
      <p:ext uri="{BB962C8B-B14F-4D97-AF65-F5344CB8AC3E}">
        <p14:creationId xmlns:p14="http://schemas.microsoft.com/office/powerpoint/2010/main" val="38864137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58"/>
      </a:dk1>
      <a:lt1>
        <a:srgbClr val="FFFFFF"/>
      </a:lt1>
      <a:dk2>
        <a:srgbClr val="F06F75"/>
      </a:dk2>
      <a:lt2>
        <a:srgbClr val="F5C0BE"/>
      </a:lt2>
      <a:accent1>
        <a:srgbClr val="F3BD2C"/>
      </a:accent1>
      <a:accent2>
        <a:srgbClr val="B7E5DA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211</Words>
  <Application>Microsoft Macintosh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Avenir</vt:lpstr>
      <vt:lpstr>Calibri</vt:lpstr>
      <vt:lpstr>Poppins</vt:lpstr>
      <vt:lpstr>System Font Regular</vt:lpstr>
      <vt:lpstr>Simple Light</vt:lpstr>
      <vt:lpstr>Proposed New Model Structure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Weinberg, Jake Alexander (jaw7cd)</dc:creator>
  <cp:lastModifiedBy>Weinberg, Jake Alexander (jaw7cd)</cp:lastModifiedBy>
  <cp:revision>21</cp:revision>
  <dcterms:created xsi:type="dcterms:W3CDTF">2023-01-30T15:07:06Z</dcterms:created>
  <dcterms:modified xsi:type="dcterms:W3CDTF">2023-02-19T23:37:55Z</dcterms:modified>
</cp:coreProperties>
</file>