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58250A-1B44-4F23-9C54-AF9C6BBFC6C3}">
  <a:tblStyle styleId="{9258250A-1B44-4F23-9C54-AF9C6BBFC6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Economica-regular.fntdata"/><Relationship Id="rId21" Type="http://schemas.openxmlformats.org/officeDocument/2006/relationships/slide" Target="slides/slide14.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657f279bb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657f279b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657f279b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657f279b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c3c52953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c3c52953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df7d1d5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df7d1d5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3ccd4b3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3ccd4b3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3ccd4b3e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43ccd4b3e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57f279bb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57f279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3ccd4b3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3ccd4b3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57f279b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57f279b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57f279b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57f279b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create some sort of structure within our NoSQL database and to allow for efficient searching across collections, we’ve defined four columns to be consistent across collections. We use existing columns within each collection to define the source, event, people, and roles within each record.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3ccd4b3e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3ccd4b3e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657f279b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657f279b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3ccd4b3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43ccd4b3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3ccd4b3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3ccd4b3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OneSharedStory Database Design</a:t>
            </a:r>
            <a:endParaRPr/>
          </a:p>
        </p:txBody>
      </p:sp>
      <p:sp>
        <p:nvSpPr>
          <p:cNvPr id="108" name="Google Shape;108;p25"/>
          <p:cNvSpPr txBox="1"/>
          <p:nvPr>
            <p:ph idx="1" type="subTitle"/>
          </p:nvPr>
        </p:nvSpPr>
        <p:spPr>
          <a:xfrm>
            <a:off x="2858700" y="3108675"/>
            <a:ext cx="3426600" cy="7014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sz="2400"/>
              <a:t>By Matthew Edwards and Colin Warner</a:t>
            </a:r>
            <a:endParaRPr sz="2400"/>
          </a:p>
        </p:txBody>
      </p:sp>
      <p:pic>
        <p:nvPicPr>
          <p:cNvPr id="109" name="Google Shape;109;p25"/>
          <p:cNvPicPr preferRelativeResize="0"/>
          <p:nvPr/>
        </p:nvPicPr>
        <p:blipFill>
          <a:blip r:embed="rId3">
            <a:alphaModFix/>
          </a:blip>
          <a:stretch>
            <a:fillRect/>
          </a:stretch>
        </p:blipFill>
        <p:spPr>
          <a:xfrm>
            <a:off x="8162777" y="4499225"/>
            <a:ext cx="902948" cy="498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t>
            </a:r>
            <a:r>
              <a:rPr lang="en"/>
              <a:t>earch Tool</a:t>
            </a:r>
            <a:endParaRPr/>
          </a:p>
        </p:txBody>
      </p:sp>
      <p:pic>
        <p:nvPicPr>
          <p:cNvPr id="197" name="Google Shape;197;p34"/>
          <p:cNvPicPr preferRelativeResize="0"/>
          <p:nvPr/>
        </p:nvPicPr>
        <p:blipFill>
          <a:blip r:embed="rId3">
            <a:alphaModFix/>
          </a:blip>
          <a:stretch>
            <a:fillRect/>
          </a:stretch>
        </p:blipFill>
        <p:spPr>
          <a:xfrm>
            <a:off x="8162777" y="4499225"/>
            <a:ext cx="902948" cy="498500"/>
          </a:xfrm>
          <a:prstGeom prst="rect">
            <a:avLst/>
          </a:prstGeom>
          <a:noFill/>
          <a:ln>
            <a:noFill/>
          </a:ln>
        </p:spPr>
      </p:pic>
      <p:pic>
        <p:nvPicPr>
          <p:cNvPr id="198" name="Google Shape;198;p34"/>
          <p:cNvPicPr preferRelativeResize="0"/>
          <p:nvPr/>
        </p:nvPicPr>
        <p:blipFill rotWithShape="1">
          <a:blip r:embed="rId4">
            <a:alphaModFix/>
          </a:blip>
          <a:srcRect b="0" l="0" r="0" t="12357"/>
          <a:stretch/>
        </p:blipFill>
        <p:spPr>
          <a:xfrm>
            <a:off x="869750" y="1041175"/>
            <a:ext cx="7404510" cy="382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Surface raw record detail from search</a:t>
            </a:r>
            <a:endParaRPr/>
          </a:p>
        </p:txBody>
      </p:sp>
      <p:pic>
        <p:nvPicPr>
          <p:cNvPr id="204" name="Google Shape;204;p35"/>
          <p:cNvPicPr preferRelativeResize="0"/>
          <p:nvPr/>
        </p:nvPicPr>
        <p:blipFill>
          <a:blip r:embed="rId3">
            <a:alphaModFix/>
          </a:blip>
          <a:stretch>
            <a:fillRect/>
          </a:stretch>
        </p:blipFill>
        <p:spPr>
          <a:xfrm>
            <a:off x="8162777" y="4499225"/>
            <a:ext cx="902948" cy="498500"/>
          </a:xfrm>
          <a:prstGeom prst="rect">
            <a:avLst/>
          </a:prstGeom>
          <a:noFill/>
          <a:ln>
            <a:noFill/>
          </a:ln>
        </p:spPr>
      </p:pic>
      <p:pic>
        <p:nvPicPr>
          <p:cNvPr id="205" name="Google Shape;205;p35"/>
          <p:cNvPicPr preferRelativeResize="0"/>
          <p:nvPr/>
        </p:nvPicPr>
        <p:blipFill>
          <a:blip r:embed="rId4">
            <a:alphaModFix/>
          </a:blip>
          <a:stretch>
            <a:fillRect/>
          </a:stretch>
        </p:blipFill>
        <p:spPr>
          <a:xfrm>
            <a:off x="2741088" y="1076075"/>
            <a:ext cx="3661825" cy="3921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Value of JSON files to One Shared Story</a:t>
            </a:r>
            <a:endParaRPr/>
          </a:p>
        </p:txBody>
      </p:sp>
      <p:pic>
        <p:nvPicPr>
          <p:cNvPr id="211" name="Google Shape;211;p36"/>
          <p:cNvPicPr preferRelativeResize="0"/>
          <p:nvPr/>
        </p:nvPicPr>
        <p:blipFill>
          <a:blip r:embed="rId3">
            <a:alphaModFix/>
          </a:blip>
          <a:stretch>
            <a:fillRect/>
          </a:stretch>
        </p:blipFill>
        <p:spPr>
          <a:xfrm>
            <a:off x="2478613" y="1147225"/>
            <a:ext cx="4186767" cy="3691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17" name="Google Shape;217;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lnSpc>
                <a:spcPct val="180000"/>
              </a:lnSpc>
              <a:spcBef>
                <a:spcPts val="0"/>
              </a:spcBef>
              <a:spcAft>
                <a:spcPts val="0"/>
              </a:spcAft>
              <a:buSzPts val="1900"/>
              <a:buFont typeface="Open Sans"/>
              <a:buChar char="●"/>
            </a:pPr>
            <a:r>
              <a:rPr lang="en" sz="1900"/>
              <a:t>Build hosting </a:t>
            </a:r>
            <a:r>
              <a:rPr lang="en" sz="1900"/>
              <a:t>framework</a:t>
            </a:r>
            <a:r>
              <a:rPr lang="en" sz="1900"/>
              <a:t> through cloud website provider (i.e. Reclaim Cloud using Docker Container featuring Flask &amp; MongoDB)</a:t>
            </a:r>
            <a:endParaRPr sz="1900"/>
          </a:p>
          <a:p>
            <a:pPr indent="-349250" lvl="0" marL="457200" rtl="0" algn="l">
              <a:lnSpc>
                <a:spcPct val="180000"/>
              </a:lnSpc>
              <a:spcBef>
                <a:spcPts val="0"/>
              </a:spcBef>
              <a:spcAft>
                <a:spcPts val="0"/>
              </a:spcAft>
              <a:buSzPts val="1900"/>
              <a:buFont typeface="Arial"/>
              <a:buChar char="●"/>
            </a:pPr>
            <a:r>
              <a:rPr lang="en" sz="1900"/>
              <a:t>Tutorials provided for addition of future data sources</a:t>
            </a:r>
            <a:endParaRPr sz="1900"/>
          </a:p>
          <a:p>
            <a:pPr indent="-349250" lvl="0" marL="457200" rtl="0" algn="l">
              <a:lnSpc>
                <a:spcPct val="180000"/>
              </a:lnSpc>
              <a:spcBef>
                <a:spcPts val="0"/>
              </a:spcBef>
              <a:spcAft>
                <a:spcPts val="0"/>
              </a:spcAft>
              <a:buSzPts val="1900"/>
              <a:buFont typeface="Arial"/>
              <a:buChar char="●"/>
            </a:pPr>
            <a:r>
              <a:rPr lang="en" sz="1900"/>
              <a:t>Expand </a:t>
            </a:r>
            <a:r>
              <a:rPr lang="en" sz="1900"/>
              <a:t>search</a:t>
            </a:r>
            <a:r>
              <a:rPr lang="en" sz="1900"/>
              <a:t> tool functionality (document links, maps, relationships)</a:t>
            </a:r>
            <a:endParaRPr sz="1900"/>
          </a:p>
          <a:p>
            <a:pPr indent="-349250" lvl="0" marL="457200" rtl="0" algn="l">
              <a:lnSpc>
                <a:spcPct val="180000"/>
              </a:lnSpc>
              <a:spcBef>
                <a:spcPts val="0"/>
              </a:spcBef>
              <a:spcAft>
                <a:spcPts val="0"/>
              </a:spcAft>
              <a:buSzPts val="1900"/>
              <a:buFont typeface="Arial"/>
              <a:buChar char="●"/>
            </a:pPr>
            <a:r>
              <a:rPr lang="en" sz="1900"/>
              <a:t>Build universal transcribe tool</a:t>
            </a:r>
            <a:endParaRPr sz="1900"/>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300"/>
              <a:t>Questions?</a:t>
            </a:r>
            <a:endParaRPr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773700" y="1806450"/>
            <a:ext cx="7596600" cy="153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Problem</a:t>
            </a:r>
            <a:endParaRPr/>
          </a:p>
          <a:p>
            <a:pPr indent="0" lvl="0" marL="0" rtl="0" algn="ctr">
              <a:spcBef>
                <a:spcPts val="0"/>
              </a:spcBef>
              <a:spcAft>
                <a:spcPts val="0"/>
              </a:spcAft>
              <a:buNone/>
            </a:pPr>
            <a:r>
              <a:t/>
            </a:r>
            <a:endParaRPr sz="1538"/>
          </a:p>
          <a:p>
            <a:pPr indent="0" lvl="0" marL="0" rtl="0" algn="ctr">
              <a:spcBef>
                <a:spcPts val="0"/>
              </a:spcBef>
              <a:spcAft>
                <a:spcPts val="0"/>
              </a:spcAft>
              <a:buNone/>
            </a:pPr>
            <a:r>
              <a:rPr lang="en" sz="2650"/>
              <a:t>One Shared Story connects families to their ancestry. Specifically, they help the African American community gain insight into their ancestry prior to emancipation. Our objectives are to:</a:t>
            </a:r>
            <a:endParaRPr sz="2650"/>
          </a:p>
          <a:p>
            <a:pPr indent="0" lvl="0" marL="0" rtl="0" algn="ctr">
              <a:spcBef>
                <a:spcPts val="0"/>
              </a:spcBef>
              <a:spcAft>
                <a:spcPts val="0"/>
              </a:spcAft>
              <a:buNone/>
            </a:pPr>
            <a:r>
              <a:t/>
            </a:r>
            <a:endParaRPr sz="1538"/>
          </a:p>
          <a:p>
            <a:pPr indent="-380047" lvl="0" marL="1828800" rtl="0" algn="l">
              <a:spcBef>
                <a:spcPts val="0"/>
              </a:spcBef>
              <a:spcAft>
                <a:spcPts val="0"/>
              </a:spcAft>
              <a:buSzPct val="100000"/>
              <a:buAutoNum type="arabicPeriod"/>
            </a:pPr>
            <a:r>
              <a:rPr lang="en" sz="2650"/>
              <a:t>Standardize the way volunteers transcribe data</a:t>
            </a:r>
            <a:endParaRPr sz="2650"/>
          </a:p>
          <a:p>
            <a:pPr indent="-380047" lvl="0" marL="1828800" rtl="0" algn="l">
              <a:spcBef>
                <a:spcPts val="0"/>
              </a:spcBef>
              <a:spcAft>
                <a:spcPts val="0"/>
              </a:spcAft>
              <a:buSzPct val="100000"/>
              <a:buAutoNum type="arabicPeriod"/>
            </a:pPr>
            <a:r>
              <a:rPr lang="en" sz="2650"/>
              <a:t>Store transcribed data in a database</a:t>
            </a:r>
            <a:endParaRPr sz="2650"/>
          </a:p>
          <a:p>
            <a:pPr indent="-380047" lvl="0" marL="1828800" rtl="0" algn="l">
              <a:spcBef>
                <a:spcPts val="0"/>
              </a:spcBef>
              <a:spcAft>
                <a:spcPts val="0"/>
              </a:spcAft>
              <a:buSzPct val="100000"/>
              <a:buAutoNum type="arabicPeriod"/>
            </a:pPr>
            <a:r>
              <a:rPr lang="en" sz="2650"/>
              <a:t>Create an interactive search tool</a:t>
            </a:r>
            <a:endParaRPr sz="2650"/>
          </a:p>
        </p:txBody>
      </p:sp>
      <p:pic>
        <p:nvPicPr>
          <p:cNvPr id="115" name="Google Shape;115;p26"/>
          <p:cNvPicPr preferRelativeResize="0"/>
          <p:nvPr/>
        </p:nvPicPr>
        <p:blipFill>
          <a:blip r:embed="rId3">
            <a:alphaModFix/>
          </a:blip>
          <a:stretch>
            <a:fillRect/>
          </a:stretch>
        </p:blipFill>
        <p:spPr>
          <a:xfrm>
            <a:off x="8162777" y="4499225"/>
            <a:ext cx="902948" cy="49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graphicFrame>
        <p:nvGraphicFramePr>
          <p:cNvPr id="121" name="Google Shape;121;p27"/>
          <p:cNvGraphicFramePr/>
          <p:nvPr/>
        </p:nvGraphicFramePr>
        <p:xfrm>
          <a:off x="311700" y="1147225"/>
          <a:ext cx="3000000" cy="3000000"/>
        </p:xfrm>
        <a:graphic>
          <a:graphicData uri="http://schemas.openxmlformats.org/drawingml/2006/table">
            <a:tbl>
              <a:tblPr>
                <a:noFill/>
                <a:tableStyleId>{9258250A-1B44-4F23-9C54-AF9C6BBFC6C3}</a:tableStyleId>
              </a:tblPr>
              <a:tblGrid>
                <a:gridCol w="2593025"/>
                <a:gridCol w="2593025"/>
              </a:tblGrid>
              <a:tr h="277875">
                <a:tc>
                  <a:txBody>
                    <a:bodyPr/>
                    <a:lstStyle/>
                    <a:p>
                      <a:pPr indent="0" lvl="0" marL="0" rtl="0" algn="ctr">
                        <a:spcBef>
                          <a:spcPts val="0"/>
                        </a:spcBef>
                        <a:spcAft>
                          <a:spcPts val="0"/>
                        </a:spcAft>
                        <a:buNone/>
                      </a:pPr>
                      <a:r>
                        <a:rPr b="1" lang="en" sz="1100"/>
                        <a:t>Data source</a:t>
                      </a:r>
                      <a:endParaRPr b="1" sz="1100"/>
                    </a:p>
                  </a:txBody>
                  <a:tcPr marT="91425" marB="91425" marR="91425" marL="91425"/>
                </a:tc>
                <a:tc>
                  <a:txBody>
                    <a:bodyPr/>
                    <a:lstStyle/>
                    <a:p>
                      <a:pPr indent="0" lvl="0" marL="0" rtl="0" algn="ctr">
                        <a:spcBef>
                          <a:spcPts val="0"/>
                        </a:spcBef>
                        <a:spcAft>
                          <a:spcPts val="0"/>
                        </a:spcAft>
                        <a:buNone/>
                      </a:pPr>
                      <a:r>
                        <a:rPr b="1" lang="en" sz="1100"/>
                        <a:t>Number of Records</a:t>
                      </a:r>
                      <a:endParaRPr b="1" sz="1100"/>
                    </a:p>
                  </a:txBody>
                  <a:tcPr marT="91425" marB="91425" marR="91425" marL="91425"/>
                </a:tc>
              </a:tr>
              <a:tr h="410750">
                <a:tc>
                  <a:txBody>
                    <a:bodyPr/>
                    <a:lstStyle/>
                    <a:p>
                      <a:pPr indent="0" lvl="0" marL="0" rtl="0" algn="ctr">
                        <a:spcBef>
                          <a:spcPts val="0"/>
                        </a:spcBef>
                        <a:spcAft>
                          <a:spcPts val="0"/>
                        </a:spcAft>
                        <a:buNone/>
                      </a:pPr>
                      <a:r>
                        <a:rPr lang="en" sz="1100"/>
                        <a:t>Buckingham Property Tax 1867</a:t>
                      </a:r>
                      <a:endParaRPr sz="1100"/>
                    </a:p>
                  </a:txBody>
                  <a:tcPr marT="91425" marB="91425" marR="91425" marL="91425"/>
                </a:tc>
                <a:tc>
                  <a:txBody>
                    <a:bodyPr/>
                    <a:lstStyle/>
                    <a:p>
                      <a:pPr indent="0" lvl="0" marL="0" rtl="0" algn="ctr">
                        <a:spcBef>
                          <a:spcPts val="0"/>
                        </a:spcBef>
                        <a:spcAft>
                          <a:spcPts val="0"/>
                        </a:spcAft>
                        <a:buNone/>
                      </a:pPr>
                      <a:r>
                        <a:rPr lang="en" sz="1100"/>
                        <a:t>3,216</a:t>
                      </a:r>
                      <a:endParaRPr sz="1100"/>
                    </a:p>
                  </a:txBody>
                  <a:tcPr marT="91425" marB="91425" marR="91425" marL="91425"/>
                </a:tc>
              </a:tr>
              <a:tr h="410750">
                <a:tc>
                  <a:txBody>
                    <a:bodyPr/>
                    <a:lstStyle/>
                    <a:p>
                      <a:pPr indent="0" lvl="0" marL="0" rtl="0" algn="ctr">
                        <a:spcBef>
                          <a:spcPts val="0"/>
                        </a:spcBef>
                        <a:spcAft>
                          <a:spcPts val="0"/>
                        </a:spcAft>
                        <a:buNone/>
                      </a:pPr>
                      <a:r>
                        <a:rPr lang="en" sz="1100"/>
                        <a:t>Cumberland Property Tax 1867</a:t>
                      </a:r>
                      <a:endParaRPr sz="1100"/>
                    </a:p>
                  </a:txBody>
                  <a:tcPr marT="91425" marB="91425" marR="91425" marL="91425"/>
                </a:tc>
                <a:tc>
                  <a:txBody>
                    <a:bodyPr/>
                    <a:lstStyle/>
                    <a:p>
                      <a:pPr indent="0" lvl="0" marL="0" rtl="0" algn="ctr">
                        <a:spcBef>
                          <a:spcPts val="0"/>
                        </a:spcBef>
                        <a:spcAft>
                          <a:spcPts val="0"/>
                        </a:spcAft>
                        <a:buNone/>
                      </a:pPr>
                      <a:r>
                        <a:rPr lang="en" sz="1100"/>
                        <a:t>1,795</a:t>
                      </a:r>
                      <a:endParaRPr sz="1100"/>
                    </a:p>
                  </a:txBody>
                  <a:tcPr marT="91425" marB="91425" marR="91425" marL="91425"/>
                </a:tc>
              </a:tr>
              <a:tr h="351000">
                <a:tc>
                  <a:txBody>
                    <a:bodyPr/>
                    <a:lstStyle/>
                    <a:p>
                      <a:pPr indent="0" lvl="0" marL="0" rtl="0" algn="ctr">
                        <a:spcBef>
                          <a:spcPts val="0"/>
                        </a:spcBef>
                        <a:spcAft>
                          <a:spcPts val="0"/>
                        </a:spcAft>
                        <a:buNone/>
                      </a:pPr>
                      <a:r>
                        <a:rPr lang="en" sz="1100"/>
                        <a:t>Fluvanna Property Tax 1782</a:t>
                      </a:r>
                      <a:endParaRPr sz="1100"/>
                    </a:p>
                  </a:txBody>
                  <a:tcPr marT="91425" marB="91425" marR="91425" marL="91425"/>
                </a:tc>
                <a:tc>
                  <a:txBody>
                    <a:bodyPr/>
                    <a:lstStyle/>
                    <a:p>
                      <a:pPr indent="0" lvl="0" marL="0" rtl="0" algn="ctr">
                        <a:spcBef>
                          <a:spcPts val="0"/>
                        </a:spcBef>
                        <a:spcAft>
                          <a:spcPts val="0"/>
                        </a:spcAft>
                        <a:buNone/>
                      </a:pPr>
                      <a:r>
                        <a:rPr lang="en" sz="1100"/>
                        <a:t>862</a:t>
                      </a:r>
                      <a:endParaRPr sz="1100"/>
                    </a:p>
                  </a:txBody>
                  <a:tcPr marT="91425" marB="91425" marR="91425" marL="91425"/>
                </a:tc>
              </a:tr>
              <a:tr h="351000">
                <a:tc>
                  <a:txBody>
                    <a:bodyPr/>
                    <a:lstStyle/>
                    <a:p>
                      <a:pPr indent="0" lvl="0" marL="0" rtl="0" algn="ctr">
                        <a:spcBef>
                          <a:spcPts val="0"/>
                        </a:spcBef>
                        <a:spcAft>
                          <a:spcPts val="0"/>
                        </a:spcAft>
                        <a:buNone/>
                      </a:pPr>
                      <a:r>
                        <a:rPr lang="en" sz="1100"/>
                        <a:t>Fluvanna Property Tax 1867</a:t>
                      </a:r>
                      <a:endParaRPr sz="1100"/>
                    </a:p>
                  </a:txBody>
                  <a:tcPr marT="91425" marB="91425" marR="91425" marL="91425"/>
                </a:tc>
                <a:tc>
                  <a:txBody>
                    <a:bodyPr/>
                    <a:lstStyle/>
                    <a:p>
                      <a:pPr indent="0" lvl="0" marL="0" rtl="0" algn="ctr">
                        <a:spcBef>
                          <a:spcPts val="0"/>
                        </a:spcBef>
                        <a:spcAft>
                          <a:spcPts val="0"/>
                        </a:spcAft>
                        <a:buNone/>
                      </a:pPr>
                      <a:r>
                        <a:rPr lang="en" sz="1100"/>
                        <a:t>2,272</a:t>
                      </a:r>
                      <a:endParaRPr sz="1100"/>
                    </a:p>
                  </a:txBody>
                  <a:tcPr marT="91425" marB="91425" marR="91425" marL="91425"/>
                </a:tc>
              </a:tr>
              <a:tr h="410750">
                <a:tc>
                  <a:txBody>
                    <a:bodyPr/>
                    <a:lstStyle/>
                    <a:p>
                      <a:pPr indent="0" lvl="0" marL="0" rtl="0" algn="ctr">
                        <a:spcBef>
                          <a:spcPts val="0"/>
                        </a:spcBef>
                        <a:spcAft>
                          <a:spcPts val="0"/>
                        </a:spcAft>
                        <a:buNone/>
                      </a:pPr>
                      <a:r>
                        <a:rPr lang="en" sz="1100"/>
                        <a:t>Louisa County Birth Records 1853</a:t>
                      </a:r>
                      <a:endParaRPr sz="1100"/>
                    </a:p>
                  </a:txBody>
                  <a:tcPr marT="91425" marB="91425" marR="91425" marL="91425"/>
                </a:tc>
                <a:tc>
                  <a:txBody>
                    <a:bodyPr/>
                    <a:lstStyle/>
                    <a:p>
                      <a:pPr indent="0" lvl="0" marL="0" rtl="0" algn="ctr">
                        <a:spcBef>
                          <a:spcPts val="0"/>
                        </a:spcBef>
                        <a:spcAft>
                          <a:spcPts val="0"/>
                        </a:spcAft>
                        <a:buNone/>
                      </a:pPr>
                      <a:r>
                        <a:rPr lang="en" sz="1100"/>
                        <a:t>4,851</a:t>
                      </a:r>
                      <a:endParaRPr sz="1100"/>
                    </a:p>
                  </a:txBody>
                  <a:tcPr marT="91425" marB="91425" marR="91425" marL="91425"/>
                </a:tc>
              </a:tr>
              <a:tr h="351000">
                <a:tc>
                  <a:txBody>
                    <a:bodyPr/>
                    <a:lstStyle/>
                    <a:p>
                      <a:pPr indent="0" lvl="0" marL="0" rtl="0" algn="ctr">
                        <a:spcBef>
                          <a:spcPts val="0"/>
                        </a:spcBef>
                        <a:spcAft>
                          <a:spcPts val="0"/>
                        </a:spcAft>
                        <a:buNone/>
                      </a:pPr>
                      <a:r>
                        <a:rPr lang="en" sz="1100"/>
                        <a:t>Louisa Property Tax 1865</a:t>
                      </a:r>
                      <a:endParaRPr sz="1100"/>
                    </a:p>
                  </a:txBody>
                  <a:tcPr marT="91425" marB="91425" marR="91425" marL="91425"/>
                </a:tc>
                <a:tc>
                  <a:txBody>
                    <a:bodyPr/>
                    <a:lstStyle/>
                    <a:p>
                      <a:pPr indent="0" lvl="0" marL="0" rtl="0" algn="ctr">
                        <a:spcBef>
                          <a:spcPts val="0"/>
                        </a:spcBef>
                        <a:spcAft>
                          <a:spcPts val="0"/>
                        </a:spcAft>
                        <a:buNone/>
                      </a:pPr>
                      <a:r>
                        <a:rPr lang="en" sz="1100"/>
                        <a:t>6,564</a:t>
                      </a:r>
                      <a:endParaRPr sz="1100"/>
                    </a:p>
                  </a:txBody>
                  <a:tcPr marT="91425" marB="91425" marR="91425" marL="91425"/>
                </a:tc>
              </a:tr>
              <a:tr h="351000">
                <a:tc>
                  <a:txBody>
                    <a:bodyPr/>
                    <a:lstStyle/>
                    <a:p>
                      <a:pPr indent="0" lvl="0" marL="0" rtl="0" algn="ctr">
                        <a:spcBef>
                          <a:spcPts val="0"/>
                        </a:spcBef>
                        <a:spcAft>
                          <a:spcPts val="0"/>
                        </a:spcAft>
                        <a:buNone/>
                      </a:pPr>
                      <a:r>
                        <a:rPr lang="en" sz="1100"/>
                        <a:t>Louisa Property Tax 1866</a:t>
                      </a:r>
                      <a:endParaRPr sz="1100"/>
                    </a:p>
                  </a:txBody>
                  <a:tcPr marT="91425" marB="91425" marR="91425" marL="91425"/>
                </a:tc>
                <a:tc>
                  <a:txBody>
                    <a:bodyPr/>
                    <a:lstStyle/>
                    <a:p>
                      <a:pPr indent="0" lvl="0" marL="0" rtl="0" algn="ctr">
                        <a:spcBef>
                          <a:spcPts val="0"/>
                        </a:spcBef>
                        <a:spcAft>
                          <a:spcPts val="0"/>
                        </a:spcAft>
                        <a:buNone/>
                      </a:pPr>
                      <a:r>
                        <a:rPr lang="en" sz="1100"/>
                        <a:t>1,308</a:t>
                      </a:r>
                      <a:endParaRPr sz="1100"/>
                    </a:p>
                  </a:txBody>
                  <a:tcPr marT="91425" marB="91425" marR="91425" marL="91425"/>
                </a:tc>
              </a:tr>
              <a:tr h="351000">
                <a:tc>
                  <a:txBody>
                    <a:bodyPr/>
                    <a:lstStyle/>
                    <a:p>
                      <a:pPr indent="0" lvl="0" marL="0" rtl="0" algn="ctr">
                        <a:spcBef>
                          <a:spcPts val="0"/>
                        </a:spcBef>
                        <a:spcAft>
                          <a:spcPts val="0"/>
                        </a:spcAft>
                        <a:buNone/>
                      </a:pPr>
                      <a:r>
                        <a:rPr lang="en" sz="1100"/>
                        <a:t>Orange Property Tax 1867</a:t>
                      </a:r>
                      <a:endParaRPr sz="1100"/>
                    </a:p>
                  </a:txBody>
                  <a:tcPr marT="91425" marB="91425" marR="91425" marL="91425"/>
                </a:tc>
                <a:tc>
                  <a:txBody>
                    <a:bodyPr/>
                    <a:lstStyle/>
                    <a:p>
                      <a:pPr indent="0" lvl="0" marL="0" rtl="0" algn="ctr">
                        <a:spcBef>
                          <a:spcPts val="0"/>
                        </a:spcBef>
                        <a:spcAft>
                          <a:spcPts val="0"/>
                        </a:spcAft>
                        <a:buNone/>
                      </a:pPr>
                      <a:r>
                        <a:rPr lang="en" sz="1100"/>
                        <a:t>1,308</a:t>
                      </a:r>
                      <a:endParaRPr sz="1100"/>
                    </a:p>
                  </a:txBody>
                  <a:tcPr marT="91425" marB="91425" marR="91425" marL="91425"/>
                </a:tc>
              </a:tr>
              <a:tr h="277875">
                <a:tc>
                  <a:txBody>
                    <a:bodyPr/>
                    <a:lstStyle/>
                    <a:p>
                      <a:pPr indent="0" lvl="0" marL="0" rtl="0" algn="ctr">
                        <a:spcBef>
                          <a:spcPts val="0"/>
                        </a:spcBef>
                        <a:spcAft>
                          <a:spcPts val="0"/>
                        </a:spcAft>
                        <a:buNone/>
                      </a:pPr>
                      <a:r>
                        <a:rPr b="1" lang="en" sz="1100"/>
                        <a:t>TOTALS</a:t>
                      </a:r>
                      <a:endParaRPr b="1" sz="1100"/>
                    </a:p>
                  </a:txBody>
                  <a:tcPr marT="91425" marB="91425" marR="91425" marL="91425"/>
                </a:tc>
                <a:tc>
                  <a:txBody>
                    <a:bodyPr/>
                    <a:lstStyle/>
                    <a:p>
                      <a:pPr indent="0" lvl="0" marL="0" rtl="0" algn="ctr">
                        <a:spcBef>
                          <a:spcPts val="0"/>
                        </a:spcBef>
                        <a:spcAft>
                          <a:spcPts val="0"/>
                        </a:spcAft>
                        <a:buNone/>
                      </a:pPr>
                      <a:r>
                        <a:rPr b="1" lang="en" sz="1100"/>
                        <a:t>23,084</a:t>
                      </a:r>
                      <a:endParaRPr b="1" sz="1100"/>
                    </a:p>
                  </a:txBody>
                  <a:tcPr marT="91425" marB="91425" marR="91425" marL="91425"/>
                </a:tc>
              </a:tr>
            </a:tbl>
          </a:graphicData>
        </a:graphic>
      </p:graphicFrame>
      <p:pic>
        <p:nvPicPr>
          <p:cNvPr id="122" name="Google Shape;122;p27"/>
          <p:cNvPicPr preferRelativeResize="0"/>
          <p:nvPr/>
        </p:nvPicPr>
        <p:blipFill>
          <a:blip r:embed="rId3">
            <a:alphaModFix/>
          </a:blip>
          <a:stretch>
            <a:fillRect/>
          </a:stretch>
        </p:blipFill>
        <p:spPr>
          <a:xfrm>
            <a:off x="6110300" y="1145600"/>
            <a:ext cx="2602872" cy="36914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200">
                <a:latin typeface="Economica"/>
                <a:ea typeface="Economica"/>
                <a:cs typeface="Economica"/>
                <a:sym typeface="Economica"/>
              </a:rPr>
              <a:t>Database Architecture</a:t>
            </a:r>
            <a:endParaRPr sz="4200">
              <a:solidFill>
                <a:srgbClr val="000000"/>
              </a:solidFill>
              <a:latin typeface="Economica"/>
              <a:ea typeface="Economica"/>
              <a:cs typeface="Economica"/>
              <a:sym typeface="Economica"/>
            </a:endParaRPr>
          </a:p>
        </p:txBody>
      </p:sp>
      <p:sp>
        <p:nvSpPr>
          <p:cNvPr id="128" name="Google Shape;128;p28"/>
          <p:cNvSpPr txBox="1"/>
          <p:nvPr/>
        </p:nvSpPr>
        <p:spPr>
          <a:xfrm>
            <a:off x="717175" y="1378325"/>
            <a:ext cx="7832700" cy="3120900"/>
          </a:xfrm>
          <a:prstGeom prst="rect">
            <a:avLst/>
          </a:prstGeom>
          <a:noFill/>
          <a:ln>
            <a:noFill/>
          </a:ln>
        </p:spPr>
        <p:txBody>
          <a:bodyPr anchorCtr="0" anchor="t" bIns="91425" lIns="91425" spcFirstLastPara="1" rIns="91425" wrap="square" tIns="91425">
            <a:noAutofit/>
          </a:bodyPr>
          <a:lstStyle/>
          <a:p>
            <a:pPr indent="-349250" lvl="0" marL="457200" rtl="0" algn="l">
              <a:lnSpc>
                <a:spcPct val="180000"/>
              </a:lnSpc>
              <a:spcBef>
                <a:spcPts val="0"/>
              </a:spcBef>
              <a:spcAft>
                <a:spcPts val="0"/>
              </a:spcAft>
              <a:buSzPts val="1900"/>
              <a:buFont typeface="Open Sans"/>
              <a:buChar char="●"/>
            </a:pPr>
            <a:r>
              <a:rPr lang="en" sz="1900">
                <a:latin typeface="Open Sans"/>
                <a:ea typeface="Open Sans"/>
                <a:cs typeface="Open Sans"/>
                <a:sym typeface="Open Sans"/>
              </a:rPr>
              <a:t>First idea was relational database</a:t>
            </a:r>
            <a:endParaRPr sz="1900">
              <a:latin typeface="Open Sans"/>
              <a:ea typeface="Open Sans"/>
              <a:cs typeface="Open Sans"/>
              <a:sym typeface="Open Sans"/>
            </a:endParaRPr>
          </a:p>
          <a:p>
            <a:pPr indent="-349250" lvl="0" marL="457200" rtl="0" algn="l">
              <a:lnSpc>
                <a:spcPct val="180000"/>
              </a:lnSpc>
              <a:spcBef>
                <a:spcPts val="0"/>
              </a:spcBef>
              <a:spcAft>
                <a:spcPts val="0"/>
              </a:spcAft>
              <a:buSzPts val="1900"/>
              <a:buFont typeface="Open Sans"/>
              <a:buChar char="●"/>
            </a:pPr>
            <a:r>
              <a:rPr lang="en" sz="1900">
                <a:latin typeface="Open Sans"/>
                <a:ea typeface="Open Sans"/>
                <a:cs typeface="Open Sans"/>
                <a:sym typeface="Open Sans"/>
              </a:rPr>
              <a:t>Too tricky, moved on to NoSQL database</a:t>
            </a:r>
            <a:endParaRPr sz="1900">
              <a:latin typeface="Open Sans"/>
              <a:ea typeface="Open Sans"/>
              <a:cs typeface="Open Sans"/>
              <a:sym typeface="Open Sans"/>
            </a:endParaRPr>
          </a:p>
          <a:p>
            <a:pPr indent="-349250" lvl="0" marL="457200" rtl="0" algn="l">
              <a:lnSpc>
                <a:spcPct val="180000"/>
              </a:lnSpc>
              <a:spcBef>
                <a:spcPts val="0"/>
              </a:spcBef>
              <a:spcAft>
                <a:spcPts val="0"/>
              </a:spcAft>
              <a:buSzPts val="1900"/>
              <a:buFont typeface="Open Sans"/>
              <a:buChar char="●"/>
            </a:pPr>
            <a:r>
              <a:rPr lang="en" sz="1900">
                <a:latin typeface="Open Sans"/>
                <a:ea typeface="Open Sans"/>
                <a:cs typeface="Open Sans"/>
                <a:sym typeface="Open Sans"/>
              </a:rPr>
              <a:t>More Flexible</a:t>
            </a:r>
            <a:endParaRPr sz="1900">
              <a:latin typeface="Open Sans"/>
              <a:ea typeface="Open Sans"/>
              <a:cs typeface="Open Sans"/>
              <a:sym typeface="Open Sans"/>
            </a:endParaRPr>
          </a:p>
          <a:p>
            <a:pPr indent="-349250" lvl="0" marL="457200" rtl="0" algn="l">
              <a:lnSpc>
                <a:spcPct val="180000"/>
              </a:lnSpc>
              <a:spcBef>
                <a:spcPts val="0"/>
              </a:spcBef>
              <a:spcAft>
                <a:spcPts val="0"/>
              </a:spcAft>
              <a:buSzPts val="1900"/>
              <a:buFont typeface="Open Sans"/>
              <a:buChar char="●"/>
            </a:pPr>
            <a:r>
              <a:rPr lang="en" sz="1900">
                <a:latin typeface="Open Sans"/>
                <a:ea typeface="Open Sans"/>
                <a:cs typeface="Open Sans"/>
                <a:sym typeface="Open Sans"/>
              </a:rPr>
              <a:t>Output JSON files</a:t>
            </a:r>
            <a:endParaRPr sz="1900">
              <a:latin typeface="Open Sans"/>
              <a:ea typeface="Open Sans"/>
              <a:cs typeface="Open Sans"/>
              <a:sym typeface="Open Sans"/>
            </a:endParaRPr>
          </a:p>
        </p:txBody>
      </p:sp>
      <p:pic>
        <p:nvPicPr>
          <p:cNvPr id="129" name="Google Shape;129;p28"/>
          <p:cNvPicPr preferRelativeResize="0"/>
          <p:nvPr/>
        </p:nvPicPr>
        <p:blipFill>
          <a:blip r:embed="rId3">
            <a:alphaModFix/>
          </a:blip>
          <a:stretch>
            <a:fillRect/>
          </a:stretch>
        </p:blipFill>
        <p:spPr>
          <a:xfrm>
            <a:off x="8162777" y="4499225"/>
            <a:ext cx="902948" cy="49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9"/>
          <p:cNvPicPr preferRelativeResize="0"/>
          <p:nvPr/>
        </p:nvPicPr>
        <p:blipFill>
          <a:blip r:embed="rId3">
            <a:alphaModFix/>
          </a:blip>
          <a:stretch>
            <a:fillRect/>
          </a:stretch>
        </p:blipFill>
        <p:spPr>
          <a:xfrm>
            <a:off x="8162777" y="4499225"/>
            <a:ext cx="902948" cy="498500"/>
          </a:xfrm>
          <a:prstGeom prst="rect">
            <a:avLst/>
          </a:prstGeom>
          <a:noFill/>
          <a:ln>
            <a:noFill/>
          </a:ln>
        </p:spPr>
      </p:pic>
      <p:sp>
        <p:nvSpPr>
          <p:cNvPr id="135" name="Google Shape;13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Architecture</a:t>
            </a:r>
            <a:endParaRPr/>
          </a:p>
        </p:txBody>
      </p:sp>
      <p:sp>
        <p:nvSpPr>
          <p:cNvPr id="136" name="Google Shape;136;p29"/>
          <p:cNvSpPr/>
          <p:nvPr/>
        </p:nvSpPr>
        <p:spPr>
          <a:xfrm>
            <a:off x="974900" y="1766025"/>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SOURCE</a:t>
            </a:r>
            <a:endParaRPr/>
          </a:p>
        </p:txBody>
      </p:sp>
      <p:sp>
        <p:nvSpPr>
          <p:cNvPr id="137" name="Google Shape;137;p29"/>
          <p:cNvSpPr/>
          <p:nvPr/>
        </p:nvSpPr>
        <p:spPr>
          <a:xfrm>
            <a:off x="974900" y="2577338"/>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EVENTS</a:t>
            </a:r>
            <a:endParaRPr/>
          </a:p>
        </p:txBody>
      </p:sp>
      <p:sp>
        <p:nvSpPr>
          <p:cNvPr id="138" name="Google Shape;138;p29"/>
          <p:cNvSpPr/>
          <p:nvPr/>
        </p:nvSpPr>
        <p:spPr>
          <a:xfrm>
            <a:off x="974900" y="3388650"/>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PEOPLE</a:t>
            </a:r>
            <a:endParaRPr/>
          </a:p>
        </p:txBody>
      </p:sp>
      <p:sp>
        <p:nvSpPr>
          <p:cNvPr id="139" name="Google Shape;139;p29"/>
          <p:cNvSpPr/>
          <p:nvPr/>
        </p:nvSpPr>
        <p:spPr>
          <a:xfrm>
            <a:off x="974900" y="4217875"/>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ROLE</a:t>
            </a:r>
            <a:endParaRPr/>
          </a:p>
        </p:txBody>
      </p:sp>
      <p:sp>
        <p:nvSpPr>
          <p:cNvPr id="140" name="Google Shape;140;p29"/>
          <p:cNvSpPr/>
          <p:nvPr/>
        </p:nvSpPr>
        <p:spPr>
          <a:xfrm flipH="1">
            <a:off x="1669550" y="2292825"/>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flipH="1">
            <a:off x="1669550" y="3915475"/>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9"/>
          <p:cNvSpPr/>
          <p:nvPr/>
        </p:nvSpPr>
        <p:spPr>
          <a:xfrm flipH="1">
            <a:off x="1669550" y="3104150"/>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9"/>
          <p:cNvSpPr/>
          <p:nvPr/>
        </p:nvSpPr>
        <p:spPr>
          <a:xfrm>
            <a:off x="3787650" y="1766025"/>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1867 Tax Records</a:t>
            </a:r>
            <a:endParaRPr/>
          </a:p>
        </p:txBody>
      </p:sp>
      <p:sp>
        <p:nvSpPr>
          <p:cNvPr id="144" name="Google Shape;144;p29"/>
          <p:cNvSpPr/>
          <p:nvPr/>
        </p:nvSpPr>
        <p:spPr>
          <a:xfrm>
            <a:off x="3787650" y="2577338"/>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Person A pays taxes on ownership Person B</a:t>
            </a:r>
            <a:endParaRPr/>
          </a:p>
        </p:txBody>
      </p:sp>
      <p:sp>
        <p:nvSpPr>
          <p:cNvPr id="145" name="Google Shape;145;p29"/>
          <p:cNvSpPr/>
          <p:nvPr/>
        </p:nvSpPr>
        <p:spPr>
          <a:xfrm>
            <a:off x="3263150" y="3388650"/>
            <a:ext cx="1232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 A</a:t>
            </a:r>
            <a:endParaRPr/>
          </a:p>
        </p:txBody>
      </p:sp>
      <p:sp>
        <p:nvSpPr>
          <p:cNvPr id="146" name="Google Shape;146;p29"/>
          <p:cNvSpPr/>
          <p:nvPr/>
        </p:nvSpPr>
        <p:spPr>
          <a:xfrm flipH="1">
            <a:off x="4482300" y="2292825"/>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flipH="1" rot="1178843">
            <a:off x="4329913" y="3104063"/>
            <a:ext cx="179341" cy="370064"/>
          </a:xfrm>
          <a:prstGeom prst="downArrow">
            <a:avLst>
              <a:gd fmla="val 50000" name="adj1"/>
              <a:gd fmla="val 43855"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6600400" y="1766025"/>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49" name="Google Shape;149;p29"/>
          <p:cNvSpPr/>
          <p:nvPr/>
        </p:nvSpPr>
        <p:spPr>
          <a:xfrm>
            <a:off x="6600400" y="2577338"/>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50" name="Google Shape;150;p29"/>
          <p:cNvSpPr/>
          <p:nvPr/>
        </p:nvSpPr>
        <p:spPr>
          <a:xfrm>
            <a:off x="6600400" y="3388650"/>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51" name="Google Shape;151;p29"/>
          <p:cNvSpPr/>
          <p:nvPr/>
        </p:nvSpPr>
        <p:spPr>
          <a:xfrm>
            <a:off x="6600400" y="4217875"/>
            <a:ext cx="1568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52" name="Google Shape;152;p29"/>
          <p:cNvSpPr/>
          <p:nvPr/>
        </p:nvSpPr>
        <p:spPr>
          <a:xfrm flipH="1">
            <a:off x="7295050" y="2292825"/>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flipH="1">
            <a:off x="7295050" y="3915475"/>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flipH="1">
            <a:off x="7295050" y="3104150"/>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txBox="1"/>
          <p:nvPr/>
        </p:nvSpPr>
        <p:spPr>
          <a:xfrm>
            <a:off x="986125" y="1274125"/>
            <a:ext cx="156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Structure</a:t>
            </a:r>
            <a:endParaRPr>
              <a:latin typeface="Open Sans"/>
              <a:ea typeface="Open Sans"/>
              <a:cs typeface="Open Sans"/>
              <a:sym typeface="Open Sans"/>
            </a:endParaRPr>
          </a:p>
        </p:txBody>
      </p:sp>
      <p:sp>
        <p:nvSpPr>
          <p:cNvPr id="156" name="Google Shape;156;p29"/>
          <p:cNvSpPr txBox="1"/>
          <p:nvPr/>
        </p:nvSpPr>
        <p:spPr>
          <a:xfrm>
            <a:off x="3787650" y="1274125"/>
            <a:ext cx="156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Current Data</a:t>
            </a:r>
            <a:endParaRPr>
              <a:latin typeface="Open Sans"/>
              <a:ea typeface="Open Sans"/>
              <a:cs typeface="Open Sans"/>
              <a:sym typeface="Open Sans"/>
            </a:endParaRPr>
          </a:p>
        </p:txBody>
      </p:sp>
      <p:sp>
        <p:nvSpPr>
          <p:cNvPr id="157" name="Google Shape;157;p29"/>
          <p:cNvSpPr txBox="1"/>
          <p:nvPr/>
        </p:nvSpPr>
        <p:spPr>
          <a:xfrm>
            <a:off x="6371800" y="1256525"/>
            <a:ext cx="197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Future Documents</a:t>
            </a:r>
            <a:endParaRPr>
              <a:latin typeface="Open Sans"/>
              <a:ea typeface="Open Sans"/>
              <a:cs typeface="Open Sans"/>
              <a:sym typeface="Open Sans"/>
            </a:endParaRPr>
          </a:p>
        </p:txBody>
      </p:sp>
      <p:sp>
        <p:nvSpPr>
          <p:cNvPr id="158" name="Google Shape;158;p29"/>
          <p:cNvSpPr/>
          <p:nvPr/>
        </p:nvSpPr>
        <p:spPr>
          <a:xfrm>
            <a:off x="4661700" y="3397613"/>
            <a:ext cx="1232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 B</a:t>
            </a:r>
            <a:endParaRPr/>
          </a:p>
        </p:txBody>
      </p:sp>
      <p:sp>
        <p:nvSpPr>
          <p:cNvPr id="159" name="Google Shape;159;p29"/>
          <p:cNvSpPr/>
          <p:nvPr/>
        </p:nvSpPr>
        <p:spPr>
          <a:xfrm flipH="1" rot="-1251523">
            <a:off x="4634544" y="3104008"/>
            <a:ext cx="179462" cy="370058"/>
          </a:xfrm>
          <a:prstGeom prst="downArrow">
            <a:avLst>
              <a:gd fmla="val 50000" name="adj1"/>
              <a:gd fmla="val 43855"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3263150" y="4199950"/>
            <a:ext cx="1232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Landowner/Taxpayer</a:t>
            </a:r>
            <a:endParaRPr/>
          </a:p>
        </p:txBody>
      </p:sp>
      <p:sp>
        <p:nvSpPr>
          <p:cNvPr id="161" name="Google Shape;161;p29"/>
          <p:cNvSpPr/>
          <p:nvPr/>
        </p:nvSpPr>
        <p:spPr>
          <a:xfrm>
            <a:off x="4661700" y="4199938"/>
            <a:ext cx="1232700" cy="5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Enslaved taxable</a:t>
            </a:r>
            <a:endParaRPr/>
          </a:p>
        </p:txBody>
      </p:sp>
      <p:sp>
        <p:nvSpPr>
          <p:cNvPr id="162" name="Google Shape;162;p29"/>
          <p:cNvSpPr/>
          <p:nvPr/>
        </p:nvSpPr>
        <p:spPr>
          <a:xfrm flipH="1">
            <a:off x="3789800" y="3915475"/>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flipH="1">
            <a:off x="5215400" y="3915475"/>
            <a:ext cx="179400" cy="3699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Development</a:t>
            </a:r>
            <a:endParaRPr/>
          </a:p>
        </p:txBody>
      </p:sp>
      <p:sp>
        <p:nvSpPr>
          <p:cNvPr id="169" name="Google Shape;169;p30"/>
          <p:cNvSpPr txBox="1"/>
          <p:nvPr>
            <p:ph idx="1" type="body"/>
          </p:nvPr>
        </p:nvSpPr>
        <p:spPr>
          <a:xfrm>
            <a:off x="311700" y="1225225"/>
            <a:ext cx="8520600" cy="3824100"/>
          </a:xfrm>
          <a:prstGeom prst="rect">
            <a:avLst/>
          </a:prstGeom>
        </p:spPr>
        <p:txBody>
          <a:bodyPr anchorCtr="0" anchor="t" bIns="91425" lIns="91425" spcFirstLastPara="1" rIns="91425" wrap="square" tIns="91425">
            <a:normAutofit lnSpcReduction="20000"/>
          </a:bodyPr>
          <a:lstStyle/>
          <a:p>
            <a:pPr indent="-349250" lvl="0" marL="457200" rtl="0" algn="l">
              <a:lnSpc>
                <a:spcPct val="180000"/>
              </a:lnSpc>
              <a:spcBef>
                <a:spcPts val="0"/>
              </a:spcBef>
              <a:spcAft>
                <a:spcPts val="0"/>
              </a:spcAft>
              <a:buSzPts val="1900"/>
              <a:buFont typeface="Open Sans"/>
              <a:buChar char="●"/>
            </a:pPr>
            <a:r>
              <a:rPr lang="en" sz="1900"/>
              <a:t>Flask API</a:t>
            </a:r>
            <a:endParaRPr sz="1900"/>
          </a:p>
          <a:p>
            <a:pPr indent="-349250" lvl="1" marL="914400" rtl="0" algn="l">
              <a:lnSpc>
                <a:spcPct val="180000"/>
              </a:lnSpc>
              <a:spcBef>
                <a:spcPts val="0"/>
              </a:spcBef>
              <a:spcAft>
                <a:spcPts val="0"/>
              </a:spcAft>
              <a:buSzPts val="1900"/>
              <a:buFont typeface="Open Sans"/>
              <a:buChar char="○"/>
            </a:pPr>
            <a:r>
              <a:rPr lang="en" sz="1900"/>
              <a:t>Web application framework</a:t>
            </a:r>
            <a:endParaRPr sz="1900"/>
          </a:p>
          <a:p>
            <a:pPr indent="-349250" lvl="1" marL="914400" rtl="0" algn="l">
              <a:lnSpc>
                <a:spcPct val="180000"/>
              </a:lnSpc>
              <a:spcBef>
                <a:spcPts val="0"/>
              </a:spcBef>
              <a:spcAft>
                <a:spcPts val="0"/>
              </a:spcAft>
              <a:buSzPts val="1900"/>
              <a:buFont typeface="Open Sans"/>
              <a:buChar char="○"/>
            </a:pPr>
            <a:r>
              <a:rPr lang="en" sz="1900"/>
              <a:t>Render from python script</a:t>
            </a:r>
            <a:endParaRPr sz="1900"/>
          </a:p>
          <a:p>
            <a:pPr indent="-349250" lvl="0" marL="457200" rtl="0" algn="l">
              <a:lnSpc>
                <a:spcPct val="180000"/>
              </a:lnSpc>
              <a:spcBef>
                <a:spcPts val="0"/>
              </a:spcBef>
              <a:spcAft>
                <a:spcPts val="0"/>
              </a:spcAft>
              <a:buSzPts val="1900"/>
              <a:buFont typeface="Arial"/>
              <a:buChar char="●"/>
            </a:pPr>
            <a:r>
              <a:rPr lang="en" sz="1900"/>
              <a:t>Bootstrap</a:t>
            </a:r>
            <a:endParaRPr sz="1900"/>
          </a:p>
          <a:p>
            <a:pPr indent="-349250" lvl="1" marL="914400" rtl="0" algn="l">
              <a:lnSpc>
                <a:spcPct val="180000"/>
              </a:lnSpc>
              <a:spcBef>
                <a:spcPts val="0"/>
              </a:spcBef>
              <a:spcAft>
                <a:spcPts val="0"/>
              </a:spcAft>
              <a:buSzPts val="1900"/>
              <a:buFont typeface="Arial"/>
              <a:buChar char="○"/>
            </a:pPr>
            <a:r>
              <a:rPr lang="en" sz="1900"/>
              <a:t>Establish navigation bar </a:t>
            </a:r>
            <a:endParaRPr sz="1900"/>
          </a:p>
          <a:p>
            <a:pPr indent="-349250" lvl="0" marL="457200" rtl="0" algn="l">
              <a:lnSpc>
                <a:spcPct val="180000"/>
              </a:lnSpc>
              <a:spcBef>
                <a:spcPts val="0"/>
              </a:spcBef>
              <a:spcAft>
                <a:spcPts val="0"/>
              </a:spcAft>
              <a:buSzPts val="1900"/>
              <a:buFont typeface="Arial"/>
              <a:buChar char="●"/>
            </a:pPr>
            <a:r>
              <a:rPr lang="en" sz="1900"/>
              <a:t>Datatables</a:t>
            </a:r>
            <a:endParaRPr sz="1900"/>
          </a:p>
          <a:p>
            <a:pPr indent="-349250" lvl="1" marL="914400" rtl="0" algn="l">
              <a:lnSpc>
                <a:spcPct val="180000"/>
              </a:lnSpc>
              <a:spcBef>
                <a:spcPts val="0"/>
              </a:spcBef>
              <a:spcAft>
                <a:spcPts val="0"/>
              </a:spcAft>
              <a:buSzPts val="1900"/>
              <a:buFont typeface="Arial"/>
              <a:buChar char="○"/>
            </a:pPr>
            <a:r>
              <a:rPr lang="en" sz="1900"/>
              <a:t>Quick sorting</a:t>
            </a:r>
            <a:endParaRPr sz="1900"/>
          </a:p>
          <a:p>
            <a:pPr indent="-349250" lvl="1" marL="914400" rtl="0" algn="l">
              <a:lnSpc>
                <a:spcPct val="180000"/>
              </a:lnSpc>
              <a:spcBef>
                <a:spcPts val="0"/>
              </a:spcBef>
              <a:spcAft>
                <a:spcPts val="0"/>
              </a:spcAft>
              <a:buSzPts val="1900"/>
              <a:buFont typeface="Arial"/>
              <a:buChar char="○"/>
            </a:pPr>
            <a:r>
              <a:rPr lang="en" sz="1900"/>
              <a:t>Search across fields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Build Hosting Tool</a:t>
            </a:r>
            <a:endParaRPr/>
          </a:p>
        </p:txBody>
      </p:sp>
      <p:pic>
        <p:nvPicPr>
          <p:cNvPr id="175" name="Google Shape;175;p31"/>
          <p:cNvPicPr preferRelativeResize="0"/>
          <p:nvPr/>
        </p:nvPicPr>
        <p:blipFill>
          <a:blip r:embed="rId3">
            <a:alphaModFix/>
          </a:blip>
          <a:stretch>
            <a:fillRect/>
          </a:stretch>
        </p:blipFill>
        <p:spPr>
          <a:xfrm>
            <a:off x="8162777" y="4499225"/>
            <a:ext cx="902948" cy="498500"/>
          </a:xfrm>
          <a:prstGeom prst="rect">
            <a:avLst/>
          </a:prstGeom>
          <a:noFill/>
          <a:ln>
            <a:noFill/>
          </a:ln>
        </p:spPr>
      </p:pic>
      <p:pic>
        <p:nvPicPr>
          <p:cNvPr id="176" name="Google Shape;176;p31"/>
          <p:cNvPicPr preferRelativeResize="0"/>
          <p:nvPr/>
        </p:nvPicPr>
        <p:blipFill>
          <a:blip r:embed="rId4">
            <a:alphaModFix/>
          </a:blip>
          <a:stretch>
            <a:fillRect/>
          </a:stretch>
        </p:blipFill>
        <p:spPr>
          <a:xfrm>
            <a:off x="4600825" y="1214900"/>
            <a:ext cx="2977730" cy="3776201"/>
          </a:xfrm>
          <a:prstGeom prst="rect">
            <a:avLst/>
          </a:prstGeom>
          <a:noFill/>
          <a:ln>
            <a:noFill/>
          </a:ln>
        </p:spPr>
      </p:pic>
      <p:pic>
        <p:nvPicPr>
          <p:cNvPr id="177" name="Google Shape;177;p31"/>
          <p:cNvPicPr preferRelativeResize="0"/>
          <p:nvPr/>
        </p:nvPicPr>
        <p:blipFill>
          <a:blip r:embed="rId5">
            <a:alphaModFix/>
          </a:blip>
          <a:stretch>
            <a:fillRect/>
          </a:stretch>
        </p:blipFill>
        <p:spPr>
          <a:xfrm>
            <a:off x="1565445" y="1147225"/>
            <a:ext cx="2977730" cy="3776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Transcribe Tool</a:t>
            </a:r>
            <a:endParaRPr/>
          </a:p>
        </p:txBody>
      </p:sp>
      <p:pic>
        <p:nvPicPr>
          <p:cNvPr id="183" name="Google Shape;183;p32"/>
          <p:cNvPicPr preferRelativeResize="0"/>
          <p:nvPr/>
        </p:nvPicPr>
        <p:blipFill>
          <a:blip r:embed="rId3">
            <a:alphaModFix/>
          </a:blip>
          <a:stretch>
            <a:fillRect/>
          </a:stretch>
        </p:blipFill>
        <p:spPr>
          <a:xfrm>
            <a:off x="8162777" y="4499225"/>
            <a:ext cx="902948" cy="498500"/>
          </a:xfrm>
          <a:prstGeom prst="rect">
            <a:avLst/>
          </a:prstGeom>
          <a:noFill/>
          <a:ln>
            <a:noFill/>
          </a:ln>
        </p:spPr>
      </p:pic>
      <p:pic>
        <p:nvPicPr>
          <p:cNvPr id="184" name="Google Shape;184;p32"/>
          <p:cNvPicPr preferRelativeResize="0"/>
          <p:nvPr/>
        </p:nvPicPr>
        <p:blipFill rotWithShape="1">
          <a:blip r:embed="rId4">
            <a:alphaModFix/>
          </a:blip>
          <a:srcRect b="0" l="0" r="0" t="8525"/>
          <a:stretch/>
        </p:blipFill>
        <p:spPr>
          <a:xfrm>
            <a:off x="1699363" y="1020025"/>
            <a:ext cx="5745275" cy="394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Studio 3T</a:t>
            </a:r>
            <a:endParaRPr/>
          </a:p>
        </p:txBody>
      </p:sp>
      <p:pic>
        <p:nvPicPr>
          <p:cNvPr id="190" name="Google Shape;190;p33"/>
          <p:cNvPicPr preferRelativeResize="0"/>
          <p:nvPr/>
        </p:nvPicPr>
        <p:blipFill>
          <a:blip r:embed="rId3">
            <a:alphaModFix/>
          </a:blip>
          <a:stretch>
            <a:fillRect/>
          </a:stretch>
        </p:blipFill>
        <p:spPr>
          <a:xfrm>
            <a:off x="8162777" y="4499225"/>
            <a:ext cx="902948" cy="498500"/>
          </a:xfrm>
          <a:prstGeom prst="rect">
            <a:avLst/>
          </a:prstGeom>
          <a:noFill/>
          <a:ln>
            <a:noFill/>
          </a:ln>
        </p:spPr>
      </p:pic>
      <p:pic>
        <p:nvPicPr>
          <p:cNvPr id="191" name="Google Shape;191;p33"/>
          <p:cNvPicPr preferRelativeResize="0"/>
          <p:nvPr/>
        </p:nvPicPr>
        <p:blipFill>
          <a:blip r:embed="rId4">
            <a:alphaModFix/>
          </a:blip>
          <a:stretch>
            <a:fillRect/>
          </a:stretch>
        </p:blipFill>
        <p:spPr>
          <a:xfrm>
            <a:off x="1779550" y="1147225"/>
            <a:ext cx="5584889" cy="369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