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Economica"/>
      <p:regular r:id="rId16"/>
      <p:bold r:id="rId17"/>
      <p:italic r:id="rId18"/>
      <p:boldItalic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Economica-bold.fntdata"/><Relationship Id="rId16" Type="http://schemas.openxmlformats.org/officeDocument/2006/relationships/font" Target="fonts/Economic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Economica-boldItalic.fntdata"/><Relationship Id="rId6" Type="http://schemas.openxmlformats.org/officeDocument/2006/relationships/slide" Target="slides/slide1.xml"/><Relationship Id="rId18" Type="http://schemas.openxmlformats.org/officeDocument/2006/relationships/font" Target="fonts/Economic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81ebe8d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181ebe8d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6dd0eacd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6dd0eacd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dd0eacd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6dd0eacd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6dd0eacda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6dd0eacd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6dd0eacda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16dd0eacd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6dd0eacda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16dd0eacda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6dd0eacda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16dd0eacda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en.wikipedia.org/wiki/NoSQL" TargetMode="External"/><Relationship Id="rId4" Type="http://schemas.openxmlformats.org/officeDocument/2006/relationships/hyperlink" Target="https://www.youtube.com/watch?v=-56x56UppqQ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OneSharedStory Database Design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By Matthew Edwards and Colin Warner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2/22/2022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7" name="Google Shape;147;p22"/>
          <p:cNvCxnSpPr/>
          <p:nvPr/>
        </p:nvCxnSpPr>
        <p:spPr>
          <a:xfrm flipH="1" rot="10800000">
            <a:off x="428625" y="2250400"/>
            <a:ext cx="8316900" cy="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" name="Google Shape;148;p22"/>
          <p:cNvSpPr/>
          <p:nvPr/>
        </p:nvSpPr>
        <p:spPr>
          <a:xfrm>
            <a:off x="162825" y="1980275"/>
            <a:ext cx="661500" cy="636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NOW - 3/3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149" name="Google Shape;149;p22"/>
          <p:cNvSpPr/>
          <p:nvPr/>
        </p:nvSpPr>
        <p:spPr>
          <a:xfrm>
            <a:off x="8376675" y="1944250"/>
            <a:ext cx="661500" cy="636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  4/28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150" name="Google Shape;150;p22"/>
          <p:cNvSpPr/>
          <p:nvPr/>
        </p:nvSpPr>
        <p:spPr>
          <a:xfrm>
            <a:off x="1592875" y="2002450"/>
            <a:ext cx="467700" cy="52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chemeClr val="lt1"/>
                </a:solidFill>
              </a:rPr>
              <a:t>3/17</a:t>
            </a:r>
            <a:endParaRPr sz="500">
              <a:solidFill>
                <a:schemeClr val="lt1"/>
              </a:solidFill>
            </a:endParaRPr>
          </a:p>
        </p:txBody>
      </p:sp>
      <p:sp>
        <p:nvSpPr>
          <p:cNvPr id="151" name="Google Shape;151;p22"/>
          <p:cNvSpPr/>
          <p:nvPr/>
        </p:nvSpPr>
        <p:spPr>
          <a:xfrm>
            <a:off x="3316275" y="2002450"/>
            <a:ext cx="467700" cy="52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chemeClr val="lt1"/>
                </a:solidFill>
              </a:rPr>
              <a:t>3/24</a:t>
            </a:r>
            <a:endParaRPr sz="500">
              <a:solidFill>
                <a:schemeClr val="lt1"/>
              </a:solidFill>
            </a:endParaRPr>
          </a:p>
        </p:txBody>
      </p:sp>
      <p:sp>
        <p:nvSpPr>
          <p:cNvPr id="152" name="Google Shape;152;p22"/>
          <p:cNvSpPr/>
          <p:nvPr/>
        </p:nvSpPr>
        <p:spPr>
          <a:xfrm>
            <a:off x="5014075" y="2002450"/>
            <a:ext cx="467700" cy="52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chemeClr val="lt1"/>
                </a:solidFill>
              </a:rPr>
              <a:t>4/7</a:t>
            </a:r>
            <a:endParaRPr sz="500">
              <a:solidFill>
                <a:schemeClr val="lt1"/>
              </a:solidFill>
            </a:endParaRPr>
          </a:p>
        </p:txBody>
      </p:sp>
      <p:sp>
        <p:nvSpPr>
          <p:cNvPr id="153" name="Google Shape;153;p22"/>
          <p:cNvSpPr/>
          <p:nvPr/>
        </p:nvSpPr>
        <p:spPr>
          <a:xfrm>
            <a:off x="6711875" y="2002450"/>
            <a:ext cx="467700" cy="52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chemeClr val="lt1"/>
                </a:solidFill>
              </a:rPr>
              <a:t>4</a:t>
            </a:r>
            <a:r>
              <a:rPr lang="en" sz="500">
                <a:solidFill>
                  <a:schemeClr val="lt1"/>
                </a:solidFill>
              </a:rPr>
              <a:t>/21</a:t>
            </a:r>
            <a:endParaRPr sz="500">
              <a:solidFill>
                <a:schemeClr val="lt1"/>
              </a:solidFill>
            </a:endParaRPr>
          </a:p>
        </p:txBody>
      </p:sp>
      <p:sp>
        <p:nvSpPr>
          <p:cNvPr id="154" name="Google Shape;154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50"/>
              <a:t>Semester Timeline</a:t>
            </a:r>
            <a:endParaRPr/>
          </a:p>
        </p:txBody>
      </p:sp>
      <p:cxnSp>
        <p:nvCxnSpPr>
          <p:cNvPr id="155" name="Google Shape;155;p22"/>
          <p:cNvCxnSpPr>
            <a:stCxn id="150" idx="4"/>
          </p:cNvCxnSpPr>
          <p:nvPr/>
        </p:nvCxnSpPr>
        <p:spPr>
          <a:xfrm flipH="1">
            <a:off x="1820125" y="2522950"/>
            <a:ext cx="6600" cy="73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22"/>
          <p:cNvCxnSpPr/>
          <p:nvPr/>
        </p:nvCxnSpPr>
        <p:spPr>
          <a:xfrm flipH="1">
            <a:off x="3546975" y="1653825"/>
            <a:ext cx="6000" cy="32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22"/>
          <p:cNvCxnSpPr/>
          <p:nvPr/>
        </p:nvCxnSpPr>
        <p:spPr>
          <a:xfrm flipH="1">
            <a:off x="5244625" y="2522950"/>
            <a:ext cx="6600" cy="72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22"/>
          <p:cNvCxnSpPr/>
          <p:nvPr/>
        </p:nvCxnSpPr>
        <p:spPr>
          <a:xfrm>
            <a:off x="6939775" y="1780450"/>
            <a:ext cx="2700" cy="19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" name="Google Shape;159;p22"/>
          <p:cNvSpPr/>
          <p:nvPr/>
        </p:nvSpPr>
        <p:spPr>
          <a:xfrm>
            <a:off x="925825" y="3244450"/>
            <a:ext cx="1867500" cy="1429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>
                <a:highlight>
                  <a:srgbClr val="00FF00"/>
                </a:highlight>
              </a:rPr>
              <a:t>Have first version of a MongoDB database built</a:t>
            </a:r>
            <a:endParaRPr sz="1000">
              <a:highlight>
                <a:srgbClr val="00FF00"/>
              </a:highlight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>
                <a:highlight>
                  <a:srgbClr val="00FF00"/>
                </a:highlight>
              </a:rPr>
              <a:t>Follow-up on data </a:t>
            </a:r>
            <a:r>
              <a:rPr lang="en" sz="1000">
                <a:highlight>
                  <a:srgbClr val="00FF00"/>
                </a:highlight>
              </a:rPr>
              <a:t>request</a:t>
            </a:r>
            <a:endParaRPr sz="1000">
              <a:highlight>
                <a:srgbClr val="00FF00"/>
              </a:highlight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Connect with Robin’s contact about data linking</a:t>
            </a:r>
            <a:endParaRPr sz="1000"/>
          </a:p>
        </p:txBody>
      </p:sp>
      <p:sp>
        <p:nvSpPr>
          <p:cNvPr id="160" name="Google Shape;160;p22"/>
          <p:cNvSpPr/>
          <p:nvPr/>
        </p:nvSpPr>
        <p:spPr>
          <a:xfrm>
            <a:off x="6007375" y="1194850"/>
            <a:ext cx="1867500" cy="585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Wrap Up/Complete Presentation</a:t>
            </a:r>
            <a:endParaRPr sz="1000"/>
          </a:p>
        </p:txBody>
      </p:sp>
      <p:sp>
        <p:nvSpPr>
          <p:cNvPr id="161" name="Google Shape;161;p22"/>
          <p:cNvSpPr/>
          <p:nvPr/>
        </p:nvSpPr>
        <p:spPr>
          <a:xfrm>
            <a:off x="4314175" y="3244450"/>
            <a:ext cx="1867500" cy="1379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>
                <a:highlight>
                  <a:srgbClr val="00FF00"/>
                </a:highlight>
              </a:rPr>
              <a:t>Connect database to web form/software</a:t>
            </a:r>
            <a:endParaRPr sz="1000">
              <a:highlight>
                <a:srgbClr val="00FF00"/>
              </a:highlight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Build out queries in software ‘Search’ tab.</a:t>
            </a:r>
            <a:endParaRPr sz="1000"/>
          </a:p>
        </p:txBody>
      </p:sp>
      <p:sp>
        <p:nvSpPr>
          <p:cNvPr id="162" name="Google Shape;162;p22"/>
          <p:cNvSpPr/>
          <p:nvPr/>
        </p:nvSpPr>
        <p:spPr>
          <a:xfrm>
            <a:off x="2616375" y="692400"/>
            <a:ext cx="1867500" cy="961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>
                <a:highlight>
                  <a:srgbClr val="00FF00"/>
                </a:highlight>
              </a:rPr>
              <a:t>All data loaded into database. </a:t>
            </a:r>
            <a:endParaRPr sz="1000">
              <a:highlight>
                <a:srgbClr val="00FF00"/>
              </a:highlight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Exploratory data analysis to map out query tool.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38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50"/>
              <a:t>One Shared Story connects families to their ancestry. Specifically, they help the African American community gain insight into their ancestry prior to emancipation. Our objectives are to:</a:t>
            </a:r>
            <a:endParaRPr sz="26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38"/>
          </a:p>
          <a:p>
            <a:pPr indent="-380047" lvl="0" marL="18288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650"/>
              <a:t>Standardize the way volunteers transcribe data</a:t>
            </a:r>
            <a:endParaRPr sz="2650"/>
          </a:p>
          <a:p>
            <a:pPr indent="-380047" lvl="0" marL="18288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650"/>
              <a:t>Store transcribed data in a database</a:t>
            </a:r>
            <a:endParaRPr sz="2650"/>
          </a:p>
          <a:p>
            <a:pPr indent="-380047" lvl="0" marL="18288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650"/>
              <a:t>Create an interactive search tool</a:t>
            </a:r>
            <a:endParaRPr sz="26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50"/>
              <a:t>Standardize the way volunteers transcribe data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9700" y="1214900"/>
            <a:ext cx="4855199" cy="1859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9101" y="3045779"/>
            <a:ext cx="4855199" cy="1945096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754125" y="1751600"/>
            <a:ext cx="2465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Volunteer logs into web portal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6088675" y="3607900"/>
            <a:ext cx="2835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2.   Volunteer input data into web form instead of excel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50"/>
              <a:t>Store transcribed data in a database</a:t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311700" y="1353550"/>
            <a:ext cx="3267900" cy="321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Relational</a:t>
            </a:r>
            <a:r>
              <a:rPr lang="en" sz="2300"/>
              <a:t> 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Database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84" name="Google Shape;84;p16"/>
          <p:cNvSpPr txBox="1"/>
          <p:nvPr/>
        </p:nvSpPr>
        <p:spPr>
          <a:xfrm>
            <a:off x="4021975" y="2755450"/>
            <a:ext cx="850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Open Sans"/>
                <a:ea typeface="Open Sans"/>
                <a:cs typeface="Open Sans"/>
                <a:sym typeface="Open Sans"/>
              </a:rPr>
              <a:t>vs.</a:t>
            </a:r>
            <a:endParaRPr sz="2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5150900" y="1442950"/>
            <a:ext cx="3267900" cy="321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NoSQL</a:t>
            </a:r>
            <a:r>
              <a:rPr lang="en" sz="2300"/>
              <a:t> 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Database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50"/>
              <a:t>Store transcribed data in a database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9786" y="1147225"/>
            <a:ext cx="4342238" cy="387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50"/>
              <a:t>Store transcribed data in a database</a:t>
            </a:r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974900" y="1766025"/>
            <a:ext cx="1568700" cy="526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</a:t>
            </a:r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974900" y="2577338"/>
            <a:ext cx="1568700" cy="526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EVENTS</a:t>
            </a: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974900" y="3388650"/>
            <a:ext cx="1568700" cy="526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PEOPLE</a:t>
            </a:r>
            <a:endParaRPr/>
          </a:p>
        </p:txBody>
      </p:sp>
      <p:sp>
        <p:nvSpPr>
          <p:cNvPr id="100" name="Google Shape;100;p18"/>
          <p:cNvSpPr/>
          <p:nvPr/>
        </p:nvSpPr>
        <p:spPr>
          <a:xfrm>
            <a:off x="974900" y="4217875"/>
            <a:ext cx="1568700" cy="526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</a:t>
            </a:r>
            <a:endParaRPr/>
          </a:p>
        </p:txBody>
      </p:sp>
      <p:sp>
        <p:nvSpPr>
          <p:cNvPr id="101" name="Google Shape;101;p18"/>
          <p:cNvSpPr/>
          <p:nvPr/>
        </p:nvSpPr>
        <p:spPr>
          <a:xfrm flipH="1">
            <a:off x="1669550" y="2292825"/>
            <a:ext cx="179400" cy="369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/>
          <p:nvPr/>
        </p:nvSpPr>
        <p:spPr>
          <a:xfrm flipH="1">
            <a:off x="1669550" y="3915475"/>
            <a:ext cx="179400" cy="369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/>
          <p:nvPr/>
        </p:nvSpPr>
        <p:spPr>
          <a:xfrm flipH="1">
            <a:off x="1669550" y="3104150"/>
            <a:ext cx="179400" cy="369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/>
          <p:nvPr/>
        </p:nvSpPr>
        <p:spPr>
          <a:xfrm>
            <a:off x="3787650" y="1766025"/>
            <a:ext cx="1568700" cy="526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1867 Tax Records</a:t>
            </a:r>
            <a:endParaRPr/>
          </a:p>
        </p:txBody>
      </p:sp>
      <p:sp>
        <p:nvSpPr>
          <p:cNvPr id="105" name="Google Shape;105;p18"/>
          <p:cNvSpPr/>
          <p:nvPr/>
        </p:nvSpPr>
        <p:spPr>
          <a:xfrm>
            <a:off x="3787650" y="2577338"/>
            <a:ext cx="1568700" cy="526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Person A pays taxes on ownership Person B</a:t>
            </a:r>
            <a:endParaRPr/>
          </a:p>
        </p:txBody>
      </p:sp>
      <p:sp>
        <p:nvSpPr>
          <p:cNvPr id="106" name="Google Shape;106;p18"/>
          <p:cNvSpPr/>
          <p:nvPr/>
        </p:nvSpPr>
        <p:spPr>
          <a:xfrm>
            <a:off x="3263150" y="3388650"/>
            <a:ext cx="1232700" cy="526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 A</a:t>
            </a:r>
            <a:endParaRPr/>
          </a:p>
        </p:txBody>
      </p:sp>
      <p:sp>
        <p:nvSpPr>
          <p:cNvPr id="107" name="Google Shape;107;p18"/>
          <p:cNvSpPr/>
          <p:nvPr/>
        </p:nvSpPr>
        <p:spPr>
          <a:xfrm flipH="1">
            <a:off x="4482300" y="2292825"/>
            <a:ext cx="179400" cy="369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/>
          <p:nvPr/>
        </p:nvSpPr>
        <p:spPr>
          <a:xfrm flipH="1" rot="1178843">
            <a:off x="4329913" y="3104063"/>
            <a:ext cx="179341" cy="370064"/>
          </a:xfrm>
          <a:prstGeom prst="downArrow">
            <a:avLst>
              <a:gd fmla="val 50000" name="adj1"/>
              <a:gd fmla="val 43855" name="adj2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/>
          <p:nvPr/>
        </p:nvSpPr>
        <p:spPr>
          <a:xfrm>
            <a:off x="6600400" y="1766025"/>
            <a:ext cx="1568700" cy="526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6600400" y="2577338"/>
            <a:ext cx="1568700" cy="526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6600400" y="3388650"/>
            <a:ext cx="1568700" cy="526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6600400" y="4217875"/>
            <a:ext cx="1568700" cy="526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113" name="Google Shape;113;p18"/>
          <p:cNvSpPr/>
          <p:nvPr/>
        </p:nvSpPr>
        <p:spPr>
          <a:xfrm flipH="1">
            <a:off x="7295050" y="2292825"/>
            <a:ext cx="179400" cy="369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/>
          <p:nvPr/>
        </p:nvSpPr>
        <p:spPr>
          <a:xfrm flipH="1">
            <a:off x="7295050" y="3915475"/>
            <a:ext cx="179400" cy="369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/>
          <p:nvPr/>
        </p:nvSpPr>
        <p:spPr>
          <a:xfrm flipH="1">
            <a:off x="7295050" y="3104150"/>
            <a:ext cx="179400" cy="369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 txBox="1"/>
          <p:nvPr/>
        </p:nvSpPr>
        <p:spPr>
          <a:xfrm>
            <a:off x="986125" y="1274125"/>
            <a:ext cx="156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Structure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3787650" y="1274125"/>
            <a:ext cx="156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Current Data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6371800" y="1256525"/>
            <a:ext cx="19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Future Documents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9" name="Google Shape;119;p18"/>
          <p:cNvSpPr/>
          <p:nvPr/>
        </p:nvSpPr>
        <p:spPr>
          <a:xfrm>
            <a:off x="4661700" y="3397613"/>
            <a:ext cx="1232700" cy="526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 B</a:t>
            </a:r>
            <a:endParaRPr/>
          </a:p>
        </p:txBody>
      </p:sp>
      <p:sp>
        <p:nvSpPr>
          <p:cNvPr id="120" name="Google Shape;120;p18"/>
          <p:cNvSpPr/>
          <p:nvPr/>
        </p:nvSpPr>
        <p:spPr>
          <a:xfrm flipH="1" rot="-1251523">
            <a:off x="4634544" y="3104008"/>
            <a:ext cx="179462" cy="370058"/>
          </a:xfrm>
          <a:prstGeom prst="downArrow">
            <a:avLst>
              <a:gd fmla="val 50000" name="adj1"/>
              <a:gd fmla="val 43855" name="adj2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3263150" y="4199950"/>
            <a:ext cx="1232700" cy="526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Landowner/Taxpayer</a:t>
            </a: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4661700" y="4199938"/>
            <a:ext cx="1232700" cy="526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Enslaved taxable</a:t>
            </a:r>
            <a:endParaRPr/>
          </a:p>
        </p:txBody>
      </p:sp>
      <p:sp>
        <p:nvSpPr>
          <p:cNvPr id="123" name="Google Shape;123;p18"/>
          <p:cNvSpPr/>
          <p:nvPr/>
        </p:nvSpPr>
        <p:spPr>
          <a:xfrm flipH="1">
            <a:off x="3789800" y="3915475"/>
            <a:ext cx="179400" cy="369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"/>
          <p:cNvSpPr/>
          <p:nvPr/>
        </p:nvSpPr>
        <p:spPr>
          <a:xfrm flipH="1">
            <a:off x="5215400" y="3915475"/>
            <a:ext cx="179400" cy="369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50"/>
              <a:t>Create an interactive search tool</a:t>
            </a:r>
            <a:endParaRPr/>
          </a:p>
        </p:txBody>
      </p:sp>
      <p:sp>
        <p:nvSpPr>
          <p:cNvPr id="130" name="Google Shape;130;p19"/>
          <p:cNvSpPr txBox="1"/>
          <p:nvPr/>
        </p:nvSpPr>
        <p:spPr>
          <a:xfrm>
            <a:off x="311700" y="1318975"/>
            <a:ext cx="82272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OneSharedStory visits churches on the weekend to allow individuals to learn about their family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ancestry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Goal of this tool would be to allow these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families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to search for their ancestors and view information as it relates to the sources, events, people, and roles that are defined in our data model.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We must further identify the various ‘sources’ of historical records and decide on a data model prior to development of the interactive search tool.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50"/>
              <a:t>Literature Reviewed</a:t>
            </a:r>
            <a:endParaRPr/>
          </a:p>
        </p:txBody>
      </p:sp>
      <p:sp>
        <p:nvSpPr>
          <p:cNvPr id="136" name="Google Shape;136;p20"/>
          <p:cNvSpPr txBox="1"/>
          <p:nvPr/>
        </p:nvSpPr>
        <p:spPr>
          <a:xfrm>
            <a:off x="311700" y="1318975"/>
            <a:ext cx="82272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 sz="1150" u="sng">
                <a:solidFill>
                  <a:schemeClr val="hlink"/>
                </a:solidFill>
                <a:highlight>
                  <a:srgbClr val="F8F8F8"/>
                </a:highlight>
                <a:hlinkClick r:id="rId3"/>
              </a:rPr>
              <a:t>https://en.wikipedia.org/wiki/NoSQL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Two PhD Theses provided by Dr. Fox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 sz="1150" u="sng">
                <a:solidFill>
                  <a:schemeClr val="hlink"/>
                </a:solidFill>
                <a:highlight>
                  <a:srgbClr val="F8F8F8"/>
                </a:highlight>
                <a:hlinkClick r:id="rId4"/>
              </a:rPr>
              <a:t>https://www.youtube.com/watch?v=-56x56UppqQ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50"/>
              <a:t>Next Actions</a:t>
            </a:r>
            <a:endParaRPr/>
          </a:p>
        </p:txBody>
      </p:sp>
      <p:sp>
        <p:nvSpPr>
          <p:cNvPr id="142" name="Google Shape;142;p21"/>
          <p:cNvSpPr txBox="1"/>
          <p:nvPr/>
        </p:nvSpPr>
        <p:spPr>
          <a:xfrm>
            <a:off x="311700" y="1318975"/>
            <a:ext cx="82272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Speak with One Shared Story’s connection at Family Search about their approach to linking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ancestry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records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Receive more historical records from OneSharedStory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Make decision on Relational Database versus NoSQL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Load records into database that we decide to use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Begin exploratory data analysis to map out queries for searchable query tool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Develop ‘transcribe’ and ‘search’ tabs of software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