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3" r:id="rId6"/>
    <p:sldId id="266" r:id="rId7"/>
    <p:sldId id="270" r:id="rId8"/>
    <p:sldId id="272" r:id="rId9"/>
    <p:sldId id="260" r:id="rId10"/>
    <p:sldId id="261" r:id="rId11"/>
    <p:sldId id="274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E027E-14D9-4911-B428-F3E2114E7CD4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44DE1-C278-47C6-AAD3-689BC1210F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sz="2000" b="1" dirty="0">
              <a:solidFill>
                <a:srgbClr val="00B0F0"/>
              </a:solidFill>
            </a:rPr>
            <a:t>Набор данных: </a:t>
          </a:r>
          <a:r>
            <a:rPr lang="en-US" sz="2000" dirty="0"/>
            <a:t>Netflix Userbase Dataset</a:t>
          </a:r>
        </a:p>
      </dgm:t>
    </dgm:pt>
    <dgm:pt modelId="{F7FB6D40-9DC9-453B-9C90-32DC9BFE3F63}" type="parTrans" cxnId="{1B7FBD55-D05A-4B70-A641-98062BBFB713}">
      <dgm:prSet/>
      <dgm:spPr/>
      <dgm:t>
        <a:bodyPr/>
        <a:lstStyle/>
        <a:p>
          <a:endParaRPr lang="en-US"/>
        </a:p>
      </dgm:t>
    </dgm:pt>
    <dgm:pt modelId="{3C4B276D-4743-4F74-9788-588AEDF7FF67}" type="sibTrans" cxnId="{1B7FBD55-D05A-4B70-A641-98062BBFB713}">
      <dgm:prSet/>
      <dgm:spPr/>
      <dgm:t>
        <a:bodyPr/>
        <a:lstStyle/>
        <a:p>
          <a:endParaRPr lang="en-US"/>
        </a:p>
      </dgm:t>
    </dgm:pt>
    <dgm:pt modelId="{6371BB91-9015-4760-9368-64260D307D0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="1" dirty="0">
              <a:solidFill>
                <a:srgbClr val="00B0F0"/>
              </a:solidFill>
            </a:rPr>
            <a:t>Подготовка и очистка данных: </a:t>
          </a:r>
          <a:r>
            <a:rPr lang="en-US" dirty="0"/>
            <a:t>Python (VS Code)</a:t>
          </a:r>
        </a:p>
      </dgm:t>
    </dgm:pt>
    <dgm:pt modelId="{F358C6B9-7DD9-405C-9F70-E9910C9B73D5}" type="parTrans" cxnId="{53A23D62-F62F-42C1-815A-004D15FF4AF3}">
      <dgm:prSet/>
      <dgm:spPr/>
      <dgm:t>
        <a:bodyPr/>
        <a:lstStyle/>
        <a:p>
          <a:endParaRPr lang="en-US"/>
        </a:p>
      </dgm:t>
    </dgm:pt>
    <dgm:pt modelId="{98EB023F-DC6D-423B-9842-EAC0DF15F6AC}" type="sibTrans" cxnId="{53A23D62-F62F-42C1-815A-004D15FF4AF3}">
      <dgm:prSet/>
      <dgm:spPr/>
      <dgm:t>
        <a:bodyPr/>
        <a:lstStyle/>
        <a:p>
          <a:endParaRPr lang="en-US"/>
        </a:p>
      </dgm:t>
    </dgm:pt>
    <dgm:pt modelId="{0C5B9780-F16B-4D77-9D46-BC4D6EFF21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="1" dirty="0">
              <a:solidFill>
                <a:srgbClr val="00B0F0"/>
              </a:solidFill>
            </a:rPr>
            <a:t>Анализ данных: </a:t>
          </a:r>
          <a:br>
            <a:rPr lang="ru-RU" b="1" dirty="0"/>
          </a:br>
          <a:r>
            <a:rPr lang="en-US" dirty="0"/>
            <a:t>SQL (</a:t>
          </a:r>
          <a:r>
            <a:rPr lang="ru-RU" dirty="0"/>
            <a:t>База данных: </a:t>
          </a:r>
          <a:r>
            <a:rPr lang="en-US" dirty="0"/>
            <a:t>SQLite)</a:t>
          </a:r>
        </a:p>
      </dgm:t>
    </dgm:pt>
    <dgm:pt modelId="{1C7C4C2E-7018-4D6D-8924-6EBF7BEE07CE}" type="parTrans" cxnId="{7DC23C08-A9C3-4A17-848C-4CA999B67994}">
      <dgm:prSet/>
      <dgm:spPr/>
      <dgm:t>
        <a:bodyPr/>
        <a:lstStyle/>
        <a:p>
          <a:endParaRPr lang="en-US"/>
        </a:p>
      </dgm:t>
    </dgm:pt>
    <dgm:pt modelId="{A315E1B9-D925-4913-9BC6-A66E25C26A24}" type="sibTrans" cxnId="{7DC23C08-A9C3-4A17-848C-4CA999B67994}">
      <dgm:prSet/>
      <dgm:spPr/>
      <dgm:t>
        <a:bodyPr/>
        <a:lstStyle/>
        <a:p>
          <a:endParaRPr lang="en-US"/>
        </a:p>
      </dgm:t>
    </dgm:pt>
    <dgm:pt modelId="{F4C1EA83-6B9B-40E0-9F9C-F26B0F1E4D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b="1" dirty="0">
              <a:solidFill>
                <a:srgbClr val="00B0F0"/>
              </a:solidFill>
            </a:rPr>
            <a:t>Источник данных: </a:t>
          </a:r>
          <a:br>
            <a:rPr lang="ru-RU" b="1" dirty="0">
              <a:solidFill>
                <a:srgbClr val="00B0F0"/>
              </a:solidFill>
            </a:rPr>
          </a:br>
          <a:r>
            <a:rPr lang="ru-RU" dirty="0"/>
            <a:t>сайт</a:t>
          </a:r>
          <a:r>
            <a:rPr lang="ru-RU" b="1" dirty="0"/>
            <a:t> </a:t>
          </a:r>
          <a:r>
            <a:rPr lang="en-US" dirty="0"/>
            <a:t>Kaggle.com</a:t>
          </a:r>
        </a:p>
      </dgm:t>
    </dgm:pt>
    <dgm:pt modelId="{C31BB2E0-D108-4D26-A531-3C8594D9C9F8}" type="parTrans" cxnId="{B3408332-ABBB-4DFA-B7D2-EA6E319163F9}">
      <dgm:prSet/>
      <dgm:spPr/>
      <dgm:t>
        <a:bodyPr/>
        <a:lstStyle/>
        <a:p>
          <a:endParaRPr lang="en-US"/>
        </a:p>
      </dgm:t>
    </dgm:pt>
    <dgm:pt modelId="{AFBEC1E8-EE41-4F41-9C56-6B45CD9E0DB5}" type="sibTrans" cxnId="{B3408332-ABBB-4DFA-B7D2-EA6E319163F9}">
      <dgm:prSet/>
      <dgm:spPr/>
      <dgm:t>
        <a:bodyPr/>
        <a:lstStyle/>
        <a:p>
          <a:endParaRPr lang="en-US"/>
        </a:p>
      </dgm:t>
    </dgm:pt>
    <dgm:pt modelId="{95408A4D-BF57-45BF-ACD7-928C1FDF1B8E}" type="pres">
      <dgm:prSet presAssocID="{CB7E027E-14D9-4911-B428-F3E2114E7CD4}" presName="root" presStyleCnt="0">
        <dgm:presLayoutVars>
          <dgm:dir/>
          <dgm:resizeHandles val="exact"/>
        </dgm:presLayoutVars>
      </dgm:prSet>
      <dgm:spPr/>
    </dgm:pt>
    <dgm:pt modelId="{820ADFCF-0935-4648-9E75-D27EDDFB845F}" type="pres">
      <dgm:prSet presAssocID="{7E844DE1-C278-47C6-AAD3-689BC1210FA8}" presName="compNode" presStyleCnt="0"/>
      <dgm:spPr/>
    </dgm:pt>
    <dgm:pt modelId="{D7A299A9-52AD-4272-AF23-6A4B21C02DEF}" type="pres">
      <dgm:prSet presAssocID="{7E844DE1-C278-47C6-AAD3-689BC1210FA8}" presName="iconBgRect" presStyleLbl="bgShp" presStyleIdx="0" presStyleCnt="4"/>
      <dgm:spPr/>
    </dgm:pt>
    <dgm:pt modelId="{40E1397B-98FA-4E31-A427-41E2E0EBCE25}" type="pres">
      <dgm:prSet presAssocID="{7E844DE1-C278-47C6-AAD3-689BC1210F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2529002E-5240-4DD8-8041-143D890F44E2}" type="pres">
      <dgm:prSet presAssocID="{7E844DE1-C278-47C6-AAD3-689BC1210FA8}" presName="spaceRect" presStyleCnt="0"/>
      <dgm:spPr/>
    </dgm:pt>
    <dgm:pt modelId="{25F0DA20-7434-4AB0-869C-72DAFE61F0BD}" type="pres">
      <dgm:prSet presAssocID="{7E844DE1-C278-47C6-AAD3-689BC1210FA8}" presName="textRect" presStyleLbl="revTx" presStyleIdx="0" presStyleCnt="4">
        <dgm:presLayoutVars>
          <dgm:chMax val="1"/>
          <dgm:chPref val="1"/>
        </dgm:presLayoutVars>
      </dgm:prSet>
      <dgm:spPr/>
    </dgm:pt>
    <dgm:pt modelId="{23840709-EA6E-43B4-AC34-770E8A100267}" type="pres">
      <dgm:prSet presAssocID="{3C4B276D-4743-4F74-9788-588AEDF7FF67}" presName="sibTrans" presStyleCnt="0"/>
      <dgm:spPr/>
    </dgm:pt>
    <dgm:pt modelId="{6253A509-E258-41B5-916F-26CA68C3978A}" type="pres">
      <dgm:prSet presAssocID="{6371BB91-9015-4760-9368-64260D307D02}" presName="compNode" presStyleCnt="0"/>
      <dgm:spPr/>
    </dgm:pt>
    <dgm:pt modelId="{B59CD1F2-CA0C-4041-B379-677072F23919}" type="pres">
      <dgm:prSet presAssocID="{6371BB91-9015-4760-9368-64260D307D02}" presName="iconBgRect" presStyleLbl="bgShp" presStyleIdx="1" presStyleCnt="4"/>
      <dgm:spPr/>
    </dgm:pt>
    <dgm:pt modelId="{ED2CBBDD-4FD0-4691-B172-490060290BB7}" type="pres">
      <dgm:prSet presAssocID="{6371BB91-9015-4760-9368-64260D307D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14C73DE-3C20-4690-8AB7-01694C3DDB95}" type="pres">
      <dgm:prSet presAssocID="{6371BB91-9015-4760-9368-64260D307D02}" presName="spaceRect" presStyleCnt="0"/>
      <dgm:spPr/>
    </dgm:pt>
    <dgm:pt modelId="{DF8D2276-345C-4F99-A117-83DC66559916}" type="pres">
      <dgm:prSet presAssocID="{6371BB91-9015-4760-9368-64260D307D02}" presName="textRect" presStyleLbl="revTx" presStyleIdx="1" presStyleCnt="4">
        <dgm:presLayoutVars>
          <dgm:chMax val="1"/>
          <dgm:chPref val="1"/>
        </dgm:presLayoutVars>
      </dgm:prSet>
      <dgm:spPr/>
    </dgm:pt>
    <dgm:pt modelId="{0D22C0ED-4BD9-4ED4-94AA-A82688B3AFEE}" type="pres">
      <dgm:prSet presAssocID="{98EB023F-DC6D-423B-9842-EAC0DF15F6AC}" presName="sibTrans" presStyleCnt="0"/>
      <dgm:spPr/>
    </dgm:pt>
    <dgm:pt modelId="{AE74ED8B-D665-4662-B2C7-6A6860A3B31A}" type="pres">
      <dgm:prSet presAssocID="{0C5B9780-F16B-4D77-9D46-BC4D6EFF213A}" presName="compNode" presStyleCnt="0"/>
      <dgm:spPr/>
    </dgm:pt>
    <dgm:pt modelId="{11650FA7-DB35-413A-9C9F-DE115D9652E9}" type="pres">
      <dgm:prSet presAssocID="{0C5B9780-F16B-4D77-9D46-BC4D6EFF213A}" presName="iconBgRect" presStyleLbl="bgShp" presStyleIdx="2" presStyleCnt="4"/>
      <dgm:spPr/>
    </dgm:pt>
    <dgm:pt modelId="{40356685-33DE-493F-B3A0-A8E90E83304F}" type="pres">
      <dgm:prSet presAssocID="{0C5B9780-F16B-4D77-9D46-BC4D6EFF21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рвер"/>
        </a:ext>
      </dgm:extLst>
    </dgm:pt>
    <dgm:pt modelId="{474BEFCD-2249-44B5-82F3-F43D7063114B}" type="pres">
      <dgm:prSet presAssocID="{0C5B9780-F16B-4D77-9D46-BC4D6EFF213A}" presName="spaceRect" presStyleCnt="0"/>
      <dgm:spPr/>
    </dgm:pt>
    <dgm:pt modelId="{D768C27A-BD1F-43EB-94F5-22E8CE58111E}" type="pres">
      <dgm:prSet presAssocID="{0C5B9780-F16B-4D77-9D46-BC4D6EFF213A}" presName="textRect" presStyleLbl="revTx" presStyleIdx="2" presStyleCnt="4">
        <dgm:presLayoutVars>
          <dgm:chMax val="1"/>
          <dgm:chPref val="1"/>
        </dgm:presLayoutVars>
      </dgm:prSet>
      <dgm:spPr/>
    </dgm:pt>
    <dgm:pt modelId="{08EC934D-1B11-4E1A-967F-AFE614CBB323}" type="pres">
      <dgm:prSet presAssocID="{A315E1B9-D925-4913-9BC6-A66E25C26A24}" presName="sibTrans" presStyleCnt="0"/>
      <dgm:spPr/>
    </dgm:pt>
    <dgm:pt modelId="{B64908FB-B76A-4A3A-AD2E-30A33BB2FE95}" type="pres">
      <dgm:prSet presAssocID="{F4C1EA83-6B9B-40E0-9F9C-F26B0F1E4DC3}" presName="compNode" presStyleCnt="0"/>
      <dgm:spPr/>
    </dgm:pt>
    <dgm:pt modelId="{57DF7EAE-128D-4F53-8D3F-14A0633BEEC4}" type="pres">
      <dgm:prSet presAssocID="{F4C1EA83-6B9B-40E0-9F9C-F26B0F1E4DC3}" presName="iconBgRect" presStyleLbl="bgShp" presStyleIdx="3" presStyleCnt="4"/>
      <dgm:spPr/>
    </dgm:pt>
    <dgm:pt modelId="{633BC533-E3D5-4D50-A1A7-4CD9EDD80D7F}" type="pres">
      <dgm:prSet presAssocID="{F4C1EA83-6B9B-40E0-9F9C-F26B0F1E4D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нитор"/>
        </a:ext>
      </dgm:extLst>
    </dgm:pt>
    <dgm:pt modelId="{94CFDCFA-6533-4B11-B1EC-5E7B5D922B58}" type="pres">
      <dgm:prSet presAssocID="{F4C1EA83-6B9B-40E0-9F9C-F26B0F1E4DC3}" presName="spaceRect" presStyleCnt="0"/>
      <dgm:spPr/>
    </dgm:pt>
    <dgm:pt modelId="{B46F88E4-0EAB-45E2-93CB-E28BE7A6E744}" type="pres">
      <dgm:prSet presAssocID="{F4C1EA83-6B9B-40E0-9F9C-F26B0F1E4D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C23C08-A9C3-4A17-848C-4CA999B67994}" srcId="{CB7E027E-14D9-4911-B428-F3E2114E7CD4}" destId="{0C5B9780-F16B-4D77-9D46-BC4D6EFF213A}" srcOrd="2" destOrd="0" parTransId="{1C7C4C2E-7018-4D6D-8924-6EBF7BEE07CE}" sibTransId="{A315E1B9-D925-4913-9BC6-A66E25C26A24}"/>
    <dgm:cxn modelId="{9BEDE319-0987-4361-90D1-E8EBDFD2487F}" type="presOf" srcId="{F4C1EA83-6B9B-40E0-9F9C-F26B0F1E4DC3}" destId="{B46F88E4-0EAB-45E2-93CB-E28BE7A6E744}" srcOrd="0" destOrd="0" presId="urn:microsoft.com/office/officeart/2018/5/layout/IconCircleLabelList"/>
    <dgm:cxn modelId="{BEDA0F25-927A-459A-BF71-74BA4F1E2088}" type="presOf" srcId="{0C5B9780-F16B-4D77-9D46-BC4D6EFF213A}" destId="{D768C27A-BD1F-43EB-94F5-22E8CE58111E}" srcOrd="0" destOrd="0" presId="urn:microsoft.com/office/officeart/2018/5/layout/IconCircleLabelList"/>
    <dgm:cxn modelId="{B3408332-ABBB-4DFA-B7D2-EA6E319163F9}" srcId="{CB7E027E-14D9-4911-B428-F3E2114E7CD4}" destId="{F4C1EA83-6B9B-40E0-9F9C-F26B0F1E4DC3}" srcOrd="3" destOrd="0" parTransId="{C31BB2E0-D108-4D26-A531-3C8594D9C9F8}" sibTransId="{AFBEC1E8-EE41-4F41-9C56-6B45CD9E0DB5}"/>
    <dgm:cxn modelId="{53A23D62-F62F-42C1-815A-004D15FF4AF3}" srcId="{CB7E027E-14D9-4911-B428-F3E2114E7CD4}" destId="{6371BB91-9015-4760-9368-64260D307D02}" srcOrd="1" destOrd="0" parTransId="{F358C6B9-7DD9-405C-9F70-E9910C9B73D5}" sibTransId="{98EB023F-DC6D-423B-9842-EAC0DF15F6AC}"/>
    <dgm:cxn modelId="{8FB93450-F4A1-4C95-AABA-E69C0062AFBE}" type="presOf" srcId="{7E844DE1-C278-47C6-AAD3-689BC1210FA8}" destId="{25F0DA20-7434-4AB0-869C-72DAFE61F0BD}" srcOrd="0" destOrd="0" presId="urn:microsoft.com/office/officeart/2018/5/layout/IconCircleLabelList"/>
    <dgm:cxn modelId="{1B7FBD55-D05A-4B70-A641-98062BBFB713}" srcId="{CB7E027E-14D9-4911-B428-F3E2114E7CD4}" destId="{7E844DE1-C278-47C6-AAD3-689BC1210FA8}" srcOrd="0" destOrd="0" parTransId="{F7FB6D40-9DC9-453B-9C90-32DC9BFE3F63}" sibTransId="{3C4B276D-4743-4F74-9788-588AEDF7FF67}"/>
    <dgm:cxn modelId="{588839CE-001D-4ECB-8848-A791D83F3F0C}" type="presOf" srcId="{CB7E027E-14D9-4911-B428-F3E2114E7CD4}" destId="{95408A4D-BF57-45BF-ACD7-928C1FDF1B8E}" srcOrd="0" destOrd="0" presId="urn:microsoft.com/office/officeart/2018/5/layout/IconCircleLabelList"/>
    <dgm:cxn modelId="{FF0538F1-A525-4156-AE9C-0EE087A8E8BE}" type="presOf" srcId="{6371BB91-9015-4760-9368-64260D307D02}" destId="{DF8D2276-345C-4F99-A117-83DC66559916}" srcOrd="0" destOrd="0" presId="urn:microsoft.com/office/officeart/2018/5/layout/IconCircleLabelList"/>
    <dgm:cxn modelId="{1D7DE4C8-D382-4538-A76B-ED7DBB17DCF8}" type="presParOf" srcId="{95408A4D-BF57-45BF-ACD7-928C1FDF1B8E}" destId="{820ADFCF-0935-4648-9E75-D27EDDFB845F}" srcOrd="0" destOrd="0" presId="urn:microsoft.com/office/officeart/2018/5/layout/IconCircleLabelList"/>
    <dgm:cxn modelId="{AEF2E15D-51A5-4D0F-A2D2-1458E8E586A7}" type="presParOf" srcId="{820ADFCF-0935-4648-9E75-D27EDDFB845F}" destId="{D7A299A9-52AD-4272-AF23-6A4B21C02DEF}" srcOrd="0" destOrd="0" presId="urn:microsoft.com/office/officeart/2018/5/layout/IconCircleLabelList"/>
    <dgm:cxn modelId="{ED1CBDCE-DC99-4ECD-94F3-845B5DB74C62}" type="presParOf" srcId="{820ADFCF-0935-4648-9E75-D27EDDFB845F}" destId="{40E1397B-98FA-4E31-A427-41E2E0EBCE25}" srcOrd="1" destOrd="0" presId="urn:microsoft.com/office/officeart/2018/5/layout/IconCircleLabelList"/>
    <dgm:cxn modelId="{5845D923-E280-4046-8748-21A54F91DFED}" type="presParOf" srcId="{820ADFCF-0935-4648-9E75-D27EDDFB845F}" destId="{2529002E-5240-4DD8-8041-143D890F44E2}" srcOrd="2" destOrd="0" presId="urn:microsoft.com/office/officeart/2018/5/layout/IconCircleLabelList"/>
    <dgm:cxn modelId="{F95D0210-F992-4216-8ADD-B9109A916A6B}" type="presParOf" srcId="{820ADFCF-0935-4648-9E75-D27EDDFB845F}" destId="{25F0DA20-7434-4AB0-869C-72DAFE61F0BD}" srcOrd="3" destOrd="0" presId="urn:microsoft.com/office/officeart/2018/5/layout/IconCircleLabelList"/>
    <dgm:cxn modelId="{B4BB0E65-FABC-47FC-8953-F6EECD06DE9F}" type="presParOf" srcId="{95408A4D-BF57-45BF-ACD7-928C1FDF1B8E}" destId="{23840709-EA6E-43B4-AC34-770E8A100267}" srcOrd="1" destOrd="0" presId="urn:microsoft.com/office/officeart/2018/5/layout/IconCircleLabelList"/>
    <dgm:cxn modelId="{3BC72A4A-048A-48E2-9B08-8D3C11920AC7}" type="presParOf" srcId="{95408A4D-BF57-45BF-ACD7-928C1FDF1B8E}" destId="{6253A509-E258-41B5-916F-26CA68C3978A}" srcOrd="2" destOrd="0" presId="urn:microsoft.com/office/officeart/2018/5/layout/IconCircleLabelList"/>
    <dgm:cxn modelId="{F57FE067-60FA-43A4-B35B-A958ABD9EBCC}" type="presParOf" srcId="{6253A509-E258-41B5-916F-26CA68C3978A}" destId="{B59CD1F2-CA0C-4041-B379-677072F23919}" srcOrd="0" destOrd="0" presId="urn:microsoft.com/office/officeart/2018/5/layout/IconCircleLabelList"/>
    <dgm:cxn modelId="{60A14A8A-5AAD-4297-8BEC-306DF3E38EE5}" type="presParOf" srcId="{6253A509-E258-41B5-916F-26CA68C3978A}" destId="{ED2CBBDD-4FD0-4691-B172-490060290BB7}" srcOrd="1" destOrd="0" presId="urn:microsoft.com/office/officeart/2018/5/layout/IconCircleLabelList"/>
    <dgm:cxn modelId="{7FA59E23-105E-4991-9891-919DB35E40BD}" type="presParOf" srcId="{6253A509-E258-41B5-916F-26CA68C3978A}" destId="{E14C73DE-3C20-4690-8AB7-01694C3DDB95}" srcOrd="2" destOrd="0" presId="urn:microsoft.com/office/officeart/2018/5/layout/IconCircleLabelList"/>
    <dgm:cxn modelId="{5CA4367A-5EFB-4693-ACA6-747A871F3923}" type="presParOf" srcId="{6253A509-E258-41B5-916F-26CA68C3978A}" destId="{DF8D2276-345C-4F99-A117-83DC66559916}" srcOrd="3" destOrd="0" presId="urn:microsoft.com/office/officeart/2018/5/layout/IconCircleLabelList"/>
    <dgm:cxn modelId="{4AC56901-1E1C-4135-BA4C-FEC82D7F51E5}" type="presParOf" srcId="{95408A4D-BF57-45BF-ACD7-928C1FDF1B8E}" destId="{0D22C0ED-4BD9-4ED4-94AA-A82688B3AFEE}" srcOrd="3" destOrd="0" presId="urn:microsoft.com/office/officeart/2018/5/layout/IconCircleLabelList"/>
    <dgm:cxn modelId="{7D5F9551-0E35-40B1-A264-5860EEA994AE}" type="presParOf" srcId="{95408A4D-BF57-45BF-ACD7-928C1FDF1B8E}" destId="{AE74ED8B-D665-4662-B2C7-6A6860A3B31A}" srcOrd="4" destOrd="0" presId="urn:microsoft.com/office/officeart/2018/5/layout/IconCircleLabelList"/>
    <dgm:cxn modelId="{0462DE64-F92D-4C82-806C-4489B821CC5B}" type="presParOf" srcId="{AE74ED8B-D665-4662-B2C7-6A6860A3B31A}" destId="{11650FA7-DB35-413A-9C9F-DE115D9652E9}" srcOrd="0" destOrd="0" presId="urn:microsoft.com/office/officeart/2018/5/layout/IconCircleLabelList"/>
    <dgm:cxn modelId="{7BCBD827-90F4-4AB4-84DE-0287C8B45BFB}" type="presParOf" srcId="{AE74ED8B-D665-4662-B2C7-6A6860A3B31A}" destId="{40356685-33DE-493F-B3A0-A8E90E83304F}" srcOrd="1" destOrd="0" presId="urn:microsoft.com/office/officeart/2018/5/layout/IconCircleLabelList"/>
    <dgm:cxn modelId="{3B1DACCF-4815-4451-81A8-A74C0B849904}" type="presParOf" srcId="{AE74ED8B-D665-4662-B2C7-6A6860A3B31A}" destId="{474BEFCD-2249-44B5-82F3-F43D7063114B}" srcOrd="2" destOrd="0" presId="urn:microsoft.com/office/officeart/2018/5/layout/IconCircleLabelList"/>
    <dgm:cxn modelId="{CF51DAD3-E805-4776-BA9F-81F80B52A6FE}" type="presParOf" srcId="{AE74ED8B-D665-4662-B2C7-6A6860A3B31A}" destId="{D768C27A-BD1F-43EB-94F5-22E8CE58111E}" srcOrd="3" destOrd="0" presId="urn:microsoft.com/office/officeart/2018/5/layout/IconCircleLabelList"/>
    <dgm:cxn modelId="{4BA647C3-C1CE-4A3F-9432-40F238826488}" type="presParOf" srcId="{95408A4D-BF57-45BF-ACD7-928C1FDF1B8E}" destId="{08EC934D-1B11-4E1A-967F-AFE614CBB323}" srcOrd="5" destOrd="0" presId="urn:microsoft.com/office/officeart/2018/5/layout/IconCircleLabelList"/>
    <dgm:cxn modelId="{0E0A973C-1115-4B92-9C63-57BB3A230A38}" type="presParOf" srcId="{95408A4D-BF57-45BF-ACD7-928C1FDF1B8E}" destId="{B64908FB-B76A-4A3A-AD2E-30A33BB2FE95}" srcOrd="6" destOrd="0" presId="urn:microsoft.com/office/officeart/2018/5/layout/IconCircleLabelList"/>
    <dgm:cxn modelId="{96445D1E-6E9D-49EA-B1A4-61272DF502C6}" type="presParOf" srcId="{B64908FB-B76A-4A3A-AD2E-30A33BB2FE95}" destId="{57DF7EAE-128D-4F53-8D3F-14A0633BEEC4}" srcOrd="0" destOrd="0" presId="urn:microsoft.com/office/officeart/2018/5/layout/IconCircleLabelList"/>
    <dgm:cxn modelId="{1ECD87C0-B59D-4361-B8BE-36979AA40B34}" type="presParOf" srcId="{B64908FB-B76A-4A3A-AD2E-30A33BB2FE95}" destId="{633BC533-E3D5-4D50-A1A7-4CD9EDD80D7F}" srcOrd="1" destOrd="0" presId="urn:microsoft.com/office/officeart/2018/5/layout/IconCircleLabelList"/>
    <dgm:cxn modelId="{B33A32A6-A370-4D45-93DD-F13C3097FC58}" type="presParOf" srcId="{B64908FB-B76A-4A3A-AD2E-30A33BB2FE95}" destId="{94CFDCFA-6533-4B11-B1EC-5E7B5D922B58}" srcOrd="2" destOrd="0" presId="urn:microsoft.com/office/officeart/2018/5/layout/IconCircleLabelList"/>
    <dgm:cxn modelId="{CAB38397-52BD-4815-8E9E-906F82B6B5D5}" type="presParOf" srcId="{B64908FB-B76A-4A3A-AD2E-30A33BB2FE95}" destId="{B46F88E4-0EAB-45E2-93CB-E28BE7A6E7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299A9-52AD-4272-AF23-6A4B21C02DEF}">
      <dsp:nvSpPr>
        <dsp:cNvPr id="0" name=""/>
        <dsp:cNvSpPr/>
      </dsp:nvSpPr>
      <dsp:spPr>
        <a:xfrm>
          <a:off x="973190" y="874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1397B-98FA-4E31-A427-41E2E0EBCE25}">
      <dsp:nvSpPr>
        <dsp:cNvPr id="0" name=""/>
        <dsp:cNvSpPr/>
      </dsp:nvSpPr>
      <dsp:spPr>
        <a:xfrm>
          <a:off x="1242597" y="11436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0DA20-7434-4AB0-869C-72DAFE61F0BD}">
      <dsp:nvSpPr>
        <dsp:cNvPr id="0" name=""/>
        <dsp:cNvSpPr/>
      </dsp:nvSpPr>
      <dsp:spPr>
        <a:xfrm>
          <a:off x="569079" y="2532114"/>
          <a:ext cx="207236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000" b="1" kern="1200" dirty="0">
              <a:solidFill>
                <a:srgbClr val="00B0F0"/>
              </a:solidFill>
            </a:rPr>
            <a:t>Набор данных: </a:t>
          </a:r>
          <a:r>
            <a:rPr lang="en-US" sz="2000" kern="1200" dirty="0"/>
            <a:t>Netflix Userbase Dataset</a:t>
          </a:r>
        </a:p>
      </dsp:txBody>
      <dsp:txXfrm>
        <a:off x="569079" y="2532114"/>
        <a:ext cx="2072362" cy="945000"/>
      </dsp:txXfrm>
    </dsp:sp>
    <dsp:sp modelId="{B59CD1F2-CA0C-4041-B379-677072F23919}">
      <dsp:nvSpPr>
        <dsp:cNvPr id="0" name=""/>
        <dsp:cNvSpPr/>
      </dsp:nvSpPr>
      <dsp:spPr>
        <a:xfrm>
          <a:off x="3408216" y="874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CBBDD-4FD0-4691-B172-490060290BB7}">
      <dsp:nvSpPr>
        <dsp:cNvPr id="0" name=""/>
        <dsp:cNvSpPr/>
      </dsp:nvSpPr>
      <dsp:spPr>
        <a:xfrm>
          <a:off x="3677623" y="11436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D2276-345C-4F99-A117-83DC66559916}">
      <dsp:nvSpPr>
        <dsp:cNvPr id="0" name=""/>
        <dsp:cNvSpPr/>
      </dsp:nvSpPr>
      <dsp:spPr>
        <a:xfrm>
          <a:off x="3004105" y="2532114"/>
          <a:ext cx="207236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b="1" kern="1200" dirty="0">
              <a:solidFill>
                <a:srgbClr val="00B0F0"/>
              </a:solidFill>
            </a:rPr>
            <a:t>Подготовка и очистка данных: </a:t>
          </a:r>
          <a:r>
            <a:rPr lang="en-US" sz="1900" kern="1200" dirty="0"/>
            <a:t>Python (VS Code)</a:t>
          </a:r>
        </a:p>
      </dsp:txBody>
      <dsp:txXfrm>
        <a:off x="3004105" y="2532114"/>
        <a:ext cx="2072362" cy="945000"/>
      </dsp:txXfrm>
    </dsp:sp>
    <dsp:sp modelId="{11650FA7-DB35-413A-9C9F-DE115D9652E9}">
      <dsp:nvSpPr>
        <dsp:cNvPr id="0" name=""/>
        <dsp:cNvSpPr/>
      </dsp:nvSpPr>
      <dsp:spPr>
        <a:xfrm>
          <a:off x="5843242" y="874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356685-33DE-493F-B3A0-A8E90E83304F}">
      <dsp:nvSpPr>
        <dsp:cNvPr id="0" name=""/>
        <dsp:cNvSpPr/>
      </dsp:nvSpPr>
      <dsp:spPr>
        <a:xfrm>
          <a:off x="6112649" y="11436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68C27A-BD1F-43EB-94F5-22E8CE58111E}">
      <dsp:nvSpPr>
        <dsp:cNvPr id="0" name=""/>
        <dsp:cNvSpPr/>
      </dsp:nvSpPr>
      <dsp:spPr>
        <a:xfrm>
          <a:off x="5439131" y="2532114"/>
          <a:ext cx="207236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b="1" kern="1200" dirty="0">
              <a:solidFill>
                <a:srgbClr val="00B0F0"/>
              </a:solidFill>
            </a:rPr>
            <a:t>Анализ данных: </a:t>
          </a:r>
          <a:br>
            <a:rPr lang="ru-RU" sz="1900" b="1" kern="1200" dirty="0"/>
          </a:br>
          <a:r>
            <a:rPr lang="en-US" sz="1900" kern="1200" dirty="0"/>
            <a:t>SQL (</a:t>
          </a:r>
          <a:r>
            <a:rPr lang="ru-RU" sz="1900" kern="1200" dirty="0"/>
            <a:t>База данных: </a:t>
          </a:r>
          <a:r>
            <a:rPr lang="en-US" sz="1900" kern="1200" dirty="0"/>
            <a:t>SQLite)</a:t>
          </a:r>
        </a:p>
      </dsp:txBody>
      <dsp:txXfrm>
        <a:off x="5439131" y="2532114"/>
        <a:ext cx="2072362" cy="945000"/>
      </dsp:txXfrm>
    </dsp:sp>
    <dsp:sp modelId="{57DF7EAE-128D-4F53-8D3F-14A0633BEEC4}">
      <dsp:nvSpPr>
        <dsp:cNvPr id="0" name=""/>
        <dsp:cNvSpPr/>
      </dsp:nvSpPr>
      <dsp:spPr>
        <a:xfrm>
          <a:off x="8278268" y="874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3BC533-E3D5-4D50-A1A7-4CD9EDD80D7F}">
      <dsp:nvSpPr>
        <dsp:cNvPr id="0" name=""/>
        <dsp:cNvSpPr/>
      </dsp:nvSpPr>
      <dsp:spPr>
        <a:xfrm>
          <a:off x="8547675" y="11436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F88E4-0EAB-45E2-93CB-E28BE7A6E744}">
      <dsp:nvSpPr>
        <dsp:cNvPr id="0" name=""/>
        <dsp:cNvSpPr/>
      </dsp:nvSpPr>
      <dsp:spPr>
        <a:xfrm>
          <a:off x="7874157" y="2532114"/>
          <a:ext cx="207236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900" b="1" kern="1200" dirty="0">
              <a:solidFill>
                <a:srgbClr val="00B0F0"/>
              </a:solidFill>
            </a:rPr>
            <a:t>Источник данных: </a:t>
          </a:r>
          <a:br>
            <a:rPr lang="ru-RU" sz="1900" b="1" kern="1200" dirty="0">
              <a:solidFill>
                <a:srgbClr val="00B0F0"/>
              </a:solidFill>
            </a:rPr>
          </a:br>
          <a:r>
            <a:rPr lang="ru-RU" sz="1900" kern="1200" dirty="0"/>
            <a:t>сайт</a:t>
          </a:r>
          <a:r>
            <a:rPr lang="ru-RU" sz="1900" b="1" kern="1200" dirty="0"/>
            <a:t> </a:t>
          </a:r>
          <a:r>
            <a:rPr lang="en-US" sz="1900" kern="1200" dirty="0"/>
            <a:t>Kaggle.com</a:t>
          </a:r>
        </a:p>
      </dsp:txBody>
      <dsp:txXfrm>
        <a:off x="7874157" y="2532114"/>
        <a:ext cx="2072362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31D52-4663-7606-8888-43A6CBCE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22997-2233-5EE6-EC2C-ADE06269F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249404-54A6-1142-2CDA-D491D0E2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17C08-D624-725A-E6B5-61457203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28A0C-AF5F-B23E-195F-5A174930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D9A13-091C-81A4-B8F1-F4512E6A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9F530D-1607-3EFD-6939-49D6F25B8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4BB3D-8C2A-D3C4-A35C-C52AB966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77FD5-49A3-A5DE-033A-D677CE20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FFAA5-9851-ACA0-5923-302850BA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0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FA90BB-40C4-1FCC-DC7D-4EA755A53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C36CC-766B-51CD-C122-B9B465927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298CAB-4D57-ED18-715D-E96CA10A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80FE4-C686-5D94-FB92-13F45CA1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6F045-32BC-887A-8280-63D8C52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2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8542C-0860-B5C0-EC81-61CF9BD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ACA7-C2B3-E172-5AD0-657D63F3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828CB-7F5F-4D35-01C8-3A53F083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9F63A-BA2F-866E-7E4E-D961F3A0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E58CB-FD03-B9BE-0798-7FE55485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54EE3-8CCB-7A5D-419C-FA4B476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C6C72-A8A2-C5C2-EB91-5ACD09CE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93C4E-12FA-773C-A6D3-87F583F8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447D6-037B-DCCD-A44F-6BE5A175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1AF32-0B91-9EA2-F88F-9E931FD3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6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EF0F4-DE16-7687-87C2-F0FA567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246DA-E8B6-C38D-1D20-A79604131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D31338-BF5D-3E8E-8C42-87BF15BF6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6205C6-AE6B-1798-BAFF-CE2526B5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E3838-9AA2-D3CD-240E-D24B67EC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AD978B-68D4-3CD4-D084-E28A87C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C84B8-DFA2-9F84-23F1-B01167F5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BC845-840B-AEC2-D50E-8859B641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6B352-406D-C430-FA6B-776035E39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6257A1-B303-E400-2AD5-56A7D7F1A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87DD75-442F-A8EE-A51F-FC99A0D51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E5E9E1-ED6B-13EB-11D4-9051402A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799021-2EE0-440A-CCBC-5FDCCD5F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5FA71E-8479-37C8-3E20-1353761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5638A-9AED-3784-7FAF-C8E0912D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7FFDED-F239-D120-6501-23CE831B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70EAF7-F592-418F-C8C1-45205A5A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9B40E2-B904-CA44-38FF-CE225C32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5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8BC813-CC16-8F80-E212-0CEEC2A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04970E-0740-7F46-8B39-1E96DDE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548178-2B6E-9F49-1BE8-E2CD6E3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EDEF-4D06-73D6-D538-A50EDE64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F73BE-F592-2CA7-37BD-9143A941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83EBD3-FD8E-83EE-A7E7-B689CABE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FDC008-D379-CCBB-BDEF-9644627B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3F013-54E5-40DC-28B1-1AFEE5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1F02E2-D402-7480-7B64-CB5EEAB0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4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A8FDA-B6AC-0696-ED0A-3617AC37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595839-A7A3-102F-4661-7C405F2A4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9F6FE7-C1D0-9B05-F40E-4D09D942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35A21-DAD9-6A4E-6534-500BB25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370177-1F24-D125-315C-FEF3B5B0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6B12EF-BC0B-8BED-3E59-44534227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8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3E70D-FAC5-037B-BB0F-B4C22745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F6DAF4-55F3-FA49-A8B0-B3E5A919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70C27-64A6-0D54-2896-6710F11E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D6B8-0480-455D-A65B-DF9F7AB0F122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671D2-CA6A-DB53-81D3-D3C1AECB2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743C7-121C-A762-480E-F117E7F1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F059-B4EA-4E46-B2A1-468B1587D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Фото Логотип netflix на фоне абстрактной геометрии">
            <a:extLst>
              <a:ext uri="{FF2B5EF4-FFF2-40B4-BE49-F238E27FC236}">
                <a16:creationId xmlns:a16="http://schemas.microsoft.com/office/drawing/2014/main" id="{C76C9B3C-64E4-628A-A589-DCA7A81AA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0" b="366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3C725-9059-E890-D40B-32F18DD39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3" y="1636125"/>
            <a:ext cx="4505193" cy="3299902"/>
          </a:xfrm>
        </p:spPr>
        <p:txBody>
          <a:bodyPr>
            <a:normAutofit/>
          </a:bodyPr>
          <a:lstStyle/>
          <a:p>
            <a:pPr algn="l"/>
            <a:r>
              <a:rPr lang="ru-RU" sz="6600" b="1" dirty="0">
                <a:solidFill>
                  <a:srgbClr val="FFFFFF"/>
                </a:solidFill>
              </a:rPr>
              <a:t>Анализ </a:t>
            </a:r>
            <a:br>
              <a:rPr lang="ru-RU" sz="6600" b="1" dirty="0">
                <a:solidFill>
                  <a:srgbClr val="FFFFFF"/>
                </a:solidFill>
              </a:rPr>
            </a:br>
            <a:r>
              <a:rPr lang="ru-RU" sz="6600" b="1" dirty="0">
                <a:solidFill>
                  <a:srgbClr val="FFFFFF"/>
                </a:solidFill>
              </a:rPr>
              <a:t>аудитории </a:t>
            </a:r>
            <a:br>
              <a:rPr lang="ru-RU" sz="6600" b="1" dirty="0">
                <a:solidFill>
                  <a:srgbClr val="FFFFFF"/>
                </a:solidFill>
              </a:rPr>
            </a:br>
            <a:r>
              <a:rPr lang="en-US" sz="6600" b="1" dirty="0">
                <a:solidFill>
                  <a:srgbClr val="FFFFFF"/>
                </a:solidFill>
              </a:rPr>
              <a:t>Netflix</a:t>
            </a:r>
            <a:endParaRPr lang="ru-RU" sz="6600" b="1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7945E5-D5FF-9599-6D8A-A3BA3CF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0649" y="5205521"/>
            <a:ext cx="2924176" cy="433280"/>
          </a:xfrm>
        </p:spPr>
        <p:txBody>
          <a:bodyPr>
            <a:normAutofit/>
          </a:bodyPr>
          <a:lstStyle/>
          <a:p>
            <a:pPr algn="l"/>
            <a:r>
              <a:rPr lang="ru-RU" i="1" dirty="0">
                <a:solidFill>
                  <a:srgbClr val="FFFFFF"/>
                </a:solidFill>
              </a:rPr>
              <a:t>Фарафонов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33000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Фото Бизнесмен работает на ноутбуке и прикасается к виртуальному экрану, чтобы проверить и утвердить документ для онлайн-базы данных документов и концепции системы управления качеством">
            <a:extLst>
              <a:ext uri="{FF2B5EF4-FFF2-40B4-BE49-F238E27FC236}">
                <a16:creationId xmlns:a16="http://schemas.microsoft.com/office/drawing/2014/main" id="{F7026CCD-0D2B-ACAF-0ADF-A70B42FFA9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b="9674"/>
          <a:stretch/>
        </p:blipFill>
        <p:spPr bwMode="auto">
          <a:xfrm>
            <a:off x="-9331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012C2-EA77-557B-C26F-046CCEF1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Анализ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данных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A0A7F01-7291-0C38-795B-F6DA125BE62C}"/>
              </a:ext>
            </a:extLst>
          </p:cNvPr>
          <p:cNvGrpSpPr/>
          <p:nvPr/>
        </p:nvGrpSpPr>
        <p:grpSpPr>
          <a:xfrm>
            <a:off x="4330861" y="5614438"/>
            <a:ext cx="3596952" cy="449619"/>
            <a:chOff x="6636915" y="2015728"/>
            <a:chExt cx="3596952" cy="449619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17209481-707C-EFC8-D09F-07F02A8E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6915" y="2015728"/>
              <a:ext cx="2423370" cy="434378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59F0D5EA-ABB0-5B98-813C-7767B40A3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0285" y="2015728"/>
              <a:ext cx="1173582" cy="449619"/>
            </a:xfrm>
            <a:prstGeom prst="rect">
              <a:avLst/>
            </a:prstGeom>
          </p:spPr>
        </p:pic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9405C86-A5C3-51E7-D761-F33154F16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09" y="1441901"/>
            <a:ext cx="5389331" cy="3657917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7281BCE-0BC8-1399-29EF-5C2D978D2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277" y="1465918"/>
            <a:ext cx="3218967" cy="19630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440279B-793F-A388-C995-AD1E1FFA2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8644" y="3496431"/>
            <a:ext cx="2536156" cy="1603387"/>
          </a:xfrm>
          <a:prstGeom prst="rect">
            <a:avLst/>
          </a:prstGeom>
        </p:spPr>
      </p:pic>
      <p:pic>
        <p:nvPicPr>
          <p:cNvPr id="46" name="Объект 4">
            <a:extLst>
              <a:ext uri="{FF2B5EF4-FFF2-40B4-BE49-F238E27FC236}">
                <a16:creationId xmlns:a16="http://schemas.microsoft.com/office/drawing/2014/main" id="{9AFD0353-2D31-0A86-E159-A727B9FAC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3775" y="1465918"/>
            <a:ext cx="2591025" cy="93734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F427141-E0B8-6BD6-F6CC-32EA9E20F5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97" r="32806"/>
          <a:stretch/>
        </p:blipFill>
        <p:spPr>
          <a:xfrm>
            <a:off x="9143775" y="2403259"/>
            <a:ext cx="2591025" cy="845893"/>
          </a:xfrm>
          <a:prstGeom prst="rect">
            <a:avLst/>
          </a:prstGeom>
        </p:spPr>
      </p:pic>
      <p:pic>
        <p:nvPicPr>
          <p:cNvPr id="48" name="Объект 10">
            <a:extLst>
              <a:ext uri="{FF2B5EF4-FFF2-40B4-BE49-F238E27FC236}">
                <a16:creationId xmlns:a16="http://schemas.microsoft.com/office/drawing/2014/main" id="{CB722AED-8A65-E018-0BCD-E8DCA7988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9680" y="3889854"/>
            <a:ext cx="2773920" cy="78492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8080B63-A0D5-EA77-33F5-0B2E2296DB1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76" t="5329" r="17574" b="34631"/>
          <a:stretch/>
        </p:blipFill>
        <p:spPr>
          <a:xfrm>
            <a:off x="5679681" y="4674782"/>
            <a:ext cx="2773920" cy="4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6C06671-959E-A112-25F5-547F1A9F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25" y="0"/>
            <a:ext cx="1019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Минимальный логотип netflix 3d-рендеринга">
            <a:extLst>
              <a:ext uri="{FF2B5EF4-FFF2-40B4-BE49-F238E27FC236}">
                <a16:creationId xmlns:a16="http://schemas.microsoft.com/office/drawing/2014/main" id="{DCD40FC3-2E63-E186-5CAD-FACA46439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0" b="6273"/>
          <a:stretch/>
        </p:blipFill>
        <p:spPr bwMode="auto">
          <a:xfrm flipH="1"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2E968-8F81-AE19-1F8A-75C4D7F5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Выводы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E7E6F2-31E8-C840-6963-127F6AA1E159}"/>
              </a:ext>
            </a:extLst>
          </p:cNvPr>
          <p:cNvSpPr txBox="1"/>
          <p:nvPr/>
        </p:nvSpPr>
        <p:spPr>
          <a:xfrm>
            <a:off x="374586" y="1760131"/>
            <a:ext cx="46452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В результате исследования удалось выяснить, что сервис </a:t>
            </a:r>
            <a:r>
              <a:rPr lang="en-US" sz="2200" dirty="0">
                <a:solidFill>
                  <a:schemeClr val="bg1"/>
                </a:solidFill>
              </a:rPr>
              <a:t>Netflix </a:t>
            </a:r>
            <a:r>
              <a:rPr lang="ru-RU" sz="2200" dirty="0">
                <a:solidFill>
                  <a:schemeClr val="bg1"/>
                </a:solidFill>
              </a:rPr>
              <a:t>наиболее популярен среди жителей США, Испании и Канады.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Самая продаваемая подписка – </a:t>
            </a:r>
            <a:r>
              <a:rPr lang="en-US" sz="2200" dirty="0">
                <a:solidFill>
                  <a:schemeClr val="bg1"/>
                </a:solidFill>
              </a:rPr>
              <a:t>Basic. </a:t>
            </a:r>
            <a:r>
              <a:rPr lang="ru-RU" sz="2200" dirty="0">
                <a:solidFill>
                  <a:schemeClr val="bg1"/>
                </a:solidFill>
              </a:rPr>
              <a:t>Это обусловлено тем, что её стоимость является наименьшей из предложенных.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 небольшим отрывом устройство </a:t>
            </a:r>
            <a:r>
              <a:rPr lang="en-US" sz="2200" dirty="0">
                <a:solidFill>
                  <a:schemeClr val="bg1"/>
                </a:solidFill>
              </a:rPr>
              <a:t>Laptop </a:t>
            </a:r>
            <a:r>
              <a:rPr lang="ru-RU" sz="2200" dirty="0">
                <a:solidFill>
                  <a:schemeClr val="bg1"/>
                </a:solidFill>
              </a:rPr>
              <a:t>лидирует в списке самых популярных устройств, на котором пользователи предпочитают смотреть контент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2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Логотип netflix на фоне абстрактной геометрии">
            <a:extLst>
              <a:ext uri="{FF2B5EF4-FFF2-40B4-BE49-F238E27FC236}">
                <a16:creationId xmlns:a16="http://schemas.microsoft.com/office/drawing/2014/main" id="{90394BA2-C6EF-CFFB-32DA-F8F40A4D6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1093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9C275-046F-51B5-012A-871582A2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FFFFFF"/>
                </a:solidFill>
              </a:rPr>
              <a:t>Вводные данные</a:t>
            </a:r>
            <a:r>
              <a:rPr lang="ru-RU" sz="4800" dirty="0">
                <a:solidFill>
                  <a:srgbClr val="FFFFFF"/>
                </a:solidFill>
              </a:rPr>
              <a:t>	</a:t>
            </a:r>
          </a:p>
        </p:txBody>
      </p:sp>
      <p:graphicFrame>
        <p:nvGraphicFramePr>
          <p:cNvPr id="13323" name="Объект 2">
            <a:extLst>
              <a:ext uri="{FF2B5EF4-FFF2-40B4-BE49-F238E27FC236}">
                <a16:creationId xmlns:a16="http://schemas.microsoft.com/office/drawing/2014/main" id="{3D1C40B1-D239-CDC0-8B87-80CAF0ABA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92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047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Rectangle 1025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6" name="Picture 6" descr="Логотип netflix на фоне абстрактной геометрии">
            <a:extLst>
              <a:ext uri="{FF2B5EF4-FFF2-40B4-BE49-F238E27FC236}">
                <a16:creationId xmlns:a16="http://schemas.microsoft.com/office/drawing/2014/main" id="{86E08E1A-3C4B-4D98-BFA6-422CBA6F9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152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2E213-AC56-AEF2-4A0F-1BC3B92F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1025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AE4A4-F9F9-694B-2EAE-B69B34BF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bg1"/>
                </a:solidFill>
              </a:rPr>
              <a:t>Цель</a:t>
            </a:r>
            <a:r>
              <a:rPr lang="ru-RU" sz="2400" dirty="0">
                <a:solidFill>
                  <a:schemeClr val="bg1"/>
                </a:solidFill>
              </a:rPr>
              <a:t> – применить полученные на курсе знания и навыки в работе с данными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chemeClr val="bg1"/>
                </a:solidFill>
              </a:rPr>
              <a:t>Задачи: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Провести анализ пользователей (рассчитать средний, минимальный и максимальный возраст)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Выяснить, какой вид подписки наиболее популярен среди пользователей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Посмотреть, какая страна занимает 1 место по количеству активных подписок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Проверить, какое устройство наиболее популярно среди пользователей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2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43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Фото Логотип netflix на фоне абстрактной геометрии">
            <a:extLst>
              <a:ext uri="{FF2B5EF4-FFF2-40B4-BE49-F238E27FC236}">
                <a16:creationId xmlns:a16="http://schemas.microsoft.com/office/drawing/2014/main" id="{485C3501-BAA6-F9C8-ECCA-A86EE8F69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1523"/>
          <a:stretch/>
        </p:blipFill>
        <p:spPr bwMode="auto">
          <a:xfrm>
            <a:off x="-3027" y="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4C08D-FE9A-2DD6-B1D1-47F0054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Этапы работы над проектом</a:t>
            </a:r>
          </a:p>
        </p:txBody>
      </p:sp>
      <p:sp>
        <p:nvSpPr>
          <p:cNvPr id="1434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3B051C-B8B7-6638-ACBE-89FEE3FD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1. Загрузка и обработка данных в </a:t>
            </a:r>
            <a:r>
              <a:rPr lang="en-US" sz="2400" dirty="0">
                <a:solidFill>
                  <a:schemeClr val="bg1"/>
                </a:solidFill>
              </a:rPr>
              <a:t>Visual Studio Code </a:t>
            </a:r>
            <a:r>
              <a:rPr lang="ru-RU" sz="2400" dirty="0">
                <a:solidFill>
                  <a:schemeClr val="bg1"/>
                </a:solidFill>
              </a:rPr>
              <a:t>с использованиям библиотек </a:t>
            </a:r>
            <a:r>
              <a:rPr lang="en-US" sz="2400" dirty="0">
                <a:solidFill>
                  <a:schemeClr val="bg1"/>
                </a:solidFill>
              </a:rPr>
              <a:t>Python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2. Проведение </a:t>
            </a:r>
            <a:r>
              <a:rPr lang="en-US" sz="2400" dirty="0">
                <a:solidFill>
                  <a:schemeClr val="bg1"/>
                </a:solidFill>
              </a:rPr>
              <a:t>profiling </a:t>
            </a:r>
            <a:r>
              <a:rPr lang="ru-RU" sz="2400" dirty="0">
                <a:solidFill>
                  <a:schemeClr val="bg1"/>
                </a:solidFill>
              </a:rPr>
              <a:t>отчёта на выявление дубликатов и пустых значений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3. Приведение атрибутов к одному </a:t>
            </a:r>
            <a:r>
              <a:rPr lang="ru-RU" sz="2400" dirty="0" err="1">
                <a:solidFill>
                  <a:schemeClr val="bg1"/>
                </a:solidFill>
              </a:rPr>
              <a:t>naming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convention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4. Проверка типов данных и их изменение при необходимости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5. Выгрузка в БД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6. Составление документации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7. Анализ полученных данных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8.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6421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9" name="Rectangle 1229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2294" name="Picture 6" descr="Фото Логотип netflix на фоне абстрактной геометрии">
            <a:extLst>
              <a:ext uri="{FF2B5EF4-FFF2-40B4-BE49-F238E27FC236}">
                <a16:creationId xmlns:a16="http://schemas.microsoft.com/office/drawing/2014/main" id="{44DA624A-61D1-4CCA-8D35-C0FF2EA93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" b="150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A70F0-545C-7A75-89A6-34FDC2E4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646114"/>
            <a:ext cx="9795637" cy="8207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Profile report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A2405B-AA89-8C8B-FBF0-D7941690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110" y="1762124"/>
            <a:ext cx="10503039" cy="4170216"/>
          </a:xfrm>
        </p:spPr>
      </p:pic>
    </p:spTree>
    <p:extLst>
      <p:ext uri="{BB962C8B-B14F-4D97-AF65-F5344CB8AC3E}">
        <p14:creationId xmlns:p14="http://schemas.microsoft.com/office/powerpoint/2010/main" val="58047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Бесплатное фото Фон программирования с человеком, работающим с кодами на компьютере">
            <a:extLst>
              <a:ext uri="{FF2B5EF4-FFF2-40B4-BE49-F238E27FC236}">
                <a16:creationId xmlns:a16="http://schemas.microsoft.com/office/drawing/2014/main" id="{2E47A9A2-9825-C88E-B096-AF1F34D6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3" b="14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EDC1C-BD69-8E99-BD9B-721C25C0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Первичная обработка данных</a:t>
            </a:r>
          </a:p>
        </p:txBody>
      </p:sp>
      <p:sp>
        <p:nvSpPr>
          <p:cNvPr id="1536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F032509-D3B8-5BB9-3B83-FC042A3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033" y="4744022"/>
            <a:ext cx="5250635" cy="150889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490115-4C0C-6A12-F990-C71083FC1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86" y="1872556"/>
            <a:ext cx="5243014" cy="28806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68AF14-1703-778F-BDC8-38A3F42D7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262" y="3280043"/>
            <a:ext cx="4907705" cy="42675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5964249-6CAD-E889-E65C-BD290CA49B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928" b="70833"/>
          <a:stretch/>
        </p:blipFill>
        <p:spPr>
          <a:xfrm>
            <a:off x="6431309" y="3694188"/>
            <a:ext cx="4904658" cy="42675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B4AAAFA-A5B3-0F67-A29B-63B24D1FF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262" y="1985289"/>
            <a:ext cx="3726503" cy="45724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BD858F2-23D1-39CE-C892-40C9E4A68B2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2673" b="68254"/>
          <a:stretch/>
        </p:blipFill>
        <p:spPr>
          <a:xfrm>
            <a:off x="6428262" y="2399435"/>
            <a:ext cx="3726503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1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Бесплатное фото Фон программирования с человеком, работающим с кодами на компьютере">
            <a:extLst>
              <a:ext uri="{FF2B5EF4-FFF2-40B4-BE49-F238E27FC236}">
                <a16:creationId xmlns:a16="http://schemas.microsoft.com/office/drawing/2014/main" id="{2E47A9A2-9825-C88E-B096-AF1F34D6E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3" b="140"/>
          <a:stretch/>
        </p:blipFill>
        <p:spPr bwMode="auto">
          <a:xfrm>
            <a:off x="21" y="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EDC1C-BD69-8E99-BD9B-721C25C0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58275" cy="722249"/>
          </a:xfrm>
        </p:spPr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Первичная обработка данных</a:t>
            </a:r>
          </a:p>
        </p:txBody>
      </p:sp>
      <p:sp>
        <p:nvSpPr>
          <p:cNvPr id="1536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Объект 6">
            <a:extLst>
              <a:ext uri="{FF2B5EF4-FFF2-40B4-BE49-F238E27FC236}">
                <a16:creationId xmlns:a16="http://schemas.microsoft.com/office/drawing/2014/main" id="{1F6DF936-217A-3B7A-0A00-EBA424974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58" b="20625"/>
          <a:stretch/>
        </p:blipFill>
        <p:spPr>
          <a:xfrm>
            <a:off x="818958" y="6246456"/>
            <a:ext cx="9877425" cy="552914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BAAC34-A094-31B4-561D-95EADD549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0"/>
          <a:stretch/>
        </p:blipFill>
        <p:spPr>
          <a:xfrm>
            <a:off x="822006" y="1022181"/>
            <a:ext cx="9877425" cy="52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Логотип netflix на фоне абстрактной геометрии">
            <a:extLst>
              <a:ext uri="{FF2B5EF4-FFF2-40B4-BE49-F238E27FC236}">
                <a16:creationId xmlns:a16="http://schemas.microsoft.com/office/drawing/2014/main" id="{BE6A01AA-48D3-F9A0-12E1-BC0E8AB51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7" b="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Rectangle 174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EE42F-8B1C-1F27-CC8E-DCDC221F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to target</a:t>
            </a:r>
          </a:p>
        </p:txBody>
      </p:sp>
      <p:cxnSp>
        <p:nvCxnSpPr>
          <p:cNvPr id="17417" name="Straight Connector 174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9" name="Straight Connector 174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FB92DD04-BDA3-7F93-E001-398DD9AC7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3" y="1316339"/>
            <a:ext cx="10633833" cy="48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Фото Логотип netflix на фоне абстрактной геометрии">
            <a:extLst>
              <a:ext uri="{FF2B5EF4-FFF2-40B4-BE49-F238E27FC236}">
                <a16:creationId xmlns:a16="http://schemas.microsoft.com/office/drawing/2014/main" id="{A9E4E4D0-063E-8235-2117-84A95478D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7" b="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512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A3090-297C-397E-D175-9B80311F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Словарь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данных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B320D4-3FED-6EC7-F557-B10C6881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35" y="1417843"/>
            <a:ext cx="685859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0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238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Анализ  аудитории  Netflix</vt:lpstr>
      <vt:lpstr>Вводные данные </vt:lpstr>
      <vt:lpstr>Цели и задачи</vt:lpstr>
      <vt:lpstr>Этапы работы над проектом</vt:lpstr>
      <vt:lpstr>Profile report</vt:lpstr>
      <vt:lpstr>Первичная обработка данных</vt:lpstr>
      <vt:lpstr>Первичная обработка данных</vt:lpstr>
      <vt:lpstr>Source to target</vt:lpstr>
      <vt:lpstr>Словарь данных</vt:lpstr>
      <vt:lpstr>Анализ данных</vt:lpstr>
      <vt:lpstr>Презентация PowerPoint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 аудитории  Netflix</dc:title>
  <dc:creator>Фарафонов Максим Романович</dc:creator>
  <cp:lastModifiedBy>Фарафонов Максим Романович</cp:lastModifiedBy>
  <cp:revision>31</cp:revision>
  <dcterms:created xsi:type="dcterms:W3CDTF">2023-12-23T08:30:02Z</dcterms:created>
  <dcterms:modified xsi:type="dcterms:W3CDTF">2023-12-25T20:14:28Z</dcterms:modified>
</cp:coreProperties>
</file>