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9bc7766c6_0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9bc7766c6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9bc7766c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9bc7766c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9bc7766c6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9bc7766c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9bc7766c6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9bc7766c6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9bc7766c6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9bc7766c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9bc7766c6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9bc7766c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9bc7766c6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9bc7766c6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tourist55/alzheimers-dataset-4-class-of-image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27950" y="1298825"/>
            <a:ext cx="7688100" cy="166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580"/>
              <a:t>Centre of Excellence in Data Science,</a:t>
            </a:r>
            <a:endParaRPr sz="2580"/>
          </a:p>
          <a:p>
            <a:pPr marL="0" lvl="0" indent="0" algn="ctr" rtl="0">
              <a:spcBef>
                <a:spcPts val="0"/>
              </a:spcBef>
              <a:spcAft>
                <a:spcPts val="0"/>
              </a:spcAft>
              <a:buSzPts val="990"/>
              <a:buNone/>
            </a:pPr>
            <a:r>
              <a:rPr lang="en" sz="2580"/>
              <a:t>Computer Science and </a:t>
            </a:r>
            <a:endParaRPr sz="2580"/>
          </a:p>
          <a:p>
            <a:pPr marL="0" lvl="0" indent="0" algn="ctr" rtl="0">
              <a:spcBef>
                <a:spcPts val="0"/>
              </a:spcBef>
              <a:spcAft>
                <a:spcPts val="0"/>
              </a:spcAft>
              <a:buSzPts val="990"/>
              <a:buNone/>
            </a:pPr>
            <a:r>
              <a:rPr lang="en" sz="2580"/>
              <a:t>Engineering Department ,</a:t>
            </a:r>
            <a:endParaRPr sz="2580"/>
          </a:p>
          <a:p>
            <a:pPr marL="0" lvl="0" indent="0" algn="ctr" rtl="0">
              <a:spcBef>
                <a:spcPts val="0"/>
              </a:spcBef>
              <a:spcAft>
                <a:spcPts val="0"/>
              </a:spcAft>
              <a:buSzPts val="990"/>
              <a:buNone/>
            </a:pPr>
            <a:r>
              <a:rPr lang="en" sz="2580"/>
              <a:t>Institute of Technology, Nirma University</a:t>
            </a:r>
            <a:endParaRPr sz="2580"/>
          </a:p>
          <a:p>
            <a:pPr marL="0" lvl="0" indent="0" algn="ctr" rtl="0">
              <a:spcBef>
                <a:spcPts val="0"/>
              </a:spcBef>
              <a:spcAft>
                <a:spcPts val="0"/>
              </a:spcAft>
              <a:buSzPts val="990"/>
              <a:buNone/>
            </a:pPr>
            <a:endParaRPr sz="2580"/>
          </a:p>
          <a:p>
            <a:pPr marL="0" lvl="0" indent="0" algn="ctr" rtl="0">
              <a:spcBef>
                <a:spcPts val="0"/>
              </a:spcBef>
              <a:spcAft>
                <a:spcPts val="0"/>
              </a:spcAft>
              <a:buSzPts val="990"/>
              <a:buNone/>
            </a:pPr>
            <a:endParaRPr sz="2980"/>
          </a:p>
        </p:txBody>
      </p:sp>
      <p:pic>
        <p:nvPicPr>
          <p:cNvPr id="55" name="Google Shape;55;p13"/>
          <p:cNvPicPr preferRelativeResize="0"/>
          <p:nvPr/>
        </p:nvPicPr>
        <p:blipFill>
          <a:blip r:embed="rId3">
            <a:alphaModFix/>
          </a:blip>
          <a:stretch>
            <a:fillRect/>
          </a:stretch>
        </p:blipFill>
        <p:spPr>
          <a:xfrm>
            <a:off x="2241563" y="2279300"/>
            <a:ext cx="4660874" cy="1528150"/>
          </a:xfrm>
          <a:prstGeom prst="rect">
            <a:avLst/>
          </a:prstGeom>
          <a:noFill/>
          <a:ln>
            <a:noFill/>
          </a:ln>
        </p:spPr>
      </p:pic>
      <p:sp>
        <p:nvSpPr>
          <p:cNvPr id="56" name="Google Shape;56;p13"/>
          <p:cNvSpPr txBox="1"/>
          <p:nvPr/>
        </p:nvSpPr>
        <p:spPr>
          <a:xfrm>
            <a:off x="2784200" y="4011825"/>
            <a:ext cx="44358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t>Alzheimer Disease Detection</a:t>
            </a:r>
            <a:endParaRPr sz="2100" b="1"/>
          </a:p>
          <a:p>
            <a:pPr marL="0" lvl="0" indent="0" algn="l" rtl="0">
              <a:spcBef>
                <a:spcPts val="0"/>
              </a:spcBef>
              <a:spcAft>
                <a:spcPts val="0"/>
              </a:spcAft>
              <a:buNone/>
            </a:pPr>
            <a:r>
              <a:rPr lang="en" sz="2100" b="1"/>
              <a:t>Skin Disease Detection</a:t>
            </a:r>
            <a:endParaRPr sz="2100" b="1"/>
          </a:p>
          <a:p>
            <a:pPr marL="0" lvl="0" indent="0" algn="l" rtl="0">
              <a:spcBef>
                <a:spcPts val="0"/>
              </a:spcBef>
              <a:spcAft>
                <a:spcPts val="0"/>
              </a:spcAft>
              <a:buNone/>
            </a:pPr>
            <a:endParaRPr sz="21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70725" y="1286675"/>
            <a:ext cx="8520600" cy="2720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r>
              <a:rPr lang="en" sz="4377" b="1"/>
              <a:t>Data Surgeons</a:t>
            </a:r>
            <a:endParaRPr sz="4377" b="1"/>
          </a:p>
          <a:p>
            <a:pPr marL="0" lvl="0" indent="0" algn="l" rtl="0">
              <a:spcBef>
                <a:spcPts val="0"/>
              </a:spcBef>
              <a:spcAft>
                <a:spcPts val="0"/>
              </a:spcAft>
              <a:buNone/>
            </a:pPr>
            <a:r>
              <a:rPr lang="en" sz="2933" b="1"/>
              <a:t>(From: Institute of Technology, Nirma University)</a:t>
            </a:r>
            <a:endParaRPr sz="2933" b="1"/>
          </a:p>
          <a:p>
            <a:pPr marL="0" lvl="0" indent="0" algn="ctr" rtl="0">
              <a:spcBef>
                <a:spcPts val="0"/>
              </a:spcBef>
              <a:spcAft>
                <a:spcPts val="0"/>
              </a:spcAft>
              <a:buNone/>
            </a:pPr>
            <a:r>
              <a:rPr lang="en" sz="3155" b="1"/>
              <a:t>Naishadh Mehta - 19mced07@nirmauni.ac.in</a:t>
            </a:r>
            <a:endParaRPr sz="3155" b="1"/>
          </a:p>
          <a:p>
            <a:pPr marL="0" lvl="0" indent="0" algn="ctr" rtl="0">
              <a:spcBef>
                <a:spcPts val="0"/>
              </a:spcBef>
              <a:spcAft>
                <a:spcPts val="0"/>
              </a:spcAft>
              <a:buNone/>
            </a:pPr>
            <a:r>
              <a:rPr lang="en" sz="3155"/>
              <a:t>Pranshav Gajjar</a:t>
            </a:r>
            <a:endParaRPr sz="3155"/>
          </a:p>
          <a:p>
            <a:pPr marL="0" lvl="0" indent="0" algn="ctr" rtl="0">
              <a:spcBef>
                <a:spcPts val="0"/>
              </a:spcBef>
              <a:spcAft>
                <a:spcPts val="0"/>
              </a:spcAft>
              <a:buNone/>
            </a:pPr>
            <a:r>
              <a:rPr lang="en" sz="3155"/>
              <a:t>Anand Ruparelia</a:t>
            </a:r>
            <a:endParaRPr sz="3155"/>
          </a:p>
          <a:p>
            <a:pPr marL="0" lvl="0" indent="0" algn="ctr" rtl="0">
              <a:spcBef>
                <a:spcPts val="0"/>
              </a:spcBef>
              <a:spcAft>
                <a:spcPts val="0"/>
              </a:spcAft>
              <a:buNone/>
            </a:pPr>
            <a:r>
              <a:rPr lang="en" sz="3155"/>
              <a:t>Bhavesh Pariyani</a:t>
            </a:r>
            <a:endParaRPr sz="3155"/>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744575"/>
            <a:ext cx="8520600" cy="1484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Problem Statement</a:t>
            </a:r>
            <a:endParaRPr/>
          </a:p>
        </p:txBody>
      </p:sp>
      <p:sp>
        <p:nvSpPr>
          <p:cNvPr id="67" name="Google Shape;67;p15"/>
          <p:cNvSpPr txBox="1">
            <a:spLocks noGrp="1"/>
          </p:cNvSpPr>
          <p:nvPr>
            <p:ph type="subTitle" idx="1"/>
          </p:nvPr>
        </p:nvSpPr>
        <p:spPr>
          <a:xfrm>
            <a:off x="311700" y="2834125"/>
            <a:ext cx="8520600" cy="1977300"/>
          </a:xfrm>
          <a:prstGeom prst="rect">
            <a:avLst/>
          </a:prstGeom>
        </p:spPr>
        <p:txBody>
          <a:bodyPr spcFirstLastPara="1" wrap="square" lIns="91425" tIns="91425" rIns="91425" bIns="91425" anchor="t" anchorCtr="0">
            <a:noAutofit/>
          </a:bodyPr>
          <a:lstStyle/>
          <a:p>
            <a:pPr marL="457200" lvl="0" indent="-436880" algn="l" rtl="0">
              <a:lnSpc>
                <a:spcPct val="80000"/>
              </a:lnSpc>
              <a:spcBef>
                <a:spcPts val="0"/>
              </a:spcBef>
              <a:spcAft>
                <a:spcPts val="0"/>
              </a:spcAft>
              <a:buSzPts val="3280"/>
              <a:buAutoNum type="arabicParenR"/>
            </a:pPr>
            <a:r>
              <a:rPr lang="en" sz="3280"/>
              <a:t>Skin Disease Classification</a:t>
            </a:r>
            <a:endParaRPr sz="3280"/>
          </a:p>
          <a:p>
            <a:pPr marL="457200" lvl="0" indent="-436880" algn="l" rtl="0">
              <a:lnSpc>
                <a:spcPct val="80000"/>
              </a:lnSpc>
              <a:spcBef>
                <a:spcPts val="0"/>
              </a:spcBef>
              <a:spcAft>
                <a:spcPts val="0"/>
              </a:spcAft>
              <a:buSzPts val="3280"/>
              <a:buAutoNum type="arabicParenR"/>
            </a:pPr>
            <a:r>
              <a:rPr lang="en" sz="3280"/>
              <a:t>Alzheimer Disease Classification</a:t>
            </a:r>
            <a:endParaRPr sz="328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214325"/>
            <a:ext cx="8520600" cy="10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280"/>
              <a:t>Methodology Used (Skin Disease)</a:t>
            </a:r>
            <a:endParaRPr sz="4280"/>
          </a:p>
        </p:txBody>
      </p:sp>
      <p:sp>
        <p:nvSpPr>
          <p:cNvPr id="73" name="Google Shape;73;p16"/>
          <p:cNvSpPr txBox="1">
            <a:spLocks noGrp="1"/>
          </p:cNvSpPr>
          <p:nvPr>
            <p:ph type="subTitle" idx="1"/>
          </p:nvPr>
        </p:nvSpPr>
        <p:spPr>
          <a:xfrm>
            <a:off x="311700" y="1253825"/>
            <a:ext cx="8520600" cy="3964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Library and tools: Keras, Numpy and Pillow</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r>
              <a:rPr lang="en"/>
              <a:t>Dataset: Provided by Sponsors and added more samples from Kaggle DermNet Dataset</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Font typeface="Arial"/>
              <a:buNone/>
            </a:pPr>
            <a:r>
              <a:rPr lang="en"/>
              <a:t>AI Architecture: Siamese Network with a CNN based vector generator, E-mixup augmentation for images and an MLP for classification</a:t>
            </a:r>
            <a:endParaRPr/>
          </a:p>
          <a:p>
            <a:pPr marL="0" lvl="0" indent="0" algn="l" rtl="0">
              <a:spcBef>
                <a:spcPts val="0"/>
              </a:spcBef>
              <a:spcAft>
                <a:spcPts val="0"/>
              </a:spcAft>
              <a:buClr>
                <a:schemeClr val="dk1"/>
              </a:buClr>
              <a:buSzPct val="39285"/>
              <a:buFont typeface="Arial"/>
              <a:buNone/>
            </a:pPr>
            <a:r>
              <a:rPr lang="en"/>
              <a:t>Methodology: Images undergo Histogram equalization to avoid biases, 8000 Pairs are obtained from the training set for the Siamese Network which train the CNN vector generator for similarity learning, the obtained embeddings are augmented by using E-Mixup and fed into an MLP for categorical classification</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214325"/>
            <a:ext cx="8520600" cy="10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600" dirty="0"/>
              <a:t>Methodology Used (Alzheimers Disease)</a:t>
            </a:r>
            <a:endParaRPr sz="3600" dirty="0"/>
          </a:p>
        </p:txBody>
      </p:sp>
      <p:sp>
        <p:nvSpPr>
          <p:cNvPr id="79" name="Google Shape;79;p17"/>
          <p:cNvSpPr txBox="1">
            <a:spLocks noGrp="1"/>
          </p:cNvSpPr>
          <p:nvPr>
            <p:ph type="subTitle" idx="1"/>
          </p:nvPr>
        </p:nvSpPr>
        <p:spPr>
          <a:xfrm>
            <a:off x="311700" y="1253825"/>
            <a:ext cx="8520600" cy="39648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a:t>Library and tools: Keras, Numpy and Pillow</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r>
              <a:rPr lang="en"/>
              <a:t>Dataset: </a:t>
            </a:r>
            <a:r>
              <a:rPr lang="en" u="sng">
                <a:solidFill>
                  <a:schemeClr val="hlink"/>
                </a:solidFill>
                <a:hlinkClick r:id="rId3"/>
              </a:rPr>
              <a:t>https://www.kaggle.com/tourist55/alzheimers-dataset-4-class-of-images</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Font typeface="Arial"/>
              <a:buNone/>
            </a:pPr>
            <a:r>
              <a:rPr lang="en"/>
              <a:t>AI Architecture: Siamese Network with a CNN based vector generator, E-mixup augmentation for images and an MLP for classification</a:t>
            </a:r>
            <a:endParaRPr/>
          </a:p>
          <a:p>
            <a:pPr marL="0" lvl="0" indent="0" algn="l" rtl="0">
              <a:spcBef>
                <a:spcPts val="0"/>
              </a:spcBef>
              <a:spcAft>
                <a:spcPts val="0"/>
              </a:spcAft>
              <a:buClr>
                <a:schemeClr val="dk1"/>
              </a:buClr>
              <a:buSzPct val="39285"/>
              <a:buFont typeface="Arial"/>
              <a:buNone/>
            </a:pPr>
            <a:r>
              <a:rPr lang="en"/>
              <a:t>Methedology: Images undergo Histogram equalization to avoid biases, 8000 Pairs are obtained from the training set for the Siamese Network which train the CNN vector generator for similarity learning, the obtained embeddings are augmented by using E-Mixup and fed into an MLP for categorical classification</a:t>
            </a: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ctrTitle"/>
          </p:nvPr>
        </p:nvSpPr>
        <p:spPr>
          <a:xfrm>
            <a:off x="311700" y="310750"/>
            <a:ext cx="8520600" cy="910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Results</a:t>
            </a:r>
            <a:endParaRPr/>
          </a:p>
        </p:txBody>
      </p:sp>
      <p:sp>
        <p:nvSpPr>
          <p:cNvPr id="85" name="Google Shape;85;p18"/>
          <p:cNvSpPr txBox="1">
            <a:spLocks noGrp="1"/>
          </p:cNvSpPr>
          <p:nvPr>
            <p:ph type="subTitle" idx="1"/>
          </p:nvPr>
        </p:nvSpPr>
        <p:spPr>
          <a:xfrm>
            <a:off x="311700" y="1371600"/>
            <a:ext cx="8520600" cy="333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Skin Disease Result:</a:t>
            </a:r>
            <a:endParaRPr/>
          </a:p>
          <a:p>
            <a:pPr marL="0" lvl="0" indent="0" algn="l" rtl="0">
              <a:spcBef>
                <a:spcPts val="0"/>
              </a:spcBef>
              <a:spcAft>
                <a:spcPts val="0"/>
              </a:spcAft>
              <a:buNone/>
            </a:pPr>
            <a:endParaRPr/>
          </a:p>
          <a:p>
            <a:pPr marL="0" lvl="0" indent="0" algn="l" rtl="0">
              <a:spcBef>
                <a:spcPts val="0"/>
              </a:spcBef>
              <a:spcAft>
                <a:spcPts val="0"/>
              </a:spcAft>
              <a:buNone/>
            </a:pPr>
            <a:r>
              <a:rPr lang="en"/>
              <a:t>Accuracy: 70.2% for Testing</a:t>
            </a:r>
            <a:endParaRPr/>
          </a:p>
          <a:p>
            <a:pPr marL="0" lvl="0" indent="0" algn="l" rtl="0">
              <a:spcBef>
                <a:spcPts val="0"/>
              </a:spcBef>
              <a:spcAft>
                <a:spcPts val="0"/>
              </a:spcAft>
              <a:buNone/>
            </a:pPr>
            <a:endParaRPr/>
          </a:p>
          <a:p>
            <a:pPr marL="0" lvl="0" indent="0" algn="l" rtl="0">
              <a:spcBef>
                <a:spcPts val="0"/>
              </a:spcBef>
              <a:spcAft>
                <a:spcPts val="0"/>
              </a:spcAft>
              <a:buNone/>
            </a:pPr>
            <a:r>
              <a:rPr lang="en"/>
              <a:t>Alzheimer Disease Result:</a:t>
            </a:r>
            <a:endParaRPr/>
          </a:p>
          <a:p>
            <a:pPr marL="0" lvl="0" indent="0" algn="l" rtl="0">
              <a:spcBef>
                <a:spcPts val="0"/>
              </a:spcBef>
              <a:spcAft>
                <a:spcPts val="0"/>
              </a:spcAft>
              <a:buNone/>
            </a:pPr>
            <a:endParaRPr/>
          </a:p>
          <a:p>
            <a:pPr marL="0" lvl="0" indent="0" algn="l" rtl="0">
              <a:spcBef>
                <a:spcPts val="0"/>
              </a:spcBef>
              <a:spcAft>
                <a:spcPts val="0"/>
              </a:spcAft>
              <a:buNone/>
            </a:pPr>
            <a:r>
              <a:rPr lang="en"/>
              <a:t>Accuracy: 70% for 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ctrTitle"/>
          </p:nvPr>
        </p:nvSpPr>
        <p:spPr>
          <a:xfrm>
            <a:off x="311700" y="214325"/>
            <a:ext cx="8520600" cy="921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Future Expansion</a:t>
            </a:r>
            <a:endParaRPr/>
          </a:p>
        </p:txBody>
      </p:sp>
      <p:sp>
        <p:nvSpPr>
          <p:cNvPr id="91" name="Google Shape;91;p19"/>
          <p:cNvSpPr txBox="1">
            <a:spLocks noGrp="1"/>
          </p:cNvSpPr>
          <p:nvPr>
            <p:ph type="subTitle" idx="1"/>
          </p:nvPr>
        </p:nvSpPr>
        <p:spPr>
          <a:xfrm>
            <a:off x="311700" y="1318025"/>
            <a:ext cx="8520600" cy="360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With non-skewed and non-biased dataset, the </a:t>
            </a:r>
            <a:r>
              <a:rPr lang="en" b="1"/>
              <a:t>skin disease classification</a:t>
            </a:r>
            <a:r>
              <a:rPr lang="en"/>
              <a:t> would achieve more accuracy</a:t>
            </a:r>
            <a:endParaRPr/>
          </a:p>
          <a:p>
            <a:pPr marL="0" lvl="0" indent="0" algn="l" rtl="0">
              <a:spcBef>
                <a:spcPts val="0"/>
              </a:spcBef>
              <a:spcAft>
                <a:spcPts val="0"/>
              </a:spcAft>
              <a:buNone/>
            </a:pPr>
            <a:endParaRPr/>
          </a:p>
          <a:p>
            <a:pPr marL="0" lvl="0" indent="0" algn="l" rtl="0">
              <a:spcBef>
                <a:spcPts val="0"/>
              </a:spcBef>
              <a:spcAft>
                <a:spcPts val="0"/>
              </a:spcAft>
              <a:buNone/>
            </a:pPr>
            <a:r>
              <a:rPr lang="en"/>
              <a:t>With data augmentation techniques like GANs, we can train a more robust model that helps </a:t>
            </a:r>
            <a:r>
              <a:rPr lang="en" b="1"/>
              <a:t>detect the Alzheimer</a:t>
            </a:r>
            <a:r>
              <a:rPr lang="en"/>
              <a:t> from MRI images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p:nvPr/>
        </p:nvSpPr>
        <p:spPr>
          <a:xfrm>
            <a:off x="996550" y="1810925"/>
            <a:ext cx="68688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a:t>THANKS</a:t>
            </a:r>
            <a:endParaRPr sz="6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On-screen Show (16:9)</PresentationFormat>
  <Paragraphs>44</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Centre of Excellence in Data Science, Computer Science and  Engineering Department , Institute of Technology, Nirma University  </vt:lpstr>
      <vt:lpstr>  Data Surgeons (From: Institute of Technology, Nirma University) Naishadh Mehta - 19mced07@nirmauni.ac.in Pranshav Gajjar Anand Ruparelia Bhavesh Pariyani  </vt:lpstr>
      <vt:lpstr>Problem Statement</vt:lpstr>
      <vt:lpstr>Methodology Used (Skin Disease)</vt:lpstr>
      <vt:lpstr>Methodology Used (Alzheimers Disease)</vt:lpstr>
      <vt:lpstr>Results</vt:lpstr>
      <vt:lpstr>Future Expansion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 of Excellence in Data Science, Computer Science and  Engineering Department , Institute of Technology, Nirma University  </dc:title>
  <cp:lastModifiedBy>Naishadh Mehta</cp:lastModifiedBy>
  <cp:revision>1</cp:revision>
  <dcterms:modified xsi:type="dcterms:W3CDTF">2021-02-28T08:42:07Z</dcterms:modified>
</cp:coreProperties>
</file>