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9bc7766c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9bc7766c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bc7766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bc7766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9bc7766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9bc7766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bc7766c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bc7766c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9bc7766c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bc7766c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9bc7766c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bc7766c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bc7766c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bc7766c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tourist55/alzheimers-dataset-4-class-of-im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7950" y="1298825"/>
            <a:ext cx="7688100" cy="166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80"/>
              <a:t>Centre of Excellence in Data Science,</a:t>
            </a:r>
            <a:endParaRPr sz="2580"/>
          </a:p>
          <a:p>
            <a:pPr indent="0" lvl="0" marL="0" rtl="0" algn="ctr">
              <a:spcBef>
                <a:spcPts val="0"/>
              </a:spcBef>
              <a:spcAft>
                <a:spcPts val="0"/>
              </a:spcAft>
              <a:buSzPts val="990"/>
              <a:buNone/>
            </a:pPr>
            <a:r>
              <a:rPr lang="en" sz="2580"/>
              <a:t>Computer Science and </a:t>
            </a:r>
            <a:endParaRPr sz="2580"/>
          </a:p>
          <a:p>
            <a:pPr indent="0" lvl="0" marL="0" rtl="0" algn="ctr">
              <a:spcBef>
                <a:spcPts val="0"/>
              </a:spcBef>
              <a:spcAft>
                <a:spcPts val="0"/>
              </a:spcAft>
              <a:buSzPts val="990"/>
              <a:buNone/>
            </a:pPr>
            <a:r>
              <a:rPr lang="en" sz="2580"/>
              <a:t>Engineering Department ,</a:t>
            </a:r>
            <a:endParaRPr sz="2580"/>
          </a:p>
          <a:p>
            <a:pPr indent="0" lvl="0" marL="0" rtl="0" algn="ctr">
              <a:spcBef>
                <a:spcPts val="0"/>
              </a:spcBef>
              <a:spcAft>
                <a:spcPts val="0"/>
              </a:spcAft>
              <a:buSzPts val="990"/>
              <a:buNone/>
            </a:pPr>
            <a:r>
              <a:rPr lang="en" sz="2580"/>
              <a:t>Institute of Technology, Nirma University</a:t>
            </a:r>
            <a:endParaRPr sz="2580"/>
          </a:p>
          <a:p>
            <a:pPr indent="0" lvl="0" marL="0" rtl="0" algn="ctr">
              <a:spcBef>
                <a:spcPts val="0"/>
              </a:spcBef>
              <a:spcAft>
                <a:spcPts val="0"/>
              </a:spcAft>
              <a:buSzPts val="990"/>
              <a:buNone/>
            </a:pPr>
            <a:r>
              <a:t/>
            </a:r>
            <a:endParaRPr sz="2580"/>
          </a:p>
          <a:p>
            <a:pPr indent="0" lvl="0" marL="0" rtl="0" algn="ctr">
              <a:spcBef>
                <a:spcPts val="0"/>
              </a:spcBef>
              <a:spcAft>
                <a:spcPts val="0"/>
              </a:spcAft>
              <a:buSzPts val="990"/>
              <a:buNone/>
            </a:pPr>
            <a:r>
              <a:t/>
            </a:r>
            <a:endParaRPr sz="2980"/>
          </a:p>
        </p:txBody>
      </p:sp>
      <p:pic>
        <p:nvPicPr>
          <p:cNvPr id="55" name="Google Shape;55;p13"/>
          <p:cNvPicPr preferRelativeResize="0"/>
          <p:nvPr/>
        </p:nvPicPr>
        <p:blipFill>
          <a:blip r:embed="rId3">
            <a:alphaModFix/>
          </a:blip>
          <a:stretch>
            <a:fillRect/>
          </a:stretch>
        </p:blipFill>
        <p:spPr>
          <a:xfrm>
            <a:off x="2241563" y="2279300"/>
            <a:ext cx="4660874" cy="1528150"/>
          </a:xfrm>
          <a:prstGeom prst="rect">
            <a:avLst/>
          </a:prstGeom>
          <a:noFill/>
          <a:ln>
            <a:noFill/>
          </a:ln>
        </p:spPr>
      </p:pic>
      <p:sp>
        <p:nvSpPr>
          <p:cNvPr id="56" name="Google Shape;56;p13"/>
          <p:cNvSpPr txBox="1"/>
          <p:nvPr/>
        </p:nvSpPr>
        <p:spPr>
          <a:xfrm>
            <a:off x="2784200" y="4011825"/>
            <a:ext cx="4435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Alzheimer Disease Detection</a:t>
            </a:r>
            <a:endParaRPr b="1" sz="2100"/>
          </a:p>
          <a:p>
            <a:pPr indent="0" lvl="0" marL="0" rtl="0" algn="l">
              <a:spcBef>
                <a:spcPts val="0"/>
              </a:spcBef>
              <a:spcAft>
                <a:spcPts val="0"/>
              </a:spcAft>
              <a:buNone/>
            </a:pPr>
            <a:r>
              <a:rPr b="1" lang="en" sz="2100"/>
              <a:t>Skin Disease Detection</a:t>
            </a:r>
            <a:endParaRPr b="1" sz="2100"/>
          </a:p>
          <a:p>
            <a:pPr indent="0" lvl="0" marL="0" rtl="0" algn="l">
              <a:spcBef>
                <a:spcPts val="0"/>
              </a:spcBef>
              <a:spcAft>
                <a:spcPts val="0"/>
              </a:spcAft>
              <a:buNone/>
            </a:pPr>
            <a:r>
              <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70725" y="1286675"/>
            <a:ext cx="8520600" cy="272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sz="4377"/>
              <a:t>Data </a:t>
            </a:r>
            <a:r>
              <a:rPr b="1" lang="en" sz="4377"/>
              <a:t>Surgeons</a:t>
            </a:r>
            <a:endParaRPr b="1" sz="4377"/>
          </a:p>
          <a:p>
            <a:pPr indent="0" lvl="0" marL="0" rtl="0" algn="l">
              <a:spcBef>
                <a:spcPts val="0"/>
              </a:spcBef>
              <a:spcAft>
                <a:spcPts val="0"/>
              </a:spcAft>
              <a:buNone/>
            </a:pPr>
            <a:r>
              <a:rPr b="1" lang="en" sz="2933"/>
              <a:t>(From: Institute of Technology, Nirma University)</a:t>
            </a:r>
            <a:endParaRPr b="1" sz="2933"/>
          </a:p>
          <a:p>
            <a:pPr indent="0" lvl="0" marL="0" rtl="0" algn="ctr">
              <a:spcBef>
                <a:spcPts val="0"/>
              </a:spcBef>
              <a:spcAft>
                <a:spcPts val="0"/>
              </a:spcAft>
              <a:buNone/>
            </a:pPr>
            <a:r>
              <a:rPr b="1" lang="en" sz="3155"/>
              <a:t>Naishadh Mehta - 19mced07@nirmauni.ac.in</a:t>
            </a:r>
            <a:endParaRPr b="1" sz="3155"/>
          </a:p>
          <a:p>
            <a:pPr indent="0" lvl="0" marL="0" rtl="0" algn="ctr">
              <a:spcBef>
                <a:spcPts val="0"/>
              </a:spcBef>
              <a:spcAft>
                <a:spcPts val="0"/>
              </a:spcAft>
              <a:buNone/>
            </a:pPr>
            <a:r>
              <a:rPr lang="en" sz="3155"/>
              <a:t>Pranshav Gajjar</a:t>
            </a:r>
            <a:endParaRPr sz="3155"/>
          </a:p>
          <a:p>
            <a:pPr indent="0" lvl="0" marL="0" rtl="0" algn="ctr">
              <a:spcBef>
                <a:spcPts val="0"/>
              </a:spcBef>
              <a:spcAft>
                <a:spcPts val="0"/>
              </a:spcAft>
              <a:buNone/>
            </a:pPr>
            <a:r>
              <a:rPr lang="en" sz="3155"/>
              <a:t>Anand Ruparelia</a:t>
            </a:r>
            <a:endParaRPr sz="3155"/>
          </a:p>
          <a:p>
            <a:pPr indent="0" lvl="0" marL="0" rtl="0" algn="ctr">
              <a:spcBef>
                <a:spcPts val="0"/>
              </a:spcBef>
              <a:spcAft>
                <a:spcPts val="0"/>
              </a:spcAft>
              <a:buNone/>
            </a:pPr>
            <a:r>
              <a:rPr lang="en" sz="3155"/>
              <a:t>Bhavesh Pariyani</a:t>
            </a:r>
            <a:endParaRPr sz="3155"/>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148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67" name="Google Shape;67;p15"/>
          <p:cNvSpPr txBox="1"/>
          <p:nvPr>
            <p:ph idx="1" type="subTitle"/>
          </p:nvPr>
        </p:nvSpPr>
        <p:spPr>
          <a:xfrm>
            <a:off x="311700" y="2834125"/>
            <a:ext cx="8520600" cy="1977300"/>
          </a:xfrm>
          <a:prstGeom prst="rect">
            <a:avLst/>
          </a:prstGeom>
        </p:spPr>
        <p:txBody>
          <a:bodyPr anchorCtr="0" anchor="t" bIns="91425" lIns="91425" spcFirstLastPara="1" rIns="91425" wrap="square" tIns="91425">
            <a:noAutofit/>
          </a:bodyPr>
          <a:lstStyle/>
          <a:p>
            <a:pPr indent="-436880" lvl="0" marL="457200" rtl="0" algn="l">
              <a:lnSpc>
                <a:spcPct val="80000"/>
              </a:lnSpc>
              <a:spcBef>
                <a:spcPts val="0"/>
              </a:spcBef>
              <a:spcAft>
                <a:spcPts val="0"/>
              </a:spcAft>
              <a:buSzPts val="3280"/>
              <a:buAutoNum type="arabicParenR"/>
            </a:pPr>
            <a:r>
              <a:rPr lang="en" sz="3280"/>
              <a:t>Skin Disease Classification</a:t>
            </a:r>
            <a:endParaRPr sz="3280"/>
          </a:p>
          <a:p>
            <a:pPr indent="-436880" lvl="0" marL="457200" rtl="0" algn="l">
              <a:lnSpc>
                <a:spcPct val="80000"/>
              </a:lnSpc>
              <a:spcBef>
                <a:spcPts val="0"/>
              </a:spcBef>
              <a:spcAft>
                <a:spcPts val="0"/>
              </a:spcAft>
              <a:buSzPts val="3280"/>
              <a:buAutoNum type="arabicParenR"/>
            </a:pPr>
            <a:r>
              <a:rPr lang="en" sz="3280"/>
              <a:t>Alzheimer Disease Classification</a:t>
            </a:r>
            <a:endParaRPr sz="32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214325"/>
            <a:ext cx="8520600" cy="10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Methodology</a:t>
            </a:r>
            <a:r>
              <a:rPr lang="en" sz="4280"/>
              <a:t> Used (Skin Disease)</a:t>
            </a:r>
            <a:endParaRPr sz="4280"/>
          </a:p>
        </p:txBody>
      </p:sp>
      <p:sp>
        <p:nvSpPr>
          <p:cNvPr id="73" name="Google Shape;73;p16"/>
          <p:cNvSpPr txBox="1"/>
          <p:nvPr>
            <p:ph idx="1" type="subTitle"/>
          </p:nvPr>
        </p:nvSpPr>
        <p:spPr>
          <a:xfrm>
            <a:off x="311700" y="1253825"/>
            <a:ext cx="8520600" cy="396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Library and tools: Keras, Numpy and Pillow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rPr lang="en"/>
              <a:t>Dataset: Provided by Sponsors and added more samples from Kaggle DermNet Dataset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AI Architecture: Siamese Network with a CNN based vector generator, E-mixup augmentation for images and an MLP for classification</a:t>
            </a:r>
            <a:endParaRPr/>
          </a:p>
          <a:p>
            <a:pPr indent="0" lvl="0" marL="0" rtl="0" algn="l">
              <a:spcBef>
                <a:spcPts val="0"/>
              </a:spcBef>
              <a:spcAft>
                <a:spcPts val="0"/>
              </a:spcAft>
              <a:buClr>
                <a:schemeClr val="dk1"/>
              </a:buClr>
              <a:buSzPct val="39285"/>
              <a:buFont typeface="Arial"/>
              <a:buNone/>
            </a:pPr>
            <a:r>
              <a:rPr lang="en"/>
              <a:t>Methodology: Images undergo Histogram equalization to avoid biases, 8000 Pairs are obtained from the training set for the Siamese Network which train the CNN vector generator for similarity learning, the obtained embeddings are augmented by using E-Mixup and fed into an MLP for categorical classification</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214325"/>
            <a:ext cx="8520600" cy="10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Methodology Used (Skin Disease)</a:t>
            </a:r>
            <a:endParaRPr sz="4280"/>
          </a:p>
        </p:txBody>
      </p:sp>
      <p:sp>
        <p:nvSpPr>
          <p:cNvPr id="79" name="Google Shape;79;p17"/>
          <p:cNvSpPr txBox="1"/>
          <p:nvPr>
            <p:ph idx="1" type="subTitle"/>
          </p:nvPr>
        </p:nvSpPr>
        <p:spPr>
          <a:xfrm>
            <a:off x="311700" y="1253825"/>
            <a:ext cx="8520600" cy="3964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Library and tools: Keras, Numpy and Pillow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rPr lang="en"/>
              <a:t>Dataset: </a:t>
            </a:r>
            <a:r>
              <a:rPr lang="en" u="sng">
                <a:solidFill>
                  <a:schemeClr val="hlink"/>
                </a:solidFill>
                <a:hlinkClick r:id="rId3"/>
              </a:rPr>
              <a:t>https://www.kaggle.com/tourist55/alzheimers-dataset-4-class-of-images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AI Architecture: Siamese Network with a CNN based vector generator, E-mixup augmentation for images and an MLP for classification</a:t>
            </a:r>
            <a:endParaRPr/>
          </a:p>
          <a:p>
            <a:pPr indent="0" lvl="0" marL="0" rtl="0" algn="l">
              <a:spcBef>
                <a:spcPts val="0"/>
              </a:spcBef>
              <a:spcAft>
                <a:spcPts val="0"/>
              </a:spcAft>
              <a:buClr>
                <a:schemeClr val="dk1"/>
              </a:buClr>
              <a:buSzPct val="39285"/>
              <a:buFont typeface="Arial"/>
              <a:buNone/>
            </a:pPr>
            <a:r>
              <a:rPr lang="en"/>
              <a:t>Methedology: Images undergo Histogram equalization to avoid biases, 8000 Pairs are obtained from the training set for the Siamese Network which train the CNN vector generator for similarity learning, the obtained embeddings are augmented by using E-Mixup and fed into an MLP for categorical classification</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310750"/>
            <a:ext cx="8520600" cy="910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85" name="Google Shape;85;p18"/>
          <p:cNvSpPr txBox="1"/>
          <p:nvPr>
            <p:ph idx="1" type="subTitle"/>
          </p:nvPr>
        </p:nvSpPr>
        <p:spPr>
          <a:xfrm>
            <a:off x="311700" y="1371600"/>
            <a:ext cx="8520600" cy="33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Skin Disease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70.2% for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Alzheimer Disease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70% for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214325"/>
            <a:ext cx="8520600" cy="92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Future Expansion</a:t>
            </a:r>
            <a:endParaRPr/>
          </a:p>
        </p:txBody>
      </p:sp>
      <p:sp>
        <p:nvSpPr>
          <p:cNvPr id="91" name="Google Shape;91;p19"/>
          <p:cNvSpPr txBox="1"/>
          <p:nvPr>
            <p:ph idx="1" type="subTitle"/>
          </p:nvPr>
        </p:nvSpPr>
        <p:spPr>
          <a:xfrm>
            <a:off x="311700" y="1318025"/>
            <a:ext cx="8520600" cy="3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non-skewed and non-biased dataset, the </a:t>
            </a:r>
            <a:r>
              <a:rPr b="1" lang="en"/>
              <a:t>skin disease classification</a:t>
            </a:r>
            <a:r>
              <a:rPr lang="en"/>
              <a:t> would achieve more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data augmentation techniques like GANs, we can train a more robust model that helps </a:t>
            </a:r>
            <a:r>
              <a:rPr b="1" lang="en"/>
              <a:t>detect</a:t>
            </a:r>
            <a:r>
              <a:rPr b="1" lang="en"/>
              <a:t> the Alzheimer</a:t>
            </a:r>
            <a:r>
              <a:rPr lang="en"/>
              <a:t> from MRI images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996550" y="1810925"/>
            <a:ext cx="6868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