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7" r:id="rId6"/>
    <p:sldId id="276" r:id="rId7"/>
    <p:sldId id="268" r:id="rId8"/>
    <p:sldId id="284" r:id="rId9"/>
    <p:sldId id="279" r:id="rId10"/>
    <p:sldId id="280" r:id="rId11"/>
    <p:sldId id="281" r:id="rId12"/>
    <p:sldId id="285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302" r:id="rId22"/>
    <p:sldId id="303" r:id="rId23"/>
    <p:sldId id="299" r:id="rId24"/>
    <p:sldId id="300" r:id="rId25"/>
    <p:sldId id="301" r:id="rId26"/>
    <p:sldId id="257" r:id="rId27"/>
    <p:sldId id="273" r:id="rId28"/>
    <p:sldId id="282" r:id="rId29"/>
    <p:sldId id="283" r:id="rId30"/>
    <p:sldId id="304" r:id="rId3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3679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6C0D48-5544-4D1E-92ED-7D29602D5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546F38-6843-4BA4-9087-99FDAC136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D53939-53E7-4DCA-A249-1FAF9BBDBF2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4D4C3A-831C-48BC-BBE8-779D18069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8A2E2F-4EBC-4E26-BCA0-463636F0B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D2A560-1C91-4773-B7AC-4FDF7293DA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72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4FE4-0960-4C96-9130-0D6F327279EF}" type="datetime1">
              <a:rPr lang="de-DE" smtClean="0"/>
              <a:pPr/>
              <a:t>30.01.2025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F167F0-0840-1348-BFE4-C6298BBC0698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19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5DAD-8729-0701-15CE-211FF8595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6CCF93-2FBB-2403-80B6-0C9E74152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E9DC48-1C49-E293-D156-FDA08BCCE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Punkte im </a:t>
            </a:r>
            <a:r>
              <a:rPr lang="de-DE" b="1" dirty="0"/>
              <a:t>Scatterplot</a:t>
            </a:r>
            <a:r>
              <a:rPr lang="de-DE" dirty="0"/>
              <a:t> repräsentieren </a:t>
            </a:r>
            <a:r>
              <a:rPr lang="de-DE" b="1" dirty="0"/>
              <a:t>die einzelnen Datenpunkte aus den Testdaten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 Streuung: die tatsächlichen Werte vs. Vorhergesagte Werte zeigen eine breite Streuung. D.h. das Modell hat Schwierigkeiten, präzise Schätzungen für hohe Werte zu liefern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eine segmentierte Modellierung könnte helfen, bessere Ergebnisse zu erzielen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Faktoren haben in verschiedenen Gruppen unterschiedliche Relevanz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könnte das bedeuten?</a:t>
            </a:r>
          </a:p>
          <a:p>
            <a:pPr marL="628650" lvl="1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Modell für alle Kunden ist möglicherweise nicht ausreichend</a:t>
            </a:r>
          </a:p>
          <a:p>
            <a:pPr marL="628650" lvl="1" indent="-171450" algn="l" defTabSz="914400" rtl="0" eaLnBrk="1" latinLnBrk="0" hangingPunct="1">
              <a:buFontTx/>
              <a:buChar char="-"/>
            </a:pPr>
            <a:r>
              <a:rPr lang="de-DE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Lösung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Stattdessen Kundengruppen mit ähnlichem Verhalten identifizieren (Clustering)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 kann man auch anhand der folgenden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Residuenverteilung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sehen.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1CEAD0-549E-DA68-B62D-4CC10C60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55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7D16-1C95-C561-47BC-74F65BD3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C7ACDF-C1AF-C05E-EA11-ABF3D43A1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775CF9-A67C-6085-D072-E29CAAEE1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zeigt die </a:t>
            </a:r>
            <a:r>
              <a:rPr lang="de-DE" b="1" dirty="0"/>
              <a:t>Differenz zwischen den tatsächlichen Werten und den vorhergesagten Werten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Bestimmte Kundengruppen werden konstant unter- oder überschätzt -&gt; Modell kann nicht alle Kaufmuster gleich gut erfassen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Große Abweichungen zwischen tatsächlichen und vorhergesagten Werten -&gt; Vorhersage besonders ungenau für Kunden mit sehr hohen oder sehr niedrigen Ausgaben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Einflussfaktoren wirken nicht für alle Kunden gleich → Ein einziges Modell reicht nicht aus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Lösung: Clustering zur Identifikation ähnlicher Kundengruppen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„Wir benötigen eine genauere Segmentierung der Kunden, um präzisere Vorhersagen zu ermöglichen – das führt uns zum nächsten Schritt: Clustering!“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F76B3-5168-1C18-099C-342D286C2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11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2703-A211-31E8-93E6-BDAA2DE1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656AAD-1147-8681-2077-F0E0B750D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03C872-F31F-672C-6DC4-6EBAB1327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Warum Clustering?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Kunden haben unterschiedliche Kaufmuster → Ein einziges Modell reicht nicht aus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 Clustering werden Gruppen mit ähnlichem Verhalten identifiziert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so können genauere Vorhersagen für jede Kundengruppe erstellt werden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funktioniert das Clustering?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Kunden werden basierend auf Ähnlichkeiten in Merkmalen wie Einkommen &amp; Kaufverhalten gruppiert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Anzahl der Gruppen, sogenannte Cluster ist nicht vorgegeben – sie muss optimal bestimmt werden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</a:t>
            </a:r>
            <a:r>
              <a:rPr lang="de-DE" b="1" dirty="0"/>
              <a:t>Elbow-Methode</a:t>
            </a:r>
            <a:r>
              <a:rPr lang="de-DE" dirty="0"/>
              <a:t> hilft, die beste Clusteranzahl zu finden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Nachdem wir die optimale Clusteranzahl bestimmt haben, sehen wir uns an, welche Kundengruppen sich ergeben.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BECB8-D588-AD16-CC1B-15D49ADAC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427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D15E-20F2-6C05-C18F-DC24985F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30B753-B1FD-528A-01EE-248A169AC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A1B2C0-B2AB-F972-2DEA-BC9D26334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E89427-FCD0-6184-D27E-A96650DFD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62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BE02-7A39-D3F6-9E35-F7A3237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C77A7B-43E6-F3BD-908A-EA590C819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5ECB65-1574-0E9D-60EC-453205DC3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0 </a:t>
            </a:r>
            <a:r>
              <a:rPr lang="de-DE" b="0" dirty="0"/>
              <a:t>– Fokus auf Webshop und Rabatte</a:t>
            </a:r>
          </a:p>
          <a:p>
            <a:pPr marL="171450" indent="-171450">
              <a:buFontTx/>
              <a:buChar char="-"/>
            </a:pPr>
            <a:r>
              <a:rPr lang="de-DE" dirty="0"/>
              <a:t>Hohe Aktivität bei Online-Käufen und Rabattaktionen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1 </a:t>
            </a:r>
            <a:r>
              <a:rPr lang="de-DE" dirty="0"/>
              <a:t>– kaum Interaktion, geringe Kaufaktivität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Kundengruppe mit den meisten Kunden (breite Masse)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2 </a:t>
            </a:r>
            <a:r>
              <a:rPr lang="de-DE" b="0" dirty="0"/>
              <a:t>– starke Präferenz für Katalog- und Ladeneinkäufe</a:t>
            </a:r>
          </a:p>
          <a:p>
            <a:pPr marL="171450" indent="-171450">
              <a:buFontTx/>
              <a:buChar char="-"/>
            </a:pPr>
            <a:r>
              <a:rPr lang="de-DE" dirty="0"/>
              <a:t>Höhere Nutzung klassischer Kanäle, weniger online-affin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88ACB-766F-E1A1-4C7F-2215E3DC1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23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8839A-6EC6-D2EF-6D9E-3493F10FE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CEA52EB-5821-1FB4-EF53-E98E5DBD6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E06F0C-078B-36C3-E0FF-35527A57A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dirty="0"/>
              <a:t>Cluster 0 – Fokus auf Webshop und Rabatte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Reagiert am besten auf Online- und Rabattaktionen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1 – letzte Kampagne am effektivsten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Geringe Gesamtbeteiligung, aber hohe Resonanz auf die letzte Kampagne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b="1" dirty="0"/>
              <a:t>Cluster 2 – starke Präferenz für Katalog- und Ladeneinkäufe</a:t>
            </a:r>
          </a:p>
          <a:p>
            <a:pPr marL="171450" indent="-171450">
              <a:buFontTx/>
              <a:buChar char="-"/>
            </a:pPr>
            <a:r>
              <a:rPr lang="de-DE" dirty="0"/>
              <a:t>Reagiert hauptsächlich auf klassische Marketingkanäle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Diese Erkenntnisse helfen uns, zukünftige Kampagnen gezielter auf die jeweiligen Kundengruppen abzustimmen.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1D866B-8204-DE14-BDB6-9DBDF5FD0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35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99EB3-3408-7545-D48C-D89FBABC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DF3934-850F-DD68-AAF3-5923F5178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6933B8-F6FB-89D6-0AD4-B1EE3FF29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Um das Ergebnis visuell darzustellen, muss man es oft auf </a:t>
            </a:r>
            <a:r>
              <a:rPr lang="de-DE" b="1" dirty="0"/>
              <a:t>2D oder 3D</a:t>
            </a:r>
            <a:r>
              <a:rPr lang="de-DE" dirty="0"/>
              <a:t> </a:t>
            </a:r>
            <a:r>
              <a:rPr lang="de-DE" dirty="0" err="1"/>
              <a:t>reduzieren.PCA</a:t>
            </a:r>
            <a:r>
              <a:rPr lang="de-DE" dirty="0"/>
              <a:t> hilft dabei, die wichtigsten Strukturen zu erhalten und gleichzeitig die Anzahl der Dimensionen zu verringern.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Diese Visualisierung zeigt, dass unsere Clustering-Methodik sinnvolle Gruppen erstellt hat. Jetzt betrachten wir, </a:t>
            </a:r>
            <a:r>
              <a:rPr lang="de-DE" b="1" dirty="0"/>
              <a:t>welche Geschäftsimplikationen sich aus diesen Clustern ableiten lassen</a:t>
            </a:r>
            <a:r>
              <a:rPr lang="de-DE" dirty="0"/>
              <a:t>.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X-Achse: Gesamtkäufe und Einkommen - Konsumverhalten &amp; Einkommen - </a:t>
            </a:r>
            <a:r>
              <a:rPr lang="de-DE" b="1" dirty="0"/>
              <a:t>hohes Einkommen und kaufen häufiger ein</a:t>
            </a:r>
            <a:r>
              <a:rPr lang="de-DE" dirty="0"/>
              <a:t>.</a:t>
            </a:r>
          </a:p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Y-Achse: Anzahl Rabattkäufe und Haushaltsgröße - größere Haushalte und häufigere Rabattkäufe</a:t>
            </a:r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endParaRPr lang="de-DE" dirty="0"/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8CA4B0-C892-70F3-EEA3-CA7D50E44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8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A74BA-A2CE-0763-658F-2F9FCF56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9B67BD-3695-F9B7-0382-A025577C9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D43F29-1251-F8F0-6FF0-21628F935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Streuung ist sichtbar, aber das Modell kann viele Werte gut vorhersagen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Kunden nutzen viele Rabatte und Online-Angebote, was Vorhersagen erschwert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Mehr Daten aus spezifischen Kaufkanälen könnten die Vorhersage noch präziser machen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F57CD-6B62-11F5-7D34-100BED8AD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398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665B-47EF-35CE-25B8-0DCAD14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716A07-F68F-D4A8-58B5-F42F8F555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E27D1D-7000-7BAC-C9C5-137502439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Die Vorhersagen liegen nah an der Trendlinie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Cluster enthält die meisten Kunden, dadurch ist Modell besser trainiert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dirty="0"/>
              <a:t>gibt es Unterschiede innerhalb dieser Gruppe, die weiter untersucht werden sollten?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7396B2-D4B6-6F70-D1D7-E64747B21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3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8B3D-BB63-FF73-8048-367FF082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9A86B5-F1BE-F4CB-2961-D1922D5FB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6B2DC3-4CE3-CED3-66ED-1C4674810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Vorhersage für Cluster 0: Mittleres Einkommen, hohe Interaktion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8B43E-FB75-A65D-98D7-50B800352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59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9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BCADC-1940-C37E-BE53-32B1D0DB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5C91B96-DC3D-2E5A-D0F5-65B5AD35B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6530A2-F987-CFCF-808E-B6294966D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ursprüngliche Modellierung zeigte hohe Streuung. Durch Clustering konnten genauere Vorhersagen getroffen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Cluster 1 (niedriges Einkommen, geringe Interaktion) war am genauesten, da es die meisten Kunden enthält.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Cluster 0 &amp; 2 zeigen stärkere Streuung, vermutlich aufgrund von weniger Daten oder variablerem Kaufverhalten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Cluster liefern wertvolle Erkenntnisse darüber, welche Kundengruppen mit welchen Maßnahmen angesprochen werden sollten.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Bestimmte Kaufkanäle (z. B. Katalogkäufe oder Webshop) korrelieren stärker mit höheren oder niedrigeren Ausgaben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Kunden, die in der Vergangenheit gut auf Kampagnen reagiert haben, neigen dazu, auch künftig höhere Ausgaben zu haben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37853-0717-2532-0706-1D6546CE8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68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7DF2B-15B8-8C2D-AB8B-C402B984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0A239B-7361-0A67-35EE-F46674080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948099-F6A5-70E2-3D53-CC55790E1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de-DE" dirty="0"/>
              <a:t>Vorhersage für Cluster 0: Mittleres Einkommen, hohe Interaktion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buFontTx/>
              <a:buNone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F039EF-B3A1-D795-8FA5-30BA46D6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131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7CE5-062F-7980-D9C7-CE8922AC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EE0B8D-6B46-634E-7E31-9406FDEC7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F39D51-3F4D-C620-3B55-AA4F17C7B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Beantwortung der Fragestellung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/>
              <a:t>Welche Kundengruppen sind am wahrscheinlichsten für eine Umsatzsteigerung verantwortlich, und wie können wir sie gezielt ansprechen?</a:t>
            </a:r>
            <a:endParaRPr lang="de-DE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dirty="0"/>
            </a:br>
            <a:r>
              <a:rPr lang="de-DE" dirty="0"/>
              <a:t>✅ Kunden lassen sich in drei Hauptsegmente einteilen</a:t>
            </a:r>
            <a:br>
              <a:rPr lang="de-DE" dirty="0"/>
            </a:br>
            <a:r>
              <a:rPr lang="de-DE" dirty="0"/>
              <a:t>✅ Hohe Kaufkraft vor allem in Cluster 2 (Katalog/Laden), während Cluster 0 online-affin ist</a:t>
            </a:r>
            <a:br>
              <a:rPr lang="de-DE" dirty="0"/>
            </a:br>
            <a:r>
              <a:rPr lang="de-DE" dirty="0"/>
              <a:t>✅ Marketingansätze können gezielt für jedes Cluster optimiert werden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Erkenntnisse</a:t>
            </a:r>
            <a:br>
              <a:rPr lang="de-DE" dirty="0"/>
            </a:br>
            <a:r>
              <a:rPr lang="de-DE" dirty="0"/>
              <a:t>✅ Lineare Regression zeigt Verbesserung durch Clustering</a:t>
            </a:r>
            <a:br>
              <a:rPr lang="de-DE" dirty="0"/>
            </a:br>
            <a:r>
              <a:rPr lang="de-DE" dirty="0"/>
              <a:t>✅ Kampagnenerfolg variiert je nach Kundensegment</a:t>
            </a:r>
            <a:br>
              <a:rPr lang="de-DE" dirty="0"/>
            </a:br>
            <a:r>
              <a:rPr lang="de-DE" dirty="0"/>
              <a:t>✅ Präzisere Vorhersagen durch segmentierte Modelle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Limitationen &amp; Herausforderungen</a:t>
            </a:r>
            <a:br>
              <a:rPr lang="de-DE" dirty="0"/>
            </a:br>
            <a:r>
              <a:rPr lang="de-DE" dirty="0"/>
              <a:t>✅ Modell zeigt für Cluster 1 (größter Kundenstamm) die höchste Genauigkeit, aber Schwächen bei kleineren Clustern</a:t>
            </a:r>
            <a:br>
              <a:rPr lang="de-DE" dirty="0"/>
            </a:br>
            <a:r>
              <a:rPr lang="de-DE" dirty="0"/>
              <a:t>✅ Geringe Datenmenge in bestimmten Segmenten beeinflusst die Vorhersagequalität</a:t>
            </a:r>
            <a:br>
              <a:rPr lang="de-DE" dirty="0"/>
            </a:br>
            <a:r>
              <a:rPr lang="de-DE" dirty="0"/>
              <a:t>✅ Externe Faktoren (z. B. Marktschwankungen, Saisonalität) wurden nicht berücksichtigt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📌 </a:t>
            </a:r>
            <a:r>
              <a:rPr lang="de-DE" b="1" dirty="0"/>
              <a:t>Ausblick</a:t>
            </a:r>
            <a:br>
              <a:rPr lang="de-DE" dirty="0"/>
            </a:br>
            <a:r>
              <a:rPr lang="de-DE" dirty="0"/>
              <a:t>✅ Erweiterung der Modelle mit zusätzlichen Features</a:t>
            </a:r>
            <a:br>
              <a:rPr lang="de-DE" dirty="0"/>
            </a:br>
            <a:r>
              <a:rPr lang="de-DE" dirty="0"/>
              <a:t>✅ Test von nicht-linearen Modellen zur Verbesserung der Genauigkeit</a:t>
            </a:r>
            <a:br>
              <a:rPr lang="de-DE" dirty="0"/>
            </a:br>
            <a:r>
              <a:rPr lang="de-DE" dirty="0"/>
              <a:t>✅ Langfristige Erfolgskontrolle der Cluster-Strategie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A30E41-4B81-3C47-5B49-647D8BB0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2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98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5698-2843-765B-21CD-6CCF5E31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AF181-7AC1-0FA0-54D0-0402EB2B6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E67702-3006-D328-A73D-C8672959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Alter ist normalverteilt, 3 Ausreißer wurden in der Datenbereinigung entfernt (Alter über 110 Jahre).</a:t>
            </a:r>
          </a:p>
          <a:p>
            <a:pPr marL="0" indent="0">
              <a:buFontTx/>
              <a:buNone/>
            </a:pPr>
            <a:r>
              <a:rPr lang="de-DE" dirty="0"/>
              <a:t>Die größte Kaufkraft unserer Kunden liegt im mittleren Alter zwischen 35 und 50 Jahren.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Neben dem Alter untersuchen wir als Nächstes weitere demografische Merkmale wie Einkommen und Kaufverhalten.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822FD-01B7-B02D-2102-8F29E240D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624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2FB75-E959-D2F6-4734-13F8AC35D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50C485-EF8F-57D0-3652-D153BFE4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3FFACD-193F-AD9D-7C2E-4200440D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jährliche Durchschnittseinkommen liegt bei </a:t>
            </a:r>
            <a:r>
              <a:rPr lang="de-DE" b="0" i="0" dirty="0">
                <a:solidFill>
                  <a:srgbClr val="CCCCCC"/>
                </a:solidFill>
                <a:effectLst/>
                <a:latin typeface="Segoe WPC"/>
              </a:rPr>
              <a:t>52.238 $.</a:t>
            </a:r>
            <a:br>
              <a:rPr lang="de-DE" b="0" i="0" dirty="0">
                <a:solidFill>
                  <a:srgbClr val="CCCCCC"/>
                </a:solidFill>
                <a:effectLst/>
                <a:latin typeface="Segoe WPC"/>
              </a:rPr>
            </a:br>
            <a:r>
              <a:rPr lang="de-DE" b="0" i="0" dirty="0">
                <a:solidFill>
                  <a:srgbClr val="CCCCCC"/>
                </a:solidFill>
                <a:effectLst/>
                <a:latin typeface="Segoe WPC"/>
              </a:rPr>
              <a:t>Die Darstellung hier ist umgerechnet das durchschnittliche Einkommen von 2 Jahren, da sich die Spalten der Ausgaben auf einen Zeitraum von 2 Jahren bezieht.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 meisten Kunden verdienen zwischen 20.000 - 60.000 $.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Neben dem Einkommen spielt auch das Kaufverhalten eine Rolle – dies betrachten wir auf der nächsten Folie.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2ECD55-A466-39D4-0683-54BB9CAD7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580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1B36-D49F-BC9D-2271-5E5BBC37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88651D-0EDC-3685-F39D-0239C58A7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A6BF06-BA3E-8BF4-CAFA-084A4E699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Wir analysieren nun erste Muster in den Daten, um herauszufinden, welche Faktoren das Kaufverhalten beeinflussen.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Das Histogramm zeigt eine starke rechtsschiefe Verteilung, d.h. die meisten Kunden tätigen Einkäufe mit geringen Ausgaben, während wenige Kunden hohe Ausgaben haben.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Diese Erkenntnisse legen nahe, dass unterschiedliche Kundensegmente existieren – eine genauere Segmentierung könnte helfen, gezieltere Marketingstrategien zu entwickeln.</a:t>
            </a:r>
          </a:p>
          <a:p>
            <a:pPr marL="0" indent="0">
              <a:buFontTx/>
              <a:buNone/>
            </a:pPr>
            <a:r>
              <a:rPr lang="de-DE" dirty="0"/>
              <a:t>Bevor wir aber zum Vorhersagemodell und der Segmentierung kommen, fassen wir unsere bisherigen Erkenntnisse in einem Zwischenfazit zusammen.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7A2EF-CEBB-28B4-4629-4E496CDCE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600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7E1E-C42A-0FA1-2DE4-89D464EA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CC5CE7-9ECD-57C9-D251-AB72B4ACF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464F70-9BFC-D644-47A3-0486ADE4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1A116-F2ED-C9D4-E4C2-AC4B9677E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5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699F-7731-9C21-8151-60ABDF9B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7E5794-0CD1-5198-F5FE-C1E775B26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FA53D9-7406-32F9-D883-421456320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Kontext:</a:t>
            </a:r>
          </a:p>
          <a:p>
            <a:pPr marL="0" indent="0">
              <a:buFontTx/>
              <a:buNone/>
            </a:pPr>
            <a:r>
              <a:rPr lang="de-DE" dirty="0"/>
              <a:t>Das Unternehmen führt regelmäßige Marketingkampagnen durch, um Umsätze zu steigern. Unterschiedliche Kaufverhalten und Budgets erschweren gezielte Ansprachen.</a:t>
            </a:r>
          </a:p>
          <a:p>
            <a:pPr marL="0" indent="0">
              <a:buFontTx/>
              <a:buNone/>
            </a:pPr>
            <a:r>
              <a:rPr lang="de-DE" dirty="0"/>
              <a:t>Ziel ist es, Muster im Kaufverhalten zu erkennen und vorherzusagen, welche Kundengruppen besonders wertvoll für zukünftige Umsätze sind.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9DF540-41D8-BA00-404F-AF089F14C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0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fehlende Werte im Einkommen wurden mit den Durchschnittswerten je Bildungsniveau ersetzt</a:t>
            </a:r>
          </a:p>
          <a:p>
            <a:pPr marL="171450" indent="-171450">
              <a:buFontTx/>
              <a:buChar char="-"/>
            </a:pPr>
            <a:r>
              <a:rPr lang="de-DE" dirty="0"/>
              <a:t>Anzahl der Zeilen: 2240 zu 2222</a:t>
            </a:r>
          </a:p>
          <a:p>
            <a:pPr marL="171450" indent="-171450">
              <a:buFontTx/>
              <a:buChar char="-"/>
            </a:pPr>
            <a:r>
              <a:rPr lang="de-DE" dirty="0"/>
              <a:t>Feature Engineering: Alter, Gesamtausgaben, Haushaltsgröße, Kunde in Tagen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Spalten ID, Geburtsjahr, </a:t>
            </a:r>
            <a:r>
              <a:rPr lang="de-DE" dirty="0" err="1"/>
              <a:t>WebBesuche</a:t>
            </a:r>
            <a:r>
              <a:rPr lang="de-DE" dirty="0"/>
              <a:t> und Umsatzfaktoren wurden entfernt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6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5B907-3E9C-C5DD-59C4-3466AFD0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F28A955-334C-3F41-96F4-2F9056F0C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DC1885-6AB6-0B50-CC95-B76B59E06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Daten zeigen klare Muster im Kaufverhalten – nun prüfen wir, ob wir mithilfe von Modellen und Clustering tiefergehende Erkenntnisse gewinnen können.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Erste Hypothesen: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sind hohe Einkommensgruppen auch diejenigen mit hohen Ausgaben?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können wir verschiedene Käufersegmente identifizieren (z. B. Vielkäufer vs. Gelegenheitskäufer)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Diese Muster deuten darauf hin, dass sich verschiedene Kundengruppen unterscheiden. Wie können wir diese Gruppen optimal segmentieren und ihr zukünftiges Kaufverhalten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B58CF9-343B-09C2-250A-832D5717A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83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4A3E-D54E-67B0-1E74-E1D47F0C9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36891DE-73C0-51BD-2838-9C8861C99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841A1F-A0ED-8C7B-3D9F-365F2981D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Problemstellung &amp; Motivation:</a:t>
            </a:r>
          </a:p>
          <a:p>
            <a:pPr marL="0" indent="0">
              <a:buFontTx/>
              <a:buNone/>
            </a:pPr>
            <a:r>
              <a:rPr lang="de-DE" dirty="0"/>
              <a:t>     - unsere bisherigen Analysen zeigen deutliche Muster in den Kundendaten. Doch wie können wir vorhersagen, welche Kunden in Zukunft mehr ausgeben werden?</a:t>
            </a:r>
          </a:p>
          <a:p>
            <a:pPr marL="0" indent="0">
              <a:buFontTx/>
              <a:buNone/>
            </a:pPr>
            <a:r>
              <a:rPr lang="de-DE" dirty="0"/>
              <a:t>     - Ziel ist es, ein Modell zu entwickeln, das uns hilft, die wichtigsten Einflussfaktoren auf die Gesamtausgaben zu identifizieren und zukünftige Kaufentscheidungen besser vorherzusagen.</a:t>
            </a:r>
          </a:p>
          <a:p>
            <a:pPr marL="0" indent="0">
              <a:buFontTx/>
              <a:buNone/>
            </a:pPr>
            <a:r>
              <a:rPr lang="de-DE" dirty="0"/>
              <a:t>     - ein Modell hilft uns dabei systematische Muster in Daten zu erkennen bzw. anhand vergangener Daten eine Vorhersage für zukünftige Ausgaben zu treffen, um damit gezieltere Marketingmaßnahmen zu formulieren.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Zielsetzung der Modellierung:</a:t>
            </a:r>
          </a:p>
          <a:p>
            <a:pPr marL="0" indent="0">
              <a:buFontTx/>
              <a:buNone/>
            </a:pPr>
            <a:r>
              <a:rPr lang="de-DE" dirty="0"/>
              <a:t>     - Welche Kundengruppen haben das höchste Potenzial für zukünftige Umsätze?</a:t>
            </a:r>
          </a:p>
          <a:p>
            <a:pPr marL="0" indent="0">
              <a:buFontTx/>
              <a:buNone/>
            </a:pPr>
            <a:r>
              <a:rPr lang="de-DE" dirty="0"/>
              <a:t>     - konkret soll unser Modell wichtige Einflussfaktoren auf die Gesamtausgaben identifizieren</a:t>
            </a:r>
          </a:p>
          <a:p>
            <a:pPr marL="0" indent="0">
              <a:buFontTx/>
              <a:buNone/>
            </a:pPr>
            <a:r>
              <a:rPr lang="de-DE" dirty="0"/>
              <a:t>     - Vorhersagen treffen, wie viel ein Kunde im nächsten Jahr ausgeben wird</a:t>
            </a:r>
          </a:p>
          <a:p>
            <a:pPr marL="0" indent="0">
              <a:buFontTx/>
              <a:buNone/>
            </a:pPr>
            <a:r>
              <a:rPr lang="de-DE" dirty="0"/>
              <a:t>     - die Basis für gezielte Marketingstrategien liefern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Modellvariablen</a:t>
            </a:r>
          </a:p>
          <a:p>
            <a:pPr marL="0" indent="0">
              <a:buFontTx/>
              <a:buNone/>
            </a:pPr>
            <a:r>
              <a:rPr lang="de-DE" dirty="0"/>
              <a:t>     - demografische Merkmale (Alter, Einkommen, Haushaltsgröße)</a:t>
            </a:r>
          </a:p>
          <a:p>
            <a:pPr marL="0" indent="0">
              <a:buFontTx/>
              <a:buNone/>
            </a:pPr>
            <a:r>
              <a:rPr lang="de-DE" dirty="0"/>
              <a:t>     - Kaufverhalten (Anzahl der Gesamtkäufe und Kaufkanäle)</a:t>
            </a:r>
          </a:p>
          <a:p>
            <a:pPr marL="0" indent="0">
              <a:buFontTx/>
              <a:buNone/>
            </a:pPr>
            <a:r>
              <a:rPr lang="de-DE" dirty="0"/>
              <a:t>     - Marketing-Resonanz (Antwort auf frühere Kampagnen)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„Welche Kundengruppen haben das höchste Potenzial für zukünftige Umsätze?“ oder „Wird Kunde A (40 Jahre, mittleres Einkommen, viele Katalogkäufe) nächstes Jahr mehr oder weniger ausgeben als Kunde B (30 Jahre, hohes Einkommen, wenige Käufe)?"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Nachdem wir unser Modellziel definiert haben, sehen wir uns nun an, wie gut das gewählte Vorhersagemodell tatsächlich funktioniert und welche Faktoren besonders wichtig sind.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905852-CEBD-DBBF-A7B5-0312EDCF1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20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818F-512E-A5C8-9216-193E25D3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2F2CDF-10DE-F033-973B-24A1BB55E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1BD383-B5A3-24BE-04D4-7BFAEF73E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Bei der Modellerstellung wird ein Datensatz einmalig in Trainingsdaten (80%) und Testdaten (20%) aufgeteilt.</a:t>
            </a:r>
          </a:p>
          <a:p>
            <a:pPr marL="0" indent="0">
              <a:buFontTx/>
              <a:buNone/>
            </a:pPr>
            <a:r>
              <a:rPr lang="de-DE" dirty="0"/>
              <a:t>Das Modell wird auf den Trainingsdaten trainiert und anschließend auf den Testdaten bewertet.</a:t>
            </a:r>
          </a:p>
          <a:p>
            <a:pPr marL="0" indent="0">
              <a:buFontTx/>
              <a:buNone/>
            </a:pPr>
            <a:r>
              <a:rPr lang="de-DE" dirty="0"/>
              <a:t>Nachteil dabei ist, dass die Modellbewertung stark von der gewählten Datenaufteilung abhängt.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RMSE - misst, wie weit die vorhergesagten Werte von den tatsächlichen Werten abweichen</a:t>
            </a:r>
          </a:p>
          <a:p>
            <a:pPr marL="0" indent="0">
              <a:buFontTx/>
              <a:buNone/>
            </a:pPr>
            <a:r>
              <a:rPr lang="de-DE" dirty="0"/>
              <a:t>R² - zeigt, wie gut das Modell die Daten erklärt.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Dafür gibt es die sogenannte Kreuzvalidierung.</a:t>
            </a:r>
          </a:p>
          <a:p>
            <a:pPr marL="0" indent="0">
              <a:buFontTx/>
              <a:buNone/>
            </a:pPr>
            <a:r>
              <a:rPr lang="de-DE" dirty="0"/>
              <a:t>Der Datensatz wird in unserem Beispiel in 5 gleich große Teile aufgeteilt (daher 5-Fold) und das Modell wird 5-mal trainiert und getestet, wobei jedes Mal ein anderer </a:t>
            </a:r>
            <a:r>
              <a:rPr lang="de-DE" dirty="0" err="1"/>
              <a:t>Fold</a:t>
            </a:r>
            <a:r>
              <a:rPr lang="de-DE" dirty="0"/>
              <a:t> als Testdaten genutzt wird</a:t>
            </a:r>
          </a:p>
          <a:p>
            <a:pPr marL="0" indent="0">
              <a:buFontTx/>
              <a:buNone/>
            </a:pPr>
            <a:r>
              <a:rPr lang="de-DE" dirty="0"/>
              <a:t>Vorteil dabei ist eine robustere Modellbewertung.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 RMSE von ~250 bedeutet, dass die Vorhersagen im Durchschnitt um 250$ von den tatsächlichen Ausgaben abweichen.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R² von ~0.82 zeigt, dass unser Modell etwa 82% der Varianz der Gesamtausgaben erklärt.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„Nun analysieren wir, welche Faktoren die Gesamtausgaben am stärksten beeinflussen. Welche Features treiben die Vorhersagen?“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695829-CB52-BB6F-70A2-3C9060797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06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56E4-3D37-BBD4-8CD5-71DBC295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13DE22-8973-91FB-3CB7-EF89C3A5D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AB0DF4-E76F-6395-48CD-DE18E38E3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Einkommen hat den höchsten Einfluss auf die Vorhersage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Bildungsniveau hat einen geringeren Einfluss auf die Ausgaben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größere Haushalte neigen dazu weniger Ausgaben zu tätigen, der Einfluss ist aber nicht so stark wie die Höhe des Einkommens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E1A925-74CE-B8B7-47BD-3AF9B9D80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E21F-F6B2-08D3-FCC0-5D79AC66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0687A2F-7946-27E9-B782-38B1D8B68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194CE45-C06A-A91F-676C-2175B09D7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Katalogkäufe haben den stärksten Einfluss auf die Gesamtausgaben → Kunden, die über Katalog bestellen, geben am meisten aus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Ladeneinkäufe &amp;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Webkäufe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haben ebenfalls einen Einfluss, aber weniger stark als Katalogkäufe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 5 hat den größten Einfluss auf zukünftige Ausgaben → Kunden, die diese Kampagne akzeptiert haben, sind wertvolle Käufer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 1 &amp; Letzte Kampagne zeigen ebenfalls einen starken Zusammenhang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Katalogkäufe sind der stärkste Indikator für hohe Ausgaben. Web- und Ladeneinkäufe spielen ebenfalls eine Rolle, aber mit geringerer Wirkung. Rabattkäufe haben hingegen einen nur sehr schwachen Einfluss</a:t>
            </a:r>
          </a:p>
          <a:p>
            <a:pPr marL="171450" indent="-171450" algn="l" defTabSz="914400" rtl="0" eaLnBrk="1" latinLnBrk="0" hangingPunct="1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Kampagnenantworten sind ein klarer Prädiktor für zukünftige Ausgaben. Besonders Kampagne 5 scheint Kunden mit hoher Kaufkraft erfolgreich anzusprechen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FC07-6992-4FCF-DCCE-F0AB4E5E3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3F167F0-0840-1348-BFE4-C6298BBC06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2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llipse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Ellips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Ellipse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Ellipse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ihand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 rtl="0"/>
            <a:fld id="{E59FA4A9-A375-4449-8AD0-FECC0D96263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Rechteck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rtlCol="0"/>
          <a:lstStyle>
            <a:lvl1pPr>
              <a:defRPr sz="2800" b="0" i="0">
                <a:latin typeface="+mj-lt"/>
              </a:defRPr>
            </a:lvl1pPr>
          </a:lstStyle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hteck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ihand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467E3-7AE0-40B8-9720-6A7443E9C374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e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htec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hteck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ihand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3907" y="1693332"/>
            <a:ext cx="3860260" cy="1735668"/>
          </a:xfrm>
        </p:spPr>
        <p:txBody>
          <a:bodyPr rtlCol="0" anchor="b">
            <a:normAutofit/>
          </a:bodyPr>
          <a:lstStyle>
            <a:lvl1pPr algn="l">
              <a:defRPr sz="23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5" y="3657600"/>
            <a:ext cx="3859212" cy="1371600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9B43-E232-48BB-AE7E-F3121CB551E0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4" name="Rechtec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6D12D-D319-4A9F-A4BA-08893D8E56B3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08710" y="3179762"/>
            <a:ext cx="4825159" cy="2840039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71B2BA-7414-4886-B748-DFFC403437C1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681460-0141-4808-9305-45079F92FD2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E84F67-27A2-4EF0-B10B-3254925082B0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Rechteck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14A55E-EEA8-411E-9B7F-6038D3BBE6A8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e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htec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Ellipse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hteck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677645"/>
            <a:ext cx="4351023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95558" y="2677644"/>
            <a:ext cx="3755379" cy="2283823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CBE5B3-C227-4C94-9C12-B3C1412AED39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–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84E5FC-416C-44FC-A7F0-7851167AF9C2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fzählungszeichen als Symbole, 5x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Textelement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F138F-5BAD-4D6F-9222-BF70F79A0D87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1" name="Bildplatzhalt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2" name="Bildplatzhalt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4" name="Bildplatzhalt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26" name="Bildplatzhalt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vertikal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9E9F2-FCDE-46EA-ADF2-3B1ABDC54F16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0" name="Bildplatzhalt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Bildplatzhalt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162AD6-A0E1-4FCD-8462-7AB398854F3E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Aufzählungszeichen,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1" name="Bildplatzhalt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32" name="Bildplatzhalt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74904-C6E7-4379-AEA6-C0557C017C6C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Aufzählungszeichen,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3" name="Bildplatzhalt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30" name="Bildplatzhalt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hteck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ihand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ihand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ihand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54956" y="2287088"/>
            <a:ext cx="3438881" cy="2283824"/>
          </a:xfrm>
        </p:spPr>
        <p:txBody>
          <a:bodyPr rtlCol="0" anchor="ctr"/>
          <a:lstStyle>
            <a:lvl1pPr algn="l">
              <a:defRPr sz="23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58303-F428-44EC-A605-431D1D766291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5" name="Rechteck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de-DE" noProof="0"/>
              <a:t>Beschreibung zum Aufzählungszeichen bearbeiten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1" name="Bildplatzhalt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4" name="Bildplatzhalt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rtlCol="0"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de-DE" noProof="0"/>
              <a:t>Symbol zum Auswählen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hteck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7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Ellipse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Ellipse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Ellipse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Ellipse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llipse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ihand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ihand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ihand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7935E3-932B-492F-BCDF-211F9DE94989}" type="datetime1">
              <a:rPr lang="de-DE" noProof="0" smtClean="0"/>
              <a:t>30.01.2025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22" name="Rechteck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FF96B15-8338-45D5-A943-561235072D66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47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Marketinganalyse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Sven Klein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BC972-C40E-0E51-2F07-4AB71EFE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de-DE" noProof="0" smtClean="0"/>
              <a:t>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3851-B1DD-A172-B7B3-ED7F5E68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2AA1AC-4684-6DEE-A966-2B19648A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10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86FB1E3-E161-FA04-D8C1-5A96ACC54A68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der Modellgenauigkeit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4DBD8D5D-B107-B4CE-8E0E-E4DB1862C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53D3DEDB-371F-19B4-1A66-887B7BCDC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45922" y="2323579"/>
            <a:ext cx="6288164" cy="439785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BC7A65-E22E-2500-8E8F-C106F5CA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5541" y="2971577"/>
            <a:ext cx="4544573" cy="2686284"/>
          </a:xfrm>
        </p:spPr>
        <p:txBody>
          <a:bodyPr>
            <a:normAutofit/>
          </a:bodyPr>
          <a:lstStyle/>
          <a:p>
            <a:r>
              <a:rPr lang="de-DE" dirty="0"/>
              <a:t>große Streuung</a:t>
            </a:r>
          </a:p>
          <a:p>
            <a:endParaRPr lang="de-DE" dirty="0"/>
          </a:p>
          <a:p>
            <a:r>
              <a:rPr lang="de-DE" dirty="0"/>
              <a:t>Vorhersage besonders unsicher für hohe Werte</a:t>
            </a:r>
          </a:p>
          <a:p>
            <a:endParaRPr lang="de-DE" dirty="0"/>
          </a:p>
          <a:p>
            <a:r>
              <a:rPr lang="de-DE" dirty="0"/>
              <a:t>lineares Modell scheint nicht optimal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7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E104-FCA9-D5F0-D5E9-F4C8C43D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33EB75-E4FB-A861-6F0D-2BFB05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11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8AF8DFA8-B217-C71E-320C-00B6E161B02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nach Residuen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6CDB74FD-C6ED-7592-13C4-4EF78E8DA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DBD002CB-C358-2343-8EFB-3D00CDF68E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5392397" y="2462169"/>
            <a:ext cx="6169080" cy="3808461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A9AB5-5624-9085-22FE-C13F2517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965" y="3129301"/>
            <a:ext cx="4825159" cy="2473249"/>
          </a:xfrm>
        </p:spPr>
        <p:txBody>
          <a:bodyPr>
            <a:normAutofit/>
          </a:bodyPr>
          <a:lstStyle/>
          <a:p>
            <a:r>
              <a:rPr lang="de-DE" dirty="0"/>
              <a:t>systematische Fehler im Modell</a:t>
            </a:r>
          </a:p>
          <a:p>
            <a:endParaRPr lang="de-DE" dirty="0"/>
          </a:p>
          <a:p>
            <a:r>
              <a:rPr lang="de-DE" dirty="0"/>
              <a:t>hohe Streuung der Residuen</a:t>
            </a:r>
          </a:p>
          <a:p>
            <a:endParaRPr lang="de-DE" dirty="0"/>
          </a:p>
          <a:p>
            <a:r>
              <a:rPr lang="de-DE" dirty="0"/>
              <a:t>Hinweis auf unterschiedliche Kundensegmente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4737-CF39-467A-18B4-20645A86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91FF4A-225C-626D-A079-8DFFA8D9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12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7B9B0E50-5F8B-714A-5475-55EBD08169F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Clustering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3794E6A4-D553-B4DB-B8CC-FB507E1E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C1E7B95A-535B-994D-8E8C-44DD7B8DE6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54468" y="2435653"/>
            <a:ext cx="6492707" cy="400825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71E11-B48E-8882-1AD7-D5DE58A2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175" y="2971577"/>
            <a:ext cx="4544573" cy="2686284"/>
          </a:xfrm>
        </p:spPr>
        <p:txBody>
          <a:bodyPr>
            <a:normAutofit/>
          </a:bodyPr>
          <a:lstStyle/>
          <a:p>
            <a:r>
              <a:rPr lang="de-DE" dirty="0"/>
              <a:t>Kundengruppen mit ähnlichem Verhalten identifizieren</a:t>
            </a:r>
          </a:p>
          <a:p>
            <a:endParaRPr lang="de-DE" dirty="0"/>
          </a:p>
          <a:p>
            <a:r>
              <a:rPr lang="de-DE" dirty="0"/>
              <a:t>Elbow-Methode zur Clusterwahl</a:t>
            </a:r>
          </a:p>
          <a:p>
            <a:endParaRPr lang="de-DE" dirty="0"/>
          </a:p>
          <a:p>
            <a:r>
              <a:rPr lang="de-DE" dirty="0"/>
              <a:t>Optimierung der Vorhersagen</a:t>
            </a:r>
          </a:p>
        </p:txBody>
      </p:sp>
    </p:spTree>
    <p:extLst>
      <p:ext uri="{BB962C8B-B14F-4D97-AF65-F5344CB8AC3E}">
        <p14:creationId xmlns:p14="http://schemas.microsoft.com/office/powerpoint/2010/main" val="88254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86DD-677A-679B-DA46-79ECDCF2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9C8AE7-08EF-BD89-6C48-21358BB0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13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5C6AF4C9-5C4C-2D4B-9AB8-A1AA5D5A961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Einkommen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B42B19A1-DE02-53BA-046E-47C0AD26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6FCD49C-7DAB-5882-DE64-E4A31603D5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3999" y="2480352"/>
            <a:ext cx="6394216" cy="3649228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A794EE-4850-CD3B-69B6-70737591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6230" y="2819938"/>
            <a:ext cx="4825159" cy="3309642"/>
          </a:xfrm>
        </p:spPr>
        <p:txBody>
          <a:bodyPr>
            <a:normAutofit/>
          </a:bodyPr>
          <a:lstStyle/>
          <a:p>
            <a:r>
              <a:rPr lang="de-DE" dirty="0"/>
              <a:t>Cluster 0 – Kunden mit mittlerem Einkommen</a:t>
            </a:r>
          </a:p>
          <a:p>
            <a:endParaRPr lang="de-DE" dirty="0"/>
          </a:p>
          <a:p>
            <a:r>
              <a:rPr lang="de-DE" dirty="0"/>
              <a:t>Cluster 1 – Kunden mit niedrigem Einkommen</a:t>
            </a:r>
          </a:p>
          <a:p>
            <a:endParaRPr lang="de-DE" dirty="0"/>
          </a:p>
          <a:p>
            <a:r>
              <a:rPr lang="de-DE" dirty="0"/>
              <a:t>Cluster 2 – Kunden mit hohem Einkommen</a:t>
            </a:r>
          </a:p>
        </p:txBody>
      </p:sp>
    </p:spTree>
    <p:extLst>
      <p:ext uri="{BB962C8B-B14F-4D97-AF65-F5344CB8AC3E}">
        <p14:creationId xmlns:p14="http://schemas.microsoft.com/office/powerpoint/2010/main" val="5321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EDBE-1B25-0EA9-A59F-2D359544D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309538-7302-1372-268E-C85EFFF6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14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2B00893-5B5C-75AD-DA07-DE840CF6E30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Kaufkanäle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18E26500-9670-48F5-41CC-C09154283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D3AC2AEA-993A-0033-46DC-F929C09EE31D}"/>
              </a:ext>
            </a:extLst>
          </p:cNvPr>
          <p:cNvSpPr txBox="1">
            <a:spLocks/>
          </p:cNvSpPr>
          <p:nvPr/>
        </p:nvSpPr>
        <p:spPr>
          <a:xfrm>
            <a:off x="7036230" y="2819938"/>
            <a:ext cx="4825159" cy="315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Cluster 0 – Fokus auf Webshop         und Rabatte</a:t>
            </a:r>
          </a:p>
          <a:p>
            <a:endParaRPr lang="de-DE" dirty="0"/>
          </a:p>
          <a:p>
            <a:r>
              <a:rPr lang="de-DE" dirty="0"/>
              <a:t>Cluster 1 – kaum Interaktion,	   geringe Kaufaktivität</a:t>
            </a:r>
          </a:p>
          <a:p>
            <a:endParaRPr lang="de-DE" dirty="0"/>
          </a:p>
          <a:p>
            <a:r>
              <a:rPr lang="de-DE" dirty="0"/>
              <a:t>Cluster 2 – starke Präferenz für	                                            Katalog- und Ladeneinkäufe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F8E1FE-48E7-AF1C-FC24-9B793A4A43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95E38C7D-BBEA-E263-E378-B7E961D1C2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0054" y="2480352"/>
            <a:ext cx="6382106" cy="3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68A00-176F-5C44-E1EC-F1EB56DA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45A8670-4AAF-4522-AD68-79D5365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15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6CA98DC4-C89D-1F3C-DD6B-C4855FBB6660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Clusterunterschiede – Kampagnen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5B6535AD-B0BE-6E70-450E-7BF4309B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E4B727CB-093D-2377-5F2B-09A6DB8B2B51}"/>
              </a:ext>
            </a:extLst>
          </p:cNvPr>
          <p:cNvSpPr txBox="1">
            <a:spLocks/>
          </p:cNvSpPr>
          <p:nvPr/>
        </p:nvSpPr>
        <p:spPr>
          <a:xfrm>
            <a:off x="7028914" y="2603500"/>
            <a:ext cx="4825159" cy="3153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Cluster 0 – Fokus auf Webshop und Rabatte</a:t>
            </a:r>
          </a:p>
          <a:p>
            <a:endParaRPr lang="de-DE" dirty="0"/>
          </a:p>
          <a:p>
            <a:r>
              <a:rPr lang="de-DE" dirty="0"/>
              <a:t>Cluster 1 – letzte Kampagne am effektivsten</a:t>
            </a:r>
          </a:p>
          <a:p>
            <a:endParaRPr lang="de-DE" dirty="0"/>
          </a:p>
          <a:p>
            <a:r>
              <a:rPr lang="de-DE" dirty="0"/>
              <a:t>Cluster 2 – starke Präferenz für  Katalog- und Ladeneinkäufe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AD2AA5-BED1-97FB-64A0-4A9851666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D06ABEEA-E7AA-962F-14AE-865AD0E233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3999" y="2509293"/>
            <a:ext cx="6394216" cy="35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3D04-8A41-EF0C-A386-6372CCD1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8CA0FD-A69E-1748-6E7E-2FDC2BFD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16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84D0F40B-6100-F404-B9A9-C004C4AF7435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Analyse nach PCA-Methode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8091E315-6F32-E54C-FE0E-2CB9F1C7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02BF587B-6F01-9444-729A-0FE2520258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5455432" y="2287166"/>
            <a:ext cx="5292832" cy="4433303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29AAA7-E2E6-5FCB-C554-11159989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965" y="3129301"/>
            <a:ext cx="4825159" cy="2473249"/>
          </a:xfrm>
        </p:spPr>
        <p:txBody>
          <a:bodyPr>
            <a:normAutofit/>
          </a:bodyPr>
          <a:lstStyle/>
          <a:p>
            <a:r>
              <a:rPr lang="de-DE" dirty="0"/>
              <a:t>deutliche Trennung sichtbar</a:t>
            </a:r>
          </a:p>
          <a:p>
            <a:endParaRPr lang="de-DE" dirty="0"/>
          </a:p>
          <a:p>
            <a:r>
              <a:rPr lang="de-DE" dirty="0"/>
              <a:t>Cluster 1 dominiert</a:t>
            </a:r>
          </a:p>
          <a:p>
            <a:endParaRPr lang="de-DE" dirty="0"/>
          </a:p>
          <a:p>
            <a:r>
              <a:rPr lang="de-DE" dirty="0"/>
              <a:t>Hinweis auf unterschiedliche Kundensegmente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8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56FC-5B1D-48AD-B94F-D283E197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862AA2DD-5681-B3CD-CA47-3DEEE6D39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84402" y="2713948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083A99C-39F8-8614-D16C-B1B4ADF887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6C1569-9187-2945-F728-A56305DF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17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2D32E2A1-6C14-312D-D798-CF5CC42C87A8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0 – 494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BA60F354-DB59-71BA-4E93-01D621C66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2ABE-8F04-898E-B693-75C65A3A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6732EF4E-B88E-E72D-1391-5B77455EC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01118" y="2720689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795B02B-AD9E-84BE-E01F-11850E3DD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756D7F-CAC6-3570-1B83-588D81EB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18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991C9E59-4E9A-A327-2EE1-8D97C5E0C351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1 – 1.005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8BF2838C-13F9-1D99-72EB-29B2A0BB5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9EE3D-62DA-2889-244D-C9565E5A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333FFB13-C924-BAB2-6D6F-313093A9D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701118" y="2749126"/>
            <a:ext cx="5291917" cy="3619369"/>
          </a:xfr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4E2B519-1DA2-2061-BBB0-E10096573F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5993035" y="2507044"/>
            <a:ext cx="5462009" cy="375790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917777-9C8E-7738-C3FE-0EA340A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19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903DC28-D06B-8637-4C2D-32825F559C3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Cluster 2 – 723 Kunden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C94ED266-32A0-434E-6617-8F2A1DA9D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93" y="2287088"/>
            <a:ext cx="3438881" cy="2283824"/>
          </a:xfrm>
        </p:spPr>
        <p:txBody>
          <a:bodyPr rtlCol="0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de-DE" sz="27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32" name="Bildplatzhalter 31" descr="Marke 1 mit einfarbiger Füllung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73279" y="1887516"/>
            <a:ext cx="442593" cy="442593"/>
          </a:xfr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Einleitung &amp; Zielsetzung</a:t>
            </a:r>
          </a:p>
        </p:txBody>
      </p:sp>
      <p:pic>
        <p:nvPicPr>
          <p:cNvPr id="34" name="Bildplatzhalter 33" descr="Abzeichen mit einfarbiger Füllung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73279" y="2699860"/>
            <a:ext cx="442593" cy="44259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de-DE" dirty="0"/>
              <a:t>Exploration &amp; Bereinigung</a:t>
            </a:r>
          </a:p>
        </p:txBody>
      </p:sp>
      <p:pic>
        <p:nvPicPr>
          <p:cNvPr id="36" name="Bildplatzhalter 35" descr="Marke 3 mit einfarbiger Füllung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73279" y="3512205"/>
            <a:ext cx="442593" cy="442593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Modellierung &amp; Clustering</a:t>
            </a:r>
          </a:p>
        </p:txBody>
      </p:sp>
      <p:pic>
        <p:nvPicPr>
          <p:cNvPr id="38" name="Bildplatzhalter 37" descr="Marke 4 mit einfarbiger Füllung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973279" y="4324550"/>
            <a:ext cx="442593" cy="442593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Geschäftsimplikation</a:t>
            </a:r>
          </a:p>
        </p:txBody>
      </p:sp>
      <p:pic>
        <p:nvPicPr>
          <p:cNvPr id="40" name="Bildplatzhalter 39" descr="Marke 5 mit einfarbiger Füllung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973279" y="5136894"/>
            <a:ext cx="442593" cy="442593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de-DE" dirty="0"/>
              <a:t>Fazit &amp; Ausblick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1F8FF-77C2-30B1-9A81-3CBB7D4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8E4FF7-B297-C766-49E9-3B7C1D0A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20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D08CBF9F-1B8C-E881-1253-8538AD975FF8}"/>
              </a:ext>
            </a:extLst>
          </p:cNvPr>
          <p:cNvSpPr txBox="1">
            <a:spLocks/>
          </p:cNvSpPr>
          <p:nvPr/>
        </p:nvSpPr>
        <p:spPr bwMode="gray">
          <a:xfrm>
            <a:off x="971696" y="3429000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Zusammenfassung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4F9A6F8D-0EC4-12FF-5702-2A457AF6A643}"/>
              </a:ext>
            </a:extLst>
          </p:cNvPr>
          <p:cNvSpPr txBox="1">
            <a:spLocks/>
          </p:cNvSpPr>
          <p:nvPr/>
        </p:nvSpPr>
        <p:spPr>
          <a:xfrm>
            <a:off x="5415352" y="152924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Einkommen und jeweilige Kaufkanäle als stärkste Einflussfaktoren</a:t>
            </a:r>
          </a:p>
          <a:p>
            <a:endParaRPr lang="de-DE" dirty="0"/>
          </a:p>
          <a:p>
            <a:r>
              <a:rPr lang="de-DE" dirty="0"/>
              <a:t>Segmentierung verbessert Vorhersagen</a:t>
            </a:r>
          </a:p>
          <a:p>
            <a:endParaRPr lang="de-DE" dirty="0"/>
          </a:p>
          <a:p>
            <a:r>
              <a:rPr lang="de-DE" dirty="0"/>
              <a:t>Cluster mit vielen Daten liefern stabilere Vorhersagen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zielgerichtete Marketingstrategien möglich</a:t>
            </a:r>
          </a:p>
          <a:p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57A3BD5F-DA15-99E4-93DD-7FE30F25F472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Bildplatzhalter 35" descr="Marke 3 mit einfarbiger Füllung">
            <a:extLst>
              <a:ext uri="{FF2B5EF4-FFF2-40B4-BE49-F238E27FC236}">
                <a16:creationId xmlns:a16="http://schemas.microsoft.com/office/drawing/2014/main" id="{4A1A9FB9-5E76-DB85-B599-E9A8E51FC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2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3300-C061-04D6-FFBF-60DD8C06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4E967E-8AC3-EF22-E62D-3866C5D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21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F74FB7C-B350-2F34-D8F6-0B2E8368EC33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Geschäftsimplikation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C604FD-EED8-325F-13D5-2A176C68D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27" y="2804763"/>
            <a:ext cx="4825159" cy="3416300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datengetriebene Entscheidungen optimieren Marketingbudgets</a:t>
            </a:r>
          </a:p>
          <a:p>
            <a:endParaRPr lang="de-DE" dirty="0"/>
          </a:p>
          <a:p>
            <a:r>
              <a:rPr lang="de-DE" dirty="0"/>
              <a:t>gezieltere Kundenansprache steigert Kampagnenerfolg</a:t>
            </a:r>
          </a:p>
          <a:p>
            <a:endParaRPr lang="de-DE" dirty="0"/>
          </a:p>
          <a:p>
            <a:r>
              <a:rPr lang="de-DE" dirty="0"/>
              <a:t>wertvollste Kundensegmente für Maßnahmen identifizieren</a:t>
            </a:r>
          </a:p>
          <a:p>
            <a:endParaRPr lang="de-DE" dirty="0"/>
          </a:p>
          <a:p>
            <a:r>
              <a:rPr lang="de-DE" dirty="0"/>
              <a:t>individuelle Marketingstrategien pro Cluster</a:t>
            </a:r>
          </a:p>
        </p:txBody>
      </p:sp>
      <p:pic>
        <p:nvPicPr>
          <p:cNvPr id="2" name="Bildplatzhalter 37" descr="Marke 4 mit einfarbiger Füllung">
            <a:extLst>
              <a:ext uri="{FF2B5EF4-FFF2-40B4-BE49-F238E27FC236}">
                <a16:creationId xmlns:a16="http://schemas.microsoft.com/office/drawing/2014/main" id="{DF898F9F-562E-7B3C-D07A-87AEFE259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627" y="593049"/>
            <a:ext cx="1191127" cy="1191127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DB441B-8269-CFF8-F0E6-886BD47ED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0456" y="2804763"/>
            <a:ext cx="5270283" cy="3518330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Cluster 0 (Web &amp; Rabatte)</a:t>
            </a:r>
            <a:br>
              <a:rPr lang="de-DE" dirty="0"/>
            </a:br>
            <a:r>
              <a:rPr lang="de-DE" dirty="0"/>
              <a:t>	- Online-Marketing &amp; Rabattaktionen intensivieren</a:t>
            </a:r>
            <a:br>
              <a:rPr lang="de-DE" dirty="0"/>
            </a:br>
            <a:r>
              <a:rPr lang="de-DE" dirty="0"/>
              <a:t>	- personalisierte digitale Kampagnen</a:t>
            </a:r>
          </a:p>
          <a:p>
            <a:endParaRPr lang="de-DE" dirty="0"/>
          </a:p>
          <a:p>
            <a:r>
              <a:rPr lang="de-DE" dirty="0"/>
              <a:t>Cluster 1 (Größter Kundenstamm)</a:t>
            </a:r>
            <a:br>
              <a:rPr lang="de-DE" dirty="0"/>
            </a:br>
            <a:r>
              <a:rPr lang="de-DE" dirty="0"/>
              <a:t>	- Fokus auf Kundenbindung &amp; Upselling</a:t>
            </a:r>
            <a:br>
              <a:rPr lang="de-DE" dirty="0"/>
            </a:br>
            <a:r>
              <a:rPr lang="de-DE" dirty="0"/>
              <a:t>	- günstige Angebote &amp; Budget-freundliche</a:t>
            </a:r>
            <a:br>
              <a:rPr lang="de-DE" dirty="0"/>
            </a:br>
            <a:r>
              <a:rPr lang="de-DE" dirty="0"/>
              <a:t>    Optionen testen</a:t>
            </a:r>
          </a:p>
          <a:p>
            <a:endParaRPr lang="de-DE" dirty="0"/>
          </a:p>
          <a:p>
            <a:r>
              <a:rPr lang="de-DE" dirty="0"/>
              <a:t>Cluster 2 (Hohes Einkommen, klassische Kanäle)</a:t>
            </a:r>
            <a:br>
              <a:rPr lang="de-DE" dirty="0"/>
            </a:br>
            <a:r>
              <a:rPr lang="de-DE" dirty="0"/>
              <a:t>	- exklusive Angebote im Premium-Segment</a:t>
            </a:r>
            <a:br>
              <a:rPr lang="de-DE" dirty="0"/>
            </a:br>
            <a:r>
              <a:rPr lang="de-DE" dirty="0"/>
              <a:t>	- Fokus auf Direktmailings &amp; Katalogkampagnen</a:t>
            </a:r>
          </a:p>
        </p:txBody>
      </p:sp>
    </p:spTree>
    <p:extLst>
      <p:ext uri="{BB962C8B-B14F-4D97-AF65-F5344CB8AC3E}">
        <p14:creationId xmlns:p14="http://schemas.microsoft.com/office/powerpoint/2010/main" val="33930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FD7A4-EBD7-290B-F09C-14043ECA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04B325-9B87-881B-B808-9A17601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22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B5828B8D-E4B8-FC3B-6232-01DBEE2DC6D6}"/>
              </a:ext>
            </a:extLst>
          </p:cNvPr>
          <p:cNvSpPr txBox="1">
            <a:spLocks/>
          </p:cNvSpPr>
          <p:nvPr/>
        </p:nvSpPr>
        <p:spPr bwMode="gray">
          <a:xfrm>
            <a:off x="1351075" y="3429000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Fazit &amp; Ausblick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ED32F4F1-B946-A55D-AF89-BD5A7F6326C0}"/>
              </a:ext>
            </a:extLst>
          </p:cNvPr>
          <p:cNvSpPr txBox="1">
            <a:spLocks/>
          </p:cNvSpPr>
          <p:nvPr/>
        </p:nvSpPr>
        <p:spPr>
          <a:xfrm>
            <a:off x="5743856" y="219072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Beantwortung der Fragestellung</a:t>
            </a:r>
          </a:p>
          <a:p>
            <a:endParaRPr lang="de-DE" dirty="0"/>
          </a:p>
          <a:p>
            <a:r>
              <a:rPr lang="de-DE" dirty="0"/>
              <a:t>Erkenntnisse</a:t>
            </a:r>
          </a:p>
          <a:p>
            <a:endParaRPr lang="de-DE" dirty="0"/>
          </a:p>
          <a:p>
            <a:r>
              <a:rPr lang="de-DE" dirty="0"/>
              <a:t>Limitationen &amp; Herausforderungen</a:t>
            </a:r>
          </a:p>
          <a:p>
            <a:endParaRPr lang="de-DE" dirty="0"/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6DF37FA6-9E2E-4562-DC91-1877A65A453B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Bildplatzhalter 39" descr="Marke 5 mit einfarbiger Füllung">
            <a:extLst>
              <a:ext uri="{FF2B5EF4-FFF2-40B4-BE49-F238E27FC236}">
                <a16:creationId xmlns:a16="http://schemas.microsoft.com/office/drawing/2014/main" id="{6DB104D4-732A-9FC8-B2A2-896110A95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6795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Dank.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4F40FE6-349B-B91F-9BB1-5FEECF56D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Bei Fragen direkt an mich wenden.</a:t>
            </a:r>
          </a:p>
          <a:p>
            <a:r>
              <a:rPr lang="de-DE" dirty="0"/>
              <a:t>Sven.klein-student@datasmartpoint.com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B42EA3E-9B99-4810-AFDB-ADBC9201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FF96B15-8338-45D5-A943-561235072D66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28596-88E9-2EFD-6E66-572176233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DE679-6F77-47A4-8F2A-E68F27D5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240D4AA-E020-42D6-EDC5-E214C78D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24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166E9F18-5C6F-CED3-A414-EB714074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5C87FB40-0B40-489B-9BFF-199024181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35740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1551B-C689-6C0B-5311-D634A95C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40E1F-5957-49CB-D3DA-3115FECA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5CEE87-97B6-06B0-CA67-1224B90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25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75CB000C-B6A5-E349-56F6-8346312A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A0FDB45E-FCFD-161C-E788-D37AD62B5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2103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B8C4-4748-2C24-0182-5BC4C3ED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2DA0-240E-990A-DE7E-4020C0F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204DBB-C477-2C60-6DD0-6E2C5135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26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6E514FAA-2DF5-89D6-76A9-5190D830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DD32C209-DB9D-7145-FCCC-A56A1375D1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22934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BE2F-73D1-401B-B41C-067FC498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2F5BB-2701-1B4B-EFE4-251EE2F6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65" y="832055"/>
            <a:ext cx="8831974" cy="706964"/>
          </a:xfrm>
        </p:spPr>
        <p:txBody>
          <a:bodyPr rtlCol="0"/>
          <a:lstStyle/>
          <a:p>
            <a:pPr rtl="0"/>
            <a:r>
              <a:rPr lang="de-DE" dirty="0"/>
              <a:t>Datenexploration - erste Erkenntnisse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E07FE6-C0A0-52A8-84AA-B2AB8588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27</a:t>
            </a:fld>
            <a:endParaRPr lang="de-DE"/>
          </a:p>
        </p:txBody>
      </p:sp>
      <p:pic>
        <p:nvPicPr>
          <p:cNvPr id="13" name="Bildplatzhalter 33" descr="Abzeichen mit einfarbiger Füllung">
            <a:extLst>
              <a:ext uri="{FF2B5EF4-FFF2-40B4-BE49-F238E27FC236}">
                <a16:creationId xmlns:a16="http://schemas.microsoft.com/office/drawing/2014/main" id="{FC8AB2EB-E7A9-49C5-8646-DFAB4783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9595" y="589974"/>
            <a:ext cx="1191127" cy="1191127"/>
          </a:xfrm>
          <a:prstGeom prst="rect">
            <a:avLst/>
          </a:prstGeom>
        </p:spPr>
      </p:pic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45BECFD2-1757-1DC7-605B-653C4B16B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/>
          <a:stretch/>
        </p:blipFill>
        <p:spPr>
          <a:xfrm>
            <a:off x="439193" y="2458552"/>
            <a:ext cx="11052222" cy="4103719"/>
          </a:xfrm>
        </p:spPr>
      </p:pic>
    </p:spTree>
    <p:extLst>
      <p:ext uri="{BB962C8B-B14F-4D97-AF65-F5344CB8AC3E}">
        <p14:creationId xmlns:p14="http://schemas.microsoft.com/office/powerpoint/2010/main" val="37196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1099A-0F4B-FF6D-838A-18CA6A89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E7D8C-9BBA-D4B0-FD8A-D85F0867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54" y="2458485"/>
            <a:ext cx="4351023" cy="762457"/>
          </a:xfrm>
        </p:spPr>
        <p:txBody>
          <a:bodyPr rtlCol="0"/>
          <a:lstStyle/>
          <a:p>
            <a:pPr rtl="0"/>
            <a:r>
              <a:rPr lang="de-DE" sz="2700" dirty="0"/>
              <a:t>Einleitung &amp; Zielsetzung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4C372A5-6DB9-553C-C9FF-8B3228B7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3</a:t>
            </a:fld>
            <a:endParaRPr lang="de-DE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F652D5D-9891-1E87-1D59-9EB8469E9119}"/>
              </a:ext>
            </a:extLst>
          </p:cNvPr>
          <p:cNvSpPr txBox="1">
            <a:spLocks/>
          </p:cNvSpPr>
          <p:nvPr/>
        </p:nvSpPr>
        <p:spPr>
          <a:xfrm>
            <a:off x="955683" y="2632270"/>
            <a:ext cx="4351023" cy="3277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Welche Kundengruppen sind am wahrscheinlichsten für eine Umsatzsteigerung verantwortlich, und wie können wir sie gezielt ansprechen?</a:t>
            </a:r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Bildplatzhalter 31" descr="Marke 1 mit einfarbiger Füllung">
            <a:extLst>
              <a:ext uri="{FF2B5EF4-FFF2-40B4-BE49-F238E27FC236}">
                <a16:creationId xmlns:a16="http://schemas.microsoft.com/office/drawing/2014/main" id="{602C2AB6-C466-7A9A-FF92-F39A87FF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94688" y="1180467"/>
            <a:ext cx="1191126" cy="119112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DFDEEE5-CEFD-2709-B2BE-CAA211DF2661}"/>
              </a:ext>
            </a:extLst>
          </p:cNvPr>
          <p:cNvSpPr txBox="1"/>
          <p:nvPr/>
        </p:nvSpPr>
        <p:spPr>
          <a:xfrm>
            <a:off x="6885295" y="2375690"/>
            <a:ext cx="49245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Unser Ziel ist es, besser zu verstehen, welche Kunden besonders wertvoll für das Unternehmen sind und welche Maßnahmen zur Umsatzsteigerung sinnvoll sind.</a:t>
            </a:r>
          </a:p>
          <a:p>
            <a:endParaRPr lang="de-DE" dirty="0"/>
          </a:p>
          <a:p>
            <a:r>
              <a:rPr lang="de-DE" dirty="0"/>
              <a:t>Dazu analysieren wir die bisherigen Kaufverhalten, segmentieren die Kunden und entwickeln Vorhersagemodelle für zukünftige Ausgaben.</a:t>
            </a:r>
          </a:p>
        </p:txBody>
      </p:sp>
    </p:spTree>
    <p:extLst>
      <p:ext uri="{BB962C8B-B14F-4D97-AF65-F5344CB8AC3E}">
        <p14:creationId xmlns:p14="http://schemas.microsoft.com/office/powerpoint/2010/main" val="410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4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534C18C-9574-903D-F6C3-19E3B2432513}"/>
              </a:ext>
            </a:extLst>
          </p:cNvPr>
          <p:cNvSpPr txBox="1">
            <a:spLocks/>
          </p:cNvSpPr>
          <p:nvPr/>
        </p:nvSpPr>
        <p:spPr bwMode="gray">
          <a:xfrm>
            <a:off x="1001260" y="3429000"/>
            <a:ext cx="4351023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Datenbereinigung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45811AA1-87D4-B8D8-0E75-77D700354A03}"/>
              </a:ext>
            </a:extLst>
          </p:cNvPr>
          <p:cNvSpPr txBox="1">
            <a:spLocks/>
          </p:cNvSpPr>
          <p:nvPr/>
        </p:nvSpPr>
        <p:spPr>
          <a:xfrm>
            <a:off x="5415352" y="1702380"/>
            <a:ext cx="4481349" cy="42156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Behandlung fehlender Werte</a:t>
            </a:r>
          </a:p>
          <a:p>
            <a:endParaRPr lang="de-DE" dirty="0"/>
          </a:p>
          <a:p>
            <a:r>
              <a:rPr lang="de-DE" dirty="0"/>
              <a:t>Feature Engineering</a:t>
            </a:r>
          </a:p>
          <a:p>
            <a:endParaRPr lang="de-DE" dirty="0"/>
          </a:p>
          <a:p>
            <a:r>
              <a:rPr lang="de-DE" dirty="0"/>
              <a:t>Löschung unnötiger Spalten</a:t>
            </a:r>
          </a:p>
          <a:p>
            <a:endParaRPr lang="de-DE" dirty="0"/>
          </a:p>
          <a:p>
            <a:r>
              <a:rPr lang="de-DE" dirty="0"/>
              <a:t>Umgang mit inkonsistenten Daten</a:t>
            </a:r>
          </a:p>
          <a:p>
            <a:endParaRPr lang="de-DE" dirty="0"/>
          </a:p>
          <a:p>
            <a:r>
              <a:rPr lang="de-DE" dirty="0"/>
              <a:t>sinnvoller Umgang mit Ausreißern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03EC7AC7-7AEA-7C5B-7C41-FCE20E15F533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Bildplatzhalter 33" descr="Abzeichen mit einfarbiger Füllung">
            <a:extLst>
              <a:ext uri="{FF2B5EF4-FFF2-40B4-BE49-F238E27FC236}">
                <a16:creationId xmlns:a16="http://schemas.microsoft.com/office/drawing/2014/main" id="{394EABD7-C496-34B8-D989-9A40DECA1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4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449B4-2A09-0824-742B-4B47CA12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EE7864-8823-F2E5-A4B1-1A1108D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5</a:t>
            </a:fld>
            <a:endParaRPr lang="de-DE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1E1FED65-A2B7-F4ED-4721-6CA6315B61E3}"/>
              </a:ext>
            </a:extLst>
          </p:cNvPr>
          <p:cNvSpPr txBox="1">
            <a:spLocks/>
          </p:cNvSpPr>
          <p:nvPr/>
        </p:nvSpPr>
        <p:spPr bwMode="gray">
          <a:xfrm>
            <a:off x="1136082" y="3428999"/>
            <a:ext cx="3429708" cy="76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700" dirty="0"/>
              <a:t>Datenexploration</a:t>
            </a:r>
          </a:p>
        </p:txBody>
      </p:sp>
      <p:sp>
        <p:nvSpPr>
          <p:cNvPr id="26" name="Inhaltsplatzhalter 9">
            <a:extLst>
              <a:ext uri="{FF2B5EF4-FFF2-40B4-BE49-F238E27FC236}">
                <a16:creationId xmlns:a16="http://schemas.microsoft.com/office/drawing/2014/main" id="{D386DDD1-C124-4BB0-8C69-6405F35D8EB8}"/>
              </a:ext>
            </a:extLst>
          </p:cNvPr>
          <p:cNvSpPr txBox="1">
            <a:spLocks/>
          </p:cNvSpPr>
          <p:nvPr/>
        </p:nvSpPr>
        <p:spPr>
          <a:xfrm>
            <a:off x="5415352" y="1529246"/>
            <a:ext cx="4481349" cy="45619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Kunden zwischen 35 - 50 Jahren zeigen die höchste Kaufkraft</a:t>
            </a:r>
          </a:p>
          <a:p>
            <a:endParaRPr lang="de-DE" dirty="0"/>
          </a:p>
          <a:p>
            <a:r>
              <a:rPr lang="de-DE" dirty="0"/>
              <a:t>Kunden verdienen im Durchschnitt 20.000 $ – 60.000 $ jährlich</a:t>
            </a:r>
          </a:p>
          <a:p>
            <a:endParaRPr lang="de-DE" dirty="0"/>
          </a:p>
          <a:p>
            <a:r>
              <a:rPr lang="de-DE" dirty="0"/>
              <a:t>ca. 80 % unserer Kunden geben unter 500 $ aus</a:t>
            </a:r>
          </a:p>
          <a:p>
            <a:endParaRPr lang="de-DE" dirty="0"/>
          </a:p>
          <a:p>
            <a:r>
              <a:rPr lang="de-DE" dirty="0"/>
              <a:t>erste Hypothesen für Modellierung &amp; Clustering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866F5974-D28F-28AB-E65A-2431F17CF10C}"/>
              </a:ext>
            </a:extLst>
          </p:cNvPr>
          <p:cNvSpPr txBox="1">
            <a:spLocks/>
          </p:cNvSpPr>
          <p:nvPr/>
        </p:nvSpPr>
        <p:spPr>
          <a:xfrm>
            <a:off x="971696" y="2463419"/>
            <a:ext cx="3429708" cy="24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Bildplatzhalter 33" descr="Abzeichen mit einfarbiger Füllung">
            <a:extLst>
              <a:ext uri="{FF2B5EF4-FFF2-40B4-BE49-F238E27FC236}">
                <a16:creationId xmlns:a16="http://schemas.microsoft.com/office/drawing/2014/main" id="{E18E9B0B-2C80-8262-4730-CF7DD2F38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85644" y="2118525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C567-350B-E08A-4995-D57076B1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7A4DAE-F426-DBF4-822C-79692784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3682509-EDAB-4EC9-0576-F3C8C534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6698" y="3066639"/>
            <a:ext cx="7231595" cy="405831"/>
          </a:xfrm>
        </p:spPr>
        <p:txBody>
          <a:bodyPr/>
          <a:lstStyle/>
          <a:p>
            <a:r>
              <a:rPr lang="de-DE" dirty="0"/>
              <a:t>Problemstellung &amp; Motivation (warum ein Modell?)</a:t>
            </a:r>
          </a:p>
        </p:txBody>
      </p:sp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9C64B9C4-E265-268B-EDB3-72F216C17ABC}"/>
              </a:ext>
            </a:extLst>
          </p:cNvPr>
          <p:cNvSpPr txBox="1">
            <a:spLocks/>
          </p:cNvSpPr>
          <p:nvPr/>
        </p:nvSpPr>
        <p:spPr>
          <a:xfrm>
            <a:off x="1446698" y="3776134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Zielsetzung der Modellierung</a:t>
            </a:r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3512F857-F618-A170-1A2D-BED17A097091}"/>
              </a:ext>
            </a:extLst>
          </p:cNvPr>
          <p:cNvSpPr txBox="1">
            <a:spLocks/>
          </p:cNvSpPr>
          <p:nvPr/>
        </p:nvSpPr>
        <p:spPr>
          <a:xfrm>
            <a:off x="1446698" y="4485629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Modellvariablen</a:t>
            </a:r>
          </a:p>
        </p:txBody>
      </p:sp>
      <p:sp>
        <p:nvSpPr>
          <p:cNvPr id="20" name="Inhaltsplatzhalter 9">
            <a:extLst>
              <a:ext uri="{FF2B5EF4-FFF2-40B4-BE49-F238E27FC236}">
                <a16:creationId xmlns:a16="http://schemas.microsoft.com/office/drawing/2014/main" id="{E4EC9F9F-4A98-0E8A-42CA-5FFC9813F88E}"/>
              </a:ext>
            </a:extLst>
          </p:cNvPr>
          <p:cNvSpPr txBox="1">
            <a:spLocks/>
          </p:cNvSpPr>
          <p:nvPr/>
        </p:nvSpPr>
        <p:spPr>
          <a:xfrm>
            <a:off x="1446698" y="5195124"/>
            <a:ext cx="7231595" cy="4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Features könnten Einfluss auf die Ausgaben haben?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9D71C647-C506-0040-E882-95AE6BEB45AF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Zielsetzung der Modellierung</a:t>
            </a:r>
          </a:p>
        </p:txBody>
      </p:sp>
      <p:pic>
        <p:nvPicPr>
          <p:cNvPr id="24" name="Bildplatzhalter 35" descr="Marke 3 mit einfarbiger Füllung">
            <a:extLst>
              <a:ext uri="{FF2B5EF4-FFF2-40B4-BE49-F238E27FC236}">
                <a16:creationId xmlns:a16="http://schemas.microsoft.com/office/drawing/2014/main" id="{AEA74CD9-9E7A-D38A-54E1-BB197435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2CA49-76C6-45F5-6588-535B7C774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C3437-6E7E-26D9-4086-A7006F18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7</a:t>
            </a:fld>
            <a:endParaRPr lang="de-DE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9366723-9F27-FB53-9C91-A156906CE85B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Bewertung des Vorhersagemodells</a:t>
            </a:r>
          </a:p>
        </p:txBody>
      </p:sp>
      <p:pic>
        <p:nvPicPr>
          <p:cNvPr id="9" name="Bildplatzhalter 35" descr="Marke 3 mit einfarbiger Füllung">
            <a:extLst>
              <a:ext uri="{FF2B5EF4-FFF2-40B4-BE49-F238E27FC236}">
                <a16:creationId xmlns:a16="http://schemas.microsoft.com/office/drawing/2014/main" id="{31FE4E12-57EB-74BD-E819-E7F0880C1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graphicFrame>
        <p:nvGraphicFramePr>
          <p:cNvPr id="12" name="Inhaltsplatzhalter 7">
            <a:extLst>
              <a:ext uri="{FF2B5EF4-FFF2-40B4-BE49-F238E27FC236}">
                <a16:creationId xmlns:a16="http://schemas.microsoft.com/office/drawing/2014/main" id="{9B38BD2F-62F2-3926-D2DD-EA7B9FEDD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701753"/>
              </p:ext>
            </p:extLst>
          </p:nvPr>
        </p:nvGraphicFramePr>
        <p:xfrm>
          <a:off x="635400" y="3429000"/>
          <a:ext cx="5172150" cy="1964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48267">
                  <a:extLst>
                    <a:ext uri="{9D8B030D-6E8A-4147-A177-3AD203B41FA5}">
                      <a16:colId xmlns:a16="http://schemas.microsoft.com/office/drawing/2014/main" val="2588512644"/>
                    </a:ext>
                  </a:extLst>
                </a:gridCol>
                <a:gridCol w="1289677">
                  <a:extLst>
                    <a:ext uri="{9D8B030D-6E8A-4147-A177-3AD203B41FA5}">
                      <a16:colId xmlns:a16="http://schemas.microsoft.com/office/drawing/2014/main" val="1679226142"/>
                    </a:ext>
                  </a:extLst>
                </a:gridCol>
                <a:gridCol w="1234206">
                  <a:extLst>
                    <a:ext uri="{9D8B030D-6E8A-4147-A177-3AD203B41FA5}">
                      <a16:colId xmlns:a16="http://schemas.microsoft.com/office/drawing/2014/main" val="3135261057"/>
                    </a:ext>
                  </a:extLst>
                </a:gridCol>
              </a:tblGrid>
              <a:tr h="4757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Bewertung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1-Fold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5-Fold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321194"/>
                  </a:ext>
                </a:extLst>
              </a:tr>
              <a:tr h="38237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RMSE - Testdaten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253,160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254,563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1707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RMSE - Trainingsdaten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245,060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250,949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9177"/>
                  </a:ext>
                </a:extLst>
              </a:tr>
              <a:tr h="37521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R² - Testdaten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58408"/>
                  </a:ext>
                </a:extLst>
              </a:tr>
              <a:tr h="356538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R² - Trainingsdaten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0,823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81934"/>
                  </a:ext>
                </a:extLst>
              </a:tr>
            </a:tbl>
          </a:graphicData>
        </a:graphic>
      </p:graphicFrame>
      <p:sp>
        <p:nvSpPr>
          <p:cNvPr id="13" name="Inhaltsplatzhalter 9">
            <a:extLst>
              <a:ext uri="{FF2B5EF4-FFF2-40B4-BE49-F238E27FC236}">
                <a16:creationId xmlns:a16="http://schemas.microsoft.com/office/drawing/2014/main" id="{CF85E407-9C8B-4D06-B508-9CDB177A5D8D}"/>
              </a:ext>
            </a:extLst>
          </p:cNvPr>
          <p:cNvSpPr txBox="1">
            <a:spLocks/>
          </p:cNvSpPr>
          <p:nvPr/>
        </p:nvSpPr>
        <p:spPr>
          <a:xfrm>
            <a:off x="7040690" y="2862776"/>
            <a:ext cx="3981236" cy="34464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EB067E24-D2EF-ED93-0490-218DBA7F16C7}"/>
              </a:ext>
            </a:extLst>
          </p:cNvPr>
          <p:cNvSpPr txBox="1">
            <a:spLocks/>
          </p:cNvSpPr>
          <p:nvPr/>
        </p:nvSpPr>
        <p:spPr>
          <a:xfrm>
            <a:off x="6332277" y="2798087"/>
            <a:ext cx="4579113" cy="33703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RMSE (Root Mean </a:t>
            </a:r>
            <a:r>
              <a:rPr lang="de-DE" dirty="0" err="1"/>
              <a:t>Squared</a:t>
            </a:r>
            <a:r>
              <a:rPr lang="de-DE" dirty="0"/>
              <a:t> Error)</a:t>
            </a:r>
          </a:p>
          <a:p>
            <a:pPr lvl="1"/>
            <a:r>
              <a:rPr lang="de-DE" dirty="0"/>
              <a:t>zeigt den durchschnittlichen Fehler der Vorhersage</a:t>
            </a:r>
          </a:p>
          <a:p>
            <a:endParaRPr lang="de-DE" dirty="0"/>
          </a:p>
          <a:p>
            <a:r>
              <a:rPr lang="de-DE" dirty="0"/>
              <a:t>R² (Bestimmtheitsmaß)</a:t>
            </a:r>
          </a:p>
          <a:p>
            <a:pPr lvl="1"/>
            <a:r>
              <a:rPr lang="de-DE" dirty="0"/>
              <a:t>gibt an, wie gut das Modell die tatsächlichen Werte erklärt</a:t>
            </a:r>
          </a:p>
          <a:p>
            <a:endParaRPr lang="de-DE" dirty="0"/>
          </a:p>
          <a:p>
            <a:r>
              <a:rPr lang="de-DE" dirty="0"/>
              <a:t>Kreuzvalidierung</a:t>
            </a:r>
          </a:p>
        </p:txBody>
      </p:sp>
    </p:spTree>
    <p:extLst>
      <p:ext uri="{BB962C8B-B14F-4D97-AF65-F5344CB8AC3E}">
        <p14:creationId xmlns:p14="http://schemas.microsoft.com/office/powerpoint/2010/main" val="6294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F6B8-FD5E-6429-0A46-ED258F61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E1C2903F-9900-63F8-589D-0B6A3A10CF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203691" y="2606569"/>
            <a:ext cx="5533841" cy="341630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DB80D2-0890-5756-DF54-79FC308A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8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C9CCDB1-4CF2-AC42-C473-FE367D059E5C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Einflussfaktoren der Vorhersage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45657AF0-47C3-0B37-909A-53520BBE5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530A7906-5516-B2AD-9AA5-7C716A7BA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454468" y="2606569"/>
            <a:ext cx="5533843" cy="3416300"/>
          </a:xfrm>
        </p:spPr>
      </p:pic>
    </p:spTree>
    <p:extLst>
      <p:ext uri="{BB962C8B-B14F-4D97-AF65-F5344CB8AC3E}">
        <p14:creationId xmlns:p14="http://schemas.microsoft.com/office/powerpoint/2010/main" val="1414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759F-6C12-2771-E668-8D414074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nhaltsplatzhalter 28">
            <a:extLst>
              <a:ext uri="{FF2B5EF4-FFF2-40B4-BE49-F238E27FC236}">
                <a16:creationId xmlns:a16="http://schemas.microsoft.com/office/drawing/2014/main" id="{4C2A422A-9EF9-77CE-8792-F18BC0E89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203691" y="2606569"/>
            <a:ext cx="5533841" cy="3416300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BDCC55-010E-7BA8-E5C7-042D4D5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FF96B15-8338-45D5-A943-561235072D66}" type="slidenum">
              <a:rPr lang="de-DE" smtClean="0"/>
              <a:t>9</a:t>
            </a:fld>
            <a:endParaRPr lang="de-DE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B6DC462-8EBA-1949-86C7-443ACFD4D149}"/>
              </a:ext>
            </a:extLst>
          </p:cNvPr>
          <p:cNvSpPr txBox="1">
            <a:spLocks/>
          </p:cNvSpPr>
          <p:nvPr/>
        </p:nvSpPr>
        <p:spPr bwMode="gray">
          <a:xfrm>
            <a:off x="1916290" y="835131"/>
            <a:ext cx="883197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Einflussfaktoren der Vorhersage</a:t>
            </a:r>
          </a:p>
        </p:txBody>
      </p:sp>
      <p:pic>
        <p:nvPicPr>
          <p:cNvPr id="23" name="Bildplatzhalter 35" descr="Marke 3 mit einfarbiger Füllung">
            <a:extLst>
              <a:ext uri="{FF2B5EF4-FFF2-40B4-BE49-F238E27FC236}">
                <a16:creationId xmlns:a16="http://schemas.microsoft.com/office/drawing/2014/main" id="{789D11E5-87D2-024B-058D-44A21394D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400" y="593050"/>
            <a:ext cx="1191127" cy="1191127"/>
          </a:xfrm>
          <a:prstGeom prst="rect">
            <a:avLst/>
          </a:prstGeom>
        </p:spPr>
      </p:pic>
      <p:pic>
        <p:nvPicPr>
          <p:cNvPr id="27" name="Inhaltsplatzhalter 26">
            <a:extLst>
              <a:ext uri="{FF2B5EF4-FFF2-40B4-BE49-F238E27FC236}">
                <a16:creationId xmlns:a16="http://schemas.microsoft.com/office/drawing/2014/main" id="{1566931E-AAA5-B895-697F-EFAF871B38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454468" y="2606569"/>
            <a:ext cx="5533843" cy="3416300"/>
          </a:xfrm>
        </p:spPr>
      </p:pic>
    </p:spTree>
    <p:extLst>
      <p:ext uri="{BB962C8B-B14F-4D97-AF65-F5344CB8AC3E}">
        <p14:creationId xmlns:p14="http://schemas.microsoft.com/office/powerpoint/2010/main" val="3325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455_TF66741836" id="{63754106-3E92-495F-B0B0-EF6E4040733C}" vid="{30F4BF74-764D-4381-8200-3D9A5EE593C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C8E2-513F-4C9C-99C7-9AE0E7429B06}">
  <ds:schemaRefs>
    <ds:schemaRef ds:uri="fb0879af-3eba-417a-a55a-ffe6dcd6ca77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FA294F-07D1-46AB-ABEC-1B0200FE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3E0B16-80BF-4868-8813-6B17170D72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Abläufe zum Anfang des Jahres</Template>
  <TotalTime>0</TotalTime>
  <Words>2370</Words>
  <Application>Microsoft Office PowerPoint</Application>
  <PresentationFormat>Breitbild</PresentationFormat>
  <Paragraphs>359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Century Gothic</vt:lpstr>
      <vt:lpstr>Segoe WPC</vt:lpstr>
      <vt:lpstr>Wingdings 3</vt:lpstr>
      <vt:lpstr>Ion-Sitzungssaal</vt:lpstr>
      <vt:lpstr>Marketinganalyse</vt:lpstr>
      <vt:lpstr>Agenda</vt:lpstr>
      <vt:lpstr>Einleitung &amp; Zielsetzung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Dank.</vt:lpstr>
      <vt:lpstr>Datenexploration - erste Erkenntnisse</vt:lpstr>
      <vt:lpstr>Datenexploration - erste Erkenntnisse</vt:lpstr>
      <vt:lpstr>Datenexploration - erste Erkenntnisse</vt:lpstr>
      <vt:lpstr>Datenexploration - erste Erkenntnisse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Klein</dc:creator>
  <cp:lastModifiedBy>Sven Klein</cp:lastModifiedBy>
  <cp:revision>36</cp:revision>
  <dcterms:created xsi:type="dcterms:W3CDTF">2025-01-28T08:18:07Z</dcterms:created>
  <dcterms:modified xsi:type="dcterms:W3CDTF">2025-01-30T10:13:52Z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