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58" r:id="rId6"/>
    <p:sldId id="272" r:id="rId7"/>
    <p:sldId id="264" r:id="rId8"/>
    <p:sldId id="268" r:id="rId9"/>
    <p:sldId id="260" r:id="rId10"/>
    <p:sldId id="266" r:id="rId11"/>
    <p:sldId id="265" r:id="rId12"/>
    <p:sldId id="267" r:id="rId13"/>
    <p:sldId id="259" r:id="rId14"/>
    <p:sldId id="269" r:id="rId15"/>
    <p:sldId id="270" r:id="rId16"/>
    <p:sldId id="273" r:id="rId17"/>
    <p:sldId id="274" r:id="rId18"/>
    <p:sldId id="275"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90" autoAdjust="0"/>
  </p:normalViewPr>
  <p:slideViewPr>
    <p:cSldViewPr snapToGrid="0">
      <p:cViewPr varScale="1">
        <p:scale>
          <a:sx n="83" d="100"/>
          <a:sy n="83" d="100"/>
        </p:scale>
        <p:origin x="972" y="78"/>
      </p:cViewPr>
      <p:guideLst/>
    </p:cSldViewPr>
  </p:slideViewPr>
  <p:notesTextViewPr>
    <p:cViewPr>
      <p:scale>
        <a:sx n="1" d="1"/>
        <a:sy n="1" d="1"/>
      </p:scale>
      <p:origin x="0" y="0"/>
    </p:cViewPr>
  </p:notesTextViewPr>
  <p:notesViewPr>
    <p:cSldViewPr snapToGrid="0" showGuides="1">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de-DE" b="1" dirty="0">
                <a:solidFill>
                  <a:schemeClr val="tx1"/>
                </a:solidFill>
              </a:rPr>
              <a:t>Bewertungsverteilung in %</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de-DE"/>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Tabelle1!$B$1</c:f>
              <c:strCache>
                <c:ptCount val="1"/>
                <c:pt idx="0">
                  <c:v>Verkauf</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4-2133-471B-B8D9-A6196306832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33-471B-B8D9-A6196306832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33-471B-B8D9-A6196306832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2-2133-471B-B8D9-A6196306832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33-471B-B8D9-A6196306832A}"/>
              </c:ext>
            </c:extLst>
          </c:dPt>
          <c:dLbls>
            <c:dLbl>
              <c:idx val="0"/>
              <c:layout>
                <c:manualLayout>
                  <c:x val="4.5045045045044221E-3"/>
                  <c:y val="-2.9186424957105281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2133-471B-B8D9-A6196306832A}"/>
                </c:ext>
              </c:extLst>
            </c:dLbl>
            <c:dLbl>
              <c:idx val="1"/>
              <c:layout>
                <c:manualLayout>
                  <c:x val="3.1531531531531529E-2"/>
                  <c:y val="-2.918642495710517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2133-471B-B8D9-A6196306832A}"/>
                </c:ext>
              </c:extLst>
            </c:dLbl>
            <c:dLbl>
              <c:idx val="2"/>
              <c:layout>
                <c:manualLayout>
                  <c:x val="3.0995247215719657E-2"/>
                  <c:y val="-1.167456998284205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2133-471B-B8D9-A6196306832A}"/>
                </c:ext>
              </c:extLst>
            </c:dLbl>
            <c:dLbl>
              <c:idx val="3"/>
              <c:layout>
                <c:manualLayout>
                  <c:x val="0"/>
                  <c:y val="9.923384485415739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2133-471B-B8D9-A6196306832A}"/>
                </c:ext>
              </c:extLst>
            </c:dLbl>
            <c:dLbl>
              <c:idx val="4"/>
              <c:layout>
                <c:manualLayout>
                  <c:x val="0"/>
                  <c:y val="0.1663626222554993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2133-471B-B8D9-A6196306832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outEnd"/>
            <c:showLegendKey val="0"/>
            <c:showVal val="1"/>
            <c:showCatName val="1"/>
            <c:showSerName val="0"/>
            <c:showPercent val="0"/>
            <c:showBubbleSize val="0"/>
            <c:separator>
</c:separator>
            <c:showLeaderLines val="1"/>
            <c:leaderLines>
              <c:spPr>
                <a:ln w="9525" cap="flat" cmpd="sng" algn="ctr">
                  <a:solidFill>
                    <a:schemeClr val="bg2"/>
                  </a:solidFill>
                  <a:round/>
                </a:ln>
                <a:effectLst/>
              </c:spPr>
            </c:leaderLines>
            <c:extLst>
              <c:ext xmlns:c15="http://schemas.microsoft.com/office/drawing/2012/chart" uri="{CE6537A1-D6FC-4f65-9D91-7224C49458BB}"/>
            </c:extLst>
          </c:dLbls>
          <c:cat>
            <c:strRef>
              <c:f>Tabelle1!$A$2:$A$6</c:f>
              <c:strCache>
                <c:ptCount val="5"/>
                <c:pt idx="0">
                  <c:v>1 Punkt</c:v>
                </c:pt>
                <c:pt idx="1">
                  <c:v>2 Punkte</c:v>
                </c:pt>
                <c:pt idx="2">
                  <c:v>3 Punkte</c:v>
                </c:pt>
                <c:pt idx="3">
                  <c:v>4 Punkte</c:v>
                </c:pt>
                <c:pt idx="4">
                  <c:v>5 Punkte</c:v>
                </c:pt>
              </c:strCache>
            </c:strRef>
          </c:cat>
          <c:val>
            <c:numRef>
              <c:f>Tabelle1!$B$2:$B$6</c:f>
              <c:numCache>
                <c:formatCode>General</c:formatCode>
                <c:ptCount val="5"/>
                <c:pt idx="0">
                  <c:v>0.11509999999999999</c:v>
                </c:pt>
                <c:pt idx="1">
                  <c:v>3.1699999999999999E-2</c:v>
                </c:pt>
                <c:pt idx="2">
                  <c:v>8.2400000000000001E-2</c:v>
                </c:pt>
                <c:pt idx="3">
                  <c:v>0.19289999999999999</c:v>
                </c:pt>
                <c:pt idx="4">
                  <c:v>0.57789999999999997</c:v>
                </c:pt>
              </c:numCache>
            </c:numRef>
          </c:val>
          <c:extLst>
            <c:ext xmlns:c16="http://schemas.microsoft.com/office/drawing/2014/chart" uri="{C3380CC4-5D6E-409C-BE32-E72D297353CC}">
              <c16:uniqueId val="{00000000-2133-471B-B8D9-A6196306832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tx1"/>
                </a:solidFill>
                <a:latin typeface="+mn-lt"/>
                <a:ea typeface="+mn-ea"/>
                <a:cs typeface="+mn-cs"/>
              </a:defRPr>
            </a:pPr>
            <a:r>
              <a:rPr lang="de-DE" sz="2400" b="1" i="0" u="none" strike="noStrike" kern="1200" spc="100" baseline="0" dirty="0">
                <a:solidFill>
                  <a:schemeClr val="tx1"/>
                </a:solidFill>
                <a:effectLst/>
              </a:rPr>
              <a:t>Ø</a:t>
            </a:r>
            <a:r>
              <a:rPr lang="en-US" sz="2400" dirty="0">
                <a:solidFill>
                  <a:schemeClr val="tx1"/>
                </a:solidFill>
              </a:rPr>
              <a:t> Lieferdauer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Sheet1!$B$1</c:f>
              <c:strCache>
                <c:ptCount val="1"/>
                <c:pt idx="0">
                  <c:v>Lieferdauer (Tage)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overflow" horzOverflow="overflow" vert="horz" wrap="square" lIns="36000" tIns="1905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leicht (&lt;500 g)</c:v>
                </c:pt>
                <c:pt idx="1">
                  <c:v>mittel (500 g - 1.000 g)</c:v>
                </c:pt>
                <c:pt idx="2">
                  <c:v>schwer (1.000 g - 2.000g)</c:v>
                </c:pt>
                <c:pt idx="3">
                  <c:v>sehr schwer (&gt;= 2.000g)</c:v>
                </c:pt>
              </c:strCache>
            </c:strRef>
          </c:cat>
          <c:val>
            <c:numRef>
              <c:f>Sheet1!$B$2:$B$5</c:f>
              <c:numCache>
                <c:formatCode>General</c:formatCode>
                <c:ptCount val="4"/>
                <c:pt idx="0">
                  <c:v>11.69</c:v>
                </c:pt>
                <c:pt idx="1">
                  <c:v>12.17</c:v>
                </c:pt>
                <c:pt idx="2">
                  <c:v>12.77</c:v>
                </c:pt>
                <c:pt idx="3">
                  <c:v>13.57</c:v>
                </c:pt>
              </c:numCache>
            </c:numRef>
          </c:val>
          <c:extLst>
            <c:ext xmlns:c16="http://schemas.microsoft.com/office/drawing/2014/chart" uri="{C3380CC4-5D6E-409C-BE32-E72D297353CC}">
              <c16:uniqueId val="{00000000-5F94-42EE-B368-0CA3DCF44770}"/>
            </c:ext>
          </c:extLst>
        </c:ser>
        <c:dLbls>
          <c:showLegendKey val="0"/>
          <c:showVal val="0"/>
          <c:showCatName val="0"/>
          <c:showSerName val="0"/>
          <c:showPercent val="0"/>
          <c:showBubbleSize val="0"/>
        </c:dLbls>
        <c:gapWidth val="100"/>
        <c:axId val="196573480"/>
        <c:axId val="196573088"/>
      </c:barChart>
      <c:catAx>
        <c:axId val="196573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6573088"/>
        <c:crosses val="autoZero"/>
        <c:auto val="1"/>
        <c:lblAlgn val="ctr"/>
        <c:lblOffset val="100"/>
        <c:noMultiLvlLbl val="0"/>
      </c:catAx>
      <c:valAx>
        <c:axId val="196573088"/>
        <c:scaling>
          <c:orientation val="minMax"/>
        </c:scaling>
        <c:delete val="0"/>
        <c:axPos val="l"/>
        <c:majorGridlines>
          <c:spPr>
            <a:ln w="9525" cap="flat" cmpd="sng" algn="ctr">
              <a:solidFill>
                <a:schemeClr val="tx1">
                  <a:lumMod val="15000"/>
                  <a:lumOff val="85000"/>
                  <a:alpha val="3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6573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showDLblsOverMax val="0"/>
  </c:chart>
  <c:spPr>
    <a:noFill/>
    <a:ln>
      <a:noFill/>
    </a:ln>
    <a:effectLst/>
  </c:spPr>
  <c:txPr>
    <a:bodyPr/>
    <a:lstStyle/>
    <a:p>
      <a:pPr>
        <a:defRPr>
          <a:solidFill>
            <a:schemeClr val="bg1"/>
          </a:solidFill>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tx1"/>
                </a:solidFill>
                <a:latin typeface="+mn-lt"/>
                <a:ea typeface="+mn-ea"/>
                <a:cs typeface="+mn-cs"/>
              </a:defRPr>
            </a:pPr>
            <a:r>
              <a:rPr lang="de-DE" sz="2400" b="1" i="0" u="none" strike="noStrike" kern="1200" spc="100" baseline="0" dirty="0">
                <a:solidFill>
                  <a:schemeClr val="tx1"/>
                </a:solidFill>
                <a:effectLst/>
              </a:rPr>
              <a:t>Ø</a:t>
            </a:r>
            <a:r>
              <a:rPr lang="en-US" sz="2400" dirty="0">
                <a:solidFill>
                  <a:schemeClr val="tx1"/>
                </a:solidFill>
              </a:rPr>
              <a:t> Lieferdauer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Sheet1!$B$1</c:f>
              <c:strCache>
                <c:ptCount val="1"/>
                <c:pt idx="0">
                  <c:v>Lieferdauer (Tage)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klein (&lt; 1.000 cm³)</c:v>
                </c:pt>
                <c:pt idx="1">
                  <c:v>mittel (1.001 cm³ - 5.000 cm³)</c:v>
                </c:pt>
                <c:pt idx="2">
                  <c:v>groß (&gt; 5.001 cm³)</c:v>
                </c:pt>
              </c:strCache>
            </c:strRef>
          </c:cat>
          <c:val>
            <c:numRef>
              <c:f>Sheet1!$B$2:$B$4</c:f>
              <c:numCache>
                <c:formatCode>General</c:formatCode>
                <c:ptCount val="3"/>
                <c:pt idx="0">
                  <c:v>11.46</c:v>
                </c:pt>
                <c:pt idx="1">
                  <c:v>12.03</c:v>
                </c:pt>
                <c:pt idx="2">
                  <c:v>12.76</c:v>
                </c:pt>
              </c:numCache>
            </c:numRef>
          </c:val>
          <c:extLst>
            <c:ext xmlns:c16="http://schemas.microsoft.com/office/drawing/2014/chart" uri="{C3380CC4-5D6E-409C-BE32-E72D297353CC}">
              <c16:uniqueId val="{00000000-5F94-42EE-B368-0CA3DCF44770}"/>
            </c:ext>
          </c:extLst>
        </c:ser>
        <c:dLbls>
          <c:showLegendKey val="0"/>
          <c:showVal val="0"/>
          <c:showCatName val="0"/>
          <c:showSerName val="0"/>
          <c:showPercent val="0"/>
          <c:showBubbleSize val="0"/>
        </c:dLbls>
        <c:gapWidth val="100"/>
        <c:axId val="196573480"/>
        <c:axId val="196573088"/>
      </c:barChart>
      <c:catAx>
        <c:axId val="196573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6573088"/>
        <c:crosses val="autoZero"/>
        <c:auto val="1"/>
        <c:lblAlgn val="ctr"/>
        <c:lblOffset val="100"/>
        <c:noMultiLvlLbl val="0"/>
      </c:catAx>
      <c:valAx>
        <c:axId val="196573088"/>
        <c:scaling>
          <c:orientation val="minMax"/>
        </c:scaling>
        <c:delete val="0"/>
        <c:axPos val="l"/>
        <c:majorGridlines>
          <c:spPr>
            <a:ln w="9525" cap="flat" cmpd="sng" algn="ctr">
              <a:solidFill>
                <a:schemeClr val="tx1">
                  <a:lumMod val="15000"/>
                  <a:lumOff val="85000"/>
                  <a:alpha val="3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6573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showDLblsOverMax val="0"/>
  </c:chart>
  <c:spPr>
    <a:noFill/>
    <a:ln>
      <a:noFill/>
    </a:ln>
    <a:effectLst/>
  </c:spPr>
  <c:txPr>
    <a:bodyPr/>
    <a:lstStyle/>
    <a:p>
      <a:pPr>
        <a:defRPr>
          <a:solidFill>
            <a:schemeClr val="bg1"/>
          </a:solidFill>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Lieferdauer (Tage)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3600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766-4D67-8FB4-88F4E5AAF0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4"/>
                <c:pt idx="0">
                  <c:v>Frühling</c:v>
                </c:pt>
                <c:pt idx="1">
                  <c:v>Sommer</c:v>
                </c:pt>
                <c:pt idx="2">
                  <c:v>Herbst</c:v>
                </c:pt>
                <c:pt idx="3">
                  <c:v>Winter</c:v>
                </c:pt>
              </c:strCache>
            </c:strRef>
          </c:cat>
          <c:val>
            <c:numRef>
              <c:f>Tabelle1!$B$2:$B$5</c:f>
              <c:numCache>
                <c:formatCode>General</c:formatCode>
                <c:ptCount val="4"/>
                <c:pt idx="0">
                  <c:v>13.28</c:v>
                </c:pt>
                <c:pt idx="1">
                  <c:v>15.06</c:v>
                </c:pt>
                <c:pt idx="2">
                  <c:v>12.87</c:v>
                </c:pt>
                <c:pt idx="3">
                  <c:v>9.5399999999999991</c:v>
                </c:pt>
              </c:numCache>
            </c:numRef>
          </c:val>
          <c:extLst>
            <c:ext xmlns:c16="http://schemas.microsoft.com/office/drawing/2014/chart" uri="{C3380CC4-5D6E-409C-BE32-E72D297353CC}">
              <c16:uniqueId val="{00000000-6766-4D67-8FB4-88F4E5AAF09E}"/>
            </c:ext>
          </c:extLst>
        </c:ser>
        <c:dLbls>
          <c:showLegendKey val="0"/>
          <c:showVal val="0"/>
          <c:showCatName val="0"/>
          <c:showSerName val="0"/>
          <c:showPercent val="0"/>
          <c:showBubbleSize val="0"/>
        </c:dLbls>
        <c:gapWidth val="219"/>
        <c:overlap val="-27"/>
        <c:axId val="193304192"/>
        <c:axId val="193301792"/>
      </c:barChart>
      <c:catAx>
        <c:axId val="19330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3301792"/>
        <c:crosses val="autoZero"/>
        <c:auto val="1"/>
        <c:lblAlgn val="ctr"/>
        <c:lblOffset val="100"/>
        <c:noMultiLvlLbl val="0"/>
      </c:catAx>
      <c:valAx>
        <c:axId val="193301792"/>
        <c:scaling>
          <c:orientation val="minMax"/>
        </c:scaling>
        <c:delete val="0"/>
        <c:axPos val="l"/>
        <c:majorGridlines>
          <c:spPr>
            <a:ln w="9525" cap="flat" cmpd="sng" algn="ctr">
              <a:solidFill>
                <a:schemeClr val="tx1">
                  <a:lumMod val="15000"/>
                  <a:lumOff val="85000"/>
                  <a:alpha val="3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93304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Bestellmenge (Stück)</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0"/>
              </c:ext>
            </c:extLst>
          </c:dLbls>
          <c:cat>
            <c:strRef>
              <c:f>Tabelle1!$A$2:$A$5</c:f>
              <c:strCache>
                <c:ptCount val="4"/>
                <c:pt idx="0">
                  <c:v>Frühling</c:v>
                </c:pt>
                <c:pt idx="1">
                  <c:v>Sommer</c:v>
                </c:pt>
                <c:pt idx="2">
                  <c:v>Herbst</c:v>
                </c:pt>
                <c:pt idx="3">
                  <c:v>Winter</c:v>
                </c:pt>
              </c:strCache>
            </c:strRef>
          </c:cat>
          <c:val>
            <c:numRef>
              <c:f>Tabelle1!$B$2:$B$5</c:f>
              <c:numCache>
                <c:formatCode>#,##0</c:formatCode>
                <c:ptCount val="4"/>
                <c:pt idx="0">
                  <c:v>18741</c:v>
                </c:pt>
                <c:pt idx="1">
                  <c:v>24514</c:v>
                </c:pt>
                <c:pt idx="2">
                  <c:v>33123</c:v>
                </c:pt>
                <c:pt idx="3">
                  <c:v>33811</c:v>
                </c:pt>
              </c:numCache>
            </c:numRef>
          </c:val>
          <c:extLst>
            <c:ext xmlns:c16="http://schemas.microsoft.com/office/drawing/2014/chart" uri="{C3380CC4-5D6E-409C-BE32-E72D297353CC}">
              <c16:uniqueId val="{00000000-46AD-4C94-8F64-BDD6C2E84A32}"/>
            </c:ext>
          </c:extLst>
        </c:ser>
        <c:dLbls>
          <c:showLegendKey val="0"/>
          <c:showVal val="0"/>
          <c:showCatName val="0"/>
          <c:showSerName val="0"/>
          <c:showPercent val="0"/>
          <c:showBubbleSize val="0"/>
        </c:dLbls>
        <c:gapWidth val="219"/>
        <c:overlap val="-27"/>
        <c:axId val="115079664"/>
        <c:axId val="115080144"/>
      </c:barChart>
      <c:catAx>
        <c:axId val="11507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15080144"/>
        <c:crosses val="autoZero"/>
        <c:auto val="1"/>
        <c:lblAlgn val="ctr"/>
        <c:lblOffset val="100"/>
        <c:noMultiLvlLbl val="0"/>
      </c:catAx>
      <c:valAx>
        <c:axId val="115080144"/>
        <c:scaling>
          <c:orientation val="minMax"/>
        </c:scaling>
        <c:delete val="0"/>
        <c:axPos val="l"/>
        <c:majorGridlines>
          <c:spPr>
            <a:ln w="9525" cap="flat" cmpd="sng" algn="ctr">
              <a:solidFill>
                <a:schemeClr val="bg1">
                  <a:alpha val="3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crossAx val="11507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spc="1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spc="1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BD34DF-DA30-4138-BF5D-3F3E6D55AD66}" type="datetime1">
              <a:rPr lang="de-DE" smtClean="0"/>
              <a:t>07.11.2024</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de-DE" smtClean="0"/>
              <a:t>‹Nr.›</a:t>
            </a:fld>
            <a:endParaRPr lang="de-DE"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E1F99-3EFE-48BD-9969-DEB23ACF4B84}" type="datetime1">
              <a:rPr lang="de-DE" smtClean="0"/>
              <a:pPr/>
              <a:t>07.11.2024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7CD11A-EED3-40CE-98A3-28FEE84867B3}" type="slidenum">
              <a:rPr lang="de-DE" smtClean="0"/>
              <a:t>‹Nr.›</a:t>
            </a:fld>
            <a:endParaRPr lang="de-DE"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927CD11A-EED3-40CE-98A3-28FEE84867B3}" type="slidenum">
              <a:rPr lang="de-DE" smtClean="0"/>
              <a:t>1</a:t>
            </a:fld>
            <a:endParaRPr lang="de-DE" dirty="0"/>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Saison in Brasilien: Frühling (9, 10, 11); Sommer (12, 1, 2); Herbst (3, 4, 5); Winter (6, 7, 8)</a:t>
            </a:r>
          </a:p>
        </p:txBody>
      </p:sp>
      <p:sp>
        <p:nvSpPr>
          <p:cNvPr id="4" name="Foliennummernplatzhalter 3"/>
          <p:cNvSpPr>
            <a:spLocks noGrp="1"/>
          </p:cNvSpPr>
          <p:nvPr>
            <p:ph type="sldNum" sz="quarter" idx="5"/>
          </p:nvPr>
        </p:nvSpPr>
        <p:spPr/>
        <p:txBody>
          <a:bodyPr/>
          <a:lstStyle/>
          <a:p>
            <a:pPr rtl="0"/>
            <a:fld id="{927CD11A-EED3-40CE-98A3-28FEE84867B3}" type="slidenum">
              <a:rPr lang="de-DE" smtClean="0"/>
              <a:t>12</a:t>
            </a:fld>
            <a:endParaRPr lang="de-DE" dirty="0"/>
          </a:p>
        </p:txBody>
      </p:sp>
    </p:spTree>
    <p:extLst>
      <p:ext uri="{BB962C8B-B14F-4D97-AF65-F5344CB8AC3E}">
        <p14:creationId xmlns:p14="http://schemas.microsoft.com/office/powerpoint/2010/main" val="52506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9E7A5-2EF1-ECE5-382D-D80B962E39C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8C0B55E-E839-C38C-7172-730972D84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C44F11-74CE-78E9-ABE9-CDBA660B36FC}"/>
              </a:ext>
            </a:extLst>
          </p:cNvPr>
          <p:cNvSpPr>
            <a:spLocks noGrp="1"/>
          </p:cNvSpPr>
          <p:nvPr>
            <p:ph type="body" idx="1"/>
          </p:nvPr>
        </p:nvSpPr>
        <p:spPr/>
        <p:txBody>
          <a:bodyPr/>
          <a:lstStyle/>
          <a:p>
            <a:pPr marL="171450" indent="-171450">
              <a:buFontTx/>
              <a:buChar char="-"/>
            </a:pPr>
            <a:r>
              <a:rPr lang="de-DE" dirty="0"/>
              <a:t>Saisonale Anpassung der Logistik: Erhöhung der Logistikkapazitäten während des brasilianischen Sommers</a:t>
            </a:r>
          </a:p>
          <a:p>
            <a:pPr marL="171450" indent="-171450">
              <a:buFontTx/>
              <a:buChar char="-"/>
            </a:pPr>
            <a:r>
              <a:rPr lang="de-DE" dirty="0"/>
              <a:t>Weitere Datenanalyse mit Standortdaten mittels Map</a:t>
            </a:r>
          </a:p>
        </p:txBody>
      </p:sp>
      <p:sp>
        <p:nvSpPr>
          <p:cNvPr id="4" name="Foliennummernplatzhalter 3">
            <a:extLst>
              <a:ext uri="{FF2B5EF4-FFF2-40B4-BE49-F238E27FC236}">
                <a16:creationId xmlns:a16="http://schemas.microsoft.com/office/drawing/2014/main" id="{669EE7A7-BB47-CE83-C67A-F7A8813FA117}"/>
              </a:ext>
            </a:extLst>
          </p:cNvPr>
          <p:cNvSpPr>
            <a:spLocks noGrp="1"/>
          </p:cNvSpPr>
          <p:nvPr>
            <p:ph type="sldNum" sz="quarter" idx="5"/>
          </p:nvPr>
        </p:nvSpPr>
        <p:spPr/>
        <p:txBody>
          <a:bodyPr/>
          <a:lstStyle/>
          <a:p>
            <a:pPr rtl="0"/>
            <a:fld id="{927CD11A-EED3-40CE-98A3-28FEE84867B3}" type="slidenum">
              <a:rPr lang="de-DE" smtClean="0"/>
              <a:t>14</a:t>
            </a:fld>
            <a:endParaRPr lang="de-DE" dirty="0"/>
          </a:p>
        </p:txBody>
      </p:sp>
    </p:spTree>
    <p:extLst>
      <p:ext uri="{BB962C8B-B14F-4D97-AF65-F5344CB8AC3E}">
        <p14:creationId xmlns:p14="http://schemas.microsoft.com/office/powerpoint/2010/main" val="209574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927CD11A-EED3-40CE-98A3-28FEE84867B3}" type="slidenum">
              <a:rPr lang="de-DE" smtClean="0"/>
              <a:t>15</a:t>
            </a:fld>
            <a:endParaRPr lang="de-DE" dirty="0"/>
          </a:p>
        </p:txBody>
      </p:sp>
    </p:spTree>
    <p:extLst>
      <p:ext uri="{BB962C8B-B14F-4D97-AF65-F5344CB8AC3E}">
        <p14:creationId xmlns:p14="http://schemas.microsoft.com/office/powerpoint/2010/main" val="377028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927CD11A-EED3-40CE-98A3-28FEE84867B3}" type="slidenum">
              <a:rPr lang="de-DE" smtClean="0"/>
              <a:t>2</a:t>
            </a:fld>
            <a:endParaRPr lang="de-DE" dirty="0"/>
          </a:p>
        </p:txBody>
      </p:sp>
    </p:spTree>
    <p:extLst>
      <p:ext uri="{BB962C8B-B14F-4D97-AF65-F5344CB8AC3E}">
        <p14:creationId xmlns:p14="http://schemas.microsoft.com/office/powerpoint/2010/main" val="133571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Kultur und Sprache – anderes Zeitverständnis; Unterschied zwischen Trennung von Privat und Arbeit; Unterschied zwischen brasilianischen und europäischen Portugiesisch; Höflichkeitsfloskeln und Anredeformen müssen unbedingt beachtet werden</a:t>
            </a:r>
          </a:p>
          <a:p>
            <a:r>
              <a:rPr lang="de-DE" dirty="0"/>
              <a:t>Kundenerwartungen – Brasilianer messen Kundenbewertungen einen sehr hohen Wert bei</a:t>
            </a:r>
          </a:p>
          <a:p>
            <a:endParaRPr lang="de-DE" dirty="0"/>
          </a:p>
          <a:p>
            <a:r>
              <a:rPr lang="de-DE" dirty="0"/>
              <a:t>Datenanalyse und Bereinigung</a:t>
            </a:r>
          </a:p>
          <a:p>
            <a:endParaRPr lang="de-DE" dirty="0"/>
          </a:p>
          <a:p>
            <a:endParaRPr lang="de-DE" dirty="0"/>
          </a:p>
        </p:txBody>
      </p:sp>
      <p:sp>
        <p:nvSpPr>
          <p:cNvPr id="4" name="Foliennummernplatzhalter 3"/>
          <p:cNvSpPr>
            <a:spLocks noGrp="1"/>
          </p:cNvSpPr>
          <p:nvPr>
            <p:ph type="sldNum" sz="quarter" idx="5"/>
          </p:nvPr>
        </p:nvSpPr>
        <p:spPr/>
        <p:txBody>
          <a:bodyPr/>
          <a:lstStyle/>
          <a:p>
            <a:pPr rtl="0"/>
            <a:fld id="{927CD11A-EED3-40CE-98A3-28FEE84867B3}" type="slidenum">
              <a:rPr lang="de-DE" smtClean="0"/>
              <a:t>3</a:t>
            </a:fld>
            <a:endParaRPr lang="de-DE" dirty="0"/>
          </a:p>
        </p:txBody>
      </p:sp>
    </p:spTree>
    <p:extLst>
      <p:ext uri="{BB962C8B-B14F-4D97-AF65-F5344CB8AC3E}">
        <p14:creationId xmlns:p14="http://schemas.microsoft.com/office/powerpoint/2010/main" val="373762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903FA-32C6-4942-D1E1-3C97F182CDE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8A807FC-AF07-E365-48C6-4992CC856B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3976A7-2AB6-CFE8-4417-4208402826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79771ED-D1E0-F458-7F41-6A1FE1719831}"/>
              </a:ext>
            </a:extLst>
          </p:cNvPr>
          <p:cNvSpPr>
            <a:spLocks noGrp="1"/>
          </p:cNvSpPr>
          <p:nvPr>
            <p:ph type="sldNum" sz="quarter" idx="10"/>
          </p:nvPr>
        </p:nvSpPr>
        <p:spPr/>
        <p:txBody>
          <a:bodyPr/>
          <a:lstStyle/>
          <a:p>
            <a:pPr rtl="0"/>
            <a:fld id="{927CD11A-EED3-40CE-98A3-28FEE84867B3}" type="slidenum">
              <a:rPr lang="de-DE" smtClean="0"/>
              <a:t>5</a:t>
            </a:fld>
            <a:endParaRPr lang="de-DE" dirty="0"/>
          </a:p>
        </p:txBody>
      </p:sp>
    </p:spTree>
    <p:extLst>
      <p:ext uri="{BB962C8B-B14F-4D97-AF65-F5344CB8AC3E}">
        <p14:creationId xmlns:p14="http://schemas.microsoft.com/office/powerpoint/2010/main" val="65896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927CD11A-EED3-40CE-98A3-28FEE84867B3}" type="slidenum">
              <a:rPr lang="de-DE" smtClean="0"/>
              <a:t>6</a:t>
            </a:fld>
            <a:endParaRPr lang="de-DE" dirty="0"/>
          </a:p>
        </p:txBody>
      </p:sp>
    </p:spTree>
    <p:extLst>
      <p:ext uri="{BB962C8B-B14F-4D97-AF65-F5344CB8AC3E}">
        <p14:creationId xmlns:p14="http://schemas.microsoft.com/office/powerpoint/2010/main" val="32752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D9A0C-D506-D989-7EBE-7AD9D1658C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1065B1-E48D-76B6-9ED2-855F2F9DD2D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276812-845D-57FA-44F2-0753DBBD528F}"/>
              </a:ext>
            </a:extLst>
          </p:cNvPr>
          <p:cNvSpPr>
            <a:spLocks noGrp="1"/>
          </p:cNvSpPr>
          <p:nvPr>
            <p:ph type="body" idx="1"/>
          </p:nvPr>
        </p:nvSpPr>
        <p:spPr/>
        <p:txBody>
          <a:bodyPr/>
          <a:lstStyle/>
          <a:p>
            <a:r>
              <a:rPr lang="de-DE" dirty="0"/>
              <a:t>brasilianischer Real – brasilianische Reais (Einzahl, Mehrzahl)</a:t>
            </a:r>
          </a:p>
        </p:txBody>
      </p:sp>
      <p:sp>
        <p:nvSpPr>
          <p:cNvPr id="4" name="Foliennummernplatzhalter 3">
            <a:extLst>
              <a:ext uri="{FF2B5EF4-FFF2-40B4-BE49-F238E27FC236}">
                <a16:creationId xmlns:a16="http://schemas.microsoft.com/office/drawing/2014/main" id="{08F82880-67C2-9AA8-8CC5-A84277432663}"/>
              </a:ext>
            </a:extLst>
          </p:cNvPr>
          <p:cNvSpPr>
            <a:spLocks noGrp="1"/>
          </p:cNvSpPr>
          <p:nvPr>
            <p:ph type="sldNum" sz="quarter" idx="10"/>
          </p:nvPr>
        </p:nvSpPr>
        <p:spPr/>
        <p:txBody>
          <a:bodyPr/>
          <a:lstStyle/>
          <a:p>
            <a:pPr rtl="0"/>
            <a:fld id="{927CD11A-EED3-40CE-98A3-28FEE84867B3}" type="slidenum">
              <a:rPr lang="de-DE" smtClean="0"/>
              <a:t>7</a:t>
            </a:fld>
            <a:endParaRPr lang="de-DE" dirty="0"/>
          </a:p>
        </p:txBody>
      </p:sp>
    </p:spTree>
    <p:extLst>
      <p:ext uri="{BB962C8B-B14F-4D97-AF65-F5344CB8AC3E}">
        <p14:creationId xmlns:p14="http://schemas.microsoft.com/office/powerpoint/2010/main" val="348135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C2511-95FB-7CE6-226A-ECA76819910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AFCB051-7B73-F8FC-2D3F-308EB794542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0E71D1-B79A-768C-E5C1-2BDB2B6D485D}"/>
              </a:ext>
            </a:extLst>
          </p:cNvPr>
          <p:cNvSpPr>
            <a:spLocks noGrp="1"/>
          </p:cNvSpPr>
          <p:nvPr>
            <p:ph type="body" idx="1"/>
          </p:nvPr>
        </p:nvSpPr>
        <p:spPr/>
        <p:txBody>
          <a:bodyPr/>
          <a:lstStyle/>
          <a:p>
            <a:pPr marL="171450" indent="-171450">
              <a:buFontTx/>
              <a:buChar char="-"/>
            </a:pPr>
            <a:r>
              <a:rPr lang="de-DE" b="0" i="0" dirty="0">
                <a:effectLst/>
                <a:latin typeface="__fkGroteskNeue_598ab8"/>
              </a:rPr>
              <a:t>Normale Lieferdauer - SQL-Code analysiert die Lieferzeiten von Bestellungen in der Datenbank, kategorisiert sie als "Normal" oder "Ausreißer" basierend auf der Abweichung vom Durchschnitt und zählt die Bestellungen für jede Lieferdauer, um Einblicke in die Effizienz des Lieferprozesses zu gewinnen</a:t>
            </a:r>
          </a:p>
          <a:p>
            <a:pPr marL="628650" lvl="1" indent="-171450">
              <a:buFontTx/>
              <a:buChar char="-"/>
            </a:pPr>
            <a:r>
              <a:rPr lang="de-DE" b="0" i="0" dirty="0">
                <a:effectLst/>
                <a:latin typeface="__fkGroteskNeue_598ab8"/>
              </a:rPr>
              <a:t>Nach 3-Sigma-Regel: Annahme, dass in einer Normalverteilung etwa 99,7% aller Werte innerhalb von 3 Standardabweichungen um den Mittelwert liegen. Werte außerhalb dieses Bereichs werden als ungewöhnlich oder als Ausreißer betrachtet</a:t>
            </a:r>
          </a:p>
          <a:p>
            <a:pPr marL="628650" lvl="1" indent="-171450">
              <a:buFontTx/>
              <a:buChar char="-"/>
            </a:pPr>
            <a:endParaRPr lang="de-DE" b="0" i="0" dirty="0">
              <a:effectLst/>
              <a:latin typeface="__fkGroteskNeue_598ab8"/>
            </a:endParaRPr>
          </a:p>
          <a:p>
            <a:pPr marL="457200" lvl="1" indent="0">
              <a:buFontTx/>
              <a:buNone/>
            </a:pPr>
            <a:r>
              <a:rPr lang="de-DE" b="0" i="0" dirty="0">
                <a:effectLst/>
                <a:latin typeface="__fkGroteskNeue_598ab8"/>
              </a:rPr>
              <a:t>- es gibt einen mittelstarken negativen Zusammenhang zwischen der Lieferdauer und den Kundenbewertungen. Dies bedeutet, dass tendenziell kürzere Lieferzeiten mit höheren Kundenbewertungen einhergehen und umgekehrt.</a:t>
            </a:r>
          </a:p>
          <a:p>
            <a:pPr marL="457200" lvl="1" indent="0">
              <a:buFontTx/>
              <a:buNone/>
            </a:pPr>
            <a:endParaRPr lang="de-DE" b="0" i="0" dirty="0">
              <a:effectLst/>
              <a:latin typeface="__fkGroteskNeue_598ab8"/>
            </a:endParaRPr>
          </a:p>
        </p:txBody>
      </p:sp>
      <p:sp>
        <p:nvSpPr>
          <p:cNvPr id="4" name="Foliennummernplatzhalter 3">
            <a:extLst>
              <a:ext uri="{FF2B5EF4-FFF2-40B4-BE49-F238E27FC236}">
                <a16:creationId xmlns:a16="http://schemas.microsoft.com/office/drawing/2014/main" id="{851394CA-3286-5DF0-0117-79C5EC276A7A}"/>
              </a:ext>
            </a:extLst>
          </p:cNvPr>
          <p:cNvSpPr>
            <a:spLocks noGrp="1"/>
          </p:cNvSpPr>
          <p:nvPr>
            <p:ph type="sldNum" sz="quarter" idx="10"/>
          </p:nvPr>
        </p:nvSpPr>
        <p:spPr/>
        <p:txBody>
          <a:bodyPr/>
          <a:lstStyle/>
          <a:p>
            <a:pPr rtl="0"/>
            <a:fld id="{927CD11A-EED3-40CE-98A3-28FEE84867B3}" type="slidenum">
              <a:rPr lang="de-DE" smtClean="0"/>
              <a:t>8</a:t>
            </a:fld>
            <a:endParaRPr lang="de-DE" dirty="0"/>
          </a:p>
        </p:txBody>
      </p:sp>
    </p:spTree>
    <p:extLst>
      <p:ext uri="{BB962C8B-B14F-4D97-AF65-F5344CB8AC3E}">
        <p14:creationId xmlns:p14="http://schemas.microsoft.com/office/powerpoint/2010/main" val="317588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927CD11A-EED3-40CE-98A3-28FEE84867B3}" type="slidenum">
              <a:rPr lang="de-DE" smtClean="0"/>
              <a:t>10</a:t>
            </a:fld>
            <a:endParaRPr lang="de-DE" dirty="0"/>
          </a:p>
        </p:txBody>
      </p:sp>
    </p:spTree>
    <p:extLst>
      <p:ext uri="{BB962C8B-B14F-4D97-AF65-F5344CB8AC3E}">
        <p14:creationId xmlns:p14="http://schemas.microsoft.com/office/powerpoint/2010/main" val="66669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5C37C-5E9B-BDFE-6D1C-4B7BE7D35EB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16779A-10B3-49CE-7434-846ACF71BE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079F19-FF69-55B6-62B5-D3C563739077}"/>
              </a:ext>
            </a:extLst>
          </p:cNvPr>
          <p:cNvSpPr>
            <a:spLocks noGrp="1"/>
          </p:cNvSpPr>
          <p:nvPr>
            <p:ph type="body" idx="1"/>
          </p:nvPr>
        </p:nvSpPr>
        <p:spPr/>
        <p:txBody>
          <a:bodyPr/>
          <a:lstStyle/>
          <a:p>
            <a:r>
              <a:rPr lang="de-DE" dirty="0"/>
              <a:t>Höhe x Breite x Länge kleiner als 1000 cm³ = Small; zwischen 1001 cm³ und 5000 cm³ = Medium; über 5000 cm³ = Large</a:t>
            </a:r>
          </a:p>
        </p:txBody>
      </p:sp>
      <p:sp>
        <p:nvSpPr>
          <p:cNvPr id="4" name="Foliennummernplatzhalter 3">
            <a:extLst>
              <a:ext uri="{FF2B5EF4-FFF2-40B4-BE49-F238E27FC236}">
                <a16:creationId xmlns:a16="http://schemas.microsoft.com/office/drawing/2014/main" id="{1D09B756-B110-1375-22F7-5A22E7064495}"/>
              </a:ext>
            </a:extLst>
          </p:cNvPr>
          <p:cNvSpPr>
            <a:spLocks noGrp="1"/>
          </p:cNvSpPr>
          <p:nvPr>
            <p:ph type="sldNum" sz="quarter" idx="10"/>
          </p:nvPr>
        </p:nvSpPr>
        <p:spPr/>
        <p:txBody>
          <a:bodyPr/>
          <a:lstStyle/>
          <a:p>
            <a:pPr rtl="0"/>
            <a:fld id="{927CD11A-EED3-40CE-98A3-28FEE84867B3}" type="slidenum">
              <a:rPr lang="de-DE" smtClean="0"/>
              <a:t>11</a:t>
            </a:fld>
            <a:endParaRPr lang="de-DE" dirty="0"/>
          </a:p>
        </p:txBody>
      </p:sp>
    </p:spTree>
    <p:extLst>
      <p:ext uri="{BB962C8B-B14F-4D97-AF65-F5344CB8AC3E}">
        <p14:creationId xmlns:p14="http://schemas.microsoft.com/office/powerpoint/2010/main" val="3641483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041400"/>
            <a:ext cx="9144000" cy="2387600"/>
          </a:xfrm>
        </p:spPr>
        <p:txBody>
          <a:bodyPr rtlCol="0" anchor="b"/>
          <a:lstStyle>
            <a:lvl1pPr algn="ctr">
              <a:lnSpc>
                <a:spcPts val="6000"/>
              </a:lnSpc>
              <a:defRPr sz="6000">
                <a:solidFill>
                  <a:schemeClr val="tx2">
                    <a:lumMod val="20000"/>
                    <a:lumOff val="80000"/>
                  </a:schemeClr>
                </a:solidFill>
              </a:defRPr>
            </a:lvl1pPr>
          </a:lstStyle>
          <a:p>
            <a:pPr rtl="0"/>
            <a:r>
              <a:rPr lang="de-DE"/>
              <a:t>Mastertitelformat bearbeiten</a:t>
            </a:r>
            <a:endParaRPr lang="de-DE" dirty="0"/>
          </a:p>
        </p:txBody>
      </p:sp>
      <p:sp>
        <p:nvSpPr>
          <p:cNvPr id="3" name="Untertitel 2"/>
          <p:cNvSpPr>
            <a:spLocks noGrp="1"/>
          </p:cNvSpPr>
          <p:nvPr>
            <p:ph type="subTitle" idx="1"/>
          </p:nvPr>
        </p:nvSpPr>
        <p:spPr>
          <a:xfrm>
            <a:off x="1524000" y="3602038"/>
            <a:ext cx="9144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p:cNvSpPr>
            <a:spLocks noGrp="1"/>
          </p:cNvSpPr>
          <p:nvPr>
            <p:ph type="dt" sz="half" idx="10"/>
          </p:nvPr>
        </p:nvSpPr>
        <p:spPr/>
        <p:txBody>
          <a:bodyPr rtlCol="0"/>
          <a:lstStyle>
            <a:lvl1pPr>
              <a:defRPr/>
            </a:lvl1pPr>
          </a:lstStyle>
          <a:p>
            <a:fld id="{4B2EBDAC-CA86-4C41-99FE-F4C70887C640}" type="datetime1">
              <a:rPr lang="de-DE" smtClean="0"/>
              <a:t>07.11.2024</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Vertikaler Textplatzhalter 2"/>
          <p:cNvSpPr>
            <a:spLocks noGrp="1"/>
          </p:cNvSpPr>
          <p:nvPr>
            <p:ph type="body" orient="vert" idx="1" hasCustomPrompt="1"/>
          </p:nvPr>
        </p:nvSpPr>
        <p:spPr/>
        <p:txBody>
          <a:bodyPr vert="eaVert" rtlCol="0"/>
          <a:lstStyle/>
          <a:p>
            <a:pPr lvl="0" rtl="0"/>
            <a:r>
              <a:rPr lang="de-DE" dirty="0"/>
              <a:t>Textmasterformate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10"/>
          </p:nvPr>
        </p:nvSpPr>
        <p:spPr/>
        <p:txBody>
          <a:bodyPr rtlCol="0"/>
          <a:lstStyle>
            <a:lvl1pPr>
              <a:defRPr/>
            </a:lvl1pPr>
          </a:lstStyle>
          <a:p>
            <a:fld id="{7684F7A0-1C89-4A1E-A99F-F2CEB55904F0}" type="datetime1">
              <a:rPr lang="de-DE" smtClean="0"/>
              <a:t>07.11.2024</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91661"/>
            <a:ext cx="2628900" cy="4909039"/>
          </a:xfrm>
        </p:spPr>
        <p:txBody>
          <a:bodyPr vert="eaVert" rtlCol="0"/>
          <a:lstStyle/>
          <a:p>
            <a:pPr rtl="0"/>
            <a:r>
              <a:rPr lang="de-DE"/>
              <a:t>Mastertitelformat bearbeiten</a:t>
            </a:r>
            <a:endParaRPr lang="de-DE" dirty="0"/>
          </a:p>
        </p:txBody>
      </p:sp>
      <p:sp>
        <p:nvSpPr>
          <p:cNvPr id="3" name="Vertikaler Textplatzhalter 2"/>
          <p:cNvSpPr>
            <a:spLocks noGrp="1"/>
          </p:cNvSpPr>
          <p:nvPr>
            <p:ph type="body" orient="vert" idx="1"/>
          </p:nvPr>
        </p:nvSpPr>
        <p:spPr>
          <a:xfrm>
            <a:off x="838200" y="691661"/>
            <a:ext cx="7734300" cy="4909039"/>
          </a:xfrm>
        </p:spPr>
        <p:txBody>
          <a:bodyPr vert="eaVert"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167BF1B3-1258-4894-8D3A-5E6FF2D343B6}" type="datetime1">
              <a:rPr lang="de-DE" smtClean="0"/>
              <a:t>07.11.2024</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10"/>
          </p:nvPr>
        </p:nvSpPr>
        <p:spPr/>
        <p:txBody>
          <a:bodyPr rtlCol="0"/>
          <a:lstStyle>
            <a:lvl1pPr>
              <a:defRPr/>
            </a:lvl1pPr>
          </a:lstStyle>
          <a:p>
            <a:fld id="{995BD7D5-3E5D-4816-8C11-9B61084D7288}" type="datetime1">
              <a:rPr lang="de-DE" smtClean="0"/>
              <a:t>07.11.2024</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1709738"/>
            <a:ext cx="10515600" cy="2862262"/>
          </a:xfrm>
        </p:spPr>
        <p:txBody>
          <a:bodyPr rtlCol="0" anchor="b"/>
          <a:lstStyle>
            <a:lvl1pPr>
              <a:lnSpc>
                <a:spcPct val="100000"/>
              </a:lnSpc>
              <a:defRPr sz="6000"/>
            </a:lvl1pPr>
          </a:lstStyle>
          <a:p>
            <a:pPr rtl="0"/>
            <a:r>
              <a:rPr lang="de-DE"/>
              <a:t>Mastertitelformat bearbeiten</a:t>
            </a:r>
            <a:endParaRPr lang="de-DE" dirty="0"/>
          </a:p>
        </p:txBody>
      </p:sp>
      <p:sp>
        <p:nvSpPr>
          <p:cNvPr id="3" name="Textplatzhalter 2"/>
          <p:cNvSpPr>
            <a:spLocks noGrp="1"/>
          </p:cNvSpPr>
          <p:nvPr>
            <p:ph type="body" idx="1"/>
          </p:nvPr>
        </p:nvSpPr>
        <p:spPr>
          <a:xfrm>
            <a:off x="457200" y="4589463"/>
            <a:ext cx="10515600" cy="1500187"/>
          </a:xfrm>
        </p:spPr>
        <p:txBody>
          <a:bodyPr rtlCol="0"/>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de-DE"/>
              <a:t>Mastertextformat bearbeiten</a:t>
            </a:r>
          </a:p>
        </p:txBody>
      </p:sp>
      <p:sp>
        <p:nvSpPr>
          <p:cNvPr id="4" name="Datumsplatzhalter 3"/>
          <p:cNvSpPr>
            <a:spLocks noGrp="1"/>
          </p:cNvSpPr>
          <p:nvPr>
            <p:ph type="dt" sz="half" idx="10"/>
          </p:nvPr>
        </p:nvSpPr>
        <p:spPr/>
        <p:txBody>
          <a:bodyPr rtlCol="0"/>
          <a:lstStyle>
            <a:lvl1pPr>
              <a:defRPr/>
            </a:lvl1pPr>
          </a:lstStyle>
          <a:p>
            <a:fld id="{9F225324-D897-4380-8CF5-391C5D78C721}" type="datetime1">
              <a:rPr lang="de-DE" smtClean="0"/>
              <a:t>07.11.2024</a:t>
            </a:fld>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6" name="Foliennummernplatzhalter 5"/>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endParaRPr kumimoji="0" lang="de-DE" sz="1800" b="0" i="0" u="none" strike="noStrike" kern="1200" cap="none" spc="0" normalizeH="0" baseline="0" noProof="0" dirty="0">
              <a:ln>
                <a:noFill/>
              </a:ln>
              <a:solidFill>
                <a:srgbClr val="E9E5DC"/>
              </a:solidFill>
              <a:effectLst/>
              <a:uLnTx/>
              <a:uFillTx/>
              <a:latin typeface="+mn-lt"/>
            </a:endParaRPr>
          </a:p>
        </p:txBody>
      </p:sp>
      <p:sp>
        <p:nvSpPr>
          <p:cNvPr id="4" name="Inhaltsplatzhalt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de-DE" dirty="0"/>
              <a:t>Textmasterformate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endParaRPr kumimoji="0" lang="de-DE" sz="1800" b="0" i="0" u="none" strike="noStrike" kern="1200" cap="none" spc="0" normalizeH="0" baseline="0" noProof="0" dirty="0">
              <a:ln>
                <a:noFill/>
              </a:ln>
              <a:solidFill>
                <a:srgbClr val="E9E5DC"/>
              </a:solidFill>
              <a:effectLst/>
              <a:uLnTx/>
              <a:uFillTx/>
              <a:latin typeface="+mn-lt"/>
            </a:endParaRPr>
          </a:p>
        </p:txBody>
      </p:sp>
      <p:sp>
        <p:nvSpPr>
          <p:cNvPr id="5" name="Datumsplatzhalter 4"/>
          <p:cNvSpPr>
            <a:spLocks noGrp="1"/>
          </p:cNvSpPr>
          <p:nvPr>
            <p:ph type="dt" sz="half" idx="10"/>
          </p:nvPr>
        </p:nvSpPr>
        <p:spPr/>
        <p:txBody>
          <a:bodyPr rtlCol="0"/>
          <a:lstStyle>
            <a:lvl1pPr>
              <a:defRPr/>
            </a:lvl1pPr>
          </a:lstStyle>
          <a:p>
            <a:fld id="{07375E94-3E44-4556-B232-8D822D233E70}" type="datetime1">
              <a:rPr lang="de-DE" smtClean="0"/>
              <a:t>07.11.2024</a:t>
            </a:fld>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7" name="Foliennummernplatzhalter 6"/>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639150"/>
            <a:ext cx="10094976" cy="1152144"/>
          </a:xfrm>
        </p:spPr>
        <p:txBody>
          <a:bodyPr rtlCol="0"/>
          <a:lstStyle/>
          <a:p>
            <a:pPr rtl="0"/>
            <a:r>
              <a:rPr lang="de-DE"/>
              <a:t>Mastertitelformat bearbeiten</a:t>
            </a:r>
            <a:endParaRPr lang="de-DE" dirty="0"/>
          </a:p>
        </p:txBody>
      </p:sp>
      <p:sp>
        <p:nvSpPr>
          <p:cNvPr id="3" name="Textplatzhalter 2"/>
          <p:cNvSpPr>
            <a:spLocks noGrp="1"/>
          </p:cNvSpPr>
          <p:nvPr>
            <p:ph type="body" idx="1"/>
          </p:nvPr>
        </p:nvSpPr>
        <p:spPr>
          <a:xfrm>
            <a:off x="457200" y="1828800"/>
            <a:ext cx="489204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de-DE" dirty="0"/>
              <a:t>Textmasterformate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endParaRPr kumimoji="0" lang="de-DE" sz="1800" b="0" i="0" u="none" strike="noStrike" kern="1200" cap="none" spc="0" normalizeH="0" baseline="0" noProof="0" dirty="0">
              <a:ln>
                <a:noFill/>
              </a:ln>
              <a:solidFill>
                <a:srgbClr val="E9E5DC"/>
              </a:solidFill>
              <a:effectLst/>
              <a:uLnTx/>
              <a:uFillTx/>
              <a:latin typeface="+mn-lt"/>
            </a:endParaRPr>
          </a:p>
        </p:txBody>
      </p:sp>
      <p:sp>
        <p:nvSpPr>
          <p:cNvPr id="5" name="Textplatzhalter 4"/>
          <p:cNvSpPr>
            <a:spLocks noGrp="1"/>
          </p:cNvSpPr>
          <p:nvPr>
            <p:ph type="body" sz="quarter" idx="3"/>
          </p:nvPr>
        </p:nvSpPr>
        <p:spPr>
          <a:xfrm>
            <a:off x="5656753" y="1828800"/>
            <a:ext cx="489204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de-DE" dirty="0"/>
              <a:t>Textmasterformate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endParaRPr kumimoji="0" lang="de-DE" sz="1800" b="0" i="0" u="none" strike="noStrike" kern="1200" cap="none" spc="0" normalizeH="0" baseline="0" noProof="0" dirty="0">
              <a:ln>
                <a:noFill/>
              </a:ln>
              <a:solidFill>
                <a:srgbClr val="E9E5DC"/>
              </a:solidFill>
              <a:effectLst/>
              <a:uLnTx/>
              <a:uFillTx/>
              <a:latin typeface="+mn-lt"/>
            </a:endParaRPr>
          </a:p>
        </p:txBody>
      </p:sp>
      <p:sp>
        <p:nvSpPr>
          <p:cNvPr id="7" name="Datumsplatzhalter 6"/>
          <p:cNvSpPr>
            <a:spLocks noGrp="1"/>
          </p:cNvSpPr>
          <p:nvPr>
            <p:ph type="dt" sz="half" idx="10"/>
          </p:nvPr>
        </p:nvSpPr>
        <p:spPr/>
        <p:txBody>
          <a:bodyPr rtlCol="0"/>
          <a:lstStyle>
            <a:lvl1pPr>
              <a:defRPr/>
            </a:lvl1pPr>
          </a:lstStyle>
          <a:p>
            <a:fld id="{F048DA61-CF6E-4F2D-9683-216E2C948DCF}" type="datetime1">
              <a:rPr lang="de-DE" smtClean="0"/>
              <a:t>07.11.2024</a:t>
            </a:fld>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9" name="Foliennummernplatzhalter 8"/>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Datumsplatzhalter 2"/>
          <p:cNvSpPr>
            <a:spLocks noGrp="1"/>
          </p:cNvSpPr>
          <p:nvPr>
            <p:ph type="dt" sz="half" idx="10"/>
          </p:nvPr>
        </p:nvSpPr>
        <p:spPr/>
        <p:txBody>
          <a:bodyPr rtlCol="0"/>
          <a:lstStyle>
            <a:lvl1pPr>
              <a:defRPr/>
            </a:lvl1pPr>
          </a:lstStyle>
          <a:p>
            <a:fld id="{A09B41D7-48A2-4FFF-ADA6-12865000F4B5}" type="datetime1">
              <a:rPr lang="de-DE" smtClean="0"/>
              <a:t>07.11.2024</a:t>
            </a:fld>
            <a:endParaRPr lang="de-DE" dirty="0"/>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5" name="Foliennummernplatzhalter 4"/>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7B13E83-5214-403F-8381-2B5CCCC6E091}" type="datetime1">
              <a:rPr lang="de-DE" smtClean="0"/>
              <a:t>07.11.2024</a:t>
            </a:fld>
            <a:endParaRPr lang="de-DE" dirty="0"/>
          </a:p>
        </p:txBody>
      </p:sp>
      <p:sp>
        <p:nvSpPr>
          <p:cNvPr id="3" name="Fußzeilenplatzhalter 2"/>
          <p:cNvSpPr>
            <a:spLocks noGrp="1"/>
          </p:cNvSpPr>
          <p:nvPr>
            <p:ph type="ftr" sz="quarter" idx="11"/>
          </p:nvPr>
        </p:nvSpPr>
        <p:spPr/>
        <p:txBody>
          <a:bodyPr rtlCol="0"/>
          <a:lstStyle/>
          <a:p>
            <a:pPr rtl="0"/>
            <a:r>
              <a:rPr lang="de-DE" dirty="0"/>
              <a:t>Fußzeile hinzufügen</a:t>
            </a:r>
          </a:p>
        </p:txBody>
      </p:sp>
      <p:sp>
        <p:nvSpPr>
          <p:cNvPr id="4" name="Foliennummernplatzhalter 3"/>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609599"/>
            <a:ext cx="3932237" cy="1600200"/>
          </a:xfrm>
        </p:spPr>
        <p:txBody>
          <a:bodyPr rtlCol="0" anchor="b"/>
          <a:lstStyle>
            <a:lvl1pPr>
              <a:defRPr sz="3200"/>
            </a:lvl1pPr>
          </a:lstStyle>
          <a:p>
            <a:pPr rtl="0"/>
            <a:r>
              <a:rPr lang="de-DE"/>
              <a:t>Mastertitelformat bearbeiten</a:t>
            </a:r>
            <a:endParaRPr lang="de-DE" dirty="0"/>
          </a:p>
        </p:txBody>
      </p:sp>
      <p:sp>
        <p:nvSpPr>
          <p:cNvPr id="3" name="Inhaltsplatzhalt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endParaRPr kumimoji="0" lang="de-DE" sz="1800" b="0" i="0" u="none" strike="noStrike" kern="1200" cap="none" spc="0" normalizeH="0" baseline="0" noProof="0" dirty="0">
              <a:ln>
                <a:noFill/>
              </a:ln>
              <a:solidFill>
                <a:srgbClr val="E9E5DC"/>
              </a:solidFill>
              <a:effectLst/>
              <a:uLnTx/>
              <a:uFillTx/>
              <a:latin typeface="+mn-lt"/>
            </a:endParaRPr>
          </a:p>
        </p:txBody>
      </p:sp>
      <p:sp>
        <p:nvSpPr>
          <p:cNvPr id="4" name="Textplatzhalter 3"/>
          <p:cNvSpPr>
            <a:spLocks noGrp="1"/>
          </p:cNvSpPr>
          <p:nvPr>
            <p:ph type="body" sz="half" idx="2"/>
          </p:nvPr>
        </p:nvSpPr>
        <p:spPr>
          <a:xfrm>
            <a:off x="457200" y="2254249"/>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fld id="{861E4E0E-0413-4CC6-9535-4DCF9EED058D}" type="datetime1">
              <a:rPr lang="de-DE" smtClean="0"/>
              <a:t>07.11.2024</a:t>
            </a:fld>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7" name="Foliennummernplatzhalter 6"/>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609599"/>
            <a:ext cx="3932237" cy="1600200"/>
          </a:xfrm>
        </p:spPr>
        <p:txBody>
          <a:bodyPr rtlCol="0" anchor="b"/>
          <a:lstStyle>
            <a:lvl1pPr>
              <a:defRPr sz="3200"/>
            </a:lvl1pPr>
          </a:lstStyle>
          <a:p>
            <a:pPr rtl="0"/>
            <a:r>
              <a:rPr lang="de-DE"/>
              <a:t>Mastertitelformat bearbeiten</a:t>
            </a:r>
            <a:endParaRPr lang="de-DE" dirty="0"/>
          </a:p>
        </p:txBody>
      </p:sp>
      <p:sp>
        <p:nvSpPr>
          <p:cNvPr id="3" name="Bildplatzhalter 2" descr="Leerer Platzhalter zum Hinzufügen eines Bilds. Klicken Sie auf den Platzhalter, und wählen Sie das hinzuzufügende Bild aus."/>
          <p:cNvSpPr>
            <a:spLocks noGrp="1"/>
          </p:cNvSpPr>
          <p:nvPr>
            <p:ph type="pic" idx="1"/>
          </p:nvPr>
        </p:nvSpPr>
        <p:spPr>
          <a:xfrm>
            <a:off x="4800600" y="987425"/>
            <a:ext cx="5753100"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dirty="0"/>
              <a:t>Bild durch Klicken auf Symbol hinzufügen</a:t>
            </a:r>
          </a:p>
        </p:txBody>
      </p:sp>
      <p:sp>
        <p:nvSpPr>
          <p:cNvPr id="4" name="Textplatzhalter 3"/>
          <p:cNvSpPr>
            <a:spLocks noGrp="1"/>
          </p:cNvSpPr>
          <p:nvPr>
            <p:ph type="body" sz="half" idx="2"/>
          </p:nvPr>
        </p:nvSpPr>
        <p:spPr>
          <a:xfrm>
            <a:off x="457200" y="2254249"/>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fld id="{3BEBD3D7-395F-4B62-8837-63867EF57E3E}" type="datetime1">
              <a:rPr lang="de-DE" smtClean="0"/>
              <a:t>07.11.2024</a:t>
            </a:fld>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7" name="Foliennummernplatzhalter 6"/>
          <p:cNvSpPr>
            <a:spLocks noGrp="1"/>
          </p:cNvSpPr>
          <p:nvPr>
            <p:ph type="sldNum" sz="quarter" idx="12"/>
          </p:nvPr>
        </p:nvSpPr>
        <p:spPr/>
        <p:txBody>
          <a:bodyPr rtlCol="0"/>
          <a:lstStyle/>
          <a:p>
            <a:pPr rtl="0"/>
            <a:fld id="{E5B29C50-D6F1-4DB6-9B68-F4CD3996E9CF}" type="slidenum">
              <a:rPr lang="de-DE" smtClean="0"/>
              <a:t>‹Nr.›</a:t>
            </a:fld>
            <a:endParaRPr lang="de-DE"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pPr rtl="0"/>
            <a:r>
              <a:rPr lang="de-DE" dirty="0"/>
              <a:t>Titelmasterformat durch Klicken bearbeiten</a:t>
            </a:r>
          </a:p>
        </p:txBody>
      </p:sp>
      <p:sp>
        <p:nvSpPr>
          <p:cNvPr id="3" name="Textplatzhalt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A3783469-D56D-4DA4-829D-C726E86B54AF}" type="datetime1">
              <a:rPr lang="de-DE" smtClean="0"/>
              <a:t>07.11.2024</a:t>
            </a:fld>
            <a:endParaRPr lang="de-DE" dirty="0"/>
          </a:p>
        </p:txBody>
      </p:sp>
      <p:sp>
        <p:nvSpPr>
          <p:cNvPr id="5" name="Fußzeilenplatzhalt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pPr rtl="0"/>
            <a:r>
              <a:rPr lang="de-DE" dirty="0"/>
              <a:t>Fußzeile hinzufügen</a:t>
            </a:r>
          </a:p>
        </p:txBody>
      </p:sp>
      <p:sp>
        <p:nvSpPr>
          <p:cNvPr id="6" name="Foliennummernplatzhalt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pPr rtl="0"/>
            <a:fld id="{E5B29C50-D6F1-4DB6-9B68-F4CD3996E9CF}" type="slidenum">
              <a:rPr lang="de-DE" smtClean="0"/>
              <a:pPr/>
              <a:t>‹Nr.›</a:t>
            </a:fld>
            <a:endParaRPr lang="de-DE"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463" y="1041400"/>
            <a:ext cx="10849337" cy="2387600"/>
          </a:xfrm>
        </p:spPr>
        <p:txBody>
          <a:bodyPr rtlCol="0"/>
          <a:lstStyle/>
          <a:p>
            <a:pPr rtl="0"/>
            <a:r>
              <a:rPr lang="de-DE" dirty="0"/>
              <a:t>E-Commerce „Olist“ in Brasilien</a:t>
            </a:r>
          </a:p>
        </p:txBody>
      </p:sp>
      <p:sp>
        <p:nvSpPr>
          <p:cNvPr id="3" name="Untertitel 2"/>
          <p:cNvSpPr>
            <a:spLocks noGrp="1"/>
          </p:cNvSpPr>
          <p:nvPr>
            <p:ph type="subTitle" idx="1"/>
          </p:nvPr>
        </p:nvSpPr>
        <p:spPr/>
        <p:txBody>
          <a:bodyPr rtlCol="0"/>
          <a:lstStyle/>
          <a:p>
            <a:pPr rtl="0"/>
            <a:r>
              <a:rPr lang="de-DE" dirty="0"/>
              <a:t>Herausforderungen und Chancen</a:t>
            </a:r>
          </a:p>
        </p:txBody>
      </p:sp>
      <p:sp>
        <p:nvSpPr>
          <p:cNvPr id="4" name="Foliennummernplatzhalter 3">
            <a:extLst>
              <a:ext uri="{FF2B5EF4-FFF2-40B4-BE49-F238E27FC236}">
                <a16:creationId xmlns:a16="http://schemas.microsoft.com/office/drawing/2014/main" id="{A2744DDD-DDB9-104B-671B-82F5C0A7CED1}"/>
              </a:ext>
            </a:extLst>
          </p:cNvPr>
          <p:cNvSpPr>
            <a:spLocks noGrp="1"/>
          </p:cNvSpPr>
          <p:nvPr>
            <p:ph type="sldNum" sz="quarter" idx="12"/>
          </p:nvPr>
        </p:nvSpPr>
        <p:spPr/>
        <p:txBody>
          <a:bodyPr/>
          <a:lstStyle/>
          <a:p>
            <a:pPr rtl="0"/>
            <a:fld id="{E5B29C50-D6F1-4DB6-9B68-F4CD3996E9CF}" type="slidenum">
              <a:rPr lang="de-DE" smtClean="0"/>
              <a:t>1</a:t>
            </a:fld>
            <a:endParaRPr lang="de-DE" dirty="0"/>
          </a:p>
        </p:txBody>
      </p:sp>
    </p:spTree>
    <p:extLst>
      <p:ext uri="{BB962C8B-B14F-4D97-AF65-F5344CB8AC3E}">
        <p14:creationId xmlns:p14="http://schemas.microsoft.com/office/powerpoint/2010/main" val="19908815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rtl="0"/>
            <a:r>
              <a:rPr lang="de-DE" dirty="0"/>
              <a:t>Analyse – Lieferdauer (nach Gewicht)</a:t>
            </a:r>
          </a:p>
        </p:txBody>
      </p:sp>
      <p:graphicFrame>
        <p:nvGraphicFramePr>
          <p:cNvPr id="10" name="Inhaltsplatzhalter 9" descr="Gruppiertes Säulendiagramm mit Werten von 3 Datenreihen für 4 Kategorien"/>
          <p:cNvGraphicFramePr>
            <a:graphicFrameLocks noGrp="1"/>
          </p:cNvGraphicFramePr>
          <p:nvPr>
            <p:ph idx="1"/>
            <p:extLst>
              <p:ext uri="{D42A27DB-BD31-4B8C-83A1-F6EECF244321}">
                <p14:modId xmlns:p14="http://schemas.microsoft.com/office/powerpoint/2010/main" val="2460610017"/>
              </p:ext>
            </p:extLst>
          </p:nvPr>
        </p:nvGraphicFramePr>
        <p:xfrm>
          <a:off x="457200" y="1825625"/>
          <a:ext cx="10096500" cy="3778250"/>
        </p:xfrm>
        <a:graphic>
          <a:graphicData uri="http://schemas.openxmlformats.org/drawingml/2006/chart">
            <c:chart xmlns:c="http://schemas.openxmlformats.org/drawingml/2006/chart" xmlns:r="http://schemas.openxmlformats.org/officeDocument/2006/relationships" r:id="rId3"/>
          </a:graphicData>
        </a:graphic>
      </p:graphicFrame>
      <p:sp>
        <p:nvSpPr>
          <p:cNvPr id="3" name="Foliennummernplatzhalter 2">
            <a:extLst>
              <a:ext uri="{FF2B5EF4-FFF2-40B4-BE49-F238E27FC236}">
                <a16:creationId xmlns:a16="http://schemas.microsoft.com/office/drawing/2014/main" id="{5FECDA4E-E6AC-1651-98A7-9B074EB24121}"/>
              </a:ext>
            </a:extLst>
          </p:cNvPr>
          <p:cNvSpPr>
            <a:spLocks noGrp="1"/>
          </p:cNvSpPr>
          <p:nvPr>
            <p:ph type="sldNum" sz="quarter" idx="12"/>
          </p:nvPr>
        </p:nvSpPr>
        <p:spPr/>
        <p:txBody>
          <a:bodyPr/>
          <a:lstStyle/>
          <a:p>
            <a:pPr rtl="0"/>
            <a:fld id="{E5B29C50-D6F1-4DB6-9B68-F4CD3996E9CF}" type="slidenum">
              <a:rPr lang="de-DE" smtClean="0"/>
              <a:t>10</a:t>
            </a:fld>
            <a:endParaRPr lang="de-DE" dirty="0"/>
          </a:p>
        </p:txBody>
      </p:sp>
    </p:spTree>
    <p:extLst>
      <p:ext uri="{BB962C8B-B14F-4D97-AF65-F5344CB8AC3E}">
        <p14:creationId xmlns:p14="http://schemas.microsoft.com/office/powerpoint/2010/main" val="23543725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7C608-F77B-53E8-8CA5-A0CC658B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A5F982-7772-6CAA-2026-C06B2204BFBA}"/>
              </a:ext>
            </a:extLst>
          </p:cNvPr>
          <p:cNvSpPr>
            <a:spLocks noGrp="1"/>
          </p:cNvSpPr>
          <p:nvPr>
            <p:ph type="title"/>
          </p:nvPr>
        </p:nvSpPr>
        <p:spPr/>
        <p:txBody>
          <a:bodyPr rtlCol="0">
            <a:normAutofit/>
          </a:bodyPr>
          <a:lstStyle/>
          <a:p>
            <a:pPr rtl="0"/>
            <a:r>
              <a:rPr lang="de-DE" dirty="0"/>
              <a:t>Analyse – Lieferdauer (nach Paketmaßen)</a:t>
            </a:r>
          </a:p>
        </p:txBody>
      </p:sp>
      <p:graphicFrame>
        <p:nvGraphicFramePr>
          <p:cNvPr id="10" name="Inhaltsplatzhalter 9" descr="Gruppiertes Säulendiagramm mit Werten von 3 Datenreihen für 4 Kategorien">
            <a:extLst>
              <a:ext uri="{FF2B5EF4-FFF2-40B4-BE49-F238E27FC236}">
                <a16:creationId xmlns:a16="http://schemas.microsoft.com/office/drawing/2014/main" id="{CC881C53-E89F-0D30-AE1A-D3F68914A1F3}"/>
              </a:ext>
            </a:extLst>
          </p:cNvPr>
          <p:cNvGraphicFramePr>
            <a:graphicFrameLocks noGrp="1"/>
          </p:cNvGraphicFramePr>
          <p:nvPr>
            <p:ph idx="1"/>
            <p:extLst>
              <p:ext uri="{D42A27DB-BD31-4B8C-83A1-F6EECF244321}">
                <p14:modId xmlns:p14="http://schemas.microsoft.com/office/powerpoint/2010/main" val="2625552763"/>
              </p:ext>
            </p:extLst>
          </p:nvPr>
        </p:nvGraphicFramePr>
        <p:xfrm>
          <a:off x="457200" y="1825625"/>
          <a:ext cx="10096500" cy="3778250"/>
        </p:xfrm>
        <a:graphic>
          <a:graphicData uri="http://schemas.openxmlformats.org/drawingml/2006/chart">
            <c:chart xmlns:c="http://schemas.openxmlformats.org/drawingml/2006/chart" xmlns:r="http://schemas.openxmlformats.org/officeDocument/2006/relationships" r:id="rId3"/>
          </a:graphicData>
        </a:graphic>
      </p:graphicFrame>
      <p:sp>
        <p:nvSpPr>
          <p:cNvPr id="3" name="Foliennummernplatzhalter 2">
            <a:extLst>
              <a:ext uri="{FF2B5EF4-FFF2-40B4-BE49-F238E27FC236}">
                <a16:creationId xmlns:a16="http://schemas.microsoft.com/office/drawing/2014/main" id="{C9C1A2E7-1715-B2DB-11A5-894AE458AC9A}"/>
              </a:ext>
            </a:extLst>
          </p:cNvPr>
          <p:cNvSpPr>
            <a:spLocks noGrp="1"/>
          </p:cNvSpPr>
          <p:nvPr>
            <p:ph type="sldNum" sz="quarter" idx="12"/>
          </p:nvPr>
        </p:nvSpPr>
        <p:spPr/>
        <p:txBody>
          <a:bodyPr/>
          <a:lstStyle/>
          <a:p>
            <a:pPr rtl="0"/>
            <a:fld id="{E5B29C50-D6F1-4DB6-9B68-F4CD3996E9CF}" type="slidenum">
              <a:rPr lang="de-DE" smtClean="0"/>
              <a:t>11</a:t>
            </a:fld>
            <a:endParaRPr lang="de-DE" dirty="0"/>
          </a:p>
        </p:txBody>
      </p:sp>
    </p:spTree>
    <p:extLst>
      <p:ext uri="{BB962C8B-B14F-4D97-AF65-F5344CB8AC3E}">
        <p14:creationId xmlns:p14="http://schemas.microsoft.com/office/powerpoint/2010/main" val="34898298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343CDA2-AACA-8F32-BAD0-FBA05EEA164C}"/>
              </a:ext>
            </a:extLst>
          </p:cNvPr>
          <p:cNvSpPr>
            <a:spLocks noGrp="1"/>
          </p:cNvSpPr>
          <p:nvPr>
            <p:ph type="title"/>
          </p:nvPr>
        </p:nvSpPr>
        <p:spPr>
          <a:xfrm>
            <a:off x="457199" y="639150"/>
            <a:ext cx="10525875" cy="1152144"/>
          </a:xfrm>
        </p:spPr>
        <p:txBody>
          <a:bodyPr/>
          <a:lstStyle/>
          <a:p>
            <a:r>
              <a:rPr lang="de-DE" dirty="0"/>
              <a:t>Analyse – Lieferdauer (saisonal) &amp; Bestellmenge</a:t>
            </a:r>
          </a:p>
        </p:txBody>
      </p:sp>
      <p:sp>
        <p:nvSpPr>
          <p:cNvPr id="6" name="Textplatzhalter 5">
            <a:extLst>
              <a:ext uri="{FF2B5EF4-FFF2-40B4-BE49-F238E27FC236}">
                <a16:creationId xmlns:a16="http://schemas.microsoft.com/office/drawing/2014/main" id="{A7D1FF1A-0DC6-1349-91D5-E2945816A62F}"/>
              </a:ext>
            </a:extLst>
          </p:cNvPr>
          <p:cNvSpPr>
            <a:spLocks noGrp="1"/>
          </p:cNvSpPr>
          <p:nvPr>
            <p:ph type="body" idx="1"/>
          </p:nvPr>
        </p:nvSpPr>
        <p:spPr/>
        <p:txBody>
          <a:bodyPr/>
          <a:lstStyle/>
          <a:p>
            <a:r>
              <a:rPr lang="de-DE" sz="2400" b="1" i="0" kern="1200" dirty="0">
                <a:solidFill>
                  <a:schemeClr val="tx1"/>
                </a:solidFill>
                <a:effectLst/>
                <a:latin typeface="+mn-lt"/>
                <a:ea typeface="+mn-ea"/>
                <a:cs typeface="+mn-cs"/>
              </a:rPr>
              <a:t>Ø </a:t>
            </a:r>
            <a:r>
              <a:rPr lang="de-DE" dirty="0">
                <a:solidFill>
                  <a:schemeClr val="tx1"/>
                </a:solidFill>
              </a:rPr>
              <a:t>Lieferdauer je Saison</a:t>
            </a:r>
          </a:p>
        </p:txBody>
      </p:sp>
      <p:graphicFrame>
        <p:nvGraphicFramePr>
          <p:cNvPr id="16" name="Inhaltsplatzhalter 15">
            <a:extLst>
              <a:ext uri="{FF2B5EF4-FFF2-40B4-BE49-F238E27FC236}">
                <a16:creationId xmlns:a16="http://schemas.microsoft.com/office/drawing/2014/main" id="{F717F1ED-DE34-35BE-946B-F0BDDA541B1E}"/>
              </a:ext>
            </a:extLst>
          </p:cNvPr>
          <p:cNvGraphicFramePr>
            <a:graphicFrameLocks noGrp="1"/>
          </p:cNvGraphicFramePr>
          <p:nvPr>
            <p:ph sz="half" idx="2"/>
            <p:extLst>
              <p:ext uri="{D42A27DB-BD31-4B8C-83A1-F6EECF244321}">
                <p14:modId xmlns:p14="http://schemas.microsoft.com/office/powerpoint/2010/main" val="1223209448"/>
              </p:ext>
            </p:extLst>
          </p:nvPr>
        </p:nvGraphicFramePr>
        <p:xfrm>
          <a:off x="457200" y="2498725"/>
          <a:ext cx="4892675" cy="31019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platzhalter 7">
            <a:extLst>
              <a:ext uri="{FF2B5EF4-FFF2-40B4-BE49-F238E27FC236}">
                <a16:creationId xmlns:a16="http://schemas.microsoft.com/office/drawing/2014/main" id="{D78EFA38-2598-1618-8A0E-A62A46D925D9}"/>
              </a:ext>
            </a:extLst>
          </p:cNvPr>
          <p:cNvSpPr>
            <a:spLocks noGrp="1"/>
          </p:cNvSpPr>
          <p:nvPr>
            <p:ph type="body" sz="quarter" idx="3"/>
          </p:nvPr>
        </p:nvSpPr>
        <p:spPr/>
        <p:txBody>
          <a:bodyPr/>
          <a:lstStyle/>
          <a:p>
            <a:r>
              <a:rPr lang="de-DE" dirty="0">
                <a:solidFill>
                  <a:schemeClr val="tx1"/>
                </a:solidFill>
              </a:rPr>
              <a:t>Bestellmenge je Saison</a:t>
            </a:r>
          </a:p>
        </p:txBody>
      </p:sp>
      <p:graphicFrame>
        <p:nvGraphicFramePr>
          <p:cNvPr id="19" name="Inhaltsplatzhalter 18">
            <a:extLst>
              <a:ext uri="{FF2B5EF4-FFF2-40B4-BE49-F238E27FC236}">
                <a16:creationId xmlns:a16="http://schemas.microsoft.com/office/drawing/2014/main" id="{0610FB04-933F-0A68-40CD-ED626F6866DB}"/>
              </a:ext>
            </a:extLst>
          </p:cNvPr>
          <p:cNvGraphicFramePr>
            <a:graphicFrameLocks noGrp="1"/>
          </p:cNvGraphicFramePr>
          <p:nvPr>
            <p:ph sz="quarter" idx="4"/>
            <p:extLst>
              <p:ext uri="{D42A27DB-BD31-4B8C-83A1-F6EECF244321}">
                <p14:modId xmlns:p14="http://schemas.microsoft.com/office/powerpoint/2010/main" val="4223256676"/>
              </p:ext>
            </p:extLst>
          </p:nvPr>
        </p:nvGraphicFramePr>
        <p:xfrm>
          <a:off x="5656263" y="2498725"/>
          <a:ext cx="4892675" cy="3101975"/>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a:extLst>
              <a:ext uri="{FF2B5EF4-FFF2-40B4-BE49-F238E27FC236}">
                <a16:creationId xmlns:a16="http://schemas.microsoft.com/office/drawing/2014/main" id="{C8294AA5-F6BC-1A51-90D3-A6F45B9618FD}"/>
              </a:ext>
            </a:extLst>
          </p:cNvPr>
          <p:cNvSpPr>
            <a:spLocks noGrp="1"/>
          </p:cNvSpPr>
          <p:nvPr>
            <p:ph type="sldNum" sz="quarter" idx="12"/>
          </p:nvPr>
        </p:nvSpPr>
        <p:spPr/>
        <p:txBody>
          <a:bodyPr/>
          <a:lstStyle/>
          <a:p>
            <a:pPr rtl="0"/>
            <a:fld id="{E5B29C50-D6F1-4DB6-9B68-F4CD3996E9CF}" type="slidenum">
              <a:rPr lang="de-DE" smtClean="0"/>
              <a:t>12</a:t>
            </a:fld>
            <a:endParaRPr lang="de-DE" dirty="0"/>
          </a:p>
        </p:txBody>
      </p:sp>
    </p:spTree>
    <p:extLst>
      <p:ext uri="{BB962C8B-B14F-4D97-AF65-F5344CB8AC3E}">
        <p14:creationId xmlns:p14="http://schemas.microsoft.com/office/powerpoint/2010/main" val="28521970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329A9-0E2D-AFDA-1385-25B1EFEBFC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1FBFFE-4BB2-0BC3-5461-5EC0CA48866E}"/>
              </a:ext>
            </a:extLst>
          </p:cNvPr>
          <p:cNvSpPr>
            <a:spLocks noGrp="1"/>
          </p:cNvSpPr>
          <p:nvPr>
            <p:ph type="title"/>
          </p:nvPr>
        </p:nvSpPr>
        <p:spPr>
          <a:xfrm>
            <a:off x="457200" y="639793"/>
            <a:ext cx="10096500" cy="1150907"/>
          </a:xfrm>
        </p:spPr>
        <p:txBody>
          <a:bodyPr anchor="ctr">
            <a:normAutofit/>
          </a:bodyPr>
          <a:lstStyle/>
          <a:p>
            <a:r>
              <a:rPr lang="de-DE" dirty="0"/>
              <a:t>Analyse – Lieferdauer (Fazit)</a:t>
            </a:r>
          </a:p>
        </p:txBody>
      </p:sp>
      <p:pic>
        <p:nvPicPr>
          <p:cNvPr id="16" name="Inhaltsplatzhalter 6" descr="Ein Bild, das Text, Verpackungsmaterial, Verpackung und Etikettierung, Karton enthält.">
            <a:extLst>
              <a:ext uri="{FF2B5EF4-FFF2-40B4-BE49-F238E27FC236}">
                <a16:creationId xmlns:a16="http://schemas.microsoft.com/office/drawing/2014/main" id="{A2CBA718-3D90-7F8A-1F75-4CF2E9189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73256"/>
            <a:ext cx="4892040" cy="2311488"/>
          </a:xfrm>
          <a:prstGeom prst="rect">
            <a:avLst/>
          </a:prstGeom>
          <a:noFill/>
        </p:spPr>
      </p:pic>
      <p:sp>
        <p:nvSpPr>
          <p:cNvPr id="3" name="Inhaltsplatzhalter 2">
            <a:extLst>
              <a:ext uri="{FF2B5EF4-FFF2-40B4-BE49-F238E27FC236}">
                <a16:creationId xmlns:a16="http://schemas.microsoft.com/office/drawing/2014/main" id="{80DC3D82-559E-F02A-5BB7-D5AF3EC45946}"/>
              </a:ext>
            </a:extLst>
          </p:cNvPr>
          <p:cNvSpPr>
            <a:spLocks noGrp="1"/>
          </p:cNvSpPr>
          <p:nvPr>
            <p:ph sz="half" idx="2"/>
          </p:nvPr>
        </p:nvSpPr>
        <p:spPr>
          <a:xfrm>
            <a:off x="5661660" y="1990061"/>
            <a:ext cx="4892040" cy="4351338"/>
          </a:xfrm>
        </p:spPr>
        <p:txBody>
          <a:bodyPr>
            <a:normAutofit/>
          </a:bodyPr>
          <a:lstStyle/>
          <a:p>
            <a:r>
              <a:rPr lang="de-DE" dirty="0"/>
              <a:t>je größer bzw. schwerer ein Paket, umso länger die Lieferdauer</a:t>
            </a:r>
          </a:p>
          <a:p>
            <a:r>
              <a:rPr lang="de-DE" dirty="0"/>
              <a:t>höchste Lieferzeiten im touristenreichen brasilianischen Sommer</a:t>
            </a:r>
          </a:p>
          <a:p>
            <a:r>
              <a:rPr lang="de-DE" dirty="0"/>
              <a:t>höchste Bestellmengen im Winter und Herbst, bei gleichzeitig kürzesten Lieferzeiten im Winter</a:t>
            </a:r>
          </a:p>
        </p:txBody>
      </p:sp>
      <p:sp>
        <p:nvSpPr>
          <p:cNvPr id="5" name="Foliennummernplatzhalter 4">
            <a:extLst>
              <a:ext uri="{FF2B5EF4-FFF2-40B4-BE49-F238E27FC236}">
                <a16:creationId xmlns:a16="http://schemas.microsoft.com/office/drawing/2014/main" id="{786E3EFC-E30A-71B8-33E5-DB82A952DF2B}"/>
              </a:ext>
            </a:extLst>
          </p:cNvPr>
          <p:cNvSpPr>
            <a:spLocks noGrp="1"/>
          </p:cNvSpPr>
          <p:nvPr>
            <p:ph type="sldNum" sz="quarter" idx="12"/>
          </p:nvPr>
        </p:nvSpPr>
        <p:spPr>
          <a:xfrm>
            <a:off x="8077200" y="6356350"/>
            <a:ext cx="3276600" cy="365125"/>
          </a:xfrm>
        </p:spPr>
        <p:txBody>
          <a:bodyPr anchor="ctr">
            <a:normAutofit/>
          </a:bodyPr>
          <a:lstStyle/>
          <a:p>
            <a:pPr rtl="0">
              <a:spcAft>
                <a:spcPts val="600"/>
              </a:spcAft>
            </a:pPr>
            <a:fld id="{E5B29C50-D6F1-4DB6-9B68-F4CD3996E9CF}" type="slidenum">
              <a:rPr lang="de-DE" smtClean="0"/>
              <a:pPr rtl="0">
                <a:spcAft>
                  <a:spcPts val="600"/>
                </a:spcAft>
              </a:pPr>
              <a:t>13</a:t>
            </a:fld>
            <a:endParaRPr lang="de-DE" dirty="0"/>
          </a:p>
        </p:txBody>
      </p:sp>
    </p:spTree>
    <p:extLst>
      <p:ext uri="{BB962C8B-B14F-4D97-AF65-F5344CB8AC3E}">
        <p14:creationId xmlns:p14="http://schemas.microsoft.com/office/powerpoint/2010/main" val="3607848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64D9F-04B4-60E8-2D11-DC2456672F5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B1DEBD3-68DE-43EA-2FF7-D2E71A5DE34A}"/>
              </a:ext>
            </a:extLst>
          </p:cNvPr>
          <p:cNvSpPr>
            <a:spLocks noGrp="1"/>
          </p:cNvSpPr>
          <p:nvPr>
            <p:ph type="title"/>
          </p:nvPr>
        </p:nvSpPr>
        <p:spPr/>
        <p:txBody>
          <a:bodyPr/>
          <a:lstStyle/>
          <a:p>
            <a:r>
              <a:rPr lang="de-DE" dirty="0"/>
              <a:t>Handlungsempfehlung</a:t>
            </a:r>
          </a:p>
        </p:txBody>
      </p:sp>
      <p:sp>
        <p:nvSpPr>
          <p:cNvPr id="3" name="Inhaltsplatzhalter 2">
            <a:extLst>
              <a:ext uri="{FF2B5EF4-FFF2-40B4-BE49-F238E27FC236}">
                <a16:creationId xmlns:a16="http://schemas.microsoft.com/office/drawing/2014/main" id="{0F76C195-EB21-A347-3C80-6184C75E6AD0}"/>
              </a:ext>
            </a:extLst>
          </p:cNvPr>
          <p:cNvSpPr>
            <a:spLocks noGrp="1"/>
          </p:cNvSpPr>
          <p:nvPr>
            <p:ph idx="1"/>
          </p:nvPr>
        </p:nvSpPr>
        <p:spPr>
          <a:xfrm>
            <a:off x="457200" y="2034540"/>
            <a:ext cx="10972800" cy="3778006"/>
          </a:xfrm>
        </p:spPr>
        <p:txBody>
          <a:bodyPr/>
          <a:lstStyle/>
          <a:p>
            <a:r>
              <a:rPr lang="de-DE" dirty="0"/>
              <a:t>saisonale Anpassung der Logistik</a:t>
            </a:r>
          </a:p>
          <a:p>
            <a:r>
              <a:rPr lang="de-DE" dirty="0"/>
              <a:t>gezielte Marketingkampagnen, um effiziente Lieferzeiten des Winters zu nutzen</a:t>
            </a:r>
          </a:p>
          <a:p>
            <a:r>
              <a:rPr lang="de-DE" dirty="0"/>
              <a:t>Investition in regionale Verteilzentren</a:t>
            </a:r>
          </a:p>
          <a:p>
            <a:r>
              <a:rPr lang="de-DE" dirty="0"/>
              <a:t>Leistungsanreize für schnelle und präzise Auftragsbearbeitung</a:t>
            </a:r>
          </a:p>
          <a:p>
            <a:r>
              <a:rPr lang="de-DE" dirty="0"/>
              <a:t>lokale Partnerschaften (z.B. B2W Digital, Magazina Luiza, …)</a:t>
            </a:r>
          </a:p>
          <a:p>
            <a:pPr marL="0" indent="0">
              <a:buNone/>
            </a:pPr>
            <a:endParaRPr lang="de-DE" dirty="0"/>
          </a:p>
          <a:p>
            <a:endParaRPr lang="de-DE" dirty="0"/>
          </a:p>
          <a:p>
            <a:endParaRPr lang="de-DE" dirty="0"/>
          </a:p>
        </p:txBody>
      </p:sp>
      <p:sp>
        <p:nvSpPr>
          <p:cNvPr id="4" name="Foliennummernplatzhalter 3">
            <a:extLst>
              <a:ext uri="{FF2B5EF4-FFF2-40B4-BE49-F238E27FC236}">
                <a16:creationId xmlns:a16="http://schemas.microsoft.com/office/drawing/2014/main" id="{21A35777-C954-04B5-10D5-B049E9F09704}"/>
              </a:ext>
            </a:extLst>
          </p:cNvPr>
          <p:cNvSpPr>
            <a:spLocks noGrp="1"/>
          </p:cNvSpPr>
          <p:nvPr>
            <p:ph type="sldNum" sz="quarter" idx="12"/>
          </p:nvPr>
        </p:nvSpPr>
        <p:spPr/>
        <p:txBody>
          <a:bodyPr/>
          <a:lstStyle/>
          <a:p>
            <a:pPr rtl="0"/>
            <a:fld id="{E5B29C50-D6F1-4DB6-9B68-F4CD3996E9CF}" type="slidenum">
              <a:rPr lang="de-DE" smtClean="0"/>
              <a:t>14</a:t>
            </a:fld>
            <a:endParaRPr lang="de-DE" dirty="0"/>
          </a:p>
        </p:txBody>
      </p:sp>
    </p:spTree>
    <p:extLst>
      <p:ext uri="{BB962C8B-B14F-4D97-AF65-F5344CB8AC3E}">
        <p14:creationId xmlns:p14="http://schemas.microsoft.com/office/powerpoint/2010/main" val="22098143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A32F021-509A-A7A1-51D9-0600E9BEDF5C}"/>
              </a:ext>
            </a:extLst>
          </p:cNvPr>
          <p:cNvSpPr>
            <a:spLocks noGrp="1"/>
          </p:cNvSpPr>
          <p:nvPr>
            <p:ph type="ctrTitle"/>
          </p:nvPr>
        </p:nvSpPr>
        <p:spPr/>
        <p:txBody>
          <a:bodyPr/>
          <a:lstStyle/>
          <a:p>
            <a:r>
              <a:rPr lang="de-DE" dirty="0"/>
              <a:t>Vielen Dank.</a:t>
            </a:r>
          </a:p>
        </p:txBody>
      </p:sp>
      <p:sp>
        <p:nvSpPr>
          <p:cNvPr id="6" name="Untertitel 5">
            <a:extLst>
              <a:ext uri="{FF2B5EF4-FFF2-40B4-BE49-F238E27FC236}">
                <a16:creationId xmlns:a16="http://schemas.microsoft.com/office/drawing/2014/main" id="{80571A6F-97DA-7890-40BC-22AF63E3B932}"/>
              </a:ext>
            </a:extLst>
          </p:cNvPr>
          <p:cNvSpPr>
            <a:spLocks noGrp="1"/>
          </p:cNvSpPr>
          <p:nvPr>
            <p:ph type="subTitle" idx="1"/>
          </p:nvPr>
        </p:nvSpPr>
        <p:spPr/>
        <p:txBody>
          <a:bodyPr/>
          <a:lstStyle/>
          <a:p>
            <a:r>
              <a:rPr lang="de-DE" dirty="0"/>
              <a:t>powered by Sven Klein</a:t>
            </a:r>
          </a:p>
        </p:txBody>
      </p:sp>
      <p:sp>
        <p:nvSpPr>
          <p:cNvPr id="4" name="Foliennummernplatzhalter 3">
            <a:extLst>
              <a:ext uri="{FF2B5EF4-FFF2-40B4-BE49-F238E27FC236}">
                <a16:creationId xmlns:a16="http://schemas.microsoft.com/office/drawing/2014/main" id="{7A2CFC87-6091-22CE-3DE9-A036D8DB4815}"/>
              </a:ext>
            </a:extLst>
          </p:cNvPr>
          <p:cNvSpPr>
            <a:spLocks noGrp="1"/>
          </p:cNvSpPr>
          <p:nvPr>
            <p:ph type="sldNum" sz="quarter" idx="12"/>
          </p:nvPr>
        </p:nvSpPr>
        <p:spPr/>
        <p:txBody>
          <a:bodyPr/>
          <a:lstStyle/>
          <a:p>
            <a:pPr rtl="0"/>
            <a:fld id="{E5B29C50-D6F1-4DB6-9B68-F4CD3996E9CF}" type="slidenum">
              <a:rPr lang="de-DE" smtClean="0"/>
              <a:t>15</a:t>
            </a:fld>
            <a:endParaRPr lang="de-DE" dirty="0"/>
          </a:p>
        </p:txBody>
      </p:sp>
    </p:spTree>
    <p:extLst>
      <p:ext uri="{BB962C8B-B14F-4D97-AF65-F5344CB8AC3E}">
        <p14:creationId xmlns:p14="http://schemas.microsoft.com/office/powerpoint/2010/main" val="427849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normAutofit/>
          </a:bodyPr>
          <a:lstStyle/>
          <a:p>
            <a:pPr rtl="0"/>
            <a:r>
              <a:rPr lang="de-DE" dirty="0"/>
              <a:t>Agenda</a:t>
            </a:r>
          </a:p>
        </p:txBody>
      </p:sp>
      <p:sp>
        <p:nvSpPr>
          <p:cNvPr id="14" name="Inhaltsplatzhalter 13"/>
          <p:cNvSpPr>
            <a:spLocks noGrp="1"/>
          </p:cNvSpPr>
          <p:nvPr>
            <p:ph idx="1"/>
          </p:nvPr>
        </p:nvSpPr>
        <p:spPr>
          <a:xfrm>
            <a:off x="457200" y="2385493"/>
            <a:ext cx="10096500" cy="3778006"/>
          </a:xfrm>
        </p:spPr>
        <p:txBody>
          <a:bodyPr rtlCol="0"/>
          <a:lstStyle/>
          <a:p>
            <a:pPr rtl="0"/>
            <a:r>
              <a:rPr lang="de-DE" dirty="0"/>
              <a:t>Ausgangssituation</a:t>
            </a:r>
          </a:p>
          <a:p>
            <a:pPr rtl="0"/>
            <a:r>
              <a:rPr lang="de-DE" dirty="0"/>
              <a:t>Zielsetzung</a:t>
            </a:r>
          </a:p>
          <a:p>
            <a:pPr rtl="0"/>
            <a:r>
              <a:rPr lang="de-DE" dirty="0"/>
              <a:t>Analyse</a:t>
            </a:r>
          </a:p>
          <a:p>
            <a:pPr rtl="0"/>
            <a:r>
              <a:rPr lang="de-DE" dirty="0"/>
              <a:t>Handlungsempfehlung</a:t>
            </a:r>
          </a:p>
        </p:txBody>
      </p:sp>
      <p:sp>
        <p:nvSpPr>
          <p:cNvPr id="2" name="Foliennummernplatzhalter 1">
            <a:extLst>
              <a:ext uri="{FF2B5EF4-FFF2-40B4-BE49-F238E27FC236}">
                <a16:creationId xmlns:a16="http://schemas.microsoft.com/office/drawing/2014/main" id="{59F61618-F824-575C-7DBB-9CB1ABC89962}"/>
              </a:ext>
            </a:extLst>
          </p:cNvPr>
          <p:cNvSpPr>
            <a:spLocks noGrp="1"/>
          </p:cNvSpPr>
          <p:nvPr>
            <p:ph type="sldNum" sz="quarter" idx="12"/>
          </p:nvPr>
        </p:nvSpPr>
        <p:spPr/>
        <p:txBody>
          <a:bodyPr/>
          <a:lstStyle/>
          <a:p>
            <a:pPr rtl="0"/>
            <a:fld id="{E5B29C50-D6F1-4DB6-9B68-F4CD3996E9CF}" type="slidenum">
              <a:rPr lang="de-DE" smtClean="0"/>
              <a:t>2</a:t>
            </a:fld>
            <a:endParaRPr lang="de-DE" dirty="0"/>
          </a:p>
        </p:txBody>
      </p:sp>
      <p:pic>
        <p:nvPicPr>
          <p:cNvPr id="4" name="Grafik 3" descr="Ein Bild, das Text, Grafiken, Logo, Schrift enthält.&#10;&#10;Automatisch generierte Beschreibung">
            <a:extLst>
              <a:ext uri="{FF2B5EF4-FFF2-40B4-BE49-F238E27FC236}">
                <a16:creationId xmlns:a16="http://schemas.microsoft.com/office/drawing/2014/main" id="{17C79C82-15B0-542B-BBC1-613EE4BF3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334" y="1904755"/>
            <a:ext cx="5391731" cy="3048489"/>
          </a:xfrm>
          <a:prstGeom prst="rect">
            <a:avLst/>
          </a:prstGeom>
        </p:spPr>
      </p:pic>
    </p:spTree>
    <p:extLst>
      <p:ext uri="{BB962C8B-B14F-4D97-AF65-F5344CB8AC3E}">
        <p14:creationId xmlns:p14="http://schemas.microsoft.com/office/powerpoint/2010/main" val="566857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304D6-95B4-0370-9C9A-4A06E408757C}"/>
              </a:ext>
            </a:extLst>
          </p:cNvPr>
          <p:cNvSpPr>
            <a:spLocks noGrp="1"/>
          </p:cNvSpPr>
          <p:nvPr>
            <p:ph type="title"/>
          </p:nvPr>
        </p:nvSpPr>
        <p:spPr/>
        <p:txBody>
          <a:bodyPr/>
          <a:lstStyle/>
          <a:p>
            <a:r>
              <a:rPr lang="de-DE" dirty="0"/>
              <a:t>Ausgangssituation</a:t>
            </a:r>
          </a:p>
        </p:txBody>
      </p:sp>
      <p:sp>
        <p:nvSpPr>
          <p:cNvPr id="3" name="Inhaltsplatzhalter 2">
            <a:extLst>
              <a:ext uri="{FF2B5EF4-FFF2-40B4-BE49-F238E27FC236}">
                <a16:creationId xmlns:a16="http://schemas.microsoft.com/office/drawing/2014/main" id="{BE98BC58-1BA7-50BA-E1E6-92A16BCB763D}"/>
              </a:ext>
            </a:extLst>
          </p:cNvPr>
          <p:cNvSpPr>
            <a:spLocks noGrp="1"/>
          </p:cNvSpPr>
          <p:nvPr>
            <p:ph idx="1"/>
          </p:nvPr>
        </p:nvSpPr>
        <p:spPr>
          <a:xfrm>
            <a:off x="457200" y="2184522"/>
            <a:ext cx="10096500" cy="3778006"/>
          </a:xfrm>
        </p:spPr>
        <p:txBody>
          <a:bodyPr/>
          <a:lstStyle/>
          <a:p>
            <a:r>
              <a:rPr lang="de-DE" dirty="0"/>
              <a:t>deutscher Unternehmer erbt überraschend etabliertes          		        E-Commerce-Unternehmen namens „Olist“ aus Brasilien</a:t>
            </a:r>
          </a:p>
          <a:p>
            <a:r>
              <a:rPr lang="de-DE" dirty="0"/>
              <a:t>Unternehmer hat hauptsächlich Erfahrung im deutschen Markt</a:t>
            </a:r>
          </a:p>
          <a:p>
            <a:r>
              <a:rPr lang="de-DE" dirty="0"/>
              <a:t>mehrere Herausforderungen aufgrund kultureller Unterschiede, Sprachbarrieren und abweichenden Kundenerwartungen</a:t>
            </a:r>
          </a:p>
          <a:p>
            <a:r>
              <a:rPr lang="de-DE" dirty="0"/>
              <a:t>Datenanalyse unter Einbeziehung eines fremden Marktes</a:t>
            </a:r>
          </a:p>
          <a:p>
            <a:endParaRPr lang="de-DE" dirty="0"/>
          </a:p>
        </p:txBody>
      </p:sp>
      <p:sp>
        <p:nvSpPr>
          <p:cNvPr id="4" name="Foliennummernplatzhalter 3">
            <a:extLst>
              <a:ext uri="{FF2B5EF4-FFF2-40B4-BE49-F238E27FC236}">
                <a16:creationId xmlns:a16="http://schemas.microsoft.com/office/drawing/2014/main" id="{DE92F0B2-8649-8F35-33EC-A593D78F008C}"/>
              </a:ext>
            </a:extLst>
          </p:cNvPr>
          <p:cNvSpPr>
            <a:spLocks noGrp="1"/>
          </p:cNvSpPr>
          <p:nvPr>
            <p:ph type="sldNum" sz="quarter" idx="12"/>
          </p:nvPr>
        </p:nvSpPr>
        <p:spPr/>
        <p:txBody>
          <a:bodyPr/>
          <a:lstStyle/>
          <a:p>
            <a:pPr rtl="0"/>
            <a:fld id="{E5B29C50-D6F1-4DB6-9B68-F4CD3996E9CF}" type="slidenum">
              <a:rPr lang="de-DE" smtClean="0"/>
              <a:t>3</a:t>
            </a:fld>
            <a:endParaRPr lang="de-DE" dirty="0"/>
          </a:p>
        </p:txBody>
      </p:sp>
    </p:spTree>
    <p:extLst>
      <p:ext uri="{BB962C8B-B14F-4D97-AF65-F5344CB8AC3E}">
        <p14:creationId xmlns:p14="http://schemas.microsoft.com/office/powerpoint/2010/main" val="7670769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BA01C8-1487-EA5E-759C-B3E9A77A70C8}"/>
              </a:ext>
            </a:extLst>
          </p:cNvPr>
          <p:cNvSpPr>
            <a:spLocks noGrp="1"/>
          </p:cNvSpPr>
          <p:nvPr>
            <p:ph type="title"/>
          </p:nvPr>
        </p:nvSpPr>
        <p:spPr/>
        <p:txBody>
          <a:bodyPr/>
          <a:lstStyle/>
          <a:p>
            <a:r>
              <a:rPr lang="de-DE" dirty="0"/>
              <a:t>Zielsetzungen</a:t>
            </a:r>
          </a:p>
        </p:txBody>
      </p:sp>
      <p:sp>
        <p:nvSpPr>
          <p:cNvPr id="3" name="Inhaltsplatzhalter 2">
            <a:extLst>
              <a:ext uri="{FF2B5EF4-FFF2-40B4-BE49-F238E27FC236}">
                <a16:creationId xmlns:a16="http://schemas.microsoft.com/office/drawing/2014/main" id="{9058DE9B-C6C3-DEBF-EDF6-D2925ED345EE}"/>
              </a:ext>
            </a:extLst>
          </p:cNvPr>
          <p:cNvSpPr>
            <a:spLocks noGrp="1"/>
          </p:cNvSpPr>
          <p:nvPr>
            <p:ph sz="half" idx="1"/>
          </p:nvPr>
        </p:nvSpPr>
        <p:spPr>
          <a:xfrm>
            <a:off x="6096000" y="2187574"/>
            <a:ext cx="4892040" cy="4351338"/>
          </a:xfrm>
        </p:spPr>
        <p:txBody>
          <a:bodyPr/>
          <a:lstStyle/>
          <a:p>
            <a:pPr marL="0" indent="0">
              <a:buNone/>
            </a:pPr>
            <a:r>
              <a:rPr lang="de-DE" dirty="0"/>
              <a:t>Gibt es signifikante Faktoren, welche negativen Einfluss auf die Kundenbewertungen haben?</a:t>
            </a:r>
          </a:p>
          <a:p>
            <a:pPr marL="0" indent="0">
              <a:buNone/>
            </a:pPr>
            <a:endParaRPr lang="de-DE" dirty="0"/>
          </a:p>
          <a:p>
            <a:pPr marL="0" indent="0">
              <a:buNone/>
            </a:pPr>
            <a:r>
              <a:rPr lang="de-DE" dirty="0"/>
              <a:t>Kann ein Faktor optimiert werden, um die Kundenbewertungen positiv zu steigern?</a:t>
            </a:r>
          </a:p>
        </p:txBody>
      </p:sp>
      <p:pic>
        <p:nvPicPr>
          <p:cNvPr id="7" name="Inhaltsplatzhalter 6" descr="Ein Bild, das Landschaft, draußen, Himmel, Berg enthält.&#10;&#10;Automatisch generierte Beschreibung">
            <a:extLst>
              <a:ext uri="{FF2B5EF4-FFF2-40B4-BE49-F238E27FC236}">
                <a16:creationId xmlns:a16="http://schemas.microsoft.com/office/drawing/2014/main" id="{4E14A1A4-5D97-CB6B-F0E7-EF38A3132D8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2775" y="2063856"/>
            <a:ext cx="4892675" cy="2730287"/>
          </a:xfrm>
        </p:spPr>
      </p:pic>
      <p:sp>
        <p:nvSpPr>
          <p:cNvPr id="4" name="Foliennummernplatzhalter 3">
            <a:extLst>
              <a:ext uri="{FF2B5EF4-FFF2-40B4-BE49-F238E27FC236}">
                <a16:creationId xmlns:a16="http://schemas.microsoft.com/office/drawing/2014/main" id="{8ADD8022-3A9B-5CE4-35E9-E8CB4F03406D}"/>
              </a:ext>
            </a:extLst>
          </p:cNvPr>
          <p:cNvSpPr>
            <a:spLocks noGrp="1"/>
          </p:cNvSpPr>
          <p:nvPr>
            <p:ph type="sldNum" sz="quarter" idx="12"/>
          </p:nvPr>
        </p:nvSpPr>
        <p:spPr/>
        <p:txBody>
          <a:bodyPr/>
          <a:lstStyle/>
          <a:p>
            <a:pPr rtl="0"/>
            <a:fld id="{E5B29C50-D6F1-4DB6-9B68-F4CD3996E9CF}" type="slidenum">
              <a:rPr lang="de-DE" smtClean="0"/>
              <a:t>4</a:t>
            </a:fld>
            <a:endParaRPr lang="de-DE" dirty="0"/>
          </a:p>
        </p:txBody>
      </p:sp>
    </p:spTree>
    <p:extLst>
      <p:ext uri="{BB962C8B-B14F-4D97-AF65-F5344CB8AC3E}">
        <p14:creationId xmlns:p14="http://schemas.microsoft.com/office/powerpoint/2010/main" val="17171981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167D1-2592-2096-7411-2D441158728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A731273-8D80-A5DC-19E8-52362AA6690E}"/>
              </a:ext>
            </a:extLst>
          </p:cNvPr>
          <p:cNvSpPr>
            <a:spLocks noGrp="1"/>
          </p:cNvSpPr>
          <p:nvPr>
            <p:ph type="title"/>
          </p:nvPr>
        </p:nvSpPr>
        <p:spPr/>
        <p:txBody>
          <a:bodyPr rtlCol="0"/>
          <a:lstStyle/>
          <a:p>
            <a:pPr rtl="0"/>
            <a:r>
              <a:rPr lang="de-DE" dirty="0"/>
              <a:t>Analyse – Bewertungen (allgemein)</a:t>
            </a:r>
          </a:p>
        </p:txBody>
      </p:sp>
      <p:sp>
        <p:nvSpPr>
          <p:cNvPr id="5" name="Inhaltsplatzhalter 4">
            <a:extLst>
              <a:ext uri="{FF2B5EF4-FFF2-40B4-BE49-F238E27FC236}">
                <a16:creationId xmlns:a16="http://schemas.microsoft.com/office/drawing/2014/main" id="{6C754E0F-5004-4480-1510-1CEB652E4B9A}"/>
              </a:ext>
            </a:extLst>
          </p:cNvPr>
          <p:cNvSpPr>
            <a:spLocks noGrp="1"/>
          </p:cNvSpPr>
          <p:nvPr>
            <p:ph sz="half" idx="1"/>
          </p:nvPr>
        </p:nvSpPr>
        <p:spPr>
          <a:xfrm>
            <a:off x="6923315" y="2840428"/>
            <a:ext cx="4633190" cy="3377779"/>
          </a:xfrm>
        </p:spPr>
        <p:txBody>
          <a:bodyPr rtlCol="0"/>
          <a:lstStyle/>
          <a:p>
            <a:pPr rtl="0"/>
            <a:r>
              <a:rPr lang="de-DE" dirty="0"/>
              <a:t>die Bewertungsskala reicht von    1 (niedrigste Bewertung) bis 5 Punkte (höchste Bewertung)</a:t>
            </a:r>
          </a:p>
          <a:p>
            <a:pPr marL="0" indent="0" rtl="0">
              <a:buNone/>
            </a:pPr>
            <a:endParaRPr lang="de-DE" dirty="0"/>
          </a:p>
          <a:p>
            <a:pPr marL="0" indent="0" rtl="0">
              <a:buNone/>
            </a:pPr>
            <a:endParaRPr lang="de-DE" dirty="0"/>
          </a:p>
        </p:txBody>
      </p:sp>
      <p:sp>
        <p:nvSpPr>
          <p:cNvPr id="3" name="Foliennummernplatzhalter 2">
            <a:extLst>
              <a:ext uri="{FF2B5EF4-FFF2-40B4-BE49-F238E27FC236}">
                <a16:creationId xmlns:a16="http://schemas.microsoft.com/office/drawing/2014/main" id="{C4F97B6E-10F4-39F8-D654-81E5764246D9}"/>
              </a:ext>
            </a:extLst>
          </p:cNvPr>
          <p:cNvSpPr>
            <a:spLocks noGrp="1"/>
          </p:cNvSpPr>
          <p:nvPr>
            <p:ph type="sldNum" sz="quarter" idx="12"/>
          </p:nvPr>
        </p:nvSpPr>
        <p:spPr/>
        <p:txBody>
          <a:bodyPr/>
          <a:lstStyle/>
          <a:p>
            <a:pPr rtl="0"/>
            <a:fld id="{E5B29C50-D6F1-4DB6-9B68-F4CD3996E9CF}" type="slidenum">
              <a:rPr lang="de-DE" smtClean="0"/>
              <a:t>5</a:t>
            </a:fld>
            <a:endParaRPr lang="de-DE" dirty="0"/>
          </a:p>
        </p:txBody>
      </p:sp>
      <p:graphicFrame>
        <p:nvGraphicFramePr>
          <p:cNvPr id="10" name="Inhaltsplatzhalter 9">
            <a:extLst>
              <a:ext uri="{FF2B5EF4-FFF2-40B4-BE49-F238E27FC236}">
                <a16:creationId xmlns:a16="http://schemas.microsoft.com/office/drawing/2014/main" id="{ED05C9FA-5F30-66BB-1FC2-44AAA738D8BA}"/>
              </a:ext>
            </a:extLst>
          </p:cNvPr>
          <p:cNvGraphicFramePr>
            <a:graphicFrameLocks noGrp="1"/>
          </p:cNvGraphicFramePr>
          <p:nvPr>
            <p:ph sz="half" idx="2"/>
            <p:extLst>
              <p:ext uri="{D42A27DB-BD31-4B8C-83A1-F6EECF244321}">
                <p14:modId xmlns:p14="http://schemas.microsoft.com/office/powerpoint/2010/main" val="3475008387"/>
              </p:ext>
            </p:extLst>
          </p:nvPr>
        </p:nvGraphicFramePr>
        <p:xfrm>
          <a:off x="457200" y="1639013"/>
          <a:ext cx="56388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15289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Analyse – Bewertungen (je Produktkategorie)</a:t>
            </a:r>
          </a:p>
        </p:txBody>
      </p:sp>
      <p:sp>
        <p:nvSpPr>
          <p:cNvPr id="5" name="Inhaltsplatzhalter 4"/>
          <p:cNvSpPr>
            <a:spLocks noGrp="1"/>
          </p:cNvSpPr>
          <p:nvPr>
            <p:ph sz="half" idx="1"/>
          </p:nvPr>
        </p:nvSpPr>
        <p:spPr>
          <a:xfrm>
            <a:off x="457200" y="2829120"/>
            <a:ext cx="4170784" cy="3527230"/>
          </a:xfrm>
        </p:spPr>
        <p:txBody>
          <a:bodyPr rtlCol="0"/>
          <a:lstStyle/>
          <a:p>
            <a:pPr rtl="0"/>
            <a:r>
              <a:rPr lang="de-DE" dirty="0"/>
              <a:t>durchschnittliche Bewertung liegt bei 4,08 Punkten</a:t>
            </a:r>
          </a:p>
          <a:p>
            <a:pPr rtl="0"/>
            <a:r>
              <a:rPr lang="de-DE" dirty="0"/>
              <a:t>73 Produktkategorien</a:t>
            </a:r>
          </a:p>
          <a:p>
            <a:pPr rtl="0"/>
            <a:endParaRPr lang="de-DE" dirty="0"/>
          </a:p>
        </p:txBody>
      </p:sp>
      <p:graphicFrame>
        <p:nvGraphicFramePr>
          <p:cNvPr id="9" name="Inhaltsplatzhalter 8"/>
          <p:cNvGraphicFramePr>
            <a:graphicFrameLocks noGrp="1"/>
          </p:cNvGraphicFramePr>
          <p:nvPr>
            <p:ph sz="half" idx="2"/>
            <p:extLst>
              <p:ext uri="{D42A27DB-BD31-4B8C-83A1-F6EECF244321}">
                <p14:modId xmlns:p14="http://schemas.microsoft.com/office/powerpoint/2010/main" val="2910890341"/>
              </p:ext>
            </p:extLst>
          </p:nvPr>
        </p:nvGraphicFramePr>
        <p:xfrm>
          <a:off x="4749282" y="1825625"/>
          <a:ext cx="6592172" cy="3467100"/>
        </p:xfrm>
        <a:graphic>
          <a:graphicData uri="http://schemas.openxmlformats.org/drawingml/2006/table">
            <a:tbl>
              <a:tblPr firstRow="1" bandRow="1">
                <a:tableStyleId>{B301B821-A1FF-4177-AEE7-76D212191A09}</a:tableStyleId>
              </a:tblPr>
              <a:tblGrid>
                <a:gridCol w="3710017">
                  <a:extLst>
                    <a:ext uri="{9D8B030D-6E8A-4147-A177-3AD203B41FA5}">
                      <a16:colId xmlns:a16="http://schemas.microsoft.com/office/drawing/2014/main" val="20000"/>
                    </a:ext>
                  </a:extLst>
                </a:gridCol>
                <a:gridCol w="1539551">
                  <a:extLst>
                    <a:ext uri="{9D8B030D-6E8A-4147-A177-3AD203B41FA5}">
                      <a16:colId xmlns:a16="http://schemas.microsoft.com/office/drawing/2014/main" val="20001"/>
                    </a:ext>
                  </a:extLst>
                </a:gridCol>
                <a:gridCol w="1342604">
                  <a:extLst>
                    <a:ext uri="{9D8B030D-6E8A-4147-A177-3AD203B41FA5}">
                      <a16:colId xmlns:a16="http://schemas.microsoft.com/office/drawing/2014/main" val="20002"/>
                    </a:ext>
                  </a:extLst>
                </a:gridCol>
              </a:tblGrid>
              <a:tr h="495300">
                <a:tc>
                  <a:txBody>
                    <a:bodyPr/>
                    <a:lstStyle/>
                    <a:p>
                      <a:pPr rtl="0"/>
                      <a:r>
                        <a:rPr lang="de-DE" b="1" dirty="0">
                          <a:solidFill>
                            <a:schemeClr val="tx1"/>
                          </a:solidFill>
                        </a:rPr>
                        <a:t>Produktkategorie</a:t>
                      </a:r>
                    </a:p>
                  </a:txBody>
                  <a:tcPr marL="96249" marR="96249" anchor="ctr"/>
                </a:tc>
                <a:tc>
                  <a:txBody>
                    <a:bodyPr/>
                    <a:lstStyle/>
                    <a:p>
                      <a:pPr algn="ctr" rtl="0"/>
                      <a:r>
                        <a:rPr lang="de-DE" sz="1800" b="1" i="0" kern="1200" dirty="0">
                          <a:solidFill>
                            <a:schemeClr val="tx1"/>
                          </a:solidFill>
                          <a:effectLst/>
                          <a:latin typeface="+mn-lt"/>
                          <a:ea typeface="+mn-ea"/>
                          <a:cs typeface="+mn-cs"/>
                        </a:rPr>
                        <a:t>Ø Bewertung</a:t>
                      </a:r>
                      <a:endParaRPr lang="de-DE" dirty="0">
                        <a:solidFill>
                          <a:schemeClr val="tx1"/>
                        </a:solidFill>
                      </a:endParaRPr>
                    </a:p>
                  </a:txBody>
                  <a:tcPr marL="96249" marR="96249" anchor="ctr"/>
                </a:tc>
                <a:tc>
                  <a:txBody>
                    <a:bodyPr/>
                    <a:lstStyle/>
                    <a:p>
                      <a:pPr algn="ctr" rtl="0"/>
                      <a:r>
                        <a:rPr lang="de-DE" dirty="0">
                          <a:solidFill>
                            <a:schemeClr val="tx1"/>
                          </a:solidFill>
                        </a:rPr>
                        <a:t>Top/Bottom</a:t>
                      </a:r>
                    </a:p>
                  </a:txBody>
                  <a:tcPr marL="96249" marR="96249" anchor="ctr"/>
                </a:tc>
                <a:extLst>
                  <a:ext uri="{0D108BD9-81ED-4DB2-BD59-A6C34878D82A}">
                    <a16:rowId xmlns:a16="http://schemas.microsoft.com/office/drawing/2014/main" val="10000"/>
                  </a:ext>
                </a:extLst>
              </a:tr>
              <a:tr h="495300">
                <a:tc>
                  <a:txBody>
                    <a:bodyPr/>
                    <a:lstStyle/>
                    <a:p>
                      <a:pPr rtl="0"/>
                      <a:r>
                        <a:rPr lang="de-DE" dirty="0"/>
                        <a:t>Musik-CD‘s/-DVD‘s</a:t>
                      </a:r>
                    </a:p>
                  </a:txBody>
                  <a:tcPr marL="96249" marR="96249" anchor="ctr"/>
                </a:tc>
                <a:tc>
                  <a:txBody>
                    <a:bodyPr/>
                    <a:lstStyle/>
                    <a:p>
                      <a:pPr algn="ctr" rtl="0"/>
                      <a:r>
                        <a:rPr lang="de-DE" dirty="0"/>
                        <a:t>4,64 Punkte</a:t>
                      </a:r>
                    </a:p>
                  </a:txBody>
                  <a:tcPr marL="96249" marR="96249" anchor="ctr"/>
                </a:tc>
                <a:tc>
                  <a:txBody>
                    <a:bodyPr/>
                    <a:lstStyle/>
                    <a:p>
                      <a:pPr algn="ctr" rtl="0"/>
                      <a:r>
                        <a:rPr lang="de-DE" dirty="0"/>
                        <a:t>TOP 3</a:t>
                      </a:r>
                    </a:p>
                  </a:txBody>
                  <a:tcPr marL="96249" marR="96249" anchor="ctr"/>
                </a:tc>
                <a:extLst>
                  <a:ext uri="{0D108BD9-81ED-4DB2-BD59-A6C34878D82A}">
                    <a16:rowId xmlns:a16="http://schemas.microsoft.com/office/drawing/2014/main" val="10001"/>
                  </a:ext>
                </a:extLst>
              </a:tr>
              <a:tr h="495300">
                <a:tc>
                  <a:txBody>
                    <a:bodyPr/>
                    <a:lstStyle/>
                    <a:p>
                      <a:pPr rtl="0"/>
                      <a:r>
                        <a:rPr lang="de-DE" dirty="0"/>
                        <a:t>Kinder- und Jugendbekleidung</a:t>
                      </a:r>
                    </a:p>
                  </a:txBody>
                  <a:tcPr marL="96249" marR="96249" anchor="ctr"/>
                </a:tc>
                <a:tc>
                  <a:txBody>
                    <a:bodyPr/>
                    <a:lstStyle/>
                    <a:p>
                      <a:pPr algn="ctr" rtl="0"/>
                      <a:r>
                        <a:rPr lang="de-DE" dirty="0"/>
                        <a:t>4,50 Punkte</a:t>
                      </a:r>
                    </a:p>
                  </a:txBody>
                  <a:tcPr marL="96249" marR="96249" anchor="ctr"/>
                </a:tc>
                <a:tc>
                  <a:txBody>
                    <a:bodyPr/>
                    <a:lstStyle/>
                    <a:p>
                      <a:pPr algn="ctr" rtl="0"/>
                      <a:r>
                        <a:rPr lang="de-DE" dirty="0"/>
                        <a:t>TOP 3</a:t>
                      </a:r>
                    </a:p>
                  </a:txBody>
                  <a:tcPr marL="96249" marR="96249" anchor="ctr"/>
                </a:tc>
                <a:extLst>
                  <a:ext uri="{0D108BD9-81ED-4DB2-BD59-A6C34878D82A}">
                    <a16:rowId xmlns:a16="http://schemas.microsoft.com/office/drawing/2014/main" val="10002"/>
                  </a:ext>
                </a:extLst>
              </a:tr>
              <a:tr h="495300">
                <a:tc>
                  <a:txBody>
                    <a:bodyPr/>
                    <a:lstStyle/>
                    <a:p>
                      <a:pPr rtl="0"/>
                      <a:r>
                        <a:rPr lang="de-DE" dirty="0"/>
                        <a:t>Bücher (Allgemeininteresse)</a:t>
                      </a:r>
                    </a:p>
                  </a:txBody>
                  <a:tcPr marL="96249" marR="96249" anchor="ctr"/>
                </a:tc>
                <a:tc>
                  <a:txBody>
                    <a:bodyPr/>
                    <a:lstStyle/>
                    <a:p>
                      <a:pPr algn="ctr" rtl="0"/>
                      <a:r>
                        <a:rPr lang="de-DE" dirty="0"/>
                        <a:t>4,44 Punkte</a:t>
                      </a:r>
                    </a:p>
                  </a:txBody>
                  <a:tcPr marL="96249" marR="96249" anchor="ctr"/>
                </a:tc>
                <a:tc>
                  <a:txBody>
                    <a:bodyPr/>
                    <a:lstStyle/>
                    <a:p>
                      <a:pPr algn="ctr" rtl="0"/>
                      <a:r>
                        <a:rPr lang="de-DE" dirty="0"/>
                        <a:t>TOP 3</a:t>
                      </a:r>
                    </a:p>
                  </a:txBody>
                  <a:tcPr marL="96249" marR="96249" anchor="ctr"/>
                </a:tc>
                <a:extLst>
                  <a:ext uri="{0D108BD9-81ED-4DB2-BD59-A6C34878D82A}">
                    <a16:rowId xmlns:a16="http://schemas.microsoft.com/office/drawing/2014/main" val="2234134941"/>
                  </a:ext>
                </a:extLst>
              </a:tr>
              <a:tr h="495300">
                <a:tc>
                  <a:txBody>
                    <a:bodyPr/>
                    <a:lstStyle/>
                    <a:p>
                      <a:pPr rtl="0"/>
                      <a:r>
                        <a:rPr lang="de-DE" dirty="0"/>
                        <a:t>tragbare Küchenutensilien</a:t>
                      </a:r>
                    </a:p>
                  </a:txBody>
                  <a:tcPr marL="96249" marR="96249" anchor="ctr"/>
                </a:tc>
                <a:tc>
                  <a:txBody>
                    <a:bodyPr/>
                    <a:lstStyle/>
                    <a:p>
                      <a:pPr algn="ctr" rtl="0"/>
                      <a:r>
                        <a:rPr lang="de-DE" dirty="0"/>
                        <a:t>3,26 Punkte</a:t>
                      </a:r>
                    </a:p>
                  </a:txBody>
                  <a:tcPr marL="96249" marR="96249" anchor="ctr"/>
                </a:tc>
                <a:tc>
                  <a:txBody>
                    <a:bodyPr/>
                    <a:lstStyle/>
                    <a:p>
                      <a:pPr algn="ctr" rtl="0"/>
                      <a:r>
                        <a:rPr lang="de-DE" dirty="0"/>
                        <a:t>BOTTOM 3</a:t>
                      </a:r>
                    </a:p>
                  </a:txBody>
                  <a:tcPr marL="96249" marR="96249" anchor="ctr"/>
                </a:tc>
                <a:extLst>
                  <a:ext uri="{0D108BD9-81ED-4DB2-BD59-A6C34878D82A}">
                    <a16:rowId xmlns:a16="http://schemas.microsoft.com/office/drawing/2014/main" val="10003"/>
                  </a:ext>
                </a:extLst>
              </a:tr>
              <a:tr h="495300">
                <a:tc>
                  <a:txBody>
                    <a:bodyPr/>
                    <a:lstStyle/>
                    <a:p>
                      <a:pPr rtl="0"/>
                      <a:r>
                        <a:rPr lang="de-DE" dirty="0"/>
                        <a:t>Hygiene-Windeln</a:t>
                      </a:r>
                    </a:p>
                  </a:txBody>
                  <a:tcPr marL="96249" marR="96249" anchor="ctr"/>
                </a:tc>
                <a:tc>
                  <a:txBody>
                    <a:bodyPr/>
                    <a:lstStyle/>
                    <a:p>
                      <a:pPr algn="ctr" rtl="0"/>
                      <a:r>
                        <a:rPr lang="de-DE" dirty="0"/>
                        <a:t>3,25 Punkte</a:t>
                      </a:r>
                    </a:p>
                  </a:txBody>
                  <a:tcPr marL="96249" marR="9624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BOTTOM 3</a:t>
                      </a:r>
                    </a:p>
                  </a:txBody>
                  <a:tcPr marL="96249" marR="96249" anchor="ctr"/>
                </a:tc>
                <a:extLst>
                  <a:ext uri="{0D108BD9-81ED-4DB2-BD59-A6C34878D82A}">
                    <a16:rowId xmlns:a16="http://schemas.microsoft.com/office/drawing/2014/main" val="726766213"/>
                  </a:ext>
                </a:extLst>
              </a:tr>
              <a:tr h="495300">
                <a:tc>
                  <a:txBody>
                    <a:bodyPr/>
                    <a:lstStyle/>
                    <a:p>
                      <a:pPr rtl="0"/>
                      <a:r>
                        <a:rPr lang="de-DE" dirty="0"/>
                        <a:t>Versicherungen und Dienstleistungen</a:t>
                      </a:r>
                    </a:p>
                  </a:txBody>
                  <a:tcPr marL="96249" marR="96249" anchor="ctr"/>
                </a:tc>
                <a:tc>
                  <a:txBody>
                    <a:bodyPr/>
                    <a:lstStyle/>
                    <a:p>
                      <a:pPr algn="ctr" rtl="0"/>
                      <a:r>
                        <a:rPr lang="de-DE" dirty="0"/>
                        <a:t>2,50 Punkte</a:t>
                      </a:r>
                    </a:p>
                  </a:txBody>
                  <a:tcPr marL="96249" marR="9624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BOTTOM 3</a:t>
                      </a:r>
                    </a:p>
                  </a:txBody>
                  <a:tcPr marL="96249" marR="96249" anchor="ctr"/>
                </a:tc>
                <a:extLst>
                  <a:ext uri="{0D108BD9-81ED-4DB2-BD59-A6C34878D82A}">
                    <a16:rowId xmlns:a16="http://schemas.microsoft.com/office/drawing/2014/main" val="657965945"/>
                  </a:ext>
                </a:extLst>
              </a:tr>
            </a:tbl>
          </a:graphicData>
        </a:graphic>
      </p:graphicFrame>
      <p:sp>
        <p:nvSpPr>
          <p:cNvPr id="3" name="Foliennummernplatzhalter 2">
            <a:extLst>
              <a:ext uri="{FF2B5EF4-FFF2-40B4-BE49-F238E27FC236}">
                <a16:creationId xmlns:a16="http://schemas.microsoft.com/office/drawing/2014/main" id="{390101C7-45F2-3196-1FB8-916637EEA42C}"/>
              </a:ext>
            </a:extLst>
          </p:cNvPr>
          <p:cNvSpPr>
            <a:spLocks noGrp="1"/>
          </p:cNvSpPr>
          <p:nvPr>
            <p:ph type="sldNum" sz="quarter" idx="12"/>
          </p:nvPr>
        </p:nvSpPr>
        <p:spPr/>
        <p:txBody>
          <a:bodyPr/>
          <a:lstStyle/>
          <a:p>
            <a:pPr rtl="0"/>
            <a:fld id="{E5B29C50-D6F1-4DB6-9B68-F4CD3996E9CF}" type="slidenum">
              <a:rPr lang="de-DE" smtClean="0"/>
              <a:t>6</a:t>
            </a:fld>
            <a:endParaRPr lang="de-DE" dirty="0"/>
          </a:p>
        </p:txBody>
      </p:sp>
    </p:spTree>
    <p:extLst>
      <p:ext uri="{BB962C8B-B14F-4D97-AF65-F5344CB8AC3E}">
        <p14:creationId xmlns:p14="http://schemas.microsoft.com/office/powerpoint/2010/main" val="32900659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58B33-5279-44EA-241A-54A0FA225BE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CDCEDD-099F-45D9-A871-1878DD528016}"/>
              </a:ext>
            </a:extLst>
          </p:cNvPr>
          <p:cNvSpPr>
            <a:spLocks noGrp="1"/>
          </p:cNvSpPr>
          <p:nvPr>
            <p:ph type="title"/>
          </p:nvPr>
        </p:nvSpPr>
        <p:spPr/>
        <p:txBody>
          <a:bodyPr rtlCol="0"/>
          <a:lstStyle/>
          <a:p>
            <a:pPr rtl="0"/>
            <a:r>
              <a:rPr lang="de-DE" dirty="0"/>
              <a:t>Analyse – Bewertungen (je Preisklasse)</a:t>
            </a:r>
          </a:p>
        </p:txBody>
      </p:sp>
      <p:sp>
        <p:nvSpPr>
          <p:cNvPr id="5" name="Inhaltsplatzhalter 4">
            <a:extLst>
              <a:ext uri="{FF2B5EF4-FFF2-40B4-BE49-F238E27FC236}">
                <a16:creationId xmlns:a16="http://schemas.microsoft.com/office/drawing/2014/main" id="{466E53D8-6325-14C4-A7B1-DF56683BC902}"/>
              </a:ext>
            </a:extLst>
          </p:cNvPr>
          <p:cNvSpPr>
            <a:spLocks noGrp="1"/>
          </p:cNvSpPr>
          <p:nvPr>
            <p:ph sz="half" idx="1"/>
          </p:nvPr>
        </p:nvSpPr>
        <p:spPr>
          <a:xfrm>
            <a:off x="457200" y="2799184"/>
            <a:ext cx="4633190" cy="3377779"/>
          </a:xfrm>
        </p:spPr>
        <p:txBody>
          <a:bodyPr rtlCol="0"/>
          <a:lstStyle/>
          <a:p>
            <a:pPr rtl="0"/>
            <a:r>
              <a:rPr lang="de-DE" dirty="0"/>
              <a:t>Preisspanne liegt zwischen 	    0,85 </a:t>
            </a:r>
            <a:r>
              <a:rPr lang="de-DE" b="0" i="0" dirty="0">
                <a:effectLst/>
                <a:latin typeface="__fkGroteskNeue_598ab8"/>
              </a:rPr>
              <a:t>R$</a:t>
            </a:r>
            <a:r>
              <a:rPr lang="de-DE" dirty="0"/>
              <a:t> &amp; 6.735,00 </a:t>
            </a:r>
            <a:r>
              <a:rPr lang="de-DE" b="0" i="0" dirty="0">
                <a:effectLst/>
                <a:latin typeface="__fkGroteskNeue_598ab8"/>
              </a:rPr>
              <a:t>R$</a:t>
            </a:r>
            <a:endParaRPr lang="de-DE" dirty="0"/>
          </a:p>
          <a:p>
            <a:pPr rtl="0"/>
            <a:r>
              <a:rPr lang="de-DE" dirty="0"/>
              <a:t>der Durchschnittspreis aller Produkte liegt bei 120,65 </a:t>
            </a:r>
            <a:r>
              <a:rPr lang="de-DE" b="0" i="0" dirty="0">
                <a:effectLst/>
                <a:latin typeface="__fkGroteskNeue_598ab8"/>
              </a:rPr>
              <a:t>R$</a:t>
            </a:r>
            <a:endParaRPr lang="de-DE" dirty="0"/>
          </a:p>
          <a:p>
            <a:pPr marL="0" indent="0" rtl="0">
              <a:buNone/>
            </a:pPr>
            <a:endParaRPr lang="de-DE" dirty="0"/>
          </a:p>
          <a:p>
            <a:pPr marL="0" indent="0" rtl="0">
              <a:buNone/>
            </a:pPr>
            <a:endParaRPr lang="de-DE" dirty="0"/>
          </a:p>
        </p:txBody>
      </p:sp>
      <p:graphicFrame>
        <p:nvGraphicFramePr>
          <p:cNvPr id="9" name="Inhaltsplatzhalter 8">
            <a:extLst>
              <a:ext uri="{FF2B5EF4-FFF2-40B4-BE49-F238E27FC236}">
                <a16:creationId xmlns:a16="http://schemas.microsoft.com/office/drawing/2014/main" id="{C0D68142-9D82-2A04-D320-35A279D17239}"/>
              </a:ext>
            </a:extLst>
          </p:cNvPr>
          <p:cNvGraphicFramePr>
            <a:graphicFrameLocks noGrp="1"/>
          </p:cNvGraphicFramePr>
          <p:nvPr>
            <p:ph sz="half" idx="2"/>
            <p:extLst>
              <p:ext uri="{D42A27DB-BD31-4B8C-83A1-F6EECF244321}">
                <p14:modId xmlns:p14="http://schemas.microsoft.com/office/powerpoint/2010/main" val="754139619"/>
              </p:ext>
            </p:extLst>
          </p:nvPr>
        </p:nvGraphicFramePr>
        <p:xfrm>
          <a:off x="5090390" y="1790700"/>
          <a:ext cx="4450702" cy="3962400"/>
        </p:xfrm>
        <a:graphic>
          <a:graphicData uri="http://schemas.openxmlformats.org/drawingml/2006/table">
            <a:tbl>
              <a:tblPr firstRow="1" bandRow="1">
                <a:tableStyleId>{B301B821-A1FF-4177-AEE7-76D212191A09}</a:tableStyleId>
              </a:tblPr>
              <a:tblGrid>
                <a:gridCol w="2911151">
                  <a:extLst>
                    <a:ext uri="{9D8B030D-6E8A-4147-A177-3AD203B41FA5}">
                      <a16:colId xmlns:a16="http://schemas.microsoft.com/office/drawing/2014/main" val="20000"/>
                    </a:ext>
                  </a:extLst>
                </a:gridCol>
                <a:gridCol w="1539551">
                  <a:extLst>
                    <a:ext uri="{9D8B030D-6E8A-4147-A177-3AD203B41FA5}">
                      <a16:colId xmlns:a16="http://schemas.microsoft.com/office/drawing/2014/main" val="20001"/>
                    </a:ext>
                  </a:extLst>
                </a:gridCol>
              </a:tblGrid>
              <a:tr h="495300">
                <a:tc>
                  <a:txBody>
                    <a:bodyPr/>
                    <a:lstStyle/>
                    <a:p>
                      <a:pPr rtl="0"/>
                      <a:r>
                        <a:rPr lang="de-DE" b="1" dirty="0">
                          <a:solidFill>
                            <a:schemeClr val="tx1"/>
                          </a:solidFill>
                        </a:rPr>
                        <a:t>Preisklasse</a:t>
                      </a:r>
                    </a:p>
                  </a:txBody>
                  <a:tcPr marL="96249" marR="96249" anchor="ctr"/>
                </a:tc>
                <a:tc>
                  <a:txBody>
                    <a:bodyPr/>
                    <a:lstStyle/>
                    <a:p>
                      <a:pPr algn="ctr" rtl="0"/>
                      <a:r>
                        <a:rPr lang="de-DE" sz="1800" b="1" i="0" kern="1200" dirty="0">
                          <a:solidFill>
                            <a:schemeClr val="tx1"/>
                          </a:solidFill>
                          <a:effectLst/>
                          <a:latin typeface="+mn-lt"/>
                          <a:ea typeface="+mn-ea"/>
                          <a:cs typeface="+mn-cs"/>
                        </a:rPr>
                        <a:t>Ø</a:t>
                      </a:r>
                      <a:r>
                        <a:rPr lang="de-DE" sz="1800" b="1" i="0" kern="1200" dirty="0">
                          <a:solidFill>
                            <a:schemeClr val="lt1"/>
                          </a:solidFill>
                          <a:effectLst/>
                          <a:latin typeface="+mn-lt"/>
                          <a:ea typeface="+mn-ea"/>
                          <a:cs typeface="+mn-cs"/>
                        </a:rPr>
                        <a:t> </a:t>
                      </a:r>
                      <a:r>
                        <a:rPr lang="de-DE" sz="1800" b="1" i="0" kern="1200" dirty="0">
                          <a:solidFill>
                            <a:schemeClr val="tx1"/>
                          </a:solidFill>
                          <a:effectLst/>
                          <a:latin typeface="+mn-lt"/>
                          <a:ea typeface="+mn-ea"/>
                          <a:cs typeface="+mn-cs"/>
                        </a:rPr>
                        <a:t>Bewertung</a:t>
                      </a:r>
                      <a:endParaRPr lang="de-DE" dirty="0">
                        <a:solidFill>
                          <a:schemeClr val="tx1"/>
                        </a:solidFill>
                      </a:endParaRPr>
                    </a:p>
                  </a:txBody>
                  <a:tcPr marL="96249" marR="96249" anchor="ctr"/>
                </a:tc>
                <a:extLst>
                  <a:ext uri="{0D108BD9-81ED-4DB2-BD59-A6C34878D82A}">
                    <a16:rowId xmlns:a16="http://schemas.microsoft.com/office/drawing/2014/main" val="10000"/>
                  </a:ext>
                </a:extLst>
              </a:tr>
              <a:tr h="495300">
                <a:tc>
                  <a:txBody>
                    <a:bodyPr/>
                    <a:lstStyle/>
                    <a:p>
                      <a:pPr rtl="0"/>
                      <a:r>
                        <a:rPr lang="de-DE" dirty="0"/>
                        <a:t>unter 50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4,03 Punkte</a:t>
                      </a:r>
                    </a:p>
                  </a:txBody>
                  <a:tcPr marL="96249" marR="96249" anchor="ctr"/>
                </a:tc>
                <a:extLst>
                  <a:ext uri="{0D108BD9-81ED-4DB2-BD59-A6C34878D82A}">
                    <a16:rowId xmlns:a16="http://schemas.microsoft.com/office/drawing/2014/main" val="10001"/>
                  </a:ext>
                </a:extLst>
              </a:tr>
              <a:tr h="495300">
                <a:tc>
                  <a:txBody>
                    <a:bodyPr/>
                    <a:lstStyle/>
                    <a:p>
                      <a:pPr rtl="0"/>
                      <a:r>
                        <a:rPr lang="de-DE" dirty="0"/>
                        <a:t>50 BRL – 99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4,01 Punkte</a:t>
                      </a:r>
                    </a:p>
                  </a:txBody>
                  <a:tcPr marL="96249" marR="96249" anchor="ctr"/>
                </a:tc>
                <a:extLst>
                  <a:ext uri="{0D108BD9-81ED-4DB2-BD59-A6C34878D82A}">
                    <a16:rowId xmlns:a16="http://schemas.microsoft.com/office/drawing/2014/main" val="10002"/>
                  </a:ext>
                </a:extLst>
              </a:tr>
              <a:tr h="495300">
                <a:tc>
                  <a:txBody>
                    <a:bodyPr/>
                    <a:lstStyle/>
                    <a:p>
                      <a:pPr rtl="0"/>
                      <a:r>
                        <a:rPr lang="de-DE" dirty="0"/>
                        <a:t>100 BRL – 199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4,05 Punkte</a:t>
                      </a:r>
                    </a:p>
                  </a:txBody>
                  <a:tcPr marL="96249" marR="96249" anchor="ctr"/>
                </a:tc>
                <a:extLst>
                  <a:ext uri="{0D108BD9-81ED-4DB2-BD59-A6C34878D82A}">
                    <a16:rowId xmlns:a16="http://schemas.microsoft.com/office/drawing/2014/main" val="2234134941"/>
                  </a:ext>
                </a:extLst>
              </a:tr>
              <a:tr h="495300">
                <a:tc>
                  <a:txBody>
                    <a:bodyPr/>
                    <a:lstStyle/>
                    <a:p>
                      <a:pPr rtl="0"/>
                      <a:r>
                        <a:rPr lang="de-DE" dirty="0"/>
                        <a:t>200 BRL – 499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4,03 Punkte</a:t>
                      </a:r>
                    </a:p>
                  </a:txBody>
                  <a:tcPr marL="96249" marR="96249" anchor="ctr"/>
                </a:tc>
                <a:extLst>
                  <a:ext uri="{0D108BD9-81ED-4DB2-BD59-A6C34878D82A}">
                    <a16:rowId xmlns:a16="http://schemas.microsoft.com/office/drawing/2014/main" val="10003"/>
                  </a:ext>
                </a:extLst>
              </a:tr>
              <a:tr h="495300">
                <a:tc>
                  <a:txBody>
                    <a:bodyPr/>
                    <a:lstStyle/>
                    <a:p>
                      <a:pPr rtl="0"/>
                      <a:r>
                        <a:rPr lang="de-DE" dirty="0"/>
                        <a:t>500 BRL – 999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4,02 Punkte</a:t>
                      </a:r>
                    </a:p>
                  </a:txBody>
                  <a:tcPr marL="96249" marR="96249" anchor="ctr"/>
                </a:tc>
                <a:extLst>
                  <a:ext uri="{0D108BD9-81ED-4DB2-BD59-A6C34878D82A}">
                    <a16:rowId xmlns:a16="http://schemas.microsoft.com/office/drawing/2014/main" val="726766213"/>
                  </a:ext>
                </a:extLst>
              </a:tr>
              <a:tr h="495300">
                <a:tc>
                  <a:txBody>
                    <a:bodyPr/>
                    <a:lstStyle/>
                    <a:p>
                      <a:pPr rtl="0"/>
                      <a:r>
                        <a:rPr lang="de-DE" dirty="0"/>
                        <a:t>1.000 BRL – 4.999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3,93 Punkte</a:t>
                      </a:r>
                    </a:p>
                  </a:txBody>
                  <a:tcPr marL="96249" marR="96249" anchor="ctr"/>
                </a:tc>
                <a:extLst>
                  <a:ext uri="{0D108BD9-81ED-4DB2-BD59-A6C34878D82A}">
                    <a16:rowId xmlns:a16="http://schemas.microsoft.com/office/drawing/2014/main" val="657965945"/>
                  </a:ext>
                </a:extLst>
              </a:tr>
              <a:tr h="495300">
                <a:tc>
                  <a:txBody>
                    <a:bodyPr/>
                    <a:lstStyle/>
                    <a:p>
                      <a:pPr rtl="0"/>
                      <a:r>
                        <a:rPr lang="de-DE" dirty="0"/>
                        <a:t>über 5.000 </a:t>
                      </a:r>
                      <a:r>
                        <a:rPr lang="de-DE" sz="1800" b="0" i="0" kern="1200" dirty="0">
                          <a:solidFill>
                            <a:schemeClr val="dk1"/>
                          </a:solidFill>
                          <a:effectLst/>
                          <a:latin typeface="+mn-lt"/>
                          <a:ea typeface="+mn-ea"/>
                          <a:cs typeface="+mn-cs"/>
                        </a:rPr>
                        <a:t>R$</a:t>
                      </a:r>
                      <a:endParaRPr lang="de-DE" dirty="0"/>
                    </a:p>
                  </a:txBody>
                  <a:tcPr marL="96249" marR="96249" anchor="ctr"/>
                </a:tc>
                <a:tc>
                  <a:txBody>
                    <a:bodyPr/>
                    <a:lstStyle/>
                    <a:p>
                      <a:pPr algn="ctr" rtl="0"/>
                      <a:r>
                        <a:rPr lang="de-DE" dirty="0"/>
                        <a:t>5 Punkte</a:t>
                      </a:r>
                    </a:p>
                  </a:txBody>
                  <a:tcPr marL="96249" marR="96249" anchor="ctr"/>
                </a:tc>
                <a:extLst>
                  <a:ext uri="{0D108BD9-81ED-4DB2-BD59-A6C34878D82A}">
                    <a16:rowId xmlns:a16="http://schemas.microsoft.com/office/drawing/2014/main" val="1683004554"/>
                  </a:ext>
                </a:extLst>
              </a:tr>
            </a:tbl>
          </a:graphicData>
        </a:graphic>
      </p:graphicFrame>
      <p:sp>
        <p:nvSpPr>
          <p:cNvPr id="3" name="Foliennummernplatzhalter 2">
            <a:extLst>
              <a:ext uri="{FF2B5EF4-FFF2-40B4-BE49-F238E27FC236}">
                <a16:creationId xmlns:a16="http://schemas.microsoft.com/office/drawing/2014/main" id="{7F949153-0586-3A2E-5F39-BFDD923DF633}"/>
              </a:ext>
            </a:extLst>
          </p:cNvPr>
          <p:cNvSpPr>
            <a:spLocks noGrp="1"/>
          </p:cNvSpPr>
          <p:nvPr>
            <p:ph type="sldNum" sz="quarter" idx="12"/>
          </p:nvPr>
        </p:nvSpPr>
        <p:spPr/>
        <p:txBody>
          <a:bodyPr/>
          <a:lstStyle/>
          <a:p>
            <a:pPr rtl="0"/>
            <a:fld id="{E5B29C50-D6F1-4DB6-9B68-F4CD3996E9CF}" type="slidenum">
              <a:rPr lang="de-DE" smtClean="0"/>
              <a:t>7</a:t>
            </a:fld>
            <a:endParaRPr lang="de-DE" dirty="0"/>
          </a:p>
        </p:txBody>
      </p:sp>
    </p:spTree>
    <p:extLst>
      <p:ext uri="{BB962C8B-B14F-4D97-AF65-F5344CB8AC3E}">
        <p14:creationId xmlns:p14="http://schemas.microsoft.com/office/powerpoint/2010/main" val="2372570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0FB18-6163-8191-867E-5672F2C4A39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37EAFCF-F98B-7EC2-EE86-A5BE84461593}"/>
              </a:ext>
            </a:extLst>
          </p:cNvPr>
          <p:cNvSpPr>
            <a:spLocks noGrp="1"/>
          </p:cNvSpPr>
          <p:nvPr>
            <p:ph type="title"/>
          </p:nvPr>
        </p:nvSpPr>
        <p:spPr/>
        <p:txBody>
          <a:bodyPr rtlCol="0"/>
          <a:lstStyle/>
          <a:p>
            <a:pPr rtl="0"/>
            <a:r>
              <a:rPr lang="de-DE" dirty="0"/>
              <a:t>Analyse – Bewertungen (nach Lieferdauer)</a:t>
            </a:r>
          </a:p>
        </p:txBody>
      </p:sp>
      <p:sp>
        <p:nvSpPr>
          <p:cNvPr id="5" name="Inhaltsplatzhalter 4">
            <a:extLst>
              <a:ext uri="{FF2B5EF4-FFF2-40B4-BE49-F238E27FC236}">
                <a16:creationId xmlns:a16="http://schemas.microsoft.com/office/drawing/2014/main" id="{DF6F923E-D581-EDA9-A70C-5CCE1007DCF8}"/>
              </a:ext>
            </a:extLst>
          </p:cNvPr>
          <p:cNvSpPr>
            <a:spLocks noGrp="1"/>
          </p:cNvSpPr>
          <p:nvPr>
            <p:ph sz="half" idx="1"/>
          </p:nvPr>
        </p:nvSpPr>
        <p:spPr>
          <a:xfrm>
            <a:off x="5841623" y="2174033"/>
            <a:ext cx="5308457" cy="4044174"/>
          </a:xfrm>
        </p:spPr>
        <p:txBody>
          <a:bodyPr rtlCol="0"/>
          <a:lstStyle/>
          <a:p>
            <a:pPr rtl="0"/>
            <a:r>
              <a:rPr lang="de-DE" dirty="0"/>
              <a:t>normale Lieferdauer zwischen 1 und 41 Tagen</a:t>
            </a:r>
          </a:p>
          <a:p>
            <a:pPr rtl="0"/>
            <a:r>
              <a:rPr lang="de-DE" dirty="0"/>
              <a:t>durchschnittliche Versandbearbeitung dauert 3,21 Tage</a:t>
            </a:r>
          </a:p>
          <a:p>
            <a:pPr rtl="0"/>
            <a:r>
              <a:rPr lang="de-DE" dirty="0"/>
              <a:t>mittelstarke, negative Korrelation von   - 0,33 zwischen Lieferdauer und Kundenbewertung</a:t>
            </a:r>
          </a:p>
        </p:txBody>
      </p:sp>
      <p:graphicFrame>
        <p:nvGraphicFramePr>
          <p:cNvPr id="9" name="Inhaltsplatzhalter 8">
            <a:extLst>
              <a:ext uri="{FF2B5EF4-FFF2-40B4-BE49-F238E27FC236}">
                <a16:creationId xmlns:a16="http://schemas.microsoft.com/office/drawing/2014/main" id="{BF8C5AC0-6C4C-06B8-658F-2C968C716EBC}"/>
              </a:ext>
            </a:extLst>
          </p:cNvPr>
          <p:cNvGraphicFramePr>
            <a:graphicFrameLocks noGrp="1"/>
          </p:cNvGraphicFramePr>
          <p:nvPr>
            <p:ph sz="half" idx="2"/>
            <p:extLst>
              <p:ext uri="{D42A27DB-BD31-4B8C-83A1-F6EECF244321}">
                <p14:modId xmlns:p14="http://schemas.microsoft.com/office/powerpoint/2010/main" val="3704395731"/>
              </p:ext>
            </p:extLst>
          </p:nvPr>
        </p:nvGraphicFramePr>
        <p:xfrm>
          <a:off x="1041920" y="1866869"/>
          <a:ext cx="4127239" cy="2476500"/>
        </p:xfrm>
        <a:graphic>
          <a:graphicData uri="http://schemas.openxmlformats.org/drawingml/2006/table">
            <a:tbl>
              <a:tblPr firstRow="1" bandRow="1">
                <a:tableStyleId>{B301B821-A1FF-4177-AEE7-76D212191A09}</a:tableStyleId>
              </a:tblPr>
              <a:tblGrid>
                <a:gridCol w="2018521">
                  <a:extLst>
                    <a:ext uri="{9D8B030D-6E8A-4147-A177-3AD203B41FA5}">
                      <a16:colId xmlns:a16="http://schemas.microsoft.com/office/drawing/2014/main" val="20000"/>
                    </a:ext>
                  </a:extLst>
                </a:gridCol>
                <a:gridCol w="2108718">
                  <a:extLst>
                    <a:ext uri="{9D8B030D-6E8A-4147-A177-3AD203B41FA5}">
                      <a16:colId xmlns:a16="http://schemas.microsoft.com/office/drawing/2014/main" val="20001"/>
                    </a:ext>
                  </a:extLst>
                </a:gridCol>
              </a:tblGrid>
              <a:tr h="495300">
                <a:tc>
                  <a:txBody>
                    <a:bodyPr/>
                    <a:lstStyle/>
                    <a:p>
                      <a:pPr rtl="0"/>
                      <a:r>
                        <a:rPr lang="de-DE" b="1" dirty="0">
                          <a:solidFill>
                            <a:schemeClr val="tx1"/>
                          </a:solidFill>
                        </a:rPr>
                        <a:t>Lieferdauer</a:t>
                      </a:r>
                    </a:p>
                  </a:txBody>
                  <a:tcPr marL="96249" marR="96249" anchor="ctr"/>
                </a:tc>
                <a:tc>
                  <a:txBody>
                    <a:bodyPr/>
                    <a:lstStyle/>
                    <a:p>
                      <a:pPr algn="ctr" rtl="0"/>
                      <a:r>
                        <a:rPr lang="de-DE" sz="1800" b="1" i="0" kern="1200" dirty="0">
                          <a:solidFill>
                            <a:schemeClr val="tx1"/>
                          </a:solidFill>
                          <a:effectLst/>
                          <a:latin typeface="+mn-lt"/>
                          <a:ea typeface="+mn-ea"/>
                          <a:cs typeface="+mn-cs"/>
                        </a:rPr>
                        <a:t>Ø Bewertung</a:t>
                      </a:r>
                      <a:endParaRPr lang="de-DE" dirty="0">
                        <a:solidFill>
                          <a:schemeClr val="tx1"/>
                        </a:solidFill>
                      </a:endParaRPr>
                    </a:p>
                  </a:txBody>
                  <a:tcPr marL="96249" marR="96249" anchor="ctr"/>
                </a:tc>
                <a:extLst>
                  <a:ext uri="{0D108BD9-81ED-4DB2-BD59-A6C34878D82A}">
                    <a16:rowId xmlns:a16="http://schemas.microsoft.com/office/drawing/2014/main" val="10000"/>
                  </a:ext>
                </a:extLst>
              </a:tr>
              <a:tr h="495300">
                <a:tc>
                  <a:txBody>
                    <a:bodyPr/>
                    <a:lstStyle/>
                    <a:p>
                      <a:pPr rtl="0"/>
                      <a:r>
                        <a:rPr lang="de-DE" dirty="0"/>
                        <a:t>unter 3 Tage</a:t>
                      </a:r>
                    </a:p>
                  </a:txBody>
                  <a:tcPr marL="96249" marR="96249" anchor="ctr"/>
                </a:tc>
                <a:tc>
                  <a:txBody>
                    <a:bodyPr/>
                    <a:lstStyle/>
                    <a:p>
                      <a:pPr algn="ctr" rtl="0"/>
                      <a:r>
                        <a:rPr lang="de-DE" dirty="0"/>
                        <a:t>4,46 Punkte</a:t>
                      </a:r>
                    </a:p>
                  </a:txBody>
                  <a:tcPr marL="96249" marR="96249" anchor="ctr"/>
                </a:tc>
                <a:extLst>
                  <a:ext uri="{0D108BD9-81ED-4DB2-BD59-A6C34878D82A}">
                    <a16:rowId xmlns:a16="http://schemas.microsoft.com/office/drawing/2014/main" val="10001"/>
                  </a:ext>
                </a:extLst>
              </a:tr>
              <a:tr h="495300">
                <a:tc>
                  <a:txBody>
                    <a:bodyPr/>
                    <a:lstStyle/>
                    <a:p>
                      <a:pPr rtl="0"/>
                      <a:r>
                        <a:rPr lang="de-DE" dirty="0"/>
                        <a:t>4 - 7 Tage</a:t>
                      </a:r>
                    </a:p>
                  </a:txBody>
                  <a:tcPr marL="96249" marR="96249" anchor="ctr"/>
                </a:tc>
                <a:tc>
                  <a:txBody>
                    <a:bodyPr/>
                    <a:lstStyle/>
                    <a:p>
                      <a:pPr algn="ctr" rtl="0"/>
                      <a:r>
                        <a:rPr lang="de-DE" dirty="0"/>
                        <a:t>4,39 Punkte</a:t>
                      </a:r>
                    </a:p>
                  </a:txBody>
                  <a:tcPr marL="96249" marR="96249" anchor="ctr"/>
                </a:tc>
                <a:extLst>
                  <a:ext uri="{0D108BD9-81ED-4DB2-BD59-A6C34878D82A}">
                    <a16:rowId xmlns:a16="http://schemas.microsoft.com/office/drawing/2014/main" val="10002"/>
                  </a:ext>
                </a:extLst>
              </a:tr>
              <a:tr h="495300">
                <a:tc>
                  <a:txBody>
                    <a:bodyPr/>
                    <a:lstStyle/>
                    <a:p>
                      <a:pPr rtl="0"/>
                      <a:r>
                        <a:rPr lang="de-DE" dirty="0"/>
                        <a:t>8 - 14 Tage</a:t>
                      </a:r>
                    </a:p>
                  </a:txBody>
                  <a:tcPr marL="96249" marR="96249" anchor="ctr"/>
                </a:tc>
                <a:tc>
                  <a:txBody>
                    <a:bodyPr/>
                    <a:lstStyle/>
                    <a:p>
                      <a:pPr algn="ctr" rtl="0"/>
                      <a:r>
                        <a:rPr lang="de-DE" dirty="0"/>
                        <a:t>4,29 Punkte</a:t>
                      </a:r>
                    </a:p>
                  </a:txBody>
                  <a:tcPr marL="96249" marR="96249" anchor="ctr"/>
                </a:tc>
                <a:extLst>
                  <a:ext uri="{0D108BD9-81ED-4DB2-BD59-A6C34878D82A}">
                    <a16:rowId xmlns:a16="http://schemas.microsoft.com/office/drawing/2014/main" val="2234134941"/>
                  </a:ext>
                </a:extLst>
              </a:tr>
              <a:tr h="495300">
                <a:tc>
                  <a:txBody>
                    <a:bodyPr/>
                    <a:lstStyle/>
                    <a:p>
                      <a:pPr rtl="0"/>
                      <a:r>
                        <a:rPr lang="de-DE" dirty="0"/>
                        <a:t>über 15 Tage</a:t>
                      </a:r>
                    </a:p>
                  </a:txBody>
                  <a:tcPr marL="96249" marR="96249" anchor="ctr"/>
                </a:tc>
                <a:tc>
                  <a:txBody>
                    <a:bodyPr/>
                    <a:lstStyle/>
                    <a:p>
                      <a:pPr algn="ctr" rtl="0"/>
                      <a:r>
                        <a:rPr lang="de-DE" b="1" dirty="0">
                          <a:solidFill>
                            <a:srgbClr val="FF0000"/>
                          </a:solidFill>
                        </a:rPr>
                        <a:t>3,67 Punkte</a:t>
                      </a:r>
                    </a:p>
                  </a:txBody>
                  <a:tcPr marL="96249" marR="96249" anchor="ctr"/>
                </a:tc>
                <a:extLst>
                  <a:ext uri="{0D108BD9-81ED-4DB2-BD59-A6C34878D82A}">
                    <a16:rowId xmlns:a16="http://schemas.microsoft.com/office/drawing/2014/main" val="1633004066"/>
                  </a:ext>
                </a:extLst>
              </a:tr>
            </a:tbl>
          </a:graphicData>
        </a:graphic>
      </p:graphicFrame>
      <p:sp>
        <p:nvSpPr>
          <p:cNvPr id="3" name="Foliennummernplatzhalter 2">
            <a:extLst>
              <a:ext uri="{FF2B5EF4-FFF2-40B4-BE49-F238E27FC236}">
                <a16:creationId xmlns:a16="http://schemas.microsoft.com/office/drawing/2014/main" id="{43E0B653-61B2-9B57-EFC5-065AA43624E1}"/>
              </a:ext>
            </a:extLst>
          </p:cNvPr>
          <p:cNvSpPr>
            <a:spLocks noGrp="1"/>
          </p:cNvSpPr>
          <p:nvPr>
            <p:ph type="sldNum" sz="quarter" idx="12"/>
          </p:nvPr>
        </p:nvSpPr>
        <p:spPr/>
        <p:txBody>
          <a:bodyPr/>
          <a:lstStyle/>
          <a:p>
            <a:pPr rtl="0"/>
            <a:fld id="{E5B29C50-D6F1-4DB6-9B68-F4CD3996E9CF}" type="slidenum">
              <a:rPr lang="de-DE" smtClean="0"/>
              <a:t>8</a:t>
            </a:fld>
            <a:endParaRPr lang="de-DE" dirty="0"/>
          </a:p>
        </p:txBody>
      </p:sp>
      <p:graphicFrame>
        <p:nvGraphicFramePr>
          <p:cNvPr id="4" name="Tabelle 3">
            <a:extLst>
              <a:ext uri="{FF2B5EF4-FFF2-40B4-BE49-F238E27FC236}">
                <a16:creationId xmlns:a16="http://schemas.microsoft.com/office/drawing/2014/main" id="{41C4367E-5F6D-B782-CE47-2AEB0250A8E8}"/>
              </a:ext>
            </a:extLst>
          </p:cNvPr>
          <p:cNvGraphicFramePr>
            <a:graphicFrameLocks noGrp="1"/>
          </p:cNvGraphicFramePr>
          <p:nvPr>
            <p:extLst>
              <p:ext uri="{D42A27DB-BD31-4B8C-83A1-F6EECF244321}">
                <p14:modId xmlns:p14="http://schemas.microsoft.com/office/powerpoint/2010/main" val="1006829063"/>
              </p:ext>
            </p:extLst>
          </p:nvPr>
        </p:nvGraphicFramePr>
        <p:xfrm>
          <a:off x="1594065" y="4606667"/>
          <a:ext cx="3022947" cy="990600"/>
        </p:xfrm>
        <a:graphic>
          <a:graphicData uri="http://schemas.openxmlformats.org/drawingml/2006/table">
            <a:tbl>
              <a:tblPr firstRow="1" bandRow="1">
                <a:tableStyleId>{B301B821-A1FF-4177-AEE7-76D212191A09}</a:tableStyleId>
              </a:tblPr>
              <a:tblGrid>
                <a:gridCol w="3022947">
                  <a:extLst>
                    <a:ext uri="{9D8B030D-6E8A-4147-A177-3AD203B41FA5}">
                      <a16:colId xmlns:a16="http://schemas.microsoft.com/office/drawing/2014/main" val="3457163414"/>
                    </a:ext>
                  </a:extLst>
                </a:gridCol>
              </a:tblGrid>
              <a:tr h="495300">
                <a:tc>
                  <a:txBody>
                    <a:bodyPr/>
                    <a:lstStyle/>
                    <a:p>
                      <a:pPr algn="ctr" rtl="0"/>
                      <a:r>
                        <a:rPr lang="de-DE" sz="1800" b="1" i="0" kern="1200" dirty="0">
                          <a:solidFill>
                            <a:schemeClr val="tx1"/>
                          </a:solidFill>
                          <a:effectLst/>
                          <a:latin typeface="+mn-lt"/>
                          <a:ea typeface="+mn-ea"/>
                          <a:cs typeface="+mn-cs"/>
                        </a:rPr>
                        <a:t>Ø</a:t>
                      </a:r>
                      <a:r>
                        <a:rPr lang="de-DE" b="1" dirty="0">
                          <a:solidFill>
                            <a:schemeClr val="tx1"/>
                          </a:solidFill>
                        </a:rPr>
                        <a:t> Lieferdauer</a:t>
                      </a:r>
                    </a:p>
                  </a:txBody>
                  <a:tcPr marL="96249" marR="96249" anchor="ctr"/>
                </a:tc>
                <a:extLst>
                  <a:ext uri="{0D108BD9-81ED-4DB2-BD59-A6C34878D82A}">
                    <a16:rowId xmlns:a16="http://schemas.microsoft.com/office/drawing/2014/main" val="2007332354"/>
                  </a:ext>
                </a:extLst>
              </a:tr>
              <a:tr h="495300">
                <a:tc>
                  <a:txBody>
                    <a:bodyPr/>
                    <a:lstStyle/>
                    <a:p>
                      <a:pPr algn="ctr" rtl="0"/>
                      <a:r>
                        <a:rPr lang="de-DE" b="1" dirty="0">
                          <a:solidFill>
                            <a:srgbClr val="FF0000"/>
                          </a:solidFill>
                        </a:rPr>
                        <a:t>12,09 Tage</a:t>
                      </a:r>
                    </a:p>
                  </a:txBody>
                  <a:tcPr marL="96249" marR="96249" anchor="ctr"/>
                </a:tc>
                <a:extLst>
                  <a:ext uri="{0D108BD9-81ED-4DB2-BD59-A6C34878D82A}">
                    <a16:rowId xmlns:a16="http://schemas.microsoft.com/office/drawing/2014/main" val="1345617371"/>
                  </a:ext>
                </a:extLst>
              </a:tr>
            </a:tbl>
          </a:graphicData>
        </a:graphic>
      </p:graphicFrame>
    </p:spTree>
    <p:extLst>
      <p:ext uri="{BB962C8B-B14F-4D97-AF65-F5344CB8AC3E}">
        <p14:creationId xmlns:p14="http://schemas.microsoft.com/office/powerpoint/2010/main" val="11140844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DEFC7-7C52-9D02-CB92-8C5F6FEBDE3D}"/>
              </a:ext>
            </a:extLst>
          </p:cNvPr>
          <p:cNvSpPr>
            <a:spLocks noGrp="1"/>
          </p:cNvSpPr>
          <p:nvPr>
            <p:ph type="title"/>
          </p:nvPr>
        </p:nvSpPr>
        <p:spPr>
          <a:xfrm>
            <a:off x="457200" y="639793"/>
            <a:ext cx="10096500" cy="1150907"/>
          </a:xfrm>
        </p:spPr>
        <p:txBody>
          <a:bodyPr anchor="ctr">
            <a:normAutofit/>
          </a:bodyPr>
          <a:lstStyle/>
          <a:p>
            <a:r>
              <a:rPr lang="de-DE" dirty="0"/>
              <a:t>Analyse – Bewertungen (Fazit)</a:t>
            </a:r>
          </a:p>
        </p:txBody>
      </p:sp>
      <p:sp>
        <p:nvSpPr>
          <p:cNvPr id="3" name="Inhaltsplatzhalter 2">
            <a:extLst>
              <a:ext uri="{FF2B5EF4-FFF2-40B4-BE49-F238E27FC236}">
                <a16:creationId xmlns:a16="http://schemas.microsoft.com/office/drawing/2014/main" id="{C444D450-E8B0-D92D-35FD-CDB12EF7A353}"/>
              </a:ext>
            </a:extLst>
          </p:cNvPr>
          <p:cNvSpPr>
            <a:spLocks noGrp="1"/>
          </p:cNvSpPr>
          <p:nvPr>
            <p:ph sz="half" idx="1"/>
          </p:nvPr>
        </p:nvSpPr>
        <p:spPr>
          <a:xfrm>
            <a:off x="457200" y="2145063"/>
            <a:ext cx="5202820" cy="4351338"/>
          </a:xfrm>
        </p:spPr>
        <p:txBody>
          <a:bodyPr>
            <a:normAutofit/>
          </a:bodyPr>
          <a:lstStyle/>
          <a:p>
            <a:r>
              <a:rPr lang="de-DE" dirty="0"/>
              <a:t>allgemein hoher Bewertungsstandard</a:t>
            </a:r>
          </a:p>
          <a:p>
            <a:r>
              <a:rPr lang="de-DE" dirty="0"/>
              <a:t>Versicherungen und Dienstleistungen als Schlusslicht von insgesamt 73 Produktkategorien</a:t>
            </a:r>
          </a:p>
          <a:p>
            <a:r>
              <a:rPr lang="de-DE" dirty="0"/>
              <a:t>Preisklassen aus Kundensicht angemessen</a:t>
            </a:r>
          </a:p>
          <a:p>
            <a:r>
              <a:rPr lang="de-DE" dirty="0"/>
              <a:t>hohe Lieferzeiten mit negativer Korrelation zu Kundenbewertungen</a:t>
            </a:r>
          </a:p>
        </p:txBody>
      </p:sp>
      <p:pic>
        <p:nvPicPr>
          <p:cNvPr id="9" name="Inhaltsplatzhalter 8" descr="Ein Bild, das Person enthält.&#10;&#10;Automatisch generierte Beschreibung">
            <a:extLst>
              <a:ext uri="{FF2B5EF4-FFF2-40B4-BE49-F238E27FC236}">
                <a16:creationId xmlns:a16="http://schemas.microsoft.com/office/drawing/2014/main" id="{3D987908-BC44-DA74-722D-2AE751231A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9231" y="2160014"/>
            <a:ext cx="4892040" cy="3057525"/>
          </a:xfrm>
          <a:noFill/>
        </p:spPr>
      </p:pic>
      <p:sp>
        <p:nvSpPr>
          <p:cNvPr id="5" name="Foliennummernplatzhalter 4">
            <a:extLst>
              <a:ext uri="{FF2B5EF4-FFF2-40B4-BE49-F238E27FC236}">
                <a16:creationId xmlns:a16="http://schemas.microsoft.com/office/drawing/2014/main" id="{9879DAA8-A316-663B-9627-D76090A8F30F}"/>
              </a:ext>
            </a:extLst>
          </p:cNvPr>
          <p:cNvSpPr>
            <a:spLocks noGrp="1"/>
          </p:cNvSpPr>
          <p:nvPr>
            <p:ph type="sldNum" sz="quarter" idx="12"/>
          </p:nvPr>
        </p:nvSpPr>
        <p:spPr>
          <a:xfrm>
            <a:off x="8077200" y="6356350"/>
            <a:ext cx="3276600" cy="365125"/>
          </a:xfrm>
        </p:spPr>
        <p:txBody>
          <a:bodyPr anchor="ctr">
            <a:normAutofit/>
          </a:bodyPr>
          <a:lstStyle/>
          <a:p>
            <a:pPr rtl="0">
              <a:spcAft>
                <a:spcPts val="600"/>
              </a:spcAft>
            </a:pPr>
            <a:fld id="{E5B29C50-D6F1-4DB6-9B68-F4CD3996E9CF}" type="slidenum">
              <a:rPr lang="de-DE" smtClean="0"/>
              <a:pPr rtl="0">
                <a:spcAft>
                  <a:spcPts val="600"/>
                </a:spcAft>
              </a:pPr>
              <a:t>9</a:t>
            </a:fld>
            <a:endParaRPr lang="de-DE" dirty="0"/>
          </a:p>
        </p:txBody>
      </p:sp>
    </p:spTree>
    <p:extLst>
      <p:ext uri="{BB962C8B-B14F-4D97-AF65-F5344CB8AC3E}">
        <p14:creationId xmlns:p14="http://schemas.microsoft.com/office/powerpoint/2010/main" val="29242458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Vertikale Vorlage im Lexicon-Desig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7160_TF03460611.potx" id="{2407FE92-4F71-4C00-A2A3-86AFE555FE1F}" vid="{70E4FA16-1D80-44A6-808D-C299892F9295}"/>
    </a:ext>
  </a:extLst>
</a:theme>
</file>

<file path=ppt/theme/theme2.xml><?xml version="1.0" encoding="utf-8"?>
<a:theme xmlns:a="http://schemas.openxmlformats.org/drawingml/2006/main" name="Office-Desig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2c1a03-2224-4894-a09f-47ee9ac7f120" xsi:nil="true"/>
    <lcf76f155ced4ddcb4097134ff3c332f xmlns="27d19546-9c69-46ef-94ad-d516db66ac5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F9E0BCFBD4698A4B89BC6FEF29926722" ma:contentTypeVersion="15" ma:contentTypeDescription="Ein neues Dokument erstellen." ma:contentTypeScope="" ma:versionID="0c5a3896e1a0fbe51327c7d8815a1d18">
  <xsd:schema xmlns:xsd="http://www.w3.org/2001/XMLSchema" xmlns:xs="http://www.w3.org/2001/XMLSchema" xmlns:p="http://schemas.microsoft.com/office/2006/metadata/properties" xmlns:ns2="27d19546-9c69-46ef-94ad-d516db66ac5a" xmlns:ns3="6d2c1a03-2224-4894-a09f-47ee9ac7f120" targetNamespace="http://schemas.microsoft.com/office/2006/metadata/properties" ma:root="true" ma:fieldsID="3d7645d2168de07afb6627f0aba2cb4d" ns2:_="" ns3:_="">
    <xsd:import namespace="27d19546-9c69-46ef-94ad-d516db66ac5a"/>
    <xsd:import namespace="6d2c1a03-2224-4894-a09f-47ee9ac7f12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d19546-9c69-46ef-94ad-d516db66ac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b13184fc-9620-4d23-8b41-34b83b6e2bb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2c1a03-2224-4894-a09f-47ee9ac7f12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295667d-95bb-499e-b5d7-32814dc10549}" ma:internalName="TaxCatchAll" ma:showField="CatchAllData" ma:web="6d2c1a03-2224-4894-a09f-47ee9ac7f1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7B868EEB-0389-46F1-BC4A-0D88C81F8274}"/>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Vertikale Folien im Lexicon-Design</Template>
  <TotalTime>0</TotalTime>
  <Words>739</Words>
  <Application>Microsoft Office PowerPoint</Application>
  <PresentationFormat>Breitbild</PresentationFormat>
  <Paragraphs>148</Paragraphs>
  <Slides>15</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__fkGroteskNeue_598ab8</vt:lpstr>
      <vt:lpstr>Arial</vt:lpstr>
      <vt:lpstr>Calibri</vt:lpstr>
      <vt:lpstr>Vertikale Vorlage im Lexicon-Design</vt:lpstr>
      <vt:lpstr>E-Commerce „Olist“ in Brasilien</vt:lpstr>
      <vt:lpstr>Agenda</vt:lpstr>
      <vt:lpstr>Ausgangssituation</vt:lpstr>
      <vt:lpstr>Zielsetzungen</vt:lpstr>
      <vt:lpstr>Analyse – Bewertungen (allgemein)</vt:lpstr>
      <vt:lpstr>Analyse – Bewertungen (je Produktkategorie)</vt:lpstr>
      <vt:lpstr>Analyse – Bewertungen (je Preisklasse)</vt:lpstr>
      <vt:lpstr>Analyse – Bewertungen (nach Lieferdauer)</vt:lpstr>
      <vt:lpstr>Analyse – Bewertungen (Fazit)</vt:lpstr>
      <vt:lpstr>Analyse – Lieferdauer (nach Gewicht)</vt:lpstr>
      <vt:lpstr>Analyse – Lieferdauer (nach Paketmaßen)</vt:lpstr>
      <vt:lpstr>Analyse – Lieferdauer (saisonal) &amp; Bestellmenge</vt:lpstr>
      <vt:lpstr>Analyse – Lieferdauer (Fazit)</vt:lpstr>
      <vt:lpstr>Handlungsempfehlung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Sven Klein</dc:creator>
  <cp:lastModifiedBy>Sven Klein</cp:lastModifiedBy>
  <cp:revision>25</cp:revision>
  <dcterms:created xsi:type="dcterms:W3CDTF">2024-11-04T11:53:52Z</dcterms:created>
  <dcterms:modified xsi:type="dcterms:W3CDTF">2024-11-07T14:41:17Z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0x010100F9E0BCFBD4698A4B89BC6FEF29926722</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