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84" r:id="rId13"/>
    <p:sldId id="260" r:id="rId14"/>
    <p:sldId id="275" r:id="rId15"/>
    <p:sldId id="276" r:id="rId16"/>
    <p:sldId id="277" r:id="rId17"/>
    <p:sldId id="278" r:id="rId18"/>
    <p:sldId id="279" r:id="rId19"/>
    <p:sldId id="280" r:id="rId20"/>
    <p:sldId id="262" r:id="rId21"/>
    <p:sldId id="281" r:id="rId22"/>
    <p:sldId id="282" r:id="rId23"/>
    <p:sldId id="283" r:id="rId24"/>
    <p:sldId id="266" r:id="rId2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84" autoAdjust="0"/>
  </p:normalViewPr>
  <p:slideViewPr>
    <p:cSldViewPr>
      <p:cViewPr varScale="1">
        <p:scale>
          <a:sx n="98" d="100"/>
          <a:sy n="98" d="100"/>
        </p:scale>
        <p:origin x="10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50CF86-3697-476C-9DE4-C4F73B227CBF}" type="datetime1">
              <a:rPr lang="de-DE" smtClean="0"/>
              <a:t>18.10.2024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F12C95-7003-4EDD-8394-45D8D2666BF6}" type="datetime1">
              <a:rPr lang="de-DE" smtClean="0"/>
              <a:t>18.10.2024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47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26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92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Vermeidung von Redundanzen und Anomalien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1NF – atomar, das heißt keine sich wiederholenden Gruppen oder mehrere Werte in einem Feld</a:t>
            </a:r>
          </a:p>
          <a:p>
            <a:pPr marL="171450" indent="-171450">
              <a:buFontTx/>
              <a:buChar char="-"/>
            </a:pPr>
            <a:r>
              <a:rPr lang="de-DE" dirty="0"/>
              <a:t>2NF – muss 1NF sein und alle nicht-schlüsselabhängigen Attribute müssen vom Primärschlüssel abhängen (keine partielle Abhängigkeit)</a:t>
            </a:r>
          </a:p>
          <a:p>
            <a:pPr marL="171450" indent="-171450">
              <a:buFontTx/>
              <a:buChar char="-"/>
            </a:pPr>
            <a:r>
              <a:rPr lang="de-DE" dirty="0"/>
              <a:t>3NF – muss 2NF sein und alle nicht-schlüsselabhängigen Attribute dürfen nicht transitiv (nicht indirekt) von einem anderen Attribut abhängen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33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5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43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96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7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155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87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39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79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975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61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4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und bevor wir jetzt in die Frage-/Diskussionsrunde übergehen, bedanke ich mich….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61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4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Bedeutung DB für das KH:</a:t>
            </a:r>
          </a:p>
          <a:p>
            <a:pPr marL="171450" indent="-171450">
              <a:buFontTx/>
              <a:buChar char="-"/>
            </a:pPr>
            <a:r>
              <a:rPr lang="de-DE" dirty="0"/>
              <a:t>Zentrale Rolle: reibungsloser Betrieb mittels effektiver Datenverwaltung, welche zentral und leicht zugänglich sein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Verbesserte Effizienz: Arbeitsabläufe müssen so optimiert sein, dass das Personal schnell auf Daten zugreifen können, um die Entscheidungsfindung und Qualität zu erhöhen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Datenintegrität und –</a:t>
            </a:r>
            <a:r>
              <a:rPr lang="de-DE" dirty="0" err="1"/>
              <a:t>sicherheit</a:t>
            </a:r>
            <a:r>
              <a:rPr lang="de-DE" dirty="0"/>
              <a:t>: konsistente und sichere Speicherung, welches gleichzeitig als Dokumentation dient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Anforderung an Speicherung und Verwaltung: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Vielfältige Datenarten: Patientendaten, MA-Daten, Behandlungen und Untersuchungen, Diagnosen und </a:t>
            </a:r>
            <a:r>
              <a:rPr lang="de-DE" dirty="0" err="1"/>
              <a:t>und</a:t>
            </a:r>
            <a:r>
              <a:rPr lang="de-DE" dirty="0"/>
              <a:t> </a:t>
            </a:r>
            <a:r>
              <a:rPr lang="de-DE" dirty="0" err="1"/>
              <a:t>und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Echtzeit-Datenzugriff</a:t>
            </a:r>
          </a:p>
          <a:p>
            <a:pPr marL="171450" indent="-171450">
              <a:buFontTx/>
              <a:buChar char="-"/>
            </a:pPr>
            <a:r>
              <a:rPr lang="de-DE" dirty="0"/>
              <a:t>Effektiver und schneller Datenaustausch zur Förderung interdisziplinärer Kommunikation</a:t>
            </a:r>
          </a:p>
          <a:p>
            <a:pPr marL="0" indent="0">
              <a:buFontTx/>
              <a:buNone/>
            </a:pPr>
            <a:r>
              <a:rPr lang="de-DE" dirty="0"/>
              <a:t>    (Austausch von Wissen, Ideen und Methoden zwischen verschiedenen Fachgebieten um komplexe Probleme effizient zu lösen)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Flexibiität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16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Vermeidung von Redundanzen und Anomalien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1NF – atomar, das heißt keine sich wiederholenden Gruppen oder mehrere Werte in einem Feld</a:t>
            </a:r>
          </a:p>
          <a:p>
            <a:pPr marL="171450" indent="-171450">
              <a:buFontTx/>
              <a:buChar char="-"/>
            </a:pPr>
            <a:r>
              <a:rPr lang="de-DE" dirty="0"/>
              <a:t>2NF – muss 1NF sein und alle nicht-schlüsselabhängigen Attribute müssen vom Primärschlüssel abhängen (keine partielle Abhängigkeit)</a:t>
            </a:r>
          </a:p>
          <a:p>
            <a:pPr marL="171450" indent="-171450">
              <a:buFontTx/>
              <a:buChar char="-"/>
            </a:pPr>
            <a:r>
              <a:rPr lang="de-DE" dirty="0"/>
              <a:t>3NF – muss 2NF sein und alle nicht-schlüsselabhängigen Attribute dürfen nicht transitiv (nicht indirekt) von einem anderen Attribut abhängen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0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38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19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68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80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9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7" name="Bild 6" descr="EKG-Lini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 descr="Rechteck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 descr="Rechteck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descr="Rechteck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 descr="Rechteck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8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descr="Rechteck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 descr="Rechteck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te Leiste" descr="Rote Leist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de-DE" sz="3600" dirty="0"/>
              <a:t>Datenbankdesign</a:t>
            </a:r>
            <a:r>
              <a:rPr lang="de-DE" dirty="0"/>
              <a:t> </a:t>
            </a:r>
            <a:r>
              <a:rPr lang="de-DE" sz="4400" dirty="0"/>
              <a:t>für ein </a:t>
            </a:r>
            <a:r>
              <a:rPr lang="de-DE" dirty="0"/>
              <a:t>Krankenhaus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Effiziente Datenverwaltung im Gesundheitswesen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AE60B08F-5A81-013E-E35E-591772B91B53}"/>
              </a:ext>
            </a:extLst>
          </p:cNvPr>
          <p:cNvSpPr txBox="1">
            <a:spLocks/>
          </p:cNvSpPr>
          <p:nvPr/>
        </p:nvSpPr>
        <p:spPr>
          <a:xfrm>
            <a:off x="3143057" y="6172200"/>
            <a:ext cx="15813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200" dirty="0"/>
              <a:t>Sven Klein</a:t>
            </a:r>
          </a:p>
          <a:p>
            <a:pPr>
              <a:spcBef>
                <a:spcPts val="0"/>
              </a:spcBef>
            </a:pPr>
            <a:r>
              <a:rPr lang="de-DE" sz="1200" dirty="0"/>
              <a:t>17. Oktober 2024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Entitäten und Beziehungen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7105" r="39845" b="-223"/>
          <a:stretch/>
        </p:blipFill>
        <p:spPr>
          <a:xfrm>
            <a:off x="479377" y="2276872"/>
            <a:ext cx="5616623" cy="381642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508191B-268A-D5B6-0399-7E2404399A19}"/>
              </a:ext>
            </a:extLst>
          </p:cNvPr>
          <p:cNvSpPr txBox="1"/>
          <p:nvPr/>
        </p:nvSpPr>
        <p:spPr>
          <a:xfrm>
            <a:off x="6660704" y="3277433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der MA in versch. Abteilungen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Patientenzuteilung geschieht auf Basis des Dienstplanes und der jeweiligen Anwesenheit der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6B4331-A124-A626-B295-B30978E8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34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Entitäten und Beziehungen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t="20045" r="34123" b="26837"/>
          <a:stretch/>
        </p:blipFill>
        <p:spPr>
          <a:xfrm>
            <a:off x="479377" y="2276872"/>
            <a:ext cx="5616623" cy="3816424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6F9A95-1DDA-A1A3-39B6-3B7904E1369E}"/>
              </a:ext>
            </a:extLst>
          </p:cNvPr>
          <p:cNvSpPr txBox="1"/>
          <p:nvPr/>
        </p:nvSpPr>
        <p:spPr>
          <a:xfrm>
            <a:off x="6660704" y="3277433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Mitarbeiter kann mehrere Patienten zugewiesen bekommen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Patient kann während seiner Behandlung von versch. Mitarbeitern betreut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FE9D20-D297-C23B-6772-E5A6CF77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88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Schema und ERD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40" y="1578979"/>
            <a:ext cx="6885519" cy="514249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A2C726-D84D-55E4-37FC-F51B6BF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6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00056" y="3068960"/>
            <a:ext cx="4800600" cy="3425070"/>
          </a:xfrm>
        </p:spPr>
        <p:txBody>
          <a:bodyPr rtlCol="0"/>
          <a:lstStyle/>
          <a:p>
            <a:pPr rtl="0"/>
            <a:r>
              <a:rPr lang="de-DE" dirty="0"/>
              <a:t>CREATE TABLE zur Erstellung der jeweiligen DB</a:t>
            </a:r>
          </a:p>
          <a:p>
            <a:pPr rtl="0"/>
            <a:r>
              <a:rPr lang="de-DE" dirty="0"/>
              <a:t>VARCHAR mit großzügiger Zeichenmenge</a:t>
            </a:r>
          </a:p>
          <a:p>
            <a:pPr rtl="0"/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3" b="83070"/>
          <a:stretch/>
        </p:blipFill>
        <p:spPr>
          <a:xfrm>
            <a:off x="479376" y="1628799"/>
            <a:ext cx="5976664" cy="51480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C5081-56DD-4B62-C728-CBFE92ED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0" r="11703" b="68075"/>
          <a:stretch/>
        </p:blipFill>
        <p:spPr>
          <a:xfrm>
            <a:off x="479376" y="1628800"/>
            <a:ext cx="5976663" cy="5129979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6D99DEE-0A3D-2E19-5EB9-4786A54A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056" y="3347235"/>
            <a:ext cx="4800600" cy="3425070"/>
          </a:xfrm>
        </p:spPr>
        <p:txBody>
          <a:bodyPr rtlCol="0"/>
          <a:lstStyle/>
          <a:p>
            <a:pPr rtl="0"/>
            <a:r>
              <a:rPr lang="de-DE" dirty="0"/>
              <a:t>Verbindung der jeweiligen Tabellen mit FOREIGN KEY zur eindeutigen Zuordnung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DB6B87-8B02-D5FD-9A67-492949D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2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00056" y="3068960"/>
            <a:ext cx="4800600" cy="3065030"/>
          </a:xfrm>
        </p:spPr>
        <p:txBody>
          <a:bodyPr rtlCol="0"/>
          <a:lstStyle/>
          <a:p>
            <a:pPr rtl="0"/>
            <a:r>
              <a:rPr lang="de-DE" dirty="0"/>
              <a:t>automatische Aufnahmezeit mit DEFAULT in geeignetem Format</a:t>
            </a:r>
          </a:p>
          <a:p>
            <a:pPr rtl="0"/>
            <a:r>
              <a:rPr lang="de-DE" dirty="0"/>
              <a:t>CHAR begrenzt das Format auf 5 Zeichen, welches Stunden und Minuten abbildet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36" r="12854" b="54278"/>
          <a:stretch/>
        </p:blipFill>
        <p:spPr>
          <a:xfrm>
            <a:off x="479376" y="1628800"/>
            <a:ext cx="5976664" cy="512997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728A16-59DC-FC61-E9F1-0E845D76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9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00056" y="3140968"/>
            <a:ext cx="4800600" cy="4575175"/>
          </a:xfrm>
        </p:spPr>
        <p:txBody>
          <a:bodyPr rtlCol="0"/>
          <a:lstStyle/>
          <a:p>
            <a:pPr rtl="0"/>
            <a:r>
              <a:rPr lang="de-DE" dirty="0"/>
              <a:t>Schichtbeginn und –ende noch manuell, kann automatisiert werden nach Rücksprache mit HR</a:t>
            </a:r>
          </a:p>
          <a:p>
            <a:pPr rtl="0"/>
            <a:r>
              <a:rPr lang="de-DE" dirty="0"/>
              <a:t>mehrere </a:t>
            </a:r>
            <a:r>
              <a:rPr lang="de-DE" dirty="0" err="1"/>
              <a:t>Foreign-Key‘s</a:t>
            </a:r>
            <a:r>
              <a:rPr lang="de-DE" dirty="0"/>
              <a:t> als Primary-Key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2" r="12854" b="40192"/>
          <a:stretch/>
        </p:blipFill>
        <p:spPr>
          <a:xfrm>
            <a:off x="479376" y="1628800"/>
            <a:ext cx="5976663" cy="512997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8F931-2D68-EFF8-4CCE-6703C4B8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33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00056" y="3212976"/>
            <a:ext cx="4800600" cy="3065030"/>
          </a:xfrm>
        </p:spPr>
        <p:txBody>
          <a:bodyPr rtlCol="0"/>
          <a:lstStyle/>
          <a:p>
            <a:pPr rtl="0"/>
            <a:r>
              <a:rPr lang="de-DE" dirty="0"/>
              <a:t>Behandlungszeitpunkt dient gleichzeitig als Orientierung zur Terminvergabe, da man sehen kann, welcher Raum wann belegt ist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9" r="13542" b="28467"/>
          <a:stretch/>
        </p:blipFill>
        <p:spPr>
          <a:xfrm>
            <a:off x="479376" y="1628800"/>
            <a:ext cx="5976664" cy="512998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548FA-EF1D-5858-9B4A-15B11A1C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69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9" r="11703" b="17469"/>
          <a:stretch/>
        </p:blipFill>
        <p:spPr>
          <a:xfrm>
            <a:off x="479376" y="1628800"/>
            <a:ext cx="5976664" cy="512998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CA51F-7971-BB76-0E79-375608FB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4F0A7-D8D9-AF01-F14A-2AD992AA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056" y="3140968"/>
            <a:ext cx="4800600" cy="3065030"/>
          </a:xfrm>
        </p:spPr>
        <p:txBody>
          <a:bodyPr rtlCol="0"/>
          <a:lstStyle/>
          <a:p>
            <a:pPr rtl="0"/>
            <a:r>
              <a:rPr lang="de-DE" dirty="0"/>
              <a:t>Untersuchungen und Behandlungen werden zusammengefasst und erzeugen passiv eine nahtlose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27820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Datenbankimplementierung mit SQL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00056" y="3068960"/>
            <a:ext cx="4800600" cy="3425070"/>
          </a:xfrm>
        </p:spPr>
        <p:txBody>
          <a:bodyPr rtlCol="0"/>
          <a:lstStyle/>
          <a:p>
            <a:pPr rtl="0"/>
            <a:r>
              <a:rPr lang="de-DE" dirty="0"/>
              <a:t>Bettenbelegung passiert automatisch aufgrund der Zuweisung im Behandlungsauftrag und der Verknüpfung mit Raum und Abteilung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D8DBC4-F2C7-3889-6287-69ABF406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4" r="12854" b="660"/>
          <a:stretch/>
        </p:blipFill>
        <p:spPr>
          <a:xfrm>
            <a:off x="479376" y="1628800"/>
            <a:ext cx="5976664" cy="512997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301D9F-AC7E-B028-7963-65284793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13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2186779"/>
            <a:ext cx="9144000" cy="4572001"/>
          </a:xfrm>
        </p:spPr>
        <p:txBody>
          <a:bodyPr rtlCol="0"/>
          <a:lstStyle/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Datenbank-Schema als ERD (Entity-Relationship-Diagramm)</a:t>
            </a:r>
          </a:p>
          <a:p>
            <a:pPr rtl="0"/>
            <a:r>
              <a:rPr lang="de-DE" dirty="0"/>
              <a:t>Entitäten und Beziehungen</a:t>
            </a:r>
          </a:p>
          <a:p>
            <a:pPr rtl="0"/>
            <a:r>
              <a:rPr lang="de-DE" dirty="0"/>
              <a:t>Datenbankimplementierung mit SQL</a:t>
            </a:r>
          </a:p>
          <a:p>
            <a:pPr rtl="0"/>
            <a:r>
              <a:rPr lang="de-DE" dirty="0"/>
              <a:t>Anwendungsbeispiele</a:t>
            </a:r>
          </a:p>
          <a:p>
            <a:pPr rtl="0"/>
            <a:r>
              <a:rPr lang="de-DE" dirty="0"/>
              <a:t>Fazit und Ausblick</a:t>
            </a:r>
          </a:p>
          <a:p>
            <a:pPr rtl="0"/>
            <a:r>
              <a:rPr lang="de-DE" dirty="0"/>
              <a:t>Fragen und 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A92A6-47D4-2DDD-4DA4-CA65BF0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Anwendungsbeispiele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Behandlungsergebnisse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D7D2F2D-CB6A-C2C9-3E26-367D05078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2678430"/>
            <a:ext cx="4800600" cy="363474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Ergebnis</a:t>
            </a:r>
          </a:p>
        </p:txBody>
      </p:sp>
      <p:pic>
        <p:nvPicPr>
          <p:cNvPr id="10" name="Inhaltsplatzhalter 9" descr="Ein Bild, das Text, Screenshot, Karte Menü, Zahl enthält.&#10;&#10;Automatisch generierte Beschreibung">
            <a:extLst>
              <a:ext uri="{FF2B5EF4-FFF2-40B4-BE49-F238E27FC236}">
                <a16:creationId xmlns:a16="http://schemas.microsoft.com/office/drawing/2014/main" id="{72457702-3067-3BAF-A6C5-C191B32DA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13376"/>
            <a:ext cx="4800600" cy="336484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6F4E9-685A-349F-FA20-35BB81CC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Anwendungsbeispiele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Patientenzuteilung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D7D2F2D-CB6A-C2C9-3E26-367D05078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2678430"/>
            <a:ext cx="4800600" cy="363474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Ergebnis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2457702-3067-3BAF-A6C5-C191B32DA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600" y="3763146"/>
            <a:ext cx="4800600" cy="88999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92B7A-905E-F2BB-CAE6-C1515BFC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84601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Anwendungsbeispiele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D7D2F2D-CB6A-C2C9-3E26-367D05078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577" y="3068959"/>
            <a:ext cx="5308423" cy="2206355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Ergebnis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2457702-3067-3BAF-A6C5-C191B32DA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686" y="2708920"/>
            <a:ext cx="1944856" cy="281723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8B5994-C3CB-7E39-C1C5-32EB4CF6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9861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9989F-7CB2-F603-EA50-57A41EED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784F-9195-822E-7053-6C353049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29616"/>
            <a:ext cx="9144000" cy="4572001"/>
          </a:xfrm>
        </p:spPr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strukturiere Lösung zur Verwaltung jeglicher anfallenden Daten</a:t>
            </a:r>
          </a:p>
          <a:p>
            <a:pPr lvl="1"/>
            <a:r>
              <a:rPr lang="de-DE" dirty="0"/>
              <a:t>solide Nachvollziehbarkeit und Dokumentation</a:t>
            </a:r>
          </a:p>
          <a:p>
            <a:pPr lvl="1"/>
            <a:r>
              <a:rPr lang="de-DE" dirty="0"/>
              <a:t>Flexibilität</a:t>
            </a:r>
          </a:p>
          <a:p>
            <a:pPr marL="228600" lvl="1" indent="0">
              <a:buNone/>
            </a:pPr>
            <a:endParaRPr lang="de-DE" dirty="0"/>
          </a:p>
          <a:p>
            <a:pPr marL="228600" lvl="1" indent="0">
              <a:buNone/>
            </a:pPr>
            <a:endParaRPr lang="de-DE" dirty="0"/>
          </a:p>
          <a:p>
            <a:r>
              <a:rPr lang="de-DE" dirty="0"/>
              <a:t>Ausblick</a:t>
            </a:r>
          </a:p>
          <a:p>
            <a:pPr lvl="1"/>
            <a:r>
              <a:rPr lang="de-DE" dirty="0"/>
              <a:t>Möglichkeit der stetigen Optimierung</a:t>
            </a:r>
          </a:p>
          <a:p>
            <a:pPr lvl="1"/>
            <a:r>
              <a:rPr lang="de-DE" dirty="0"/>
              <a:t>verbesserte Patientenversorgung und Effizienz</a:t>
            </a:r>
          </a:p>
          <a:p>
            <a:pPr lvl="1"/>
            <a:r>
              <a:rPr lang="de-DE" dirty="0"/>
              <a:t>Vernetzung neuer und vorhandener bzw. externer Systeme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64714-868C-DEBA-741D-B92F08A4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42474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8168" y="4869160"/>
            <a:ext cx="3932237" cy="1752600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Danke für Ihre Aufmerksamkeit.</a:t>
            </a:r>
          </a:p>
        </p:txBody>
      </p:sp>
      <p:pic>
        <p:nvPicPr>
          <p:cNvPr id="7" name="Picture 6" descr="Ein Bild, das Wolke, Himmel, Architektur, Gebäude enthält.&#10;&#10;Automatisch generierte Beschreibung">
            <a:extLst>
              <a:ext uri="{FF2B5EF4-FFF2-40B4-BE49-F238E27FC236}">
                <a16:creationId xmlns:a16="http://schemas.microsoft.com/office/drawing/2014/main" id="{479EF06D-6323-5DBB-3AEF-F54E5E696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r="11722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9989F-7CB2-F603-EA50-57A41EED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784F-9195-822E-7053-6C353049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29616"/>
            <a:ext cx="9144000" cy="4572001"/>
          </a:xfrm>
        </p:spPr>
        <p:txBody>
          <a:bodyPr/>
          <a:lstStyle/>
          <a:p>
            <a:r>
              <a:rPr lang="de-DE" dirty="0"/>
              <a:t>Bedeutung einer effektiven Datenbank für das Krankenhaus</a:t>
            </a:r>
          </a:p>
          <a:p>
            <a:pPr lvl="1"/>
            <a:r>
              <a:rPr lang="de-DE" dirty="0"/>
              <a:t>zentrale Rolle</a:t>
            </a:r>
          </a:p>
          <a:p>
            <a:pPr lvl="1"/>
            <a:r>
              <a:rPr lang="de-DE" dirty="0"/>
              <a:t>verbesserte Effizienz</a:t>
            </a:r>
          </a:p>
          <a:p>
            <a:pPr lvl="1"/>
            <a:r>
              <a:rPr lang="de-DE" dirty="0"/>
              <a:t>Datenintegrität</a:t>
            </a:r>
          </a:p>
          <a:p>
            <a:pPr marL="228600" lvl="1" indent="0">
              <a:buNone/>
            </a:pPr>
            <a:endParaRPr lang="de-DE" dirty="0"/>
          </a:p>
          <a:p>
            <a:r>
              <a:rPr lang="de-DE" dirty="0"/>
              <a:t>Anforderung an die Datenspeicherung und Datenverwaltung</a:t>
            </a:r>
          </a:p>
          <a:p>
            <a:pPr lvl="1"/>
            <a:r>
              <a:rPr lang="de-DE" dirty="0"/>
              <a:t>vielfältige Datenarten</a:t>
            </a:r>
          </a:p>
          <a:p>
            <a:pPr lvl="1"/>
            <a:r>
              <a:rPr lang="de-DE" dirty="0"/>
              <a:t>Echtzeit-Datenzugriff</a:t>
            </a:r>
          </a:p>
          <a:p>
            <a:pPr lvl="1"/>
            <a:r>
              <a:rPr lang="de-DE" dirty="0"/>
              <a:t>Kollaboration zwischen Abteilungen</a:t>
            </a:r>
          </a:p>
          <a:p>
            <a:pPr lvl="1"/>
            <a:r>
              <a:rPr lang="de-DE" dirty="0"/>
              <a:t>zukunftsorientiert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68C40-0B58-0437-0E92-CE93C3E5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0467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Schema und ERD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66187"/>
            <a:ext cx="6768752" cy="505528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A2C726-D84D-55E4-37FC-F51B6BF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72AC9B-A659-5472-2517-645A5B81ECFB}"/>
              </a:ext>
            </a:extLst>
          </p:cNvPr>
          <p:cNvSpPr txBox="1"/>
          <p:nvPr/>
        </p:nvSpPr>
        <p:spPr>
          <a:xfrm>
            <a:off x="7176120" y="256490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Normalform (1NF)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atomare Attribute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Normalform (2NF)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muss 1NF sein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volle funktionale Abhängigkeit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Normalform (3NF)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muss 2NF sein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keine Transitivität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Schema und ERD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t="30" r="298" b="43684"/>
          <a:stretch/>
        </p:blipFill>
        <p:spPr>
          <a:xfrm>
            <a:off x="119336" y="1703491"/>
            <a:ext cx="11953328" cy="505528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BFC294-C448-441E-551E-8CA76B7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78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Schema und ERD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43714" r="-100"/>
          <a:stretch/>
        </p:blipFill>
        <p:spPr>
          <a:xfrm>
            <a:off x="119336" y="1703491"/>
            <a:ext cx="11953329" cy="505528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635EDF-2CDF-A50B-9BA3-E15B77F6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Entitäten und Beziehungen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609" b="51893"/>
          <a:stretch/>
        </p:blipFill>
        <p:spPr>
          <a:xfrm>
            <a:off x="479377" y="2564904"/>
            <a:ext cx="5616623" cy="3456384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68B4EF5-D0DA-57E7-5A4D-BD67957CF5EF}"/>
              </a:ext>
            </a:extLst>
          </p:cNvPr>
          <p:cNvSpPr txBox="1"/>
          <p:nvPr/>
        </p:nvSpPr>
        <p:spPr>
          <a:xfrm>
            <a:off x="6660704" y="3429000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Patient kann mehrere Symptome haben, ein Symptom kann bei mehreren Patienten auftreten -&gt; Symptomatik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eindeutige Verbindung zwischen Patient, Versicherungsdetails und Patientenblatt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6743F4D-988E-E3A8-D78F-CF587E2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71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Entitäten und Beziehungen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1" t="19042" r="-311" b="32851"/>
          <a:stretch/>
        </p:blipFill>
        <p:spPr>
          <a:xfrm>
            <a:off x="476634" y="2564904"/>
            <a:ext cx="5616623" cy="3456384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072E28-0B0E-E04E-1B16-D5564E0FE0A7}"/>
              </a:ext>
            </a:extLst>
          </p:cNvPr>
          <p:cNvSpPr txBox="1"/>
          <p:nvPr/>
        </p:nvSpPr>
        <p:spPr>
          <a:xfrm>
            <a:off x="6660704" y="2307937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Patientenblatt kann mehreren Untersuchungen/Behandlungen zugewiesen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 Behandlung/Untersuchung ergibt ein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Diagnose basiert auf mehreren Untersuchungs- und/oder Behandlungsergebnissen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Struktur ermöglicht passive Dokumentation des Behandlungsverlaufes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ADCEF9-8556-3C98-61B2-427F85D1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40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Entitäten und Beziehungen</a:t>
            </a:r>
          </a:p>
        </p:txBody>
      </p:sp>
      <p:pic>
        <p:nvPicPr>
          <p:cNvPr id="7" name="Inhaltsplatzhalter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368CCF9A-DB42-F853-932D-2D71A29E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7" t="41628" r="2723" b="10265"/>
          <a:stretch/>
        </p:blipFill>
        <p:spPr>
          <a:xfrm>
            <a:off x="479377" y="2564903"/>
            <a:ext cx="5616623" cy="345638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CC9E79B-6FB0-B314-19AE-1D4F3452B3D8}"/>
              </a:ext>
            </a:extLst>
          </p:cNvPr>
          <p:cNvSpPr txBox="1"/>
          <p:nvPr/>
        </p:nvSpPr>
        <p:spPr>
          <a:xfrm>
            <a:off x="6660704" y="3277433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 Untersuchung ist einem Raum zugewiesen und dadurch einer Abteilung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nachvollziehbare Bettbelegung aufgrund des Kreislaufes zwischen Bettendatenbank, Raum/Abteilung und der Untersuchung/Behandlung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75589E-B32D-A083-FABF-59DFD6C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0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zinisches Design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2_TF02901024_TF02901024.potx" id="{33E49298-B9C6-4A37-A59E-7786C81375A2}" vid="{F8B02D4E-56E4-400D-B5D6-33411123BAC2}"/>
    </a:ext>
  </a:extLst>
</a:theme>
</file>

<file path=ppt/theme/theme2.xml><?xml version="1.0" encoding="utf-8"?>
<a:theme xmlns:a="http://schemas.openxmlformats.org/drawingml/2006/main" name="Office-Design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E0BCFBD4698A4B89BC6FEF29926722" ma:contentTypeVersion="15" ma:contentTypeDescription="Ein neues Dokument erstellen." ma:contentTypeScope="" ma:versionID="0c5a3896e1a0fbe51327c7d8815a1d18">
  <xsd:schema xmlns:xsd="http://www.w3.org/2001/XMLSchema" xmlns:xs="http://www.w3.org/2001/XMLSchema" xmlns:p="http://schemas.microsoft.com/office/2006/metadata/properties" xmlns:ns2="27d19546-9c69-46ef-94ad-d516db66ac5a" xmlns:ns3="6d2c1a03-2224-4894-a09f-47ee9ac7f120" targetNamespace="http://schemas.microsoft.com/office/2006/metadata/properties" ma:root="true" ma:fieldsID="3d7645d2168de07afb6627f0aba2cb4d" ns2:_="" ns3:_="">
    <xsd:import namespace="27d19546-9c69-46ef-94ad-d516db66ac5a"/>
    <xsd:import namespace="6d2c1a03-2224-4894-a09f-47ee9ac7f1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19546-9c69-46ef-94ad-d516db66a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c1a03-2224-4894-a09f-47ee9ac7f12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95667d-95bb-499e-b5d7-32814dc10549}" ma:internalName="TaxCatchAll" ma:showField="CatchAllData" ma:web="6d2c1a03-2224-4894-a09f-47ee9ac7f1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2c1a03-2224-4894-a09f-47ee9ac7f120" xsi:nil="true"/>
    <lcf76f155ced4ddcb4097134ff3c332f xmlns="27d19546-9c69-46ef-94ad-d516db66ac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E6C7F8-1AB9-4006-9DD7-FA327A572D87}"/>
</file>

<file path=customXml/itemProps2.xml><?xml version="1.0" encoding="utf-8"?>
<ds:datastoreItem xmlns:ds="http://schemas.openxmlformats.org/officeDocument/2006/customXml" ds:itemID="{7CE9AC87-FB99-4C3B-807A-EE07225D034C}"/>
</file>

<file path=customXml/itemProps3.xml><?xml version="1.0" encoding="utf-8"?>
<ds:datastoreItem xmlns:ds="http://schemas.openxmlformats.org/officeDocument/2006/customXml" ds:itemID="{9176FC9F-71D2-423B-8D4A-F76425198808}"/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medizinischen Design (Breitbild)</Template>
  <TotalTime>0</TotalTime>
  <Words>700</Words>
  <Application>Microsoft Office PowerPoint</Application>
  <PresentationFormat>Breitbild</PresentationFormat>
  <Paragraphs>165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Franklin Gothic Medium</vt:lpstr>
      <vt:lpstr>Medizinisches Design 16:9</vt:lpstr>
      <vt:lpstr>Datenbankdesign für ein Krankenhaus</vt:lpstr>
      <vt:lpstr>Agenda</vt:lpstr>
      <vt:lpstr>Einführung</vt:lpstr>
      <vt:lpstr>Schema und ERD</vt:lpstr>
      <vt:lpstr>Schema und ERD</vt:lpstr>
      <vt:lpstr>Schema und ERD</vt:lpstr>
      <vt:lpstr>Entitäten und Beziehungen</vt:lpstr>
      <vt:lpstr>Entitäten und Beziehungen</vt:lpstr>
      <vt:lpstr>Entitäten und Beziehungen</vt:lpstr>
      <vt:lpstr>Entitäten und Beziehungen</vt:lpstr>
      <vt:lpstr>Entitäten und Beziehungen</vt:lpstr>
      <vt:lpstr>Schema und ERD</vt:lpstr>
      <vt:lpstr>Datenbankimplementierung mit SQL</vt:lpstr>
      <vt:lpstr>Datenbankimplementierung mit SQL</vt:lpstr>
      <vt:lpstr>Datenbankimplementierung mit SQL</vt:lpstr>
      <vt:lpstr>Datenbankimplementierung mit SQL</vt:lpstr>
      <vt:lpstr>Datenbankimplementierung mit SQL</vt:lpstr>
      <vt:lpstr>Datenbankimplementierung mit SQL</vt:lpstr>
      <vt:lpstr>Datenbankimplementierung mit SQL</vt:lpstr>
      <vt:lpstr>Anwendungsbeispiele</vt:lpstr>
      <vt:lpstr>Anwendungsbeispiele</vt:lpstr>
      <vt:lpstr>Anwendungsbeispiele</vt:lpstr>
      <vt:lpstr>Fazit und Ausblick</vt:lpstr>
      <vt:lpstr>Danke für Ihre Aufmerksamkeit.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Klein</dc:creator>
  <cp:lastModifiedBy>Sven Klein</cp:lastModifiedBy>
  <cp:revision>23</cp:revision>
  <dcterms:created xsi:type="dcterms:W3CDTF">2024-10-15T13:25:19Z</dcterms:created>
  <dcterms:modified xsi:type="dcterms:W3CDTF">2024-10-18T08:15:04Z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0x010100F9E0BCFBD4698A4B89BC6FEF29926722</vt:lpwstr>
  </property>
</Properties>
</file>