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31" r:id="rId2"/>
    <p:sldId id="344" r:id="rId3"/>
    <p:sldId id="332" r:id="rId4"/>
    <p:sldId id="349" r:id="rId5"/>
    <p:sldId id="348" r:id="rId6"/>
    <p:sldId id="351" r:id="rId7"/>
    <p:sldId id="334" r:id="rId8"/>
    <p:sldId id="335" r:id="rId9"/>
    <p:sldId id="337" r:id="rId10"/>
    <p:sldId id="345" r:id="rId11"/>
    <p:sldId id="338" r:id="rId12"/>
    <p:sldId id="339" r:id="rId13"/>
    <p:sldId id="352" r:id="rId14"/>
    <p:sldId id="341" r:id="rId15"/>
    <p:sldId id="346" r:id="rId16"/>
    <p:sldId id="342" r:id="rId17"/>
    <p:sldId id="34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17D73-F804-86AF-F3AA-F71058AE1CAE}" v="120" dt="2024-05-08T07:20:00.218"/>
    <p1510:client id="{A0130BE0-12B2-95CB-6E43-DA8846A17B4E}" v="618" dt="2024-05-10T05:04:25.617"/>
    <p1510:client id="{B54B13DC-3E0D-684A-420A-C0B193D41378}" v="395" dt="2024-05-09T07:59:36.87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1" autoAdjust="0"/>
    <p:restoredTop sz="94660"/>
  </p:normalViewPr>
  <p:slideViewPr>
    <p:cSldViewPr snapToGrid="0">
      <p:cViewPr varScale="1">
        <p:scale>
          <a:sx n="73" d="100"/>
          <a:sy n="73" d="100"/>
        </p:scale>
        <p:origin x="7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12917-83A0-426F-A97D-1DC245549ACF}" type="datetimeFigureOut">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61089-9B93-4494-9A7B-90F21CE76379}" type="slidenum">
              <a:t>‹#›</a:t>
            </a:fld>
            <a:endParaRPr lang="en-US"/>
          </a:p>
        </p:txBody>
      </p:sp>
    </p:spTree>
    <p:extLst>
      <p:ext uri="{BB962C8B-B14F-4D97-AF65-F5344CB8AC3E}">
        <p14:creationId xmlns:p14="http://schemas.microsoft.com/office/powerpoint/2010/main" val="21001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52FB-8C88-43FF-BD40-3BFF26AFEAD1}" type="datetime1">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0205-D054-4ABD-802E-C4D8BA238E20}" type="datetime1">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292E7-5046-4E7E-B587-E2B34912FF61}" type="datetime1">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6F066-7B01-4FAD-ABD0-D7FF874B10FE}" type="datetime1">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12E27-43FB-4B1A-9BF7-EA1BE314E883}" type="datetime1">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4629"/>
            <a:ext cx="2743200" cy="365125"/>
          </a:xfrm>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AE177-3F87-458A-BA63-B6D02BB0F8FC}" type="datetime1">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C84F3-7638-448A-93E4-7CD30F44D47F}" type="datetime1">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7CCFA-351F-4C4C-8EF1-6763D0EC0FE0}" type="datetime1">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AAB8D-EFF0-47AB-8562-13729A3BCB7A}" type="datetime1">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02DA0-67BB-4517-90E0-A003DBFE67C2}" type="datetime1">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26624-0FDE-4CE2-8F51-AFDEB49A1395}" type="datetime1">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E2A015-39E4-463F-93AE-8196E07B30B8}" type="datetime1">
              <a:rPr lang="en-US" smtClean="0"/>
              <a:t>5/9/2025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ctrTitle"/>
          </p:nvPr>
        </p:nvSpPr>
        <p:spPr bwMode="auto">
          <a:xfrm>
            <a:off x="2571637" y="2410627"/>
            <a:ext cx="70487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600" u="none" strike="noStrike" cap="none" normalizeH="0" baseline="0" dirty="0">
                <a:ln>
                  <a:noFill/>
                </a:ln>
                <a:solidFill>
                  <a:srgbClr val="0F4662"/>
                </a:solidFill>
                <a:effectLst/>
                <a:latin typeface="Arial" panose="020B0604020202020204" pitchFamily="34" charset="0"/>
              </a:rPr>
              <a:t>UK TRAIN RIDES</a:t>
            </a:r>
            <a:endParaRPr kumimoji="0" lang="en-US" altLang="en-US" sz="80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Grp="1" noChangeArrowheads="1"/>
          </p:cNvSpPr>
          <p:nvPr>
            <p:ph type="subTitle" idx="1"/>
          </p:nvPr>
        </p:nvSpPr>
        <p:spPr bwMode="auto">
          <a:xfrm>
            <a:off x="3169557" y="4106752"/>
            <a:ext cx="58528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F4662"/>
                </a:solidFill>
                <a:effectLst/>
                <a:latin typeface="Arial" panose="020B0604020202020204" pitchFamily="34" charset="0"/>
              </a:rPr>
              <a:t>Prepared by: Data Wizards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024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186772" y="1027521"/>
            <a:ext cx="3932237" cy="704654"/>
          </a:xfrm>
        </p:spPr>
        <p:txBody>
          <a:bodyPr/>
          <a:lstStyle/>
          <a:p>
            <a:r>
              <a:rPr lang="en-US" dirty="0">
                <a:latin typeface="Microsoft JhengHei" panose="020B0604030504040204" pitchFamily="34" charset="-120"/>
                <a:ea typeface="Microsoft JhengHei" panose="020B0604030504040204" pitchFamily="34" charset="-120"/>
              </a:rPr>
              <a:t>Trips Obstacles </a:t>
            </a:r>
          </a:p>
        </p:txBody>
      </p:sp>
      <p:sp>
        <p:nvSpPr>
          <p:cNvPr id="6" name="Text Placeholder 5"/>
          <p:cNvSpPr>
            <a:spLocks noGrp="1"/>
          </p:cNvSpPr>
          <p:nvPr>
            <p:ph type="body" sz="half" idx="2"/>
          </p:nvPr>
        </p:nvSpPr>
        <p:spPr>
          <a:xfrm>
            <a:off x="663734" y="1841319"/>
            <a:ext cx="5117698" cy="4446768"/>
          </a:xfrm>
        </p:spPr>
        <p:txBody>
          <a:bodyPr>
            <a:noAutofit/>
          </a:bodyPr>
          <a:lstStyle/>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Weather Conditions are the major cause for both delays and cancellations, showing how significant environmental factors are.</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Technical Issues are consistently impactful across both metrics.</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Traffic and Staff Shortage have moderate effects on both delays and cancellations, but never the highest.</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Organizations should focus on improving weather resilience and system maintenance to reduce both delays and cancellations</a:t>
            </a: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10</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B277B5F-A188-D960-6F42-1BFABAFCB0B4}"/>
              </a:ext>
            </a:extLst>
          </p:cNvPr>
          <p:cNvPicPr>
            <a:picLocks noChangeAspect="1"/>
          </p:cNvPicPr>
          <p:nvPr/>
        </p:nvPicPr>
        <p:blipFill>
          <a:blip r:embed="rId3"/>
          <a:stretch>
            <a:fillRect/>
          </a:stretch>
        </p:blipFill>
        <p:spPr>
          <a:xfrm>
            <a:off x="6834865" y="534690"/>
            <a:ext cx="3355800" cy="2787301"/>
          </a:xfrm>
          <a:prstGeom prst="rect">
            <a:avLst/>
          </a:prstGeom>
        </p:spPr>
      </p:pic>
      <p:pic>
        <p:nvPicPr>
          <p:cNvPr id="15" name="Picture 14">
            <a:extLst>
              <a:ext uri="{FF2B5EF4-FFF2-40B4-BE49-F238E27FC236}">
                <a16:creationId xmlns:a16="http://schemas.microsoft.com/office/drawing/2014/main" id="{27A63FD1-A264-19F8-C7CA-39377416C8A8}"/>
              </a:ext>
            </a:extLst>
          </p:cNvPr>
          <p:cNvPicPr>
            <a:picLocks noChangeAspect="1"/>
          </p:cNvPicPr>
          <p:nvPr/>
        </p:nvPicPr>
        <p:blipFill>
          <a:blip r:embed="rId4"/>
          <a:stretch>
            <a:fillRect/>
          </a:stretch>
        </p:blipFill>
        <p:spPr>
          <a:xfrm>
            <a:off x="6790189" y="3308553"/>
            <a:ext cx="3708534" cy="2843009"/>
          </a:xfrm>
          <a:prstGeom prst="rect">
            <a:avLst/>
          </a:prstGeom>
        </p:spPr>
      </p:pic>
    </p:spTree>
    <p:extLst>
      <p:ext uri="{BB962C8B-B14F-4D97-AF65-F5344CB8AC3E}">
        <p14:creationId xmlns:p14="http://schemas.microsoft.com/office/powerpoint/2010/main" val="42769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111357" y="1068388"/>
            <a:ext cx="3932237" cy="609174"/>
          </a:xfrm>
        </p:spPr>
        <p:txBody>
          <a:bodyPr/>
          <a:lstStyle/>
          <a:p>
            <a:r>
              <a:rPr lang="en-US" dirty="0">
                <a:latin typeface="Microsoft JhengHei" panose="020B0604030504040204" pitchFamily="34" charset="-120"/>
                <a:ea typeface="Microsoft JhengHei" panose="020B0604030504040204" pitchFamily="34" charset="-120"/>
              </a:rPr>
              <a:t>Trips Avenue</a:t>
            </a:r>
          </a:p>
        </p:txBody>
      </p:sp>
      <p:sp>
        <p:nvSpPr>
          <p:cNvPr id="6" name="Text Placeholder 5"/>
          <p:cNvSpPr>
            <a:spLocks noGrp="1"/>
          </p:cNvSpPr>
          <p:nvPr>
            <p:ph type="body" sz="half" idx="2"/>
          </p:nvPr>
        </p:nvSpPr>
        <p:spPr>
          <a:xfrm>
            <a:off x="547270" y="1820565"/>
            <a:ext cx="4203840" cy="4165247"/>
          </a:xfrm>
        </p:spPr>
        <p:txBody>
          <a:bodyPr>
            <a:normAutofit/>
          </a:bodyPr>
          <a:lstStyle/>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Most tickets (58.5%) were purchased online, showing a strong digital adoption.</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Advance tickets are the most popular (55.48%), followed by Off-Peak (27.65%) and Anytime tickets (16.87%)</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Anytime and Off-Peak ticket types make up the rest, which are often chosen for cost-saving purposes.</a:t>
            </a: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11</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CE5FCEE-0493-9FED-67F8-BD513464FCC8}"/>
              </a:ext>
            </a:extLst>
          </p:cNvPr>
          <p:cNvPicPr>
            <a:picLocks noChangeAspect="1"/>
          </p:cNvPicPr>
          <p:nvPr/>
        </p:nvPicPr>
        <p:blipFill>
          <a:blip r:embed="rId3"/>
          <a:stretch>
            <a:fillRect/>
          </a:stretch>
        </p:blipFill>
        <p:spPr>
          <a:xfrm>
            <a:off x="4863017" y="1840538"/>
            <a:ext cx="3549218" cy="3214137"/>
          </a:xfrm>
          <a:prstGeom prst="rect">
            <a:avLst/>
          </a:prstGeom>
        </p:spPr>
      </p:pic>
      <p:pic>
        <p:nvPicPr>
          <p:cNvPr id="12" name="Picture 11">
            <a:extLst>
              <a:ext uri="{FF2B5EF4-FFF2-40B4-BE49-F238E27FC236}">
                <a16:creationId xmlns:a16="http://schemas.microsoft.com/office/drawing/2014/main" id="{3FAD9E84-ADFD-DE02-0E82-38053CA4524D}"/>
              </a:ext>
            </a:extLst>
          </p:cNvPr>
          <p:cNvPicPr>
            <a:picLocks noChangeAspect="1"/>
          </p:cNvPicPr>
          <p:nvPr/>
        </p:nvPicPr>
        <p:blipFill>
          <a:blip r:embed="rId4"/>
          <a:stretch>
            <a:fillRect/>
          </a:stretch>
        </p:blipFill>
        <p:spPr>
          <a:xfrm>
            <a:off x="8412235" y="1834834"/>
            <a:ext cx="3694633" cy="3188332"/>
          </a:xfrm>
          <a:prstGeom prst="rect">
            <a:avLst/>
          </a:prstGeom>
        </p:spPr>
      </p:pic>
    </p:spTree>
    <p:extLst>
      <p:ext uri="{BB962C8B-B14F-4D97-AF65-F5344CB8AC3E}">
        <p14:creationId xmlns:p14="http://schemas.microsoft.com/office/powerpoint/2010/main" val="81967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50165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084486" y="978218"/>
            <a:ext cx="3932237" cy="758507"/>
          </a:xfrm>
        </p:spPr>
        <p:txBody>
          <a:bodyPr/>
          <a:lstStyle/>
          <a:p>
            <a:r>
              <a:rPr lang="en-US" dirty="0">
                <a:latin typeface="Microsoft JhengHei" panose="020B0604030504040204" pitchFamily="34" charset="-120"/>
                <a:ea typeface="Microsoft JhengHei" panose="020B0604030504040204" pitchFamily="34" charset="-120"/>
              </a:rPr>
              <a:t>Leading Stations</a:t>
            </a:r>
          </a:p>
        </p:txBody>
      </p:sp>
      <p:sp>
        <p:nvSpPr>
          <p:cNvPr id="6" name="Text Placeholder 5"/>
          <p:cNvSpPr>
            <a:spLocks noGrp="1"/>
          </p:cNvSpPr>
          <p:nvPr>
            <p:ph type="body" sz="half" idx="2"/>
          </p:nvPr>
        </p:nvSpPr>
        <p:spPr>
          <a:xfrm>
            <a:off x="631596" y="2101850"/>
            <a:ext cx="4385127" cy="3914457"/>
          </a:xfrm>
        </p:spPr>
        <p:txBody>
          <a:bodyPr/>
          <a:lstStyle/>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London Kings Cross generated the highest revenue at $200K, leading by a large margin..</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Liverpool Lime Street and London Euston performed moderately, with $135K and $112K respectively.</a:t>
            </a:r>
          </a:p>
          <a:p>
            <a:pPr marL="285750" indent="-285750">
              <a:buFont typeface="Arial" panose="020B0604020202020204" pitchFamily="34" charset="0"/>
              <a:buChar char="•"/>
            </a:pPr>
            <a:r>
              <a:rPr lang="en-US" sz="2000" dirty="0">
                <a:latin typeface="Segoe UI Semilight" panose="020B0402040204020203" pitchFamily="34" charset="0"/>
                <a:ea typeface="Microsoft JhengHei" panose="020B0604030504040204" pitchFamily="34" charset="-120"/>
                <a:cs typeface="Segoe UI Semilight" panose="020B0402040204020203" pitchFamily="34" charset="0"/>
              </a:rPr>
              <a:t>London Paddington and Manchester Piccadilly generated less than $85K.</a:t>
            </a: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12</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37A2EB-4266-CFD0-D636-9F314E3FFFF6}"/>
              </a:ext>
            </a:extLst>
          </p:cNvPr>
          <p:cNvPicPr>
            <a:picLocks noChangeAspect="1"/>
          </p:cNvPicPr>
          <p:nvPr/>
        </p:nvPicPr>
        <p:blipFill>
          <a:blip r:embed="rId3"/>
          <a:stretch>
            <a:fillRect/>
          </a:stretch>
        </p:blipFill>
        <p:spPr>
          <a:xfrm>
            <a:off x="5016723" y="1825910"/>
            <a:ext cx="7053409" cy="3615325"/>
          </a:xfrm>
          <a:prstGeom prst="rect">
            <a:avLst/>
          </a:prstGeom>
        </p:spPr>
      </p:pic>
    </p:spTree>
    <p:extLst>
      <p:ext uri="{BB962C8B-B14F-4D97-AF65-F5344CB8AC3E}">
        <p14:creationId xmlns:p14="http://schemas.microsoft.com/office/powerpoint/2010/main" val="140555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A4F36-BE63-168F-7CB1-3A31712783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98F54-0C05-0DBD-FE30-A5839F441F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a:extLst>
              <a:ext uri="{FF2B5EF4-FFF2-40B4-BE49-F238E27FC236}">
                <a16:creationId xmlns:a16="http://schemas.microsoft.com/office/drawing/2014/main" id="{86C144B9-73E6-6FA7-BFC2-94DA13978125}"/>
              </a:ext>
            </a:extLst>
          </p:cNvPr>
          <p:cNvSpPr>
            <a:spLocks noGrp="1"/>
          </p:cNvSpPr>
          <p:nvPr>
            <p:ph type="title"/>
          </p:nvPr>
        </p:nvSpPr>
        <p:spPr>
          <a:xfrm>
            <a:off x="1387869" y="584028"/>
            <a:ext cx="4628317" cy="645332"/>
          </a:xfrm>
        </p:spPr>
        <p:txBody>
          <a:bodyPr/>
          <a:lstStyle/>
          <a:p>
            <a:r>
              <a:rPr lang="en-US" dirty="0">
                <a:latin typeface="Microsoft JhengHei" panose="020B0604030504040204" pitchFamily="34" charset="-120"/>
                <a:ea typeface="Microsoft JhengHei" panose="020B0604030504040204" pitchFamily="34" charset="-120"/>
              </a:rPr>
              <a:t>Set-back Stations</a:t>
            </a:r>
          </a:p>
        </p:txBody>
      </p:sp>
      <p:sp>
        <p:nvSpPr>
          <p:cNvPr id="6" name="Text Placeholder 5">
            <a:extLst>
              <a:ext uri="{FF2B5EF4-FFF2-40B4-BE49-F238E27FC236}">
                <a16:creationId xmlns:a16="http://schemas.microsoft.com/office/drawing/2014/main" id="{4AEABCAB-606C-A07D-A3B1-2169C72B171D}"/>
              </a:ext>
            </a:extLst>
          </p:cNvPr>
          <p:cNvSpPr>
            <a:spLocks noGrp="1"/>
          </p:cNvSpPr>
          <p:nvPr>
            <p:ph type="body" sz="half" idx="2"/>
          </p:nvPr>
        </p:nvSpPr>
        <p:spPr>
          <a:xfrm>
            <a:off x="762001" y="1586728"/>
            <a:ext cx="4460239" cy="4120052"/>
          </a:xfrm>
        </p:spPr>
        <p:txBody>
          <a:bodyPr>
            <a:normAutofit/>
          </a:bodyPr>
          <a:lstStyle/>
          <a:p>
            <a:pPr marL="285750" indent="-285750">
              <a:buFont typeface="Arial" panose="020B0604020202020204" pitchFamily="34" charset="0"/>
              <a:buChar char="•"/>
            </a:pPr>
            <a:r>
              <a:rPr lang="en-US" sz="2200" dirty="0">
                <a:latin typeface="Segoe UI Semilight" panose="020B0402040204020203" pitchFamily="34" charset="0"/>
                <a:cs typeface="Segoe UI Semilight" panose="020B0402040204020203" pitchFamily="34" charset="0"/>
              </a:rPr>
              <a:t>York - Durham with 16 delayed trips.</a:t>
            </a:r>
          </a:p>
          <a:p>
            <a:pPr marL="285750" indent="-285750">
              <a:buFont typeface="Arial" panose="020B0604020202020204" pitchFamily="34" charset="0"/>
              <a:buChar char="•"/>
            </a:pPr>
            <a:r>
              <a:rPr lang="en-US" sz="2200" dirty="0">
                <a:latin typeface="Segoe UI Semilight" panose="020B0402040204020203" pitchFamily="34" charset="0"/>
                <a:cs typeface="Segoe UI Semilight" panose="020B0402040204020203" pitchFamily="34" charset="0"/>
              </a:rPr>
              <a:t>Oxford - Bristol Temple Meads with 15 delayed trips</a:t>
            </a:r>
          </a:p>
          <a:p>
            <a:pPr marL="285750" indent="-285750">
              <a:buFont typeface="Arial" panose="020B0604020202020204" pitchFamily="34" charset="0"/>
              <a:buChar char="•"/>
            </a:pPr>
            <a:r>
              <a:rPr lang="en-US" sz="2200" dirty="0">
                <a:latin typeface="Segoe UI Semilight" panose="020B0402040204020203" pitchFamily="34" charset="0"/>
                <a:cs typeface="Segoe UI Semilight" panose="020B0402040204020203" pitchFamily="34" charset="0"/>
              </a:rPr>
              <a:t>Manchester Piccadilly - Nottingham with 14 delayed trips</a:t>
            </a:r>
          </a:p>
          <a:p>
            <a:pPr marL="285750" indent="-285750">
              <a:buFont typeface="Arial" panose="020B0604020202020204" pitchFamily="34" charset="0"/>
              <a:buChar char="•"/>
            </a:pPr>
            <a:r>
              <a:rPr lang="en-US" sz="2200" dirty="0">
                <a:latin typeface="Segoe UI Semilight" panose="020B0402040204020203" pitchFamily="34" charset="0"/>
                <a:cs typeface="Segoe UI Semilight" panose="020B0402040204020203" pitchFamily="34" charset="0"/>
              </a:rPr>
              <a:t>York - Wakefield with 14 delayed trips.</a:t>
            </a:r>
          </a:p>
          <a:p>
            <a:pPr marL="285750" indent="-285750">
              <a:buFont typeface="Arial" panose="020B0604020202020204" pitchFamily="34" charset="0"/>
              <a:buChar char="•"/>
            </a:pPr>
            <a:r>
              <a:rPr lang="en-US" sz="2200" dirty="0">
                <a:latin typeface="Segoe UI Semilight" panose="020B0402040204020203" pitchFamily="34" charset="0"/>
                <a:cs typeface="Segoe UI Semilight" panose="020B0402040204020203" pitchFamily="34" charset="0"/>
              </a:rPr>
              <a:t>Liverpool Lime Street - London Paddington with 13 delayed trips.</a:t>
            </a:r>
          </a:p>
          <a:p>
            <a:endParaRPr lang="en-US" dirty="0"/>
          </a:p>
        </p:txBody>
      </p:sp>
      <p:sp>
        <p:nvSpPr>
          <p:cNvPr id="5" name="Slide Number Placeholder 4">
            <a:extLst>
              <a:ext uri="{FF2B5EF4-FFF2-40B4-BE49-F238E27FC236}">
                <a16:creationId xmlns:a16="http://schemas.microsoft.com/office/drawing/2014/main" id="{EE9C155C-7EA1-BE1A-A7DE-F25E608EDF5A}"/>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2" name="Picture 2">
            <a:extLst>
              <a:ext uri="{FF2B5EF4-FFF2-40B4-BE49-F238E27FC236}">
                <a16:creationId xmlns:a16="http://schemas.microsoft.com/office/drawing/2014/main" id="{6DB3C98B-E08E-1392-699D-A44C929DFE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7D8C91-9326-40AC-AD02-114763B4108B}"/>
              </a:ext>
            </a:extLst>
          </p:cNvPr>
          <p:cNvPicPr>
            <a:picLocks noChangeAspect="1"/>
          </p:cNvPicPr>
          <p:nvPr/>
        </p:nvPicPr>
        <p:blipFill>
          <a:blip r:embed="rId3"/>
          <a:stretch>
            <a:fillRect/>
          </a:stretch>
        </p:blipFill>
        <p:spPr>
          <a:xfrm>
            <a:off x="5595238" y="1430448"/>
            <a:ext cx="6030723" cy="4276332"/>
          </a:xfrm>
          <a:prstGeom prst="rect">
            <a:avLst/>
          </a:prstGeom>
        </p:spPr>
      </p:pic>
    </p:spTree>
    <p:extLst>
      <p:ext uri="{BB962C8B-B14F-4D97-AF65-F5344CB8AC3E}">
        <p14:creationId xmlns:p14="http://schemas.microsoft.com/office/powerpoint/2010/main" val="41989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422400" y="479108"/>
            <a:ext cx="10515600" cy="972185"/>
          </a:xfrm>
        </p:spPr>
        <p:txBody>
          <a:bodyPr>
            <a:normAutofit/>
          </a:bodyPr>
          <a:lstStyle/>
          <a:p>
            <a:r>
              <a:rPr lang="en-US" sz="3600" b="1" dirty="0">
                <a:latin typeface="Microsoft JhengHei" panose="020B0604030504040204" pitchFamily="34" charset="-120"/>
                <a:ea typeface="Microsoft JhengHei" panose="020B0604030504040204" pitchFamily="34" charset="-120"/>
              </a:rPr>
              <a:t>Synopsis</a:t>
            </a:r>
          </a:p>
        </p:txBody>
      </p:sp>
      <p:sp>
        <p:nvSpPr>
          <p:cNvPr id="4" name="Content Placeholder 3"/>
          <p:cNvSpPr>
            <a:spLocks noGrp="1"/>
          </p:cNvSpPr>
          <p:nvPr>
            <p:ph idx="1"/>
          </p:nvPr>
        </p:nvSpPr>
        <p:spPr>
          <a:xfrm>
            <a:off x="838200" y="1587818"/>
            <a:ext cx="10515600" cy="4815839"/>
          </a:xfrm>
        </p:spPr>
        <p:txBody>
          <a:bodyPr>
            <a:normAutofit/>
          </a:bodyPr>
          <a:lstStyle/>
          <a:p>
            <a:pPr marL="0" indent="0">
              <a:buNone/>
            </a:pPr>
            <a:r>
              <a:rPr lang="en-US" sz="2400" dirty="0">
                <a:latin typeface="Segoe UI Semilight" panose="020B0402040204020203" pitchFamily="34" charset="0"/>
                <a:cs typeface="Segoe UI Semilight" panose="020B0402040204020203" pitchFamily="34" charset="0"/>
              </a:rPr>
              <a:t>1. Severe weather significantly impacts punctuality and reliability.</a:t>
            </a:r>
          </a:p>
          <a:p>
            <a:pPr marL="0" indent="0">
              <a:buNone/>
            </a:pPr>
            <a:r>
              <a:rPr lang="en-US" sz="2400" dirty="0">
                <a:latin typeface="Segoe UI Semilight" panose="020B0402040204020203" pitchFamily="34" charset="0"/>
                <a:cs typeface="Segoe UI Semilight" panose="020B0402040204020203" pitchFamily="34" charset="0"/>
              </a:rPr>
              <a:t>2. Performance varies widely between stations; some operate as models of efficiency while others face ongoing challenges.</a:t>
            </a:r>
          </a:p>
          <a:p>
            <a:pPr marL="0" indent="0">
              <a:buNone/>
            </a:pPr>
            <a:r>
              <a:rPr lang="en-US" sz="2400" dirty="0">
                <a:latin typeface="Segoe UI Semilight" panose="020B0402040204020203" pitchFamily="34" charset="0"/>
                <a:cs typeface="Segoe UI Semilight" panose="020B0402040204020203" pitchFamily="34" charset="0"/>
              </a:rPr>
              <a:t>3. This high-demand route exhibits both strong performance and major service failures, reflecting inconsistency.</a:t>
            </a:r>
          </a:p>
          <a:p>
            <a:pPr marL="0" indent="0">
              <a:buNone/>
            </a:pPr>
            <a:r>
              <a:rPr lang="en-US" sz="2400" dirty="0">
                <a:latin typeface="Segoe UI Semilight" panose="020B0402040204020203" pitchFamily="34" charset="0"/>
                <a:cs typeface="Segoe UI Semilight" panose="020B0402040204020203" pitchFamily="34" charset="0"/>
              </a:rPr>
              <a:t>4. There is an opportunity to grow revenue by promoting </a:t>
            </a:r>
            <a:r>
              <a:rPr lang="en-US" sz="2400" dirty="0" err="1">
                <a:latin typeface="Segoe UI Semilight" panose="020B0402040204020203" pitchFamily="34" charset="0"/>
                <a:cs typeface="Segoe UI Semilight" panose="020B0402040204020203" pitchFamily="34" charset="0"/>
              </a:rPr>
              <a:t>Railcards</a:t>
            </a:r>
            <a:r>
              <a:rPr lang="en-US" sz="2400" dirty="0">
                <a:latin typeface="Segoe UI Semilight" panose="020B0402040204020203" pitchFamily="34" charset="0"/>
                <a:cs typeface="Segoe UI Semilight" panose="020B0402040204020203" pitchFamily="34" charset="0"/>
              </a:rPr>
              <a:t> and enhancing Standard Class experiences.</a:t>
            </a:r>
          </a:p>
          <a:p>
            <a:pPr marL="0" indent="0">
              <a:buNone/>
            </a:pPr>
            <a:r>
              <a:rPr lang="en-US" sz="2400" dirty="0">
                <a:latin typeface="Segoe UI Semilight" panose="020B0402040204020203" pitchFamily="34" charset="0"/>
                <a:cs typeface="Segoe UI Semilight" panose="020B0402040204020203" pitchFamily="34" charset="0"/>
              </a:rPr>
              <a:t>5. Infrastructure failures significantly extend delay durations.</a:t>
            </a:r>
          </a:p>
          <a:p>
            <a:pPr marL="0" indent="0">
              <a:buNone/>
            </a:pPr>
            <a:r>
              <a:rPr lang="en-US" sz="2400" dirty="0">
                <a:latin typeface="Segoe UI Semilight" panose="020B0402040204020203" pitchFamily="34" charset="0"/>
                <a:cs typeface="Segoe UI Semilight" panose="020B0402040204020203" pitchFamily="34" charset="0"/>
              </a:rPr>
              <a:t>6. Purchase Type: 58.51% of tickets are purchased online, showing a preference for convenience.</a:t>
            </a:r>
          </a:p>
          <a:p>
            <a:pPr marL="0" indent="0">
              <a:buNone/>
            </a:pPr>
            <a:r>
              <a:rPr lang="en-US" sz="2400" dirty="0">
                <a:latin typeface="Segoe UI Semilight" panose="020B0402040204020203" pitchFamily="34" charset="0"/>
                <a:cs typeface="Segoe UI Semilight" panose="020B0402040204020203" pitchFamily="34" charset="0"/>
              </a:rPr>
              <a:t>7. Ticket Types: Advance tickets are the most popular (55.48%), followed by Off-Peak (27.65%) and Anytime tickets (16.87%).</a:t>
            </a: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14</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919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297940" y="562292"/>
            <a:ext cx="10515600" cy="825183"/>
          </a:xfrm>
        </p:spPr>
        <p:txBody>
          <a:bodyPr>
            <a:normAutofit/>
          </a:bodyPr>
          <a:lstStyle/>
          <a:p>
            <a:r>
              <a:rPr lang="en-US" sz="3600" b="1" dirty="0">
                <a:latin typeface="Microsoft JhengHei" panose="020B0604030504040204" pitchFamily="34" charset="-120"/>
                <a:ea typeface="Microsoft JhengHei" panose="020B0604030504040204" pitchFamily="34" charset="-120"/>
              </a:rPr>
              <a:t>Recommendations</a:t>
            </a:r>
          </a:p>
        </p:txBody>
      </p:sp>
      <p:sp>
        <p:nvSpPr>
          <p:cNvPr id="4" name="Content Placeholder 3"/>
          <p:cNvSpPr>
            <a:spLocks noGrp="1"/>
          </p:cNvSpPr>
          <p:nvPr>
            <p:ph idx="1"/>
          </p:nvPr>
        </p:nvSpPr>
        <p:spPr>
          <a:xfrm>
            <a:off x="751840" y="1524000"/>
            <a:ext cx="10601960" cy="4998720"/>
          </a:xfrm>
        </p:spPr>
        <p:txBody>
          <a:bodyPr>
            <a:normAutofit fontScale="92500" lnSpcReduction="10000"/>
          </a:bodyPr>
          <a:lstStyle/>
          <a:p>
            <a:pPr marL="0" indent="0">
              <a:buNone/>
            </a:pPr>
            <a:r>
              <a:rPr lang="en-US" sz="2600" dirty="0">
                <a:latin typeface="Segoe UI Semilight" panose="020B0402040204020203" pitchFamily="34" charset="0"/>
                <a:cs typeface="Segoe UI Semilight" panose="020B0402040204020203" pitchFamily="34" charset="0"/>
              </a:rPr>
              <a:t>1. Develop proactive contingency plans and enhance forecasting systems to mitigate weather-related disruptions.</a:t>
            </a:r>
          </a:p>
          <a:p>
            <a:pPr marL="0" indent="0">
              <a:buNone/>
            </a:pPr>
            <a:r>
              <a:rPr lang="en-US" sz="2600" dirty="0">
                <a:latin typeface="Segoe UI Semilight" panose="020B0402040204020203" pitchFamily="34" charset="0"/>
                <a:cs typeface="Segoe UI Semilight" panose="020B0402040204020203" pitchFamily="34" charset="0"/>
              </a:rPr>
              <a:t>2. Benchmark best practices from Manchester Piccadilly and apply them to lower-performing stations like Liverpool Street.</a:t>
            </a:r>
          </a:p>
          <a:p>
            <a:pPr marL="0" indent="0">
              <a:buNone/>
            </a:pPr>
            <a:r>
              <a:rPr lang="en-US" sz="2600" dirty="0">
                <a:latin typeface="Segoe UI Semilight" panose="020B0402040204020203" pitchFamily="34" charset="0"/>
                <a:cs typeface="Segoe UI Semilight" panose="020B0402040204020203" pitchFamily="34" charset="0"/>
              </a:rPr>
              <a:t>3. Conduct in-depth route-specific audits to identify causes of cancellations and passenger dissatisfaction.</a:t>
            </a:r>
          </a:p>
          <a:p>
            <a:pPr marL="0" indent="0">
              <a:buNone/>
            </a:pPr>
            <a:r>
              <a:rPr lang="en-US" sz="2600" dirty="0">
                <a:latin typeface="Segoe UI Semilight" panose="020B0402040204020203" pitchFamily="34" charset="0"/>
                <a:cs typeface="Segoe UI Semilight" panose="020B0402040204020203" pitchFamily="34" charset="0"/>
              </a:rPr>
              <a:t>4. Correlate refund rates with delay patterns to drive service improvement and reduce financial leakage.</a:t>
            </a:r>
          </a:p>
          <a:p>
            <a:pPr marL="0" indent="0">
              <a:buNone/>
            </a:pPr>
            <a:r>
              <a:rPr lang="en-US" sz="2600" dirty="0">
                <a:latin typeface="Segoe UI Semilight" panose="020B0402040204020203" pitchFamily="34" charset="0"/>
                <a:cs typeface="Segoe UI Semilight" panose="020B0402040204020203" pitchFamily="34" charset="0"/>
              </a:rPr>
              <a:t>5. Prioritize preventive maintenance and invest in signal system upgrades to minimize long delays.</a:t>
            </a:r>
          </a:p>
          <a:p>
            <a:pPr marL="0" indent="0">
              <a:buNone/>
            </a:pPr>
            <a:r>
              <a:rPr lang="en-US" sz="2600" dirty="0">
                <a:latin typeface="Segoe UI Semilight" panose="020B0402040204020203" pitchFamily="34" charset="0"/>
                <a:cs typeface="Segoe UI Semilight" panose="020B0402040204020203" pitchFamily="34" charset="0"/>
              </a:rPr>
              <a:t>6. Enhance Online Booking Platform: Improve the user experience of the online booking system and develop a mobile application.</a:t>
            </a:r>
          </a:p>
          <a:p>
            <a:pPr marL="0" indent="0">
              <a:buNone/>
            </a:pPr>
            <a:r>
              <a:rPr lang="en-US" sz="2600" dirty="0">
                <a:latin typeface="Segoe UI Semilight" panose="020B0402040204020203" pitchFamily="34" charset="0"/>
                <a:cs typeface="Segoe UI Semilight" panose="020B0402040204020203" pitchFamily="34" charset="0"/>
              </a:rPr>
              <a:t>7. Optimize Ticket Offerings: Continue offering discounts for advance tickets and introduce more flexible ticket options.</a:t>
            </a: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15</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926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432560" y="362693"/>
            <a:ext cx="10515600" cy="1325563"/>
          </a:xfrm>
        </p:spPr>
        <p:txBody>
          <a:bodyPr>
            <a:normAutofit/>
          </a:bodyPr>
          <a:lstStyle/>
          <a:p>
            <a:r>
              <a:rPr lang="en-US" sz="3600" b="1" dirty="0">
                <a:latin typeface="Microsoft JhengHei" panose="020B0604030504040204" pitchFamily="34" charset="-120"/>
                <a:ea typeface="Microsoft JhengHei" panose="020B0604030504040204" pitchFamily="34" charset="-120"/>
              </a:rPr>
              <a:t>Conclusion</a:t>
            </a:r>
          </a:p>
        </p:txBody>
      </p:sp>
      <p:sp>
        <p:nvSpPr>
          <p:cNvPr id="4" name="Content Placeholder 3"/>
          <p:cNvSpPr>
            <a:spLocks noGrp="1"/>
          </p:cNvSpPr>
          <p:nvPr>
            <p:ph idx="1"/>
          </p:nvPr>
        </p:nvSpPr>
        <p:spPr>
          <a:xfrm>
            <a:off x="1006341" y="1688256"/>
            <a:ext cx="10515600" cy="4351338"/>
          </a:xfrm>
        </p:spPr>
        <p:txBody>
          <a:bodyPr>
            <a:normAutofit/>
          </a:bodyPr>
          <a:lstStyle/>
          <a:p>
            <a:r>
              <a:rPr lang="en-US" sz="2200" dirty="0">
                <a:latin typeface="Segoe UI Semilight" panose="020B0402040204020203" pitchFamily="34" charset="0"/>
                <a:ea typeface="Segoe UI Historic" panose="020B0502040204020203" pitchFamily="34" charset="0"/>
                <a:cs typeface="Segoe UI Semilight" panose="020B0402040204020203" pitchFamily="34" charset="0"/>
              </a:rPr>
              <a:t>By analyzing delay patterns, the project helps identify areas for improvement, such as better scheduling, infrastructure upgrades, and operational efficiency. Understanding these trends allows stakeholders to develop strategies that enhance overall service quality and passenger satisfaction.</a:t>
            </a: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16</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28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17</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title"/>
          </p:nvPr>
        </p:nvSpPr>
        <p:spPr bwMode="auto">
          <a:xfrm>
            <a:off x="3284072" y="2260074"/>
            <a:ext cx="53158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0" b="1" u="none" strike="noStrike" cap="none" normalizeH="0" baseline="0" dirty="0">
                <a:ln>
                  <a:noFill/>
                </a:ln>
                <a:solidFill>
                  <a:srgbClr val="0F4662"/>
                </a:solidFill>
                <a:effectLst/>
                <a:latin typeface="Arial" panose="020B0604020202020204" pitchFamily="34" charset="0"/>
              </a:rPr>
              <a:t>Thank you</a:t>
            </a:r>
            <a:endParaRPr kumimoji="0" lang="en-US" altLang="en-US" sz="1000" b="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84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2</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a:spLocks noGrp="1" noChangeArrowheads="1"/>
          </p:cNvSpPr>
          <p:nvPr>
            <p:ph type="title"/>
          </p:nvPr>
        </p:nvSpPr>
        <p:spPr bwMode="auto">
          <a:xfrm>
            <a:off x="1364705" y="1009892"/>
            <a:ext cx="38011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u="none" strike="noStrike" cap="none" normalizeH="0" baseline="0" dirty="0">
                <a:ln>
                  <a:noFill/>
                </a:ln>
                <a:effectLst/>
                <a:latin typeface="Arial" panose="020B0604020202020204" pitchFamily="34" charset="0"/>
              </a:rPr>
              <a:t>Team Members</a:t>
            </a:r>
          </a:p>
        </p:txBody>
      </p:sp>
      <p:sp>
        <p:nvSpPr>
          <p:cNvPr id="8" name="Rectangle 2"/>
          <p:cNvSpPr>
            <a:spLocks noGrp="1" noChangeArrowheads="1"/>
          </p:cNvSpPr>
          <p:nvPr>
            <p:ph sz="half" idx="1"/>
          </p:nvPr>
        </p:nvSpPr>
        <p:spPr bwMode="auto">
          <a:xfrm>
            <a:off x="1028579" y="1908293"/>
            <a:ext cx="442736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200" i="0" u="none" strike="noStrike" cap="none" normalizeH="0" baseline="0" dirty="0">
                <a:ln>
                  <a:noFill/>
                </a:ln>
                <a:effectLst/>
                <a:latin typeface="Arial" panose="020B0604020202020204" pitchFamily="34" charset="0"/>
              </a:rPr>
              <a:t>Majid Ashraf </a:t>
            </a:r>
            <a:r>
              <a:rPr kumimoji="0" lang="en-US" altLang="en-US" sz="2200" i="0" u="none" strike="noStrike" cap="none" normalizeH="0" baseline="0" dirty="0" err="1" smtClean="0">
                <a:ln>
                  <a:noFill/>
                </a:ln>
                <a:effectLst/>
                <a:latin typeface="Arial" panose="020B0604020202020204" pitchFamily="34" charset="0"/>
              </a:rPr>
              <a:t>Abd</a:t>
            </a:r>
            <a:r>
              <a:rPr kumimoji="0" lang="en-US" altLang="en-US" sz="2200" i="0" u="none" strike="noStrike" cap="none" normalizeH="0" baseline="0" dirty="0" smtClean="0">
                <a:ln>
                  <a:noFill/>
                </a:ln>
                <a:effectLst/>
                <a:latin typeface="Arial" panose="020B0604020202020204" pitchFamily="34" charset="0"/>
              </a:rPr>
              <a:t> </a:t>
            </a:r>
            <a:r>
              <a:rPr lang="en-US" altLang="en-US" sz="2200" dirty="0" err="1">
                <a:latin typeface="Arial" panose="020B0604020202020204" pitchFamily="34" charset="0"/>
              </a:rPr>
              <a:t>E</a:t>
            </a:r>
            <a:r>
              <a:rPr lang="en-US" altLang="en-US" sz="2200" dirty="0" err="1" smtClean="0">
                <a:latin typeface="Arial" panose="020B0604020202020204" pitchFamily="34" charset="0"/>
              </a:rPr>
              <a:t>lmajed</a:t>
            </a:r>
            <a:endParaRPr kumimoji="0" lang="ar-EG" altLang="en-US" sz="2200" i="0" u="none" strike="noStrike" cap="none" normalizeH="0" baseline="0" dirty="0">
              <a:ln>
                <a:noFill/>
              </a:ln>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ar-EG" altLang="en-US" sz="2200" dirty="0">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200" i="0" u="none" strike="noStrike" cap="none" normalizeH="0" baseline="0" dirty="0" smtClean="0">
                <a:ln>
                  <a:noFill/>
                </a:ln>
                <a:effectLst/>
                <a:latin typeface="Arial" panose="020B0604020202020204" pitchFamily="34" charset="0"/>
              </a:rPr>
              <a:t>Mostafa</a:t>
            </a:r>
            <a:r>
              <a:rPr kumimoji="0" lang="en-US" altLang="en-US" sz="2200" i="0" u="none" strike="noStrike" cap="none" normalizeH="0" dirty="0" smtClean="0">
                <a:ln>
                  <a:noFill/>
                </a:ln>
                <a:effectLst/>
                <a:latin typeface="Arial" panose="020B0604020202020204" pitchFamily="34" charset="0"/>
              </a:rPr>
              <a:t> </a:t>
            </a:r>
            <a:r>
              <a:rPr kumimoji="0" lang="en-US" altLang="en-US" sz="2200" i="0" u="none" strike="noStrike" cap="none" normalizeH="0" dirty="0">
                <a:ln>
                  <a:noFill/>
                </a:ln>
                <a:effectLst/>
                <a:latin typeface="Arial" panose="020B0604020202020204" pitchFamily="34" charset="0"/>
              </a:rPr>
              <a:t>Hossam </a:t>
            </a:r>
            <a:r>
              <a:rPr lang="en-US" altLang="en-US" sz="2200" dirty="0">
                <a:latin typeface="Arial" panose="020B0604020202020204" pitchFamily="34" charset="0"/>
              </a:rPr>
              <a:t>E</a:t>
            </a:r>
            <a:r>
              <a:rPr kumimoji="0" lang="en-US" altLang="en-US" sz="2200" i="0" u="none" strike="noStrike" cap="none" normalizeH="0" dirty="0">
                <a:ln>
                  <a:noFill/>
                </a:ln>
                <a:effectLst/>
                <a:latin typeface="Arial" panose="020B0604020202020204" pitchFamily="34" charset="0"/>
              </a:rPr>
              <a:t>smail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200" baseline="0" dirty="0">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200" dirty="0">
                <a:latin typeface="Arial" panose="020B0604020202020204" pitchFamily="34" charset="0"/>
              </a:rPr>
              <a:t>Mohamed Khaled Mohamed</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200" i="0" u="none" strike="noStrike" cap="none" normalizeH="0" baseline="0" dirty="0">
              <a:ln>
                <a:noFill/>
              </a:ln>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200" dirty="0">
                <a:latin typeface="Arial" panose="020B0604020202020204" pitchFamily="34" charset="0"/>
              </a:rPr>
              <a:t>Basmala Khaled Kamal</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200" i="0" u="none" strike="noStrike" cap="none" normalizeH="0" baseline="0" dirty="0">
              <a:ln>
                <a:noFill/>
              </a:ln>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200" dirty="0">
                <a:latin typeface="Arial" panose="020B0604020202020204" pitchFamily="34" charset="0"/>
              </a:rPr>
              <a:t>Nada Ahmed Nour</a:t>
            </a:r>
            <a:endParaRPr kumimoji="0" lang="ar-EG" altLang="en-US" sz="220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98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342141" y="500062"/>
            <a:ext cx="10515600" cy="1325563"/>
          </a:xfrm>
        </p:spPr>
        <p:txBody>
          <a:bodyPr>
            <a:normAutofit/>
          </a:bodyPr>
          <a:lstStyle/>
          <a:p>
            <a:r>
              <a:rPr lang="en-US" sz="3600" b="1" dirty="0">
                <a:latin typeface="Microsoft JhengHei" panose="020B0604030504040204" pitchFamily="34" charset="-120"/>
                <a:ea typeface="Microsoft JhengHei" panose="020B0604030504040204" pitchFamily="34" charset="-120"/>
              </a:rPr>
              <a:t>Introduction</a:t>
            </a:r>
          </a:p>
        </p:txBody>
      </p:sp>
      <p:sp>
        <p:nvSpPr>
          <p:cNvPr id="4" name="Content Placeholder 3"/>
          <p:cNvSpPr>
            <a:spLocks noGrp="1"/>
          </p:cNvSpPr>
          <p:nvPr>
            <p:ph idx="1"/>
          </p:nvPr>
        </p:nvSpPr>
        <p:spPr/>
        <p:txBody>
          <a:bodyPr>
            <a:normAutofit lnSpcReduction="10000"/>
          </a:bodyPr>
          <a:lstStyle/>
          <a:p>
            <a:r>
              <a:rPr lang="en-US" dirty="0"/>
              <a:t>​</a:t>
            </a:r>
            <a:r>
              <a:rPr lang="en-US" dirty="0">
                <a:latin typeface="Segoe UI Semilight" panose="020B0402040204020203" pitchFamily="34" charset="0"/>
                <a:cs typeface="Segoe UI Semilight" panose="020B0402040204020203" pitchFamily="34" charset="0"/>
              </a:rPr>
              <a:t>In the dynamic landscape of the United Kingdom's rail network, understanding passenger behavior and operational efficiency is paramount</a:t>
            </a:r>
          </a:p>
          <a:p>
            <a:r>
              <a:rPr lang="en-US" dirty="0">
                <a:latin typeface="Segoe UI Semilight" panose="020B0402040204020203" pitchFamily="34" charset="0"/>
                <a:cs typeface="Segoe UI Semilight" panose="020B0402040204020203" pitchFamily="34" charset="0"/>
              </a:rPr>
              <a:t>This data aims to support the analysis of train performance over time, understand the causes of delays, and identify potential passenger behavior and preferences based on purchase methods.</a:t>
            </a:r>
          </a:p>
          <a:p>
            <a:r>
              <a:rPr lang="en-US" dirty="0">
                <a:latin typeface="Segoe UI Semilight" panose="020B0402040204020203" pitchFamily="34" charset="0"/>
                <a:cs typeface="Segoe UI Semilight" panose="020B0402040204020203" pitchFamily="34" charset="0"/>
              </a:rPr>
              <a:t>It captures a wealth of information, including payment methods (online versus station purchases), ticket pricing based on departure and arrival stations, journey durations, delay statuses with corresponding reasons, and the presence or absence of refund requests</a:t>
            </a:r>
            <a:r>
              <a:rPr lang="en-US" dirty="0"/>
              <a:t>.</a:t>
            </a: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3</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0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4610-565A-194F-45EB-FB1E96260031}"/>
              </a:ext>
            </a:extLst>
          </p:cNvPr>
          <p:cNvSpPr>
            <a:spLocks noGrp="1"/>
          </p:cNvSpPr>
          <p:nvPr>
            <p:ph type="title"/>
          </p:nvPr>
        </p:nvSpPr>
        <p:spPr>
          <a:xfrm>
            <a:off x="1450941" y="500062"/>
            <a:ext cx="5647442" cy="1325563"/>
          </a:xfrm>
        </p:spPr>
        <p:txBody>
          <a:bodyPr>
            <a:normAutofit/>
          </a:bodyPr>
          <a:lstStyle/>
          <a:p>
            <a:r>
              <a:rPr lang="en-US" sz="3600" b="1" dirty="0">
                <a:latin typeface="Microsoft JhengHei" panose="020B0604030504040204" pitchFamily="34" charset="-120"/>
                <a:ea typeface="Microsoft JhengHei" panose="020B0604030504040204" pitchFamily="34" charset="-120"/>
              </a:rPr>
              <a:t>Business Questions</a:t>
            </a:r>
          </a:p>
        </p:txBody>
      </p:sp>
      <p:sp>
        <p:nvSpPr>
          <p:cNvPr id="3" name="Content Placeholder 2">
            <a:extLst>
              <a:ext uri="{FF2B5EF4-FFF2-40B4-BE49-F238E27FC236}">
                <a16:creationId xmlns:a16="http://schemas.microsoft.com/office/drawing/2014/main" id="{37588778-8741-A8DB-0752-1B632400CA86}"/>
              </a:ext>
            </a:extLst>
          </p:cNvPr>
          <p:cNvSpPr>
            <a:spLocks noGrp="1"/>
          </p:cNvSpPr>
          <p:nvPr>
            <p:ph idx="1"/>
          </p:nvPr>
        </p:nvSpPr>
        <p:spPr/>
        <p:txBody>
          <a:bodyPr>
            <a:normAutofit/>
          </a:bodyPr>
          <a:lstStyle/>
          <a:p>
            <a:pPr marL="0" indent="0" algn="l">
              <a:buNone/>
            </a:pPr>
            <a:r>
              <a:rPr lang="en-US" sz="2400" i="0" dirty="0">
                <a:effectLst/>
                <a:latin typeface="Microsoft JhengHei" panose="020B0604030504040204" pitchFamily="34" charset="-120"/>
                <a:ea typeface="Microsoft JhengHei" panose="020B0604030504040204" pitchFamily="34" charset="-120"/>
              </a:rPr>
              <a:t>Passenger Satisfaction and Experience</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What is the overall passenger satisfaction score for the period?</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Which stations or routes receive the most customer complaints or praise?</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What are the most common reasons for passenger dissatisfaction?</a:t>
            </a:r>
          </a:p>
          <a:p>
            <a:pPr marL="742950" lvl="1" indent="-285750" algn="l">
              <a:buFont typeface="Arial" panose="020B0604020202020204" pitchFamily="34" charset="0"/>
              <a:buChar char="•"/>
            </a:pPr>
            <a:endParaRPr lang="en-US" sz="2200" b="0" i="0" dirty="0">
              <a:effectLst/>
              <a:latin typeface="Segoe UI Semilight" panose="020B0402040204020203" pitchFamily="34" charset="0"/>
              <a:cs typeface="Segoe UI Semilight" panose="020B0402040204020203" pitchFamily="34" charset="0"/>
            </a:endParaRPr>
          </a:p>
          <a:p>
            <a:pPr marL="0" indent="0" algn="l">
              <a:buNone/>
            </a:pPr>
            <a:r>
              <a:rPr lang="en-US" sz="2400" b="0" i="0" dirty="0">
                <a:effectLst/>
                <a:latin typeface="Microsoft JhengHei" panose="020B0604030504040204" pitchFamily="34" charset="-120"/>
                <a:ea typeface="Microsoft JhengHei" panose="020B0604030504040204" pitchFamily="34" charset="-120"/>
              </a:rPr>
              <a:t>Operational Efficiency</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What is the average turnaround time for trains at major stations?</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How does train occupancy compare across different times of day or routes?</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What is the average speed of trains by route or service type?</a:t>
            </a:r>
          </a:p>
          <a:p>
            <a:endParaRPr lang="en-US" dirty="0"/>
          </a:p>
        </p:txBody>
      </p:sp>
      <p:sp>
        <p:nvSpPr>
          <p:cNvPr id="4" name="Slide Number Placeholder 3">
            <a:extLst>
              <a:ext uri="{FF2B5EF4-FFF2-40B4-BE49-F238E27FC236}">
                <a16:creationId xmlns:a16="http://schemas.microsoft.com/office/drawing/2014/main" id="{E7442164-B939-DA4A-E88A-E58DF76BDCB4}"/>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67299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48B65-F8C5-56D7-E14D-FD3003C1B125}"/>
              </a:ext>
            </a:extLst>
          </p:cNvPr>
          <p:cNvSpPr>
            <a:spLocks noGrp="1"/>
          </p:cNvSpPr>
          <p:nvPr>
            <p:ph idx="1"/>
          </p:nvPr>
        </p:nvSpPr>
        <p:spPr>
          <a:xfrm>
            <a:off x="838200" y="1206630"/>
            <a:ext cx="10515600" cy="4659248"/>
          </a:xfrm>
        </p:spPr>
        <p:txBody>
          <a:bodyPr/>
          <a:lstStyle/>
          <a:p>
            <a:pPr marL="0" indent="0">
              <a:buNone/>
            </a:pPr>
            <a:endParaRPr lang="en-US" sz="2000" dirty="0">
              <a:latin typeface="Segoe UI Semilight" panose="020B0402040204020203" pitchFamily="34" charset="0"/>
              <a:cs typeface="Segoe UI Semilight" panose="020B0402040204020203" pitchFamily="34" charset="0"/>
            </a:endParaRPr>
          </a:p>
          <a:p>
            <a:pPr>
              <a:buNone/>
            </a:pPr>
            <a:r>
              <a:rPr lang="en-US" sz="2400" dirty="0">
                <a:latin typeface="Microsoft JhengHei" panose="020B0604030504040204" pitchFamily="34" charset="-120"/>
                <a:ea typeface="Microsoft JhengHei" panose="020B0604030504040204" pitchFamily="34" charset="-120"/>
              </a:rPr>
              <a:t>Revenue &amp; Ticketing</a:t>
            </a:r>
          </a:p>
          <a:p>
            <a:pPr lvl="1"/>
            <a:r>
              <a:rPr lang="en-US" sz="2200" dirty="0">
                <a:latin typeface="Segoe UI Semilight" panose="020B0402040204020203" pitchFamily="34" charset="0"/>
                <a:cs typeface="Segoe UI Semilight" panose="020B0402040204020203" pitchFamily="34" charset="0"/>
              </a:rPr>
              <a:t>Which ticket type (Advanced, Off-Peak, Anytime) generates the highest revenue?</a:t>
            </a:r>
          </a:p>
          <a:p>
            <a:pPr lvl="1"/>
            <a:r>
              <a:rPr lang="en-US" sz="2200" dirty="0">
                <a:latin typeface="Segoe UI Semilight" panose="020B0402040204020203" pitchFamily="34" charset="0"/>
                <a:cs typeface="Segoe UI Semilight" panose="020B0402040204020203" pitchFamily="34" charset="0"/>
              </a:rPr>
              <a:t>What percentage of tickets are purchased online versus at stations?</a:t>
            </a:r>
          </a:p>
          <a:p>
            <a:pPr lvl="1"/>
            <a:r>
              <a:rPr lang="en-US" sz="2200" dirty="0">
                <a:latin typeface="Segoe UI Semilight" panose="020B0402040204020203" pitchFamily="34" charset="0"/>
                <a:cs typeface="Segoe UI Semilight" panose="020B0402040204020203" pitchFamily="34" charset="0"/>
              </a:rPr>
              <a:t>What is the average revenue per trip?</a:t>
            </a:r>
          </a:p>
          <a:p>
            <a:pPr lvl="1"/>
            <a:r>
              <a:rPr lang="en-US" sz="2200" dirty="0">
                <a:latin typeface="Segoe UI Semilight" panose="020B0402040204020203" pitchFamily="34" charset="0"/>
                <a:cs typeface="Segoe UI Semilight" panose="020B0402040204020203" pitchFamily="34" charset="0"/>
              </a:rPr>
              <a:t>How does revenue vary by ticket type and time of purchase?</a:t>
            </a:r>
          </a:p>
          <a:p>
            <a:pPr lvl="1"/>
            <a:endParaRPr lang="en-US" sz="2200" dirty="0">
              <a:latin typeface="Segoe UI Semilight" panose="020B0402040204020203" pitchFamily="34" charset="0"/>
              <a:cs typeface="Segoe UI Semilight" panose="020B0402040204020203" pitchFamily="34" charset="0"/>
            </a:endParaRPr>
          </a:p>
          <a:p>
            <a:pPr>
              <a:buNone/>
            </a:pPr>
            <a:r>
              <a:rPr lang="en-US" sz="2400" dirty="0">
                <a:latin typeface="Microsoft JhengHei" panose="020B0604030504040204" pitchFamily="34" charset="-120"/>
                <a:ea typeface="Microsoft JhengHei" panose="020B0604030504040204" pitchFamily="34" charset="-120"/>
              </a:rPr>
              <a:t>Customer Behavior</a:t>
            </a:r>
          </a:p>
          <a:p>
            <a:pPr lvl="1" algn="just"/>
            <a:r>
              <a:rPr lang="en-US" sz="2200" dirty="0">
                <a:latin typeface="Segoe UI Semilight" panose="020B0402040204020203" pitchFamily="34" charset="0"/>
                <a:cs typeface="Segoe UI Semilight" panose="020B0402040204020203" pitchFamily="34" charset="0"/>
              </a:rPr>
              <a:t>What is the average spending per customer?</a:t>
            </a:r>
          </a:p>
          <a:p>
            <a:pPr lvl="1" algn="just"/>
            <a:r>
              <a:rPr lang="en-US" sz="2200" dirty="0">
                <a:latin typeface="Segoe UI Semilight" panose="020B0402040204020203" pitchFamily="34" charset="0"/>
                <a:cs typeface="Segoe UI Semilight" panose="020B0402040204020203" pitchFamily="34" charset="0"/>
              </a:rPr>
              <a:t>What is the distribution of ticket types purchased?</a:t>
            </a:r>
          </a:p>
          <a:p>
            <a:pPr lvl="1" algn="just"/>
            <a:r>
              <a:rPr lang="en-US" sz="2200" dirty="0">
                <a:latin typeface="Segoe UI Semilight" panose="020B0402040204020203" pitchFamily="34" charset="0"/>
                <a:cs typeface="Segoe UI Semilight" panose="020B0402040204020203" pitchFamily="34" charset="0"/>
              </a:rPr>
              <a:t>Is there a correlation between purchase channel (online/station) and ticket type</a:t>
            </a:r>
            <a:r>
              <a:rPr lang="en-US" sz="2000" dirty="0">
                <a:latin typeface="Segoe UI Semilight" panose="020B0402040204020203" pitchFamily="34" charset="0"/>
                <a:cs typeface="Segoe UI Semilight" panose="020B0402040204020203" pitchFamily="34" charset="0"/>
              </a:rPr>
              <a:t>?</a:t>
            </a:r>
          </a:p>
          <a:p>
            <a:pPr marL="457200" lvl="1" indent="0">
              <a:buNone/>
            </a:pPr>
            <a:endParaRPr lang="en-US" sz="2200" dirty="0">
              <a:latin typeface="Segoe UI Semilight" panose="020B0402040204020203" pitchFamily="34" charset="0"/>
              <a:cs typeface="Segoe UI Semilight" panose="020B0402040204020203" pitchFamily="34" charset="0"/>
            </a:endParaRPr>
          </a:p>
          <a:p>
            <a:pPr>
              <a:buFont typeface="Arial" panose="020B0604020202020204" pitchFamily="34" charset="0"/>
              <a:buChar char="•"/>
            </a:pPr>
            <a:endParaRPr lang="en-US" sz="2000" dirty="0"/>
          </a:p>
          <a:p>
            <a:pPr>
              <a:buFont typeface="Arial" panose="020B0604020202020204" pitchFamily="34" charset="0"/>
              <a:buChar char="•"/>
            </a:pPr>
            <a:endParaRPr lang="en-US" sz="2000" dirty="0">
              <a:latin typeface="Segoe UI Semilight" panose="020B0402040204020203" pitchFamily="34" charset="0"/>
              <a:cs typeface="Segoe UI Semilight" panose="020B0402040204020203" pitchFamily="34" charset="0"/>
            </a:endParaRPr>
          </a:p>
          <a:p>
            <a:pPr marL="457200" lvl="1" indent="0" algn="l">
              <a:buNone/>
            </a:pPr>
            <a:endParaRPr lang="en-US" b="0" i="0" dirty="0">
              <a:effectLst/>
              <a:latin typeface="fkGroteskNeue"/>
            </a:endParaRPr>
          </a:p>
          <a:p>
            <a:endParaRPr lang="en-US" dirty="0"/>
          </a:p>
        </p:txBody>
      </p:sp>
      <p:sp>
        <p:nvSpPr>
          <p:cNvPr id="4" name="Slide Number Placeholder 3">
            <a:extLst>
              <a:ext uri="{FF2B5EF4-FFF2-40B4-BE49-F238E27FC236}">
                <a16:creationId xmlns:a16="http://schemas.microsoft.com/office/drawing/2014/main" id="{6F2245BD-C243-108F-5BDA-98C6436CEEC3}"/>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84453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A3E01-2154-7AC2-84E2-F3FE87D92EA4}"/>
              </a:ext>
            </a:extLst>
          </p:cNvPr>
          <p:cNvSpPr>
            <a:spLocks noGrp="1"/>
          </p:cNvSpPr>
          <p:nvPr>
            <p:ph idx="1"/>
          </p:nvPr>
        </p:nvSpPr>
        <p:spPr>
          <a:xfrm>
            <a:off x="838200" y="1543042"/>
            <a:ext cx="10515600" cy="5178433"/>
          </a:xfrm>
        </p:spPr>
        <p:txBody>
          <a:bodyPr/>
          <a:lstStyle/>
          <a:p>
            <a:pPr marL="0" indent="0">
              <a:buNone/>
            </a:pPr>
            <a:r>
              <a:rPr lang="en-US" sz="2400" dirty="0">
                <a:latin typeface="Microsoft JhengHei" panose="020B0604030504040204" pitchFamily="34" charset="-120"/>
                <a:ea typeface="Microsoft JhengHei" panose="020B0604030504040204" pitchFamily="34" charset="-120"/>
              </a:rPr>
              <a:t>Punctuality &amp; Service Performance</a:t>
            </a:r>
          </a:p>
          <a:p>
            <a:pPr lvl="1"/>
            <a:r>
              <a:rPr lang="en-US" sz="2200" dirty="0">
                <a:latin typeface="Segoe UI Semilight" panose="020B0402040204020203" pitchFamily="34" charset="0"/>
                <a:cs typeface="Segoe UI Semilight" panose="020B0402040204020203" pitchFamily="34" charset="0"/>
              </a:rPr>
              <a:t>What percentage of trains arrive on time compared to delayed and cancelled trains?</a:t>
            </a:r>
          </a:p>
          <a:p>
            <a:pPr lvl="1"/>
            <a:r>
              <a:rPr lang="en-US" sz="2200" dirty="0">
                <a:latin typeface="Segoe UI Semilight" panose="020B0402040204020203" pitchFamily="34" charset="0"/>
                <a:cs typeface="Segoe UI Semilight" panose="020B0402040204020203" pitchFamily="34" charset="0"/>
              </a:rPr>
              <a:t>What are the key causes of service delays and cancellations, and how can we prioritize efforts to reduce them?</a:t>
            </a:r>
          </a:p>
          <a:p>
            <a:pPr lvl="1"/>
            <a:r>
              <a:rPr lang="en-US" sz="2200" dirty="0">
                <a:latin typeface="Segoe UI Semilight" panose="020B0402040204020203" pitchFamily="34" charset="0"/>
                <a:cs typeface="Segoe UI Semilight" panose="020B0402040204020203" pitchFamily="34" charset="0"/>
              </a:rPr>
              <a:t>What are the train routes with the most delays?</a:t>
            </a:r>
          </a:p>
          <a:p>
            <a:pPr lvl="1"/>
            <a:r>
              <a:rPr lang="en-US" sz="2200" dirty="0">
                <a:latin typeface="Segoe UI Semilight" panose="020B0402040204020203" pitchFamily="34" charset="0"/>
                <a:cs typeface="Segoe UI Semilight" panose="020B0402040204020203" pitchFamily="34" charset="0"/>
              </a:rPr>
              <a:t>What is the average delay time per route?</a:t>
            </a:r>
          </a:p>
          <a:p>
            <a:pPr lvl="1"/>
            <a:endParaRPr lang="en-US" dirty="0"/>
          </a:p>
          <a:p>
            <a:pPr marL="0" indent="0" algn="l">
              <a:buNone/>
            </a:pPr>
            <a:r>
              <a:rPr lang="en-US" sz="2400" b="0" i="0" dirty="0">
                <a:effectLst/>
                <a:latin typeface="Microsoft JhengHei" panose="020B0604030504040204" pitchFamily="34" charset="-120"/>
                <a:ea typeface="Microsoft JhengHei" panose="020B0604030504040204" pitchFamily="34" charset="-120"/>
              </a:rPr>
              <a:t>Market and Growth</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How has market share changed compared to other modes of transport?</a:t>
            </a:r>
          </a:p>
          <a:p>
            <a:pPr marL="742950" lvl="1" indent="-285750" algn="l">
              <a:buFont typeface="Arial" panose="020B0604020202020204" pitchFamily="34" charset="0"/>
              <a:buChar char="•"/>
            </a:pPr>
            <a:r>
              <a:rPr lang="en-US" sz="2200" b="0" i="0" dirty="0">
                <a:effectLst/>
                <a:latin typeface="Segoe UI Semilight" panose="020B0402040204020203" pitchFamily="34" charset="0"/>
                <a:cs typeface="Segoe UI Semilight" panose="020B0402040204020203" pitchFamily="34" charset="0"/>
              </a:rPr>
              <a:t>What is the growth rate in passenger numbers or revenue year-over-year</a:t>
            </a:r>
            <a:r>
              <a:rPr lang="en-US" b="0" i="0" dirty="0">
                <a:effectLst/>
                <a:latin typeface="fkGroteskNeue"/>
              </a:rPr>
              <a:t>?</a:t>
            </a:r>
          </a:p>
          <a:p>
            <a:pPr>
              <a:buFont typeface="Arial" panose="020B0604020202020204" pitchFamily="34" charset="0"/>
              <a:buChar char="•"/>
            </a:pPr>
            <a:endParaRPr lang="en-US" sz="2000" dirty="0"/>
          </a:p>
          <a:p>
            <a:endParaRPr lang="en-US" dirty="0"/>
          </a:p>
        </p:txBody>
      </p:sp>
      <p:sp>
        <p:nvSpPr>
          <p:cNvPr id="4" name="Slide Number Placeholder 3">
            <a:extLst>
              <a:ext uri="{FF2B5EF4-FFF2-40B4-BE49-F238E27FC236}">
                <a16:creationId xmlns:a16="http://schemas.microsoft.com/office/drawing/2014/main" id="{AC15075B-8310-D933-CDAC-B48514733345}"/>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00679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466850" y="498194"/>
            <a:ext cx="10515600" cy="1325563"/>
          </a:xfrm>
        </p:spPr>
        <p:txBody>
          <a:bodyPr>
            <a:normAutofit/>
          </a:bodyPr>
          <a:lstStyle/>
          <a:p>
            <a:r>
              <a:rPr lang="en-US" sz="3600" b="1" dirty="0">
                <a:latin typeface="Microsoft JhengHei" panose="020B0604030504040204" pitchFamily="34" charset="-120"/>
                <a:ea typeface="Microsoft JhengHei" panose="020B0604030504040204" pitchFamily="34" charset="-120"/>
              </a:rPr>
              <a:t>Methodology</a:t>
            </a:r>
          </a:p>
        </p:txBody>
      </p:sp>
      <p:sp>
        <p:nvSpPr>
          <p:cNvPr id="4" name="Content Placeholder 3"/>
          <p:cNvSpPr>
            <a:spLocks noGrp="1"/>
          </p:cNvSpPr>
          <p:nvPr>
            <p:ph idx="1"/>
          </p:nvPr>
        </p:nvSpPr>
        <p:spPr>
          <a:xfrm>
            <a:off x="1257300" y="1703076"/>
            <a:ext cx="10515600" cy="4351338"/>
          </a:xfrm>
        </p:spPr>
        <p:txBody>
          <a:bodyPr>
            <a:normAutofit/>
          </a:bodyPr>
          <a:lstStyle/>
          <a:p>
            <a:r>
              <a:rPr lang="en-US" u="sng" dirty="0">
                <a:latin typeface="Microsoft JhengHei" panose="020B0604030504040204" pitchFamily="34" charset="-120"/>
                <a:ea typeface="Microsoft JhengHei" panose="020B0604030504040204" pitchFamily="34" charset="-120"/>
                <a:cs typeface="Lao UI" panose="020F0502020204030204" pitchFamily="34" charset="0"/>
              </a:rPr>
              <a:t>Data Cleaning and preparation</a:t>
            </a:r>
            <a:r>
              <a:rPr lang="en-US" u="sng" dirty="0">
                <a:latin typeface="Microsoft JhengHei" panose="020B0604030504040204" pitchFamily="34" charset="-120"/>
                <a:ea typeface="Microsoft JhengHei" panose="020B0604030504040204" pitchFamily="34" charset="-120"/>
                <a:cs typeface="ADLaM Display" panose="020F0502020204030204" pitchFamily="2" charset="0"/>
              </a:rPr>
              <a:t>:</a:t>
            </a:r>
          </a:p>
          <a:p>
            <a:r>
              <a:rPr lang="en-US" sz="2000" b="1" dirty="0">
                <a:latin typeface="Segoe UI Emoji" panose="020B0502040204020203" pitchFamily="34" charset="0"/>
                <a:ea typeface="Segoe UI Emoji" panose="020B0502040204020203" pitchFamily="34" charset="0"/>
                <a:cs typeface="Ebrima" panose="02000000000000000000" pitchFamily="2" charset="0"/>
              </a:rPr>
              <a:t>Handling Missing or Invalid Values</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r>
              <a:rPr lang="en-US" sz="2000" b="1" dirty="0">
                <a:latin typeface="Segoe UI Emoji" panose="020B0502040204020203" pitchFamily="34" charset="0"/>
                <a:ea typeface="Segoe UI Emoji" panose="020B0502040204020203" pitchFamily="34" charset="0"/>
                <a:cs typeface="Ebrima" panose="02000000000000000000" pitchFamily="2" charset="0"/>
              </a:rPr>
              <a:t>Standardizing Data Formats</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r>
              <a:rPr lang="en-US" sz="2000" b="1" dirty="0">
                <a:latin typeface="Segoe UI Emoji" panose="020B0502040204020203" pitchFamily="34" charset="0"/>
                <a:ea typeface="Segoe UI Emoji" panose="020B0502040204020203" pitchFamily="34" charset="0"/>
                <a:cs typeface="Ebrima" panose="02000000000000000000" pitchFamily="2" charset="0"/>
              </a:rPr>
              <a:t>Creating Derived Columns</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r>
              <a:rPr lang="en-US" sz="2000" b="1" dirty="0">
                <a:latin typeface="Segoe UI Emoji" panose="020B0502040204020203" pitchFamily="34" charset="0"/>
                <a:ea typeface="Segoe UI Emoji" panose="020B0502040204020203" pitchFamily="34" charset="0"/>
                <a:cs typeface="Ebrima" panose="02000000000000000000" pitchFamily="2" charset="0"/>
              </a:rPr>
              <a:t>Merging Tables</a:t>
            </a:r>
          </a:p>
          <a:p>
            <a:pPr marL="0" indent="0">
              <a:buNone/>
            </a:pPr>
            <a:endParaRPr lang="en-US" dirty="0"/>
          </a:p>
          <a:p>
            <a:r>
              <a:rPr lang="en-US" u="sng" dirty="0">
                <a:latin typeface="Microsoft JhengHei" panose="020B0604030504040204" pitchFamily="34" charset="-120"/>
                <a:ea typeface="Microsoft JhengHei" panose="020B0604030504040204" pitchFamily="34" charset="-120"/>
              </a:rPr>
              <a:t>Data Modelling:</a:t>
            </a:r>
          </a:p>
          <a:p>
            <a:r>
              <a:rPr lang="en-US" sz="2000" b="1" dirty="0">
                <a:latin typeface="Segoe UI Emoji" panose="020B0502040204020203" pitchFamily="34" charset="0"/>
                <a:ea typeface="Segoe UI Emoji" panose="020B0502040204020203" pitchFamily="34" charset="0"/>
                <a:cs typeface="Ebrima" panose="02000000000000000000" pitchFamily="2" charset="0"/>
              </a:rPr>
              <a:t>Defining Relationships</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r>
              <a:rPr lang="en-US" sz="2000" b="1" dirty="0">
                <a:latin typeface="Segoe UI Emoji" panose="020B0502040204020203" pitchFamily="34" charset="0"/>
                <a:ea typeface="Segoe UI Emoji" panose="020B0502040204020203" pitchFamily="34" charset="0"/>
                <a:cs typeface="Ebrima" panose="02000000000000000000" pitchFamily="2" charset="0"/>
              </a:rPr>
              <a:t>Implementing DAX Measures</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r>
              <a:rPr lang="en-US" sz="2000" b="1" dirty="0">
                <a:latin typeface="Segoe UI Emoji" panose="020B0502040204020203" pitchFamily="34" charset="0"/>
                <a:ea typeface="Segoe UI Emoji" panose="020B0502040204020203" pitchFamily="34" charset="0"/>
                <a:cs typeface="Ebrima" panose="02000000000000000000" pitchFamily="2" charset="0"/>
              </a:rPr>
              <a:t>Optimizing Performance</a:t>
            </a:r>
            <a:endParaRPr lang="en-US" sz="2000" dirty="0">
              <a:latin typeface="Segoe UI Emoji" panose="020B0502040204020203" pitchFamily="34" charset="0"/>
              <a:ea typeface="Segoe UI Emoji" panose="020B0502040204020203" pitchFamily="34" charset="0"/>
              <a:cs typeface="Ebrima" panose="02000000000000000000" pitchFamily="2" charset="0"/>
            </a:endParaRPr>
          </a:p>
          <a:p>
            <a:endParaRPr lang="en-US" sz="1600" dirty="0"/>
          </a:p>
          <a:p>
            <a:pPr marL="0" indent="0">
              <a:buNone/>
            </a:pPr>
            <a:endParaRPr lang="en-US" sz="1600"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7</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49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475961" y="921443"/>
            <a:ext cx="10515600" cy="1325563"/>
          </a:xfrm>
        </p:spPr>
        <p:txBody>
          <a:bodyPr>
            <a:noAutofit/>
          </a:bodyPr>
          <a:lstStyle/>
          <a:p>
            <a:r>
              <a:rPr lang="en-US" sz="3200" b="1" i="1" dirty="0"/>
              <a:t/>
            </a:r>
            <a:br>
              <a:rPr lang="en-US" sz="3200" b="1" i="1" dirty="0"/>
            </a:br>
            <a:r>
              <a:rPr lang="en-US" sz="2800" u="sng" dirty="0">
                <a:latin typeface="Microsoft JhengHei" panose="020B0604030504040204" pitchFamily="34" charset="-120"/>
                <a:ea typeface="Microsoft JhengHei" panose="020B0604030504040204" pitchFamily="34" charset="-120"/>
              </a:rPr>
              <a:t>Visualization &amp; Analysis</a:t>
            </a:r>
            <a:r>
              <a:rPr lang="en-US" sz="2800" b="1" u="sng" dirty="0"/>
              <a:t>:</a:t>
            </a:r>
            <a:r>
              <a:rPr lang="en-US" sz="2800" b="1" i="1" dirty="0"/>
              <a:t/>
            </a:r>
            <a:br>
              <a:rPr lang="en-US" sz="2800" b="1" i="1" dirty="0"/>
            </a:br>
            <a:endParaRPr lang="en-US" sz="2800" b="1" i="1" u="sng" dirty="0"/>
          </a:p>
        </p:txBody>
      </p:sp>
      <p:sp>
        <p:nvSpPr>
          <p:cNvPr id="6" name="Content Placeholder 5"/>
          <p:cNvSpPr>
            <a:spLocks noGrp="1"/>
          </p:cNvSpPr>
          <p:nvPr>
            <p:ph idx="1"/>
          </p:nvPr>
        </p:nvSpPr>
        <p:spPr>
          <a:xfrm>
            <a:off x="1275522" y="2093015"/>
            <a:ext cx="10515600" cy="4351338"/>
          </a:xfrm>
        </p:spPr>
        <p:txBody>
          <a:bodyPr/>
          <a:lstStyle/>
          <a:p>
            <a:r>
              <a:rPr lang="en-US" sz="2000" b="1" dirty="0">
                <a:latin typeface="Segoe UI Emoji" panose="020B0502040204020203" pitchFamily="34" charset="0"/>
                <a:ea typeface="Segoe UI Emoji" panose="020B0502040204020203" pitchFamily="34" charset="0"/>
                <a:cs typeface="Calibri" panose="020F0502020204030204" pitchFamily="34" charset="0"/>
              </a:rPr>
              <a:t>Delay &amp; Refund Analysis</a:t>
            </a:r>
            <a:endParaRPr lang="en-US" sz="2000" dirty="0">
              <a:latin typeface="Segoe UI Emoji" panose="020B0502040204020203" pitchFamily="34" charset="0"/>
              <a:ea typeface="Segoe UI Emoji" panose="020B0502040204020203" pitchFamily="34" charset="0"/>
              <a:cs typeface="Calibri" panose="020F0502020204030204" pitchFamily="34" charset="0"/>
            </a:endParaRPr>
          </a:p>
          <a:p>
            <a:r>
              <a:rPr lang="en-US" sz="2000" b="1" dirty="0">
                <a:latin typeface="Segoe UI Emoji" panose="020B0502040204020203" pitchFamily="34" charset="0"/>
                <a:ea typeface="Segoe UI Emoji" panose="020B0502040204020203" pitchFamily="34" charset="0"/>
                <a:cs typeface="Calibri" panose="020F0502020204030204" pitchFamily="34" charset="0"/>
              </a:rPr>
              <a:t>Passenger Behavior</a:t>
            </a:r>
            <a:endParaRPr lang="en-US" sz="2000" dirty="0">
              <a:latin typeface="Segoe UI Emoji" panose="020B0502040204020203" pitchFamily="34" charset="0"/>
              <a:ea typeface="Segoe UI Emoji" panose="020B0502040204020203" pitchFamily="34" charset="0"/>
              <a:cs typeface="Calibri" panose="020F0502020204030204" pitchFamily="34" charset="0"/>
            </a:endParaRPr>
          </a:p>
          <a:p>
            <a:r>
              <a:rPr lang="en-US" sz="2000" b="1" dirty="0">
                <a:latin typeface="Segoe UI Emoji" panose="020B0502040204020203" pitchFamily="34" charset="0"/>
                <a:ea typeface="Segoe UI Emoji" panose="020B0502040204020203" pitchFamily="34" charset="0"/>
                <a:cs typeface="Calibri" panose="020F0502020204030204" pitchFamily="34" charset="0"/>
              </a:rPr>
              <a:t>Total Revenue &amp; Transactions Analysis</a:t>
            </a:r>
            <a:endParaRPr lang="en-US" sz="2000" dirty="0">
              <a:latin typeface="Segoe UI Emoji" panose="020B0502040204020203" pitchFamily="34" charset="0"/>
              <a:ea typeface="Segoe UI Emoji" panose="020B0502040204020203" pitchFamily="34" charset="0"/>
              <a:cs typeface="Calibri" panose="020F0502020204030204" pitchFamily="34" charset="0"/>
            </a:endParaRPr>
          </a:p>
          <a:p>
            <a:r>
              <a:rPr lang="en-US" sz="2000" b="1" dirty="0">
                <a:latin typeface="Segoe UI Emoji" panose="020B0502040204020203" pitchFamily="34" charset="0"/>
                <a:ea typeface="Segoe UI Emoji" panose="020B0502040204020203" pitchFamily="34" charset="0"/>
                <a:cs typeface="Calibri" panose="020F0502020204030204" pitchFamily="34" charset="0"/>
              </a:rPr>
              <a:t>on time trips</a:t>
            </a:r>
            <a:endParaRPr lang="en-US" sz="2000" dirty="0">
              <a:latin typeface="Segoe UI Emoji" panose="020B0502040204020203" pitchFamily="34" charset="0"/>
              <a:ea typeface="Segoe UI Emoji" panose="020B0502040204020203"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8</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8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white">
          <a:xfrm>
            <a:off x="0" y="-13652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200396" y="1041498"/>
            <a:ext cx="3932237" cy="695227"/>
          </a:xfrm>
        </p:spPr>
        <p:txBody>
          <a:bodyPr>
            <a:normAutofit fontScale="90000"/>
          </a:bodyPr>
          <a:lstStyle/>
          <a:p>
            <a:r>
              <a:rPr lang="en-US" dirty="0">
                <a:latin typeface="Microsoft JhengHei" panose="020B0604030504040204" pitchFamily="34" charset="-120"/>
                <a:ea typeface="Microsoft JhengHei" panose="020B0604030504040204" pitchFamily="34" charset="-120"/>
              </a:rPr>
              <a:t>Milestone Achieved</a:t>
            </a:r>
          </a:p>
        </p:txBody>
      </p:sp>
      <p:sp>
        <p:nvSpPr>
          <p:cNvPr id="6" name="Text Placeholder 5"/>
          <p:cNvSpPr>
            <a:spLocks noGrp="1"/>
          </p:cNvSpPr>
          <p:nvPr>
            <p:ph type="body" sz="half" idx="2"/>
          </p:nvPr>
        </p:nvSpPr>
        <p:spPr>
          <a:xfrm>
            <a:off x="838200" y="1736725"/>
            <a:ext cx="5257800" cy="2995531"/>
          </a:xfrm>
        </p:spPr>
        <p:txBody>
          <a:bodyPr/>
          <a:lstStyle/>
          <a:p>
            <a:endParaRPr lang="en-US" sz="1800" dirty="0">
              <a:latin typeface="Segoe UI Emoji" panose="020B0502040204020203" pitchFamily="34" charset="0"/>
              <a:ea typeface="Segoe UI Emoji" panose="020B0502040204020203" pitchFamily="34" charset="0"/>
              <a:cs typeface="Calibri" panose="020F0502020204030204" pitchFamily="34" charset="0"/>
            </a:endParaRPr>
          </a:p>
          <a:p>
            <a:pPr marL="285750" indent="-28575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cs typeface="Calibri" panose="020F0502020204030204" pitchFamily="34" charset="0"/>
              </a:rPr>
              <a:t>Most trips (89.85%, or 28,752 trips) were completed on time — a strong indicator of operational efficiency.</a:t>
            </a:r>
          </a:p>
          <a:p>
            <a:pPr marL="285750" indent="-28575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cs typeface="Calibri" panose="020F0502020204030204" pitchFamily="34" charset="0"/>
              </a:rPr>
              <a:t>Around 11% of all trips faced delays or cancellations (a total of 3,558 trips), which still presents room for improvement.</a:t>
            </a: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9</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4556D7B-8CF6-EFB1-87F2-ADF6BBEB6D57}"/>
              </a:ext>
            </a:extLst>
          </p:cNvPr>
          <p:cNvPicPr>
            <a:picLocks noChangeAspect="1"/>
          </p:cNvPicPr>
          <p:nvPr/>
        </p:nvPicPr>
        <p:blipFill>
          <a:blip r:embed="rId3"/>
          <a:stretch>
            <a:fillRect/>
          </a:stretch>
        </p:blipFill>
        <p:spPr>
          <a:xfrm>
            <a:off x="6333029" y="1153140"/>
            <a:ext cx="5549437" cy="4380394"/>
          </a:xfrm>
          <a:prstGeom prst="rect">
            <a:avLst/>
          </a:prstGeom>
        </p:spPr>
      </p:pic>
    </p:spTree>
    <p:extLst>
      <p:ext uri="{BB962C8B-B14F-4D97-AF65-F5344CB8AC3E}">
        <p14:creationId xmlns:p14="http://schemas.microsoft.com/office/powerpoint/2010/main" val="4235987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TotalTime>
  <Words>975</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Microsoft JhengHei</vt:lpstr>
      <vt:lpstr>ADLaM Display</vt:lpstr>
      <vt:lpstr>Aptos</vt:lpstr>
      <vt:lpstr>Aptos Display</vt:lpstr>
      <vt:lpstr>Arial</vt:lpstr>
      <vt:lpstr>Calibri</vt:lpstr>
      <vt:lpstr>Ebrima</vt:lpstr>
      <vt:lpstr>fkGroteskNeue</vt:lpstr>
      <vt:lpstr>Lao UI</vt:lpstr>
      <vt:lpstr>Segoe UI Emoji</vt:lpstr>
      <vt:lpstr>Segoe UI Historic</vt:lpstr>
      <vt:lpstr>Segoe UI Semilight</vt:lpstr>
      <vt:lpstr>Wingdings</vt:lpstr>
      <vt:lpstr>office theme</vt:lpstr>
      <vt:lpstr>UK TRAIN RIDES</vt:lpstr>
      <vt:lpstr>Team Members</vt:lpstr>
      <vt:lpstr>Introduction</vt:lpstr>
      <vt:lpstr>Business Questions</vt:lpstr>
      <vt:lpstr>PowerPoint Presentation</vt:lpstr>
      <vt:lpstr>PowerPoint Presentation</vt:lpstr>
      <vt:lpstr>Methodology</vt:lpstr>
      <vt:lpstr> Visualization &amp; Analysis: </vt:lpstr>
      <vt:lpstr>Milestone Achieved</vt:lpstr>
      <vt:lpstr>Trips Obstacles </vt:lpstr>
      <vt:lpstr>Trips Avenue</vt:lpstr>
      <vt:lpstr>Leading Stations</vt:lpstr>
      <vt:lpstr>Set-back Stations</vt:lpstr>
      <vt:lpstr>Synopsis</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Me</cp:lastModifiedBy>
  <cp:revision>416</cp:revision>
  <dcterms:created xsi:type="dcterms:W3CDTF">2024-05-08T07:11:24Z</dcterms:created>
  <dcterms:modified xsi:type="dcterms:W3CDTF">2025-05-09T14:37:20Z</dcterms:modified>
</cp:coreProperties>
</file>