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410" r:id="rId5"/>
    <p:sldId id="383" r:id="rId6"/>
    <p:sldId id="391" r:id="rId7"/>
    <p:sldId id="411" r:id="rId8"/>
    <p:sldId id="412" r:id="rId9"/>
    <p:sldId id="408" r:id="rId10"/>
    <p:sldId id="407" r:id="rId11"/>
    <p:sldId id="404" r:id="rId12"/>
    <p:sldId id="397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98" d="100"/>
          <a:sy n="98" d="100"/>
        </p:scale>
        <p:origin x="641" y="6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F970790C-0A43-43D0-B2CF-7CFEAEF3174C}" type="datetime1">
              <a:rPr lang="ru-RU" smtClean="0"/>
              <a:t>20.04.2025</a:t>
            </a:fld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E2C230DF-5933-439D-898F-38E9AC9BA68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8" name="Верхний колонтитул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481CF219-5CA9-4DD1-8040-7BA03D0E024E}" type="datetime1">
              <a:rPr lang="ru-RU" smtClean="0"/>
              <a:pPr/>
              <a:t>20.04.2025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A89C7E07-3C67-C64C-8DA0-0404F63039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B2D13-6448-38E9-491F-035E93A2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59F2784-AD1E-7183-5ABF-0776BCF516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1482E68-7F44-3B73-1415-F1ED5AD03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E72284-F25A-15E1-1BC2-B57A36D3FA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3530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40E2B-A8AE-912E-4FF4-D46613331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57061C2-0DD8-DD05-2E16-D5D8F6F39B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0D349DF-E4D2-B3D0-03E3-274E6B383C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A58CF8-0D64-2B9C-C305-32D03A491C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2082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ru-RU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таблиц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Полилиния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7" name="Полилиния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Объект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ru-RU" sz="2000"/>
            </a:lvl1pPr>
            <a:lvl2pPr marL="457200" indent="0">
              <a:spcBef>
                <a:spcPts val="1800"/>
              </a:spcBef>
              <a:buNone/>
              <a:defRPr lang="ru-RU" sz="2000"/>
            </a:lvl2pPr>
            <a:lvl3pPr marL="914400" indent="0">
              <a:spcBef>
                <a:spcPts val="1800"/>
              </a:spcBef>
              <a:buNone/>
              <a:defRPr lang="ru-RU" sz="2000"/>
            </a:lvl3pPr>
            <a:lvl4pPr marL="1371600" indent="0">
              <a:spcBef>
                <a:spcPts val="1800"/>
              </a:spcBef>
              <a:buNone/>
              <a:defRPr lang="ru-RU" sz="2000"/>
            </a:lvl4pPr>
            <a:lvl5pPr marL="1828800" indent="0">
              <a:spcBef>
                <a:spcPts val="1800"/>
              </a:spcBef>
              <a:buNone/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ru-RU" sz="2000"/>
            </a:lvl1pPr>
            <a:lvl2pPr>
              <a:spcBef>
                <a:spcPts val="600"/>
              </a:spcBef>
              <a:defRPr lang="ru-RU" sz="2000"/>
            </a:lvl2pPr>
            <a:lvl3pPr>
              <a:spcBef>
                <a:spcPts val="1800"/>
              </a:spcBef>
              <a:defRPr lang="ru-RU" sz="2000"/>
            </a:lvl3pPr>
            <a:lvl4pPr>
              <a:spcBef>
                <a:spcPts val="1800"/>
              </a:spcBef>
              <a:defRPr lang="ru-RU" sz="2000"/>
            </a:lvl4pPr>
            <a:lvl5pPr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Полилиния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Полилиния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" name="Полилиния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Объект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ru-RU" sz="2000"/>
            </a:lvl1pPr>
            <a:lvl2pPr>
              <a:spcBef>
                <a:spcPts val="600"/>
              </a:spcBef>
              <a:defRPr lang="ru-RU" sz="2000"/>
            </a:lvl2pPr>
            <a:lvl3pPr>
              <a:spcBef>
                <a:spcPts val="1800"/>
              </a:spcBef>
              <a:defRPr lang="ru-RU" sz="2000"/>
            </a:lvl3pPr>
            <a:lvl4pPr>
              <a:spcBef>
                <a:spcPts val="1800"/>
              </a:spcBef>
              <a:defRPr lang="ru-RU" sz="2000"/>
            </a:lvl4pPr>
            <a:lvl5pPr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7" name="Объект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ru-RU" sz="2000"/>
            </a:lvl1pPr>
            <a:lvl2pPr>
              <a:spcBef>
                <a:spcPts val="1800"/>
              </a:spcBef>
              <a:defRPr lang="ru-RU" sz="2000"/>
            </a:lvl2pPr>
            <a:lvl3pPr>
              <a:spcBef>
                <a:spcPts val="1800"/>
              </a:spcBef>
              <a:defRPr lang="ru-RU" sz="2000"/>
            </a:lvl3pPr>
            <a:lvl4pPr>
              <a:spcBef>
                <a:spcPts val="1800"/>
              </a:spcBef>
              <a:defRPr lang="ru-RU" sz="2000"/>
            </a:lvl4pPr>
            <a:lvl5pPr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9" name="Местозаполнитель таблицы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ru-RU"/>
            </a:lvl1pPr>
          </a:lstStyle>
          <a:p>
            <a:pPr rtl="0"/>
            <a:r>
              <a:rPr lang="ru-RU"/>
              <a:t>Вставка таблицы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ru-RU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8" name="Текст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ru-RU" sz="4000"/>
            </a:lvl2pPr>
            <a:lvl3pPr>
              <a:defRPr lang="ru-RU" sz="4000"/>
            </a:lvl3pPr>
            <a:lvl4pPr>
              <a:defRPr lang="ru-RU" sz="4000"/>
            </a:lvl4pPr>
            <a:lvl5pPr>
              <a:defRPr lang="ru-RU" sz="4000"/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Автофигура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 spc="50" baseline="0"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2" name="Объект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ru-RU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ru-RU" sz="2000"/>
            </a:lvl2pPr>
            <a:lvl3pPr indent="-283464">
              <a:spcBef>
                <a:spcPts val="1800"/>
              </a:spcBef>
              <a:defRPr lang="ru-RU" sz="2000"/>
            </a:lvl3pPr>
            <a:lvl4pPr indent="-283464">
              <a:spcBef>
                <a:spcPts val="1800"/>
              </a:spcBef>
              <a:defRPr lang="ru-RU" sz="2000"/>
            </a:lvl4pPr>
            <a:lvl5pPr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3" name="Номер слайда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2" name="Дата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ru-RU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ru-RU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8" name="Текст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ru-RU" sz="4000"/>
            </a:lvl2pPr>
            <a:lvl3pPr>
              <a:defRPr lang="ru-RU" sz="4000"/>
            </a:lvl3pPr>
            <a:lvl4pPr>
              <a:defRPr lang="ru-RU" sz="4000"/>
            </a:lvl4pPr>
            <a:lvl5pPr>
              <a:defRPr lang="ru-RU" sz="4000"/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Полилиния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Полилиния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Полилиния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2" name="Объект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ru-RU" sz="2000"/>
            </a:lvl1pPr>
            <a:lvl2pPr indent="-283464">
              <a:spcBef>
                <a:spcPts val="1800"/>
              </a:spcBef>
              <a:defRPr lang="ru-RU" sz="2000"/>
            </a:lvl2pPr>
            <a:lvl3pPr indent="-283464">
              <a:spcBef>
                <a:spcPts val="1800"/>
              </a:spcBef>
              <a:defRPr lang="ru-RU" sz="2000"/>
            </a:lvl3pPr>
            <a:lvl4pPr indent="-283464">
              <a:spcBef>
                <a:spcPts val="1800"/>
              </a:spcBef>
              <a:defRPr lang="ru-RU" sz="2000"/>
            </a:lvl4pPr>
            <a:lvl5pPr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ru-RU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Текст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ru-RU" sz="4000"/>
            </a:lvl2pPr>
            <a:lvl3pPr>
              <a:defRPr lang="ru-RU" sz="4000"/>
            </a:lvl3pPr>
            <a:lvl4pPr>
              <a:defRPr lang="ru-RU" sz="4000"/>
            </a:lvl4pPr>
            <a:lvl5pPr>
              <a:defRPr lang="ru-RU" sz="4000"/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Полилиния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Полилиния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" name="Полилиния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2" name="Объект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ru-RU" sz="2000"/>
            </a:lvl1pPr>
            <a:lvl2pPr marL="283464" indent="-283464">
              <a:spcBef>
                <a:spcPts val="1800"/>
              </a:spcBef>
              <a:defRPr lang="ru-RU" sz="2000"/>
            </a:lvl2pPr>
            <a:lvl3pPr marL="594360" indent="-283464">
              <a:spcBef>
                <a:spcPts val="1800"/>
              </a:spcBef>
              <a:defRPr lang="ru-RU" sz="2000"/>
            </a:lvl3pPr>
            <a:lvl4pPr marL="822960" indent="-283464">
              <a:spcBef>
                <a:spcPts val="1800"/>
              </a:spcBef>
              <a:defRPr lang="ru-RU" sz="2000"/>
            </a:lvl4pPr>
            <a:lvl5pPr marL="1005840"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 dirty="0"/>
              <a:t>Щелкните, чтобы добавить содержимое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3" name="Объект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ru-RU" sz="2000"/>
            </a:lvl1pPr>
            <a:lvl2pPr marL="283464" indent="-283464">
              <a:spcBef>
                <a:spcPts val="1800"/>
              </a:spcBef>
              <a:defRPr lang="ru-RU" sz="2000"/>
            </a:lvl2pPr>
            <a:lvl3pPr marL="548640" indent="-283464">
              <a:spcBef>
                <a:spcPts val="1800"/>
              </a:spcBef>
              <a:defRPr lang="ru-RU" sz="2000"/>
            </a:lvl3pPr>
            <a:lvl4pPr marL="822960" indent="-283464">
              <a:spcBef>
                <a:spcPts val="1800"/>
              </a:spcBef>
              <a:defRPr lang="ru-RU" sz="2000"/>
            </a:lvl4pPr>
            <a:lvl5pPr marL="1005840"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Автофигура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Полилиния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" name="Полилиния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8" name="Полилиния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9" name="Полилиния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Объект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ru-RU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ru-RU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ru-RU" sz="2000"/>
            </a:lvl3pPr>
            <a:lvl4pPr marL="1371600" indent="0">
              <a:spcBef>
                <a:spcPts val="1800"/>
              </a:spcBef>
              <a:buFont typeface="+mj-lt"/>
              <a:buNone/>
              <a:defRPr lang="ru-RU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endParaRPr lang="ru-RU" dirty="0"/>
          </a:p>
        </p:txBody>
      </p:sp>
      <p:sp>
        <p:nvSpPr>
          <p:cNvPr id="2" name="Объект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ru-RU" sz="2000"/>
            </a:lvl1pPr>
            <a:lvl2pPr marL="283464" indent="-283464">
              <a:spcBef>
                <a:spcPts val="1800"/>
              </a:spcBef>
              <a:defRPr lang="ru-RU" sz="2000"/>
            </a:lvl2pPr>
            <a:lvl3pPr marL="548640" indent="-283464">
              <a:spcBef>
                <a:spcPts val="1800"/>
              </a:spcBef>
              <a:defRPr lang="ru-RU" sz="2000"/>
            </a:lvl3pPr>
            <a:lvl4pPr marL="822960" indent="-283464">
              <a:spcBef>
                <a:spcPts val="1800"/>
              </a:spcBef>
              <a:defRPr lang="ru-RU" sz="2000"/>
            </a:lvl4pPr>
            <a:lvl5pPr marL="1005840"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рисун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3" name="Объект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ru-RU" sz="2000"/>
            </a:lvl1pPr>
            <a:lvl2pPr indent="-283464">
              <a:spcBef>
                <a:spcPts val="1800"/>
              </a:spcBef>
              <a:defRPr lang="ru-RU" sz="2000"/>
            </a:lvl2pPr>
            <a:lvl3pPr indent="-283464">
              <a:spcBef>
                <a:spcPts val="1800"/>
              </a:spcBef>
              <a:defRPr lang="ru-RU" sz="2000"/>
            </a:lvl3pPr>
            <a:lvl4pPr indent="-283464">
              <a:spcBef>
                <a:spcPts val="1800"/>
              </a:spcBef>
              <a:defRPr lang="ru-RU" sz="2000"/>
            </a:lvl4pPr>
            <a:lvl5pPr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0" name="Дата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ru-RU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ru-RU" dirty="0">
              <a:latin typeface="+mn-lt"/>
            </a:endParaRPr>
          </a:p>
        </p:txBody>
      </p:sp>
      <p:sp>
        <p:nvSpPr>
          <p:cNvPr id="32" name="Номер слайда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ru-RU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ru-RU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ru-RU">
          <a:solidFill>
            <a:schemeClr val="tx2"/>
          </a:solidFill>
        </a:defRPr>
      </a:lvl2pPr>
      <a:lvl3pPr eaLnBrk="1" hangingPunct="1">
        <a:defRPr lang="ru-RU">
          <a:solidFill>
            <a:schemeClr val="tx2"/>
          </a:solidFill>
        </a:defRPr>
      </a:lvl3pPr>
      <a:lvl4pPr eaLnBrk="1" hangingPunct="1">
        <a:defRPr lang="ru-RU">
          <a:solidFill>
            <a:schemeClr val="tx2"/>
          </a:solidFill>
        </a:defRPr>
      </a:lvl4pPr>
      <a:lvl5pPr eaLnBrk="1" hangingPunct="1">
        <a:defRPr lang="ru-RU">
          <a:solidFill>
            <a:schemeClr val="tx2"/>
          </a:solidFill>
        </a:defRPr>
      </a:lvl5pPr>
      <a:lvl6pPr eaLnBrk="1" hangingPunct="1">
        <a:defRPr lang="ru-RU">
          <a:solidFill>
            <a:schemeClr val="tx2"/>
          </a:solidFill>
        </a:defRPr>
      </a:lvl6pPr>
      <a:lvl7pPr eaLnBrk="1" hangingPunct="1">
        <a:defRPr lang="ru-RU">
          <a:solidFill>
            <a:schemeClr val="tx2"/>
          </a:solidFill>
        </a:defRPr>
      </a:lvl7pPr>
      <a:lvl8pPr eaLnBrk="1" hangingPunct="1">
        <a:defRPr lang="ru-RU">
          <a:solidFill>
            <a:schemeClr val="tx2"/>
          </a:solidFill>
        </a:defRPr>
      </a:lvl8pPr>
      <a:lvl9pPr eaLnBrk="1" hangingPunct="1">
        <a:defRPr lang="ru-RU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5.129.199.157:808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Data-Wrangling-and-Visualisation/Stock-Market-Visualiz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5064" y="411479"/>
            <a:ext cx="7011240" cy="329184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Russian stock market visualization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5DDCCB-ADB2-E4CF-D973-D73DEEFB7901}"/>
              </a:ext>
            </a:extLst>
          </p:cNvPr>
          <p:cNvSpPr txBox="1"/>
          <p:nvPr/>
        </p:nvSpPr>
        <p:spPr>
          <a:xfrm>
            <a:off x="4785064" y="4216894"/>
            <a:ext cx="77658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Salavat </a:t>
            </a:r>
            <a:r>
              <a:rPr lang="en-US" sz="2600" dirty="0" err="1">
                <a:solidFill>
                  <a:schemeClr val="bg1"/>
                </a:solidFill>
              </a:rPr>
              <a:t>Faizullin</a:t>
            </a:r>
            <a:r>
              <a:rPr lang="en-US" sz="2600" dirty="0">
                <a:solidFill>
                  <a:schemeClr val="bg1"/>
                </a:solidFill>
              </a:rPr>
              <a:t>, Ruslan </a:t>
            </a:r>
            <a:r>
              <a:rPr lang="en-US" sz="2600" dirty="0" err="1">
                <a:solidFill>
                  <a:schemeClr val="bg1"/>
                </a:solidFill>
              </a:rPr>
              <a:t>Gatiatullin</a:t>
            </a:r>
            <a:r>
              <a:rPr lang="en-US" sz="2600" dirty="0">
                <a:solidFill>
                  <a:schemeClr val="bg1"/>
                </a:solidFill>
              </a:rPr>
              <a:t>, Ilya Grigorev</a:t>
            </a:r>
            <a:endParaRPr lang="ru-RU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What our project is about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8031" y="2858287"/>
            <a:ext cx="10734182" cy="3709987"/>
          </a:xfrm>
        </p:spPr>
        <p:txBody>
          <a:bodyPr tIns="457200"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en-US" sz="3200" dirty="0">
                <a:solidFill>
                  <a:schemeClr val="bg1"/>
                </a:solidFill>
              </a:rPr>
              <a:t>Visualizing historical returns of the Russian stock market</a:t>
            </a:r>
            <a:endParaRPr lang="ru-RU" sz="3200" dirty="0">
              <a:solidFill>
                <a:schemeClr val="bg1"/>
              </a:solidFill>
            </a:endParaRPr>
          </a:p>
          <a:p>
            <a:pPr rtl="0"/>
            <a:r>
              <a:rPr lang="en-US" sz="3200" dirty="0">
                <a:solidFill>
                  <a:schemeClr val="bg1"/>
                </a:solidFill>
              </a:rPr>
              <a:t>Providing useful insights for potential investors</a:t>
            </a:r>
          </a:p>
          <a:p>
            <a:pPr rtl="0"/>
            <a:r>
              <a:rPr lang="en-US" sz="3200" dirty="0">
                <a:solidFill>
                  <a:schemeClr val="bg1"/>
                </a:solidFill>
              </a:rPr>
              <a:t>Providing interesting facts for ordinary users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AE2A16-85D4-607E-542F-84F51CA56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573" y="-102875"/>
            <a:ext cx="6961427" cy="6858000"/>
          </a:xfrm>
          <a:prstGeom prst="rect">
            <a:avLst/>
          </a:prstGeom>
        </p:spPr>
      </p:pic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Our result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1414" y="2190270"/>
            <a:ext cx="4873153" cy="4379206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en-US" sz="2600" b="1" dirty="0"/>
              <a:t>We have implemented three visualizations</a:t>
            </a:r>
          </a:p>
          <a:p>
            <a:pPr rtl="0"/>
            <a:r>
              <a:rPr lang="en-US" sz="2600" b="1" dirty="0"/>
              <a:t>The main one is the market returns heatmap</a:t>
            </a:r>
          </a:p>
          <a:p>
            <a:pPr rtl="0"/>
            <a:r>
              <a:rPr lang="en-US" sz="2600" b="1" dirty="0"/>
              <a:t>For example, if you invested ₽1000 in 200</a:t>
            </a:r>
            <a:r>
              <a:rPr lang="ru-RU" sz="2600" b="1" dirty="0"/>
              <a:t>8</a:t>
            </a:r>
            <a:r>
              <a:rPr lang="en-US" sz="2600" b="1" dirty="0"/>
              <a:t>, you would’ve had ₽6170 in 2018</a:t>
            </a:r>
          </a:p>
          <a:p>
            <a:pPr rtl="0"/>
            <a:r>
              <a:rPr lang="en-US" sz="2600" b="1" dirty="0"/>
              <a:t>Can choose between annual and total return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67A7C-8002-9577-8601-18FC05FD7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976E5-4ABD-D390-F1F2-047E71EC1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Our result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B3209B-2799-08A3-E6DD-2782C520494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76130" y="1978388"/>
            <a:ext cx="6424206" cy="3710564"/>
          </a:xfrm>
        </p:spPr>
        <p:txBody>
          <a:bodyPr tIns="457200"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en-US" sz="2600" dirty="0">
                <a:solidFill>
                  <a:schemeClr val="bg1"/>
                </a:solidFill>
              </a:rPr>
              <a:t>Our second visualization is an interactive bar chart</a:t>
            </a:r>
          </a:p>
          <a:p>
            <a:pPr marL="0" indent="0" rtl="0">
              <a:buNone/>
            </a:pPr>
            <a:endParaRPr lang="ru-RU" sz="32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127194-BBE5-ACDF-A40F-2598D4B11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88301"/>
            <a:ext cx="12192000" cy="377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73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AC0E5-5230-9256-FFAE-B3A3E7823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7C64237-00A7-5A4A-360C-E344FA34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Our result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8636D6F-F36B-ECED-3D9B-AF3A127103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7969" y="2219773"/>
            <a:ext cx="6787747" cy="3708517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en-US" sz="2600" b="1" dirty="0">
                <a:solidFill>
                  <a:schemeClr val="bg1"/>
                </a:solidFill>
              </a:rPr>
              <a:t>Our third visualization is the distribution of stock price increase of the largest Russian companies year-to-year</a:t>
            </a:r>
            <a:endParaRPr lang="ru-RU" sz="26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91F9A27-FC84-71BE-CF44-5DD386A70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69" y="3494126"/>
            <a:ext cx="10159014" cy="336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41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How our project can be useful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7706261" cy="3597470"/>
          </a:xfrm>
        </p:spPr>
        <p:txBody>
          <a:bodyPr rtlCol="0"/>
          <a:lstStyle>
            <a:defPPr>
              <a:defRPr lang="ru-RU"/>
            </a:defPPr>
          </a:lstStyle>
          <a:p>
            <a:pPr marL="283464" marR="0" lvl="0" indent="-283464" algn="l" defTabSz="914400" rtl="0" eaLnBrk="1" fontAlgn="auto" latinLnBrk="0" hangingPunct="1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b="1" dirty="0">
                <a:latin typeface="Franklin Gothic Book"/>
              </a:rPr>
              <a:t>Investors can choose desired proportion of stocks in their portfolio based on their risk-tolerance</a:t>
            </a:r>
          </a:p>
          <a:p>
            <a:pPr marL="283464" marR="0" lvl="0" indent="-283464" algn="l" defTabSz="914400" rtl="0" eaLnBrk="1" fontAlgn="auto" latinLnBrk="0" hangingPunct="1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b="1" dirty="0">
                <a:latin typeface="Franklin Gothic Book"/>
              </a:rPr>
              <a:t>Investors can compare how good different Exchange Tradable Funds (ETF’s) are at tracking the broad stock index</a:t>
            </a:r>
          </a:p>
          <a:p>
            <a:pPr marL="283464" marR="0" lvl="0" indent="-283464" algn="l" defTabSz="914400" rtl="0" eaLnBrk="1" fontAlgn="auto" latinLnBrk="0" hangingPunct="1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Development process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D92FCA-4673-FEE6-412A-8FAAD1D7D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345" y="2080858"/>
            <a:ext cx="6029770" cy="415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Challenges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1942" y="2676525"/>
            <a:ext cx="11576481" cy="3597470"/>
          </a:xfrm>
        </p:spPr>
        <p:txBody>
          <a:bodyPr rtlCol="0">
            <a:normAutofit fontScale="92500" lnSpcReduction="20000"/>
          </a:bodyPr>
          <a:lstStyle>
            <a:defPPr>
              <a:defRPr lang="ru-RU"/>
            </a:defPPr>
          </a:lstStyle>
          <a:p>
            <a:pPr lvl="1" rtl="0"/>
            <a:r>
              <a:rPr lang="en-US" sz="2600" b="1" dirty="0"/>
              <a:t>Two team members are studying on exchange in two different countries</a:t>
            </a:r>
          </a:p>
          <a:p>
            <a:pPr lvl="1" rtl="0"/>
            <a:r>
              <a:rPr lang="en-US" sz="2600" b="1" dirty="0"/>
              <a:t>Our </a:t>
            </a:r>
            <a:r>
              <a:rPr lang="en-US" sz="2600" b="1" dirty="0" err="1"/>
              <a:t>timezones</a:t>
            </a:r>
            <a:r>
              <a:rPr lang="en-US" sz="2600" b="1" dirty="0"/>
              <a:t> are quite different</a:t>
            </a:r>
          </a:p>
          <a:p>
            <a:pPr lvl="1" rtl="0"/>
            <a:r>
              <a:rPr lang="en-US" sz="2600" b="1" dirty="0"/>
              <a:t>Moscow Exchange website (main source of our data) can be hard to work with: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b="1" dirty="0"/>
              <a:t>Might not load from outside Russia for multiple days in a row, even with a VPN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b="1" dirty="0"/>
              <a:t>Interactions required for scraping are generally poorly made and need workaround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b="1" dirty="0"/>
              <a:t>For example, specifying FROM and TILL parameters in URL does nothing in reality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b="1" dirty="0"/>
              <a:t>Many other things like that</a:t>
            </a:r>
          </a:p>
          <a:p>
            <a:pPr lvl="1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Thank you!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B139A-0E63-7DF1-11C2-2E966C5E41D5}"/>
              </a:ext>
            </a:extLst>
          </p:cNvPr>
          <p:cNvSpPr txBox="1"/>
          <p:nvPr/>
        </p:nvSpPr>
        <p:spPr>
          <a:xfrm>
            <a:off x="6309904" y="4077957"/>
            <a:ext cx="62084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Full visualization: </a:t>
            </a:r>
          </a:p>
          <a:p>
            <a:r>
              <a:rPr lang="en-US" sz="2600" dirty="0">
                <a:solidFill>
                  <a:schemeClr val="bg1"/>
                </a:solidFill>
                <a:hlinkClick r:id="rId3"/>
              </a:rPr>
              <a:t>http://5.129.199.157:8080/</a:t>
            </a:r>
            <a:endParaRPr lang="en-US" sz="2600" dirty="0">
              <a:solidFill>
                <a:schemeClr val="bg1"/>
              </a:solidFill>
            </a:endParaRPr>
          </a:p>
          <a:p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GitHub repo: </a:t>
            </a:r>
          </a:p>
          <a:p>
            <a:r>
              <a:rPr lang="en-US" sz="2600" dirty="0">
                <a:solidFill>
                  <a:schemeClr val="bg1"/>
                </a:solidFill>
                <a:hlinkClick r:id="rId4"/>
              </a:rPr>
              <a:t>https://github.com/Data-Wrangling-and-Visualisation/Stock-Market-Visualization</a:t>
            </a:r>
            <a:endParaRPr lang="en-US" sz="26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6_TF78853419_Win32" id="{64F198E1-15ED-4C37-8B7E-9AFB96C99CBF}" vid="{515DDF0C-3F45-451B-B34F-9EB95F7A6FE3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Ежегодная презентация (геометрические фигуры)</Template>
  <TotalTime>143</TotalTime>
  <Words>259</Words>
  <Application>Microsoft Office PowerPoint</Application>
  <PresentationFormat>Широкоэкранный</PresentationFormat>
  <Paragraphs>42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Franklin Gothic Book</vt:lpstr>
      <vt:lpstr>Franklin Gothic Demi</vt:lpstr>
      <vt:lpstr>Wingdings</vt:lpstr>
      <vt:lpstr>Пользовательская</vt:lpstr>
      <vt:lpstr>Russian stock market visualization</vt:lpstr>
      <vt:lpstr>What our project is about</vt:lpstr>
      <vt:lpstr>Our result</vt:lpstr>
      <vt:lpstr>Our result</vt:lpstr>
      <vt:lpstr>Our result</vt:lpstr>
      <vt:lpstr>How our project can be useful</vt:lpstr>
      <vt:lpstr>Development process</vt:lpstr>
      <vt:lpstr>Challenges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Руслан Гатиатуллин</dc:creator>
  <cp:lastModifiedBy>Руслан Гатиатуллин</cp:lastModifiedBy>
  <cp:revision>3</cp:revision>
  <dcterms:created xsi:type="dcterms:W3CDTF">2025-04-20T07:02:18Z</dcterms:created>
  <dcterms:modified xsi:type="dcterms:W3CDTF">2025-04-20T16:04:10Z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