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Source Code Pro"/>
      <p:regular r:id="rId29"/>
      <p:bold r:id="rId30"/>
    </p:embeddedFont>
    <p:embeddedFont>
      <p:font typeface="Montserrat Medium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SemiBold-bold.fntdata"/><Relationship Id="rId21" Type="http://schemas.openxmlformats.org/officeDocument/2006/relationships/font" Target="fonts/MontserratSemiBold-regular.fntdata"/><Relationship Id="rId24" Type="http://schemas.openxmlformats.org/officeDocument/2006/relationships/font" Target="fonts/MontserratSemiBold-boldItalic.fntdata"/><Relationship Id="rId23" Type="http://schemas.openxmlformats.org/officeDocument/2006/relationships/font" Target="fonts/Montserrat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c7efc01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0c7efc01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0c141b4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0c141b4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c7efc01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0c7efc01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10bf8fc9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10bf8fc9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f8ec21bba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f8ec21bba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10bf8fc91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10bf8fc9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0c141b4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0c141b4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f8ec21bba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f8ec21bba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0c141b45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0c141b45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0c7efc01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0c7efc01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c7efc01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c7efc01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f8ec21bb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f8ec21bb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0c7efc0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0c7efc0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0c141b45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0c141b45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6750" y="2933550"/>
            <a:ext cx="9420300" cy="2317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Montserrat Medium"/>
              <a:buNone/>
              <a:defRPr sz="60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Font typeface="Montserrat SemiBold"/>
              <a:buNone/>
              <a:defRPr sz="12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Montserrat SemiBold"/>
              <a:buNone/>
              <a:defRPr sz="120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Montserrat SemiBold"/>
              <a:buNone/>
              <a:defRPr sz="120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Montserrat SemiBold"/>
              <a:buNone/>
              <a:defRPr sz="120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Montserrat SemiBold"/>
              <a:buNone/>
              <a:defRPr sz="120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Montserrat SemiBold"/>
              <a:buNone/>
              <a:defRPr sz="120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Montserrat SemiBold"/>
              <a:buNone/>
              <a:defRPr sz="120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Montserrat SemiBold"/>
              <a:buNone/>
              <a:defRPr sz="120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Montserrat SemiBold"/>
              <a:buNone/>
              <a:defRPr sz="120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E1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Medium"/>
              <a:buNone/>
              <a:defRPr sz="3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ontserrat Medium"/>
              <a:buNone/>
              <a:defRPr sz="5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ontserrat Medium"/>
              <a:buNone/>
              <a:defRPr sz="5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ontserrat Medium"/>
              <a:buNone/>
              <a:defRPr sz="5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ontserrat Medium"/>
              <a:buNone/>
              <a:defRPr sz="5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ontserrat Medium"/>
              <a:buNone/>
              <a:defRPr sz="5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ontserrat Medium"/>
              <a:buNone/>
              <a:defRPr sz="5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ontserrat Medium"/>
              <a:buNone/>
              <a:defRPr sz="5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ontserrat Medium"/>
              <a:buNone/>
              <a:defRPr sz="5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ontserrat Medium"/>
              <a:buNone/>
              <a:defRPr sz="5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rgbClr val="1C4587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Montserrat Medium"/>
              <a:buNone/>
              <a:defRPr sz="4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Montserrat Medium"/>
              <a:buNone/>
              <a:defRPr sz="4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Montserrat Medium"/>
              <a:buNone/>
              <a:defRPr sz="4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Montserrat Medium"/>
              <a:buNone/>
              <a:defRPr sz="4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Montserrat Medium"/>
              <a:buNone/>
              <a:defRPr sz="4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Montserrat Medium"/>
              <a:buNone/>
              <a:defRPr sz="4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Montserrat Medium"/>
              <a:buNone/>
              <a:defRPr sz="4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Montserrat Medium"/>
              <a:buNone/>
              <a:defRPr sz="4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Montserrat Medium"/>
              <a:buNone/>
              <a:defRPr sz="4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Medium"/>
              <a:buNone/>
              <a:defRPr sz="21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Mohit Gangwani</a:t>
            </a:r>
            <a:endParaRPr sz="3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Scientist</a:t>
            </a:r>
            <a:endParaRPr sz="18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8119850" y="4784650"/>
            <a:ext cx="3057600" cy="14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datais.life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912" y="0"/>
            <a:ext cx="2932175" cy="29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FBFB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Process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176" name="Google Shape;176;p22"/>
          <p:cNvGrpSpPr/>
          <p:nvPr/>
        </p:nvGrpSpPr>
        <p:grpSpPr>
          <a:xfrm>
            <a:off x="2688745" y="732019"/>
            <a:ext cx="3768522" cy="3774409"/>
            <a:chOff x="2675582" y="676586"/>
            <a:chExt cx="3793942" cy="3790328"/>
          </a:xfrm>
        </p:grpSpPr>
        <p:sp>
          <p:nvSpPr>
            <p:cNvPr id="177" name="Google Shape;177;p22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Google Shape;181;p22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182" name="Google Shape;182;p22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C58D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2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22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185" name="Google Shape;185;p22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D5DD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2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D5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22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188" name="Google Shape;188;p22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E65F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E65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0" name="Google Shape;190;p22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01</a:t>
              </a:r>
              <a:endParaRPr sz="1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91" name="Google Shape;191;p22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02</a:t>
              </a:r>
              <a:endParaRPr sz="1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92" name="Google Shape;192;p22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03</a:t>
              </a:r>
              <a:endParaRPr sz="1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grpSp>
          <p:nvGrpSpPr>
            <p:cNvPr id="193" name="Google Shape;193;p22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194" name="Google Shape;194;p22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944A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2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6" name="Google Shape;196;p22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04</a:t>
              </a:r>
              <a:endParaRPr sz="1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97" name="Google Shape;197;p22"/>
          <p:cNvGrpSpPr/>
          <p:nvPr/>
        </p:nvGrpSpPr>
        <p:grpSpPr>
          <a:xfrm>
            <a:off x="323500" y="1170475"/>
            <a:ext cx="3362713" cy="1289700"/>
            <a:chOff x="323500" y="1170475"/>
            <a:chExt cx="3362713" cy="1289700"/>
          </a:xfrm>
        </p:grpSpPr>
        <p:sp>
          <p:nvSpPr>
            <p:cNvPr id="198" name="Google Shape;198;p22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Medium"/>
                  <a:ea typeface="Montserrat Medium"/>
                  <a:cs typeface="Montserrat Medium"/>
                  <a:sym typeface="Montserrat Medium"/>
                </a:rPr>
                <a:t>Identified Problem</a:t>
              </a:r>
              <a:endParaRPr sz="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99" name="Google Shape;199;p22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0E65F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00" name="Google Shape;200;p22"/>
          <p:cNvGrpSpPr/>
          <p:nvPr/>
        </p:nvGrpSpPr>
        <p:grpSpPr>
          <a:xfrm>
            <a:off x="323500" y="2828275"/>
            <a:ext cx="3629413" cy="1289700"/>
            <a:chOff x="323500" y="2828275"/>
            <a:chExt cx="3629413" cy="1289700"/>
          </a:xfrm>
        </p:grpSpPr>
        <p:sp>
          <p:nvSpPr>
            <p:cNvPr id="201" name="Google Shape;201;p22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Medium"/>
                  <a:ea typeface="Montserrat Medium"/>
                  <a:cs typeface="Montserrat Medium"/>
                  <a:sym typeface="Montserrat Medium"/>
                </a:rPr>
                <a:t>Testing Different Services</a:t>
              </a:r>
              <a:endParaRPr sz="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02" name="Google Shape;202;p22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03" name="Google Shape;203;p22"/>
          <p:cNvGrpSpPr/>
          <p:nvPr/>
        </p:nvGrpSpPr>
        <p:grpSpPr>
          <a:xfrm>
            <a:off x="5209825" y="3020450"/>
            <a:ext cx="3610650" cy="1289700"/>
            <a:chOff x="5209825" y="3020450"/>
            <a:chExt cx="3610650" cy="1289700"/>
          </a:xfrm>
        </p:grpSpPr>
        <p:sp>
          <p:nvSpPr>
            <p:cNvPr id="204" name="Google Shape;204;p22"/>
            <p:cNvSpPr txBox="1"/>
            <p:nvPr/>
          </p:nvSpPr>
          <p:spPr>
            <a:xfrm>
              <a:off x="6696475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Medium"/>
                  <a:ea typeface="Montserrat Medium"/>
                  <a:cs typeface="Montserrat Medium"/>
                  <a:sym typeface="Montserrat Medium"/>
                </a:rPr>
                <a:t>Routing Algorithm + Running Linear Model on walking data</a:t>
              </a:r>
              <a:endParaRPr sz="120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cxnSp>
          <p:nvCxnSpPr>
            <p:cNvPr id="205" name="Google Shape;205;p22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Routing Algorithms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/>
              <a:t>D</a:t>
            </a:r>
            <a:r>
              <a:rPr lang="en"/>
              <a:t>ijkstra* </a:t>
            </a:r>
            <a:r>
              <a:rPr lang="en"/>
              <a:t>Bidirectional</a:t>
            </a:r>
            <a:r>
              <a:rPr lang="en"/>
              <a:t> Algorithm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weights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Matrix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Lowest Cost Route</a:t>
            </a: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75" y="3714113"/>
            <a:ext cx="21621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238" y="2454175"/>
            <a:ext cx="26955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FBFB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Process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219" name="Google Shape;219;p24"/>
          <p:cNvGrpSpPr/>
          <p:nvPr/>
        </p:nvGrpSpPr>
        <p:grpSpPr>
          <a:xfrm>
            <a:off x="2688745" y="732019"/>
            <a:ext cx="3768522" cy="3774409"/>
            <a:chOff x="2675582" y="676586"/>
            <a:chExt cx="3793942" cy="3790328"/>
          </a:xfrm>
        </p:grpSpPr>
        <p:sp>
          <p:nvSpPr>
            <p:cNvPr id="220" name="Google Shape;220;p24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" name="Google Shape;224;p24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225" name="Google Shape;225;p2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C58D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24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228" name="Google Shape;228;p2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D5DD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D5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24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231" name="Google Shape;231;p2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E65F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E65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" name="Google Shape;233;p24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01</a:t>
              </a:r>
              <a:endParaRPr sz="1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34" name="Google Shape;234;p24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02</a:t>
              </a:r>
              <a:endParaRPr sz="1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35" name="Google Shape;235;p24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03</a:t>
              </a:r>
              <a:endParaRPr sz="1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grpSp>
          <p:nvGrpSpPr>
            <p:cNvPr id="236" name="Google Shape;236;p24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237" name="Google Shape;237;p2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944A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" name="Google Shape;239;p24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04</a:t>
              </a:r>
              <a:endParaRPr sz="1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240" name="Google Shape;240;p24"/>
          <p:cNvGrpSpPr/>
          <p:nvPr/>
        </p:nvGrpSpPr>
        <p:grpSpPr>
          <a:xfrm>
            <a:off x="323500" y="1170475"/>
            <a:ext cx="3362713" cy="1289700"/>
            <a:chOff x="323500" y="1170475"/>
            <a:chExt cx="3362713" cy="1289700"/>
          </a:xfrm>
        </p:grpSpPr>
        <p:sp>
          <p:nvSpPr>
            <p:cNvPr id="241" name="Google Shape;241;p24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Medium"/>
                  <a:ea typeface="Montserrat Medium"/>
                  <a:cs typeface="Montserrat Medium"/>
                  <a:sym typeface="Montserrat Medium"/>
                </a:rPr>
                <a:t>Identified Problem</a:t>
              </a:r>
              <a:endParaRPr sz="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42" name="Google Shape;242;p24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0E65F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43" name="Google Shape;243;p24"/>
          <p:cNvGrpSpPr/>
          <p:nvPr/>
        </p:nvGrpSpPr>
        <p:grpSpPr>
          <a:xfrm>
            <a:off x="323500" y="2828275"/>
            <a:ext cx="3629413" cy="1289700"/>
            <a:chOff x="323500" y="2828275"/>
            <a:chExt cx="3629413" cy="1289700"/>
          </a:xfrm>
        </p:grpSpPr>
        <p:sp>
          <p:nvSpPr>
            <p:cNvPr id="244" name="Google Shape;244;p24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Medium"/>
                  <a:ea typeface="Montserrat Medium"/>
                  <a:cs typeface="Montserrat Medium"/>
                  <a:sym typeface="Montserrat Medium"/>
                </a:rPr>
                <a:t>Testing Different Services</a:t>
              </a:r>
              <a:endParaRPr sz="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45" name="Google Shape;245;p24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46" name="Google Shape;246;p24"/>
          <p:cNvGrpSpPr/>
          <p:nvPr/>
        </p:nvGrpSpPr>
        <p:grpSpPr>
          <a:xfrm>
            <a:off x="5209825" y="1060350"/>
            <a:ext cx="3610650" cy="1289700"/>
            <a:chOff x="5209825" y="1060350"/>
            <a:chExt cx="3610650" cy="1289700"/>
          </a:xfrm>
        </p:grpSpPr>
        <p:sp>
          <p:nvSpPr>
            <p:cNvPr id="247" name="Google Shape;247;p24"/>
            <p:cNvSpPr txBox="1"/>
            <p:nvPr/>
          </p:nvSpPr>
          <p:spPr>
            <a:xfrm>
              <a:off x="6696475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Medium"/>
                  <a:ea typeface="Montserrat Medium"/>
                  <a:cs typeface="Montserrat Medium"/>
                  <a:sym typeface="Montserrat Medium"/>
                </a:rPr>
                <a:t>Putting it all together and deploying</a:t>
              </a:r>
              <a:endParaRPr sz="120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cxnSp>
          <p:nvCxnSpPr>
            <p:cNvPr id="248" name="Google Shape;248;p24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49" name="Google Shape;249;p24"/>
          <p:cNvGrpSpPr/>
          <p:nvPr/>
        </p:nvGrpSpPr>
        <p:grpSpPr>
          <a:xfrm>
            <a:off x="5209825" y="3020450"/>
            <a:ext cx="3610650" cy="1289700"/>
            <a:chOff x="5209825" y="3020450"/>
            <a:chExt cx="3610650" cy="1289700"/>
          </a:xfrm>
        </p:grpSpPr>
        <p:sp>
          <p:nvSpPr>
            <p:cNvPr id="250" name="Google Shape;250;p24"/>
            <p:cNvSpPr txBox="1"/>
            <p:nvPr/>
          </p:nvSpPr>
          <p:spPr>
            <a:xfrm>
              <a:off x="6696475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Medium"/>
                  <a:ea typeface="Montserrat Medium"/>
                  <a:cs typeface="Montserrat Medium"/>
                  <a:sym typeface="Montserrat Medium"/>
                </a:rPr>
                <a:t>Routing Algorithm + Running Linear Model on walking data</a:t>
              </a:r>
              <a:endParaRPr sz="120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cxnSp>
          <p:nvCxnSpPr>
            <p:cNvPr id="251" name="Google Shape;251;p24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050" y="1095654"/>
            <a:ext cx="2263651" cy="127328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Future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58" name="Google Shape;258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Database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 for iOS &amp; Android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Latent Model for every user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 Features</a:t>
            </a:r>
            <a:endParaRPr/>
          </a:p>
        </p:txBody>
      </p:sp>
      <p:pic>
        <p:nvPicPr>
          <p:cNvPr id="259" name="Google Shape;2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122" y="2358600"/>
            <a:ext cx="3260800" cy="22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3850" y="1106002"/>
            <a:ext cx="2263638" cy="125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9300" y="2666137"/>
            <a:ext cx="1594700" cy="159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FBFB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775" y="1306725"/>
            <a:ext cx="3501026" cy="350102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Any Questions?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Mohit Gangwani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Scientist</a:t>
            </a:r>
            <a:endParaRPr sz="2400"/>
          </a:p>
        </p:txBody>
      </p:sp>
      <p:sp>
        <p:nvSpPr>
          <p:cNvPr id="273" name="Google Shape;273;p27"/>
          <p:cNvSpPr txBox="1"/>
          <p:nvPr/>
        </p:nvSpPr>
        <p:spPr>
          <a:xfrm>
            <a:off x="453425" y="3642675"/>
            <a:ext cx="42009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RiseOverRun.io</a:t>
            </a:r>
            <a:endParaRPr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MohitGangwani@Outlook.com</a:t>
            </a:r>
            <a:endParaRPr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452500" y="550575"/>
            <a:ext cx="30000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in/MohitGangwani</a:t>
            </a:r>
            <a:endParaRPr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Data-is-Life</a:t>
            </a:r>
            <a:endParaRPr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00" y="437450"/>
            <a:ext cx="256425" cy="2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03" y="942725"/>
            <a:ext cx="256425" cy="2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97003" y="4507200"/>
            <a:ext cx="256422" cy="25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000" y="3978100"/>
            <a:ext cx="256425" cy="2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FBFB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Purpose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Challenging move to a new city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apps for everything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Elevation not properly considered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Apps don’t personalize solutions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information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775" y="1468824"/>
            <a:ext cx="3497526" cy="245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FBF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Process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>
            <a:off x="2688745" y="732019"/>
            <a:ext cx="3768522" cy="3774409"/>
            <a:chOff x="2675582" y="676586"/>
            <a:chExt cx="3793942" cy="3790328"/>
          </a:xfrm>
        </p:grpSpPr>
        <p:sp>
          <p:nvSpPr>
            <p:cNvPr id="78" name="Google Shape;78;p15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5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83" name="Google Shape;83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C58D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15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86" name="Google Shape;86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D5DD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D5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" name="Google Shape;88;p15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89" name="Google Shape;89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E65F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E65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" name="Google Shape;91;p15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01</a:t>
              </a:r>
              <a:endParaRPr sz="1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02</a:t>
              </a:r>
              <a:endParaRPr sz="1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03</a:t>
              </a:r>
              <a:endParaRPr sz="1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grpSp>
          <p:nvGrpSpPr>
            <p:cNvPr id="94" name="Google Shape;94;p15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95" name="Google Shape;95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944A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" name="Google Shape;97;p15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04</a:t>
              </a:r>
              <a:endParaRPr sz="1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323500" y="1170475"/>
            <a:ext cx="3362713" cy="1289700"/>
            <a:chOff x="323500" y="1170475"/>
            <a:chExt cx="3362713" cy="1289700"/>
          </a:xfrm>
        </p:grpSpPr>
        <p:sp>
          <p:nvSpPr>
            <p:cNvPr id="99" name="Google Shape;99;p15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Montserrat Medium"/>
                  <a:ea typeface="Montserrat Medium"/>
                  <a:cs typeface="Montserrat Medium"/>
                  <a:sym typeface="Montserrat Medium"/>
                </a:rPr>
                <a:t>Identified Problem</a:t>
              </a: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0" name="Google Shape;100;p15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0E65F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Walking and Biking Populations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96" y="1470963"/>
            <a:ext cx="3312974" cy="23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023" y="1470975"/>
            <a:ext cx="3312974" cy="239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are Walking more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000" y="1410800"/>
            <a:ext cx="6877983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Disabled and Elderly Population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2675"/>
            <a:ext cx="3568424" cy="356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350" y="1422675"/>
            <a:ext cx="3436641" cy="35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FBFB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Solution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Rise Over Run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RiseOverRun.io</a:t>
            </a:r>
            <a:endParaRPr strike="sngStrike"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App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Solves many problems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Layers to help you find only </a:t>
            </a:r>
            <a:r>
              <a:rPr lang="en"/>
              <a:t>relevant</a:t>
            </a:r>
            <a:r>
              <a:rPr lang="en"/>
              <a:t> places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 routes for you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750" y="821238"/>
            <a:ext cx="3501026" cy="350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FBFB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Process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133" name="Google Shape;133;p20"/>
          <p:cNvGrpSpPr/>
          <p:nvPr/>
        </p:nvGrpSpPr>
        <p:grpSpPr>
          <a:xfrm>
            <a:off x="2688745" y="732019"/>
            <a:ext cx="3768522" cy="3774409"/>
            <a:chOff x="2675582" y="676586"/>
            <a:chExt cx="3793942" cy="3790328"/>
          </a:xfrm>
        </p:grpSpPr>
        <p:sp>
          <p:nvSpPr>
            <p:cNvPr id="134" name="Google Shape;134;p20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20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139" name="Google Shape;139;p2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C58D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" name="Google Shape;141;p20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142" name="Google Shape;142;p2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D5DD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D5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20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145" name="Google Shape;145;p2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E65F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E65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" name="Google Shape;147;p20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01</a:t>
              </a:r>
              <a:endParaRPr sz="1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48" name="Google Shape;148;p20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02</a:t>
              </a:r>
              <a:endParaRPr sz="1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49" name="Google Shape;149;p20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03</a:t>
              </a:r>
              <a:endParaRPr sz="1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grpSp>
          <p:nvGrpSpPr>
            <p:cNvPr id="150" name="Google Shape;150;p20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151" name="Google Shape;151;p2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944A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20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04</a:t>
              </a:r>
              <a:endParaRPr sz="1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54" name="Google Shape;154;p20"/>
          <p:cNvGrpSpPr/>
          <p:nvPr/>
        </p:nvGrpSpPr>
        <p:grpSpPr>
          <a:xfrm>
            <a:off x="323500" y="1170475"/>
            <a:ext cx="3362713" cy="1289700"/>
            <a:chOff x="323500" y="1170475"/>
            <a:chExt cx="3362713" cy="1289700"/>
          </a:xfrm>
        </p:grpSpPr>
        <p:sp>
          <p:nvSpPr>
            <p:cNvPr id="155" name="Google Shape;155;p20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Medium"/>
                  <a:ea typeface="Montserrat Medium"/>
                  <a:cs typeface="Montserrat Medium"/>
                  <a:sym typeface="Montserrat Medium"/>
                </a:rPr>
                <a:t>Identified Problem</a:t>
              </a:r>
              <a:endParaRPr sz="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56" name="Google Shape;156;p20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0E65F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57" name="Google Shape;157;p20"/>
          <p:cNvGrpSpPr/>
          <p:nvPr/>
        </p:nvGrpSpPr>
        <p:grpSpPr>
          <a:xfrm>
            <a:off x="323500" y="2828275"/>
            <a:ext cx="3629413" cy="1289700"/>
            <a:chOff x="323500" y="2828275"/>
            <a:chExt cx="3629413" cy="1289700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Medium"/>
                  <a:ea typeface="Montserrat Medium"/>
                  <a:cs typeface="Montserrat Medium"/>
                  <a:sym typeface="Montserrat Medium"/>
                </a:rPr>
                <a:t>Testing Different Services</a:t>
              </a:r>
              <a:endParaRPr sz="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59" name="Google Shape;159;p20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FBFB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Tools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Model: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Round 1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Quantum GIS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Geopy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USGS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Round 2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Layers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Leaflet.js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Overpass API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Elevation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150" y="3188575"/>
            <a:ext cx="1797450" cy="14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550" y="2037671"/>
            <a:ext cx="4030774" cy="10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7800" y="3350633"/>
            <a:ext cx="2233326" cy="130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6550" y="1153400"/>
            <a:ext cx="2092101" cy="8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86550" y="1022425"/>
            <a:ext cx="967826" cy="9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