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IBM Plex Sans Bold" charset="1" panose="020B0803050203000203"/>
      <p:regular r:id="rId18"/>
    </p:embeddedFont>
    <p:embeddedFont>
      <p:font typeface="IBM Plex Sans Italics" charset="1" panose="020B0503050203000203"/>
      <p:regular r:id="rId19"/>
    </p:embeddedFont>
    <p:embeddedFont>
      <p:font typeface="IBM Plex Sans" charset="1" panose="020B0503050203000203"/>
      <p:regular r:id="rId20"/>
    </p:embeddedFont>
    <p:embeddedFont>
      <p:font typeface="Open Sans" charset="1" panose="020B0606030504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9.png" Type="http://schemas.openxmlformats.org/officeDocument/2006/relationships/image"/><Relationship Id="rId6" Target="../media/image40.png" Type="http://schemas.openxmlformats.org/officeDocument/2006/relationships/image"/><Relationship Id="rId7" Target="../media/image4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2" Target="../media/image7.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3.png" Type="http://schemas.openxmlformats.org/officeDocument/2006/relationships/image"/><Relationship Id="rId4" Target="../media/image24.sv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9.png" Type="http://schemas.openxmlformats.org/officeDocument/2006/relationships/image"/><Relationship Id="rId4" Target="../media/image30.png" Type="http://schemas.openxmlformats.org/officeDocument/2006/relationships/image"/><Relationship Id="rId5" Target="../media/image3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4.png" Type="http://schemas.openxmlformats.org/officeDocument/2006/relationships/image"/><Relationship Id="rId6" Target="../media/image3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6.png" Type="http://schemas.openxmlformats.org/officeDocument/2006/relationships/image"/><Relationship Id="rId4" Target="../media/image37.png" Type="http://schemas.openxmlformats.org/officeDocument/2006/relationships/image"/><Relationship Id="rId5" Target="../media/image3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776458"/>
            <a:ext cx="18083622" cy="388798"/>
          </a:xfrm>
          <a:custGeom>
            <a:avLst/>
            <a:gdLst/>
            <a:ahLst/>
            <a:cxnLst/>
            <a:rect r="r" b="b" t="t" l="l"/>
            <a:pathLst>
              <a:path h="388798" w="18083622">
                <a:moveTo>
                  <a:pt x="0" y="0"/>
                </a:moveTo>
                <a:lnTo>
                  <a:pt x="18083622" y="0"/>
                </a:lnTo>
                <a:lnTo>
                  <a:pt x="18083622" y="388798"/>
                </a:lnTo>
                <a:lnTo>
                  <a:pt x="0" y="3887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6356958"/>
            <a:ext cx="18083622" cy="84767"/>
          </a:xfrm>
          <a:custGeom>
            <a:avLst/>
            <a:gdLst/>
            <a:ahLst/>
            <a:cxnLst/>
            <a:rect r="r" b="b" t="t" l="l"/>
            <a:pathLst>
              <a:path h="84767" w="18083622">
                <a:moveTo>
                  <a:pt x="0" y="0"/>
                </a:moveTo>
                <a:lnTo>
                  <a:pt x="18083622" y="0"/>
                </a:lnTo>
                <a:lnTo>
                  <a:pt x="18083622" y="84767"/>
                </a:lnTo>
                <a:lnTo>
                  <a:pt x="0" y="847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9704689"/>
            <a:ext cx="18083622" cy="86363"/>
          </a:xfrm>
          <a:custGeom>
            <a:avLst/>
            <a:gdLst/>
            <a:ahLst/>
            <a:cxnLst/>
            <a:rect r="r" b="b" t="t" l="l"/>
            <a:pathLst>
              <a:path h="86363" w="18083622">
                <a:moveTo>
                  <a:pt x="0" y="0"/>
                </a:moveTo>
                <a:lnTo>
                  <a:pt x="18083622" y="0"/>
                </a:lnTo>
                <a:lnTo>
                  <a:pt x="18083622" y="86363"/>
                </a:lnTo>
                <a:lnTo>
                  <a:pt x="0" y="863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719442" y="6760381"/>
            <a:ext cx="1498695" cy="1498695"/>
          </a:xfrm>
          <a:custGeom>
            <a:avLst/>
            <a:gdLst/>
            <a:ahLst/>
            <a:cxnLst/>
            <a:rect r="r" b="b" t="t" l="l"/>
            <a:pathLst>
              <a:path h="1498695" w="1498695">
                <a:moveTo>
                  <a:pt x="0" y="0"/>
                </a:moveTo>
                <a:lnTo>
                  <a:pt x="1498695" y="0"/>
                </a:lnTo>
                <a:lnTo>
                  <a:pt x="1498695" y="1498696"/>
                </a:lnTo>
                <a:lnTo>
                  <a:pt x="0" y="1498696"/>
                </a:lnTo>
                <a:lnTo>
                  <a:pt x="0" y="0"/>
                </a:lnTo>
                <a:close/>
              </a:path>
            </a:pathLst>
          </a:custGeom>
          <a:blipFill>
            <a:blip r:embed="rId8"/>
            <a:stretch>
              <a:fillRect l="0" t="0" r="0" b="0"/>
            </a:stretch>
          </a:blipFill>
        </p:spPr>
      </p:sp>
      <p:sp>
        <p:nvSpPr>
          <p:cNvPr name="Freeform 6" id="6"/>
          <p:cNvSpPr/>
          <p:nvPr/>
        </p:nvSpPr>
        <p:spPr>
          <a:xfrm flipH="false" flipV="false" rot="0">
            <a:off x="-164077" y="0"/>
            <a:ext cx="18436382" cy="6356958"/>
          </a:xfrm>
          <a:custGeom>
            <a:avLst/>
            <a:gdLst/>
            <a:ahLst/>
            <a:cxnLst/>
            <a:rect r="r" b="b" t="t" l="l"/>
            <a:pathLst>
              <a:path h="6356958" w="18436382">
                <a:moveTo>
                  <a:pt x="0" y="0"/>
                </a:moveTo>
                <a:lnTo>
                  <a:pt x="18436382" y="0"/>
                </a:lnTo>
                <a:lnTo>
                  <a:pt x="18436382" y="6356958"/>
                </a:lnTo>
                <a:lnTo>
                  <a:pt x="0" y="6356958"/>
                </a:lnTo>
                <a:lnTo>
                  <a:pt x="0" y="0"/>
                </a:lnTo>
                <a:close/>
              </a:path>
            </a:pathLst>
          </a:custGeom>
          <a:blipFill>
            <a:blip r:embed="rId9"/>
            <a:stretch>
              <a:fillRect l="0" t="-3109" r="0" b="-3109"/>
            </a:stretch>
          </a:blipFill>
        </p:spPr>
      </p:sp>
      <p:sp>
        <p:nvSpPr>
          <p:cNvPr name="Freeform 7" id="7"/>
          <p:cNvSpPr/>
          <p:nvPr/>
        </p:nvSpPr>
        <p:spPr>
          <a:xfrm flipH="false" flipV="false" rot="0">
            <a:off x="0" y="9747870"/>
            <a:ext cx="18272305" cy="544755"/>
          </a:xfrm>
          <a:custGeom>
            <a:avLst/>
            <a:gdLst/>
            <a:ahLst/>
            <a:cxnLst/>
            <a:rect r="r" b="b" t="t" l="l"/>
            <a:pathLst>
              <a:path h="544755" w="18272305">
                <a:moveTo>
                  <a:pt x="0" y="0"/>
                </a:moveTo>
                <a:lnTo>
                  <a:pt x="18272305" y="0"/>
                </a:lnTo>
                <a:lnTo>
                  <a:pt x="18272305" y="544755"/>
                </a:lnTo>
                <a:lnTo>
                  <a:pt x="0" y="544755"/>
                </a:lnTo>
                <a:lnTo>
                  <a:pt x="0" y="0"/>
                </a:lnTo>
                <a:close/>
              </a:path>
            </a:pathLst>
          </a:custGeom>
          <a:blipFill>
            <a:blip r:embed="rId10"/>
            <a:stretch>
              <a:fillRect l="-58411" t="0" r="-58411" b="0"/>
            </a:stretch>
          </a:blipFill>
        </p:spPr>
      </p:sp>
      <p:sp>
        <p:nvSpPr>
          <p:cNvPr name="TextBox 8" id="8"/>
          <p:cNvSpPr txBox="true"/>
          <p:nvPr/>
        </p:nvSpPr>
        <p:spPr>
          <a:xfrm rot="0">
            <a:off x="705144" y="7628180"/>
            <a:ext cx="13993462" cy="890053"/>
          </a:xfrm>
          <a:prstGeom prst="rect">
            <a:avLst/>
          </a:prstGeom>
        </p:spPr>
        <p:txBody>
          <a:bodyPr anchor="t" rtlCol="false" tIns="0" lIns="0" bIns="0" rIns="0">
            <a:spAutoFit/>
          </a:bodyPr>
          <a:lstStyle/>
          <a:p>
            <a:pPr algn="l">
              <a:lnSpc>
                <a:spcPts val="3646"/>
              </a:lnSpc>
            </a:pPr>
            <a:r>
              <a:rPr lang="en-US" sz="3038" spc="-21" b="true">
                <a:solidFill>
                  <a:srgbClr val="000000"/>
                </a:solidFill>
                <a:latin typeface="IBM Plex Sans Bold"/>
                <a:ea typeface="IBM Plex Sans Bold"/>
                <a:cs typeface="IBM Plex Sans Bold"/>
                <a:sym typeface="IBM Plex Sans Bold"/>
              </a:rPr>
              <a:t>Prédiction des Prix et Actifs du S&amp;P </a:t>
            </a:r>
            <a:r>
              <a:rPr lang="en-US" sz="3038" spc="-21" b="true">
                <a:solidFill>
                  <a:srgbClr val="000000"/>
                </a:solidFill>
                <a:latin typeface="IBM Plex Sans Bold"/>
                <a:ea typeface="IBM Plex Sans Bold"/>
                <a:cs typeface="IBM Plex Sans Bold"/>
                <a:sym typeface="IBM Plex Sans Bold"/>
              </a:rPr>
              <a:t>500 grâce à du Machine Learning simple</a:t>
            </a:r>
          </a:p>
          <a:p>
            <a:pPr algn="l">
              <a:lnSpc>
                <a:spcPts val="3468"/>
              </a:lnSpc>
            </a:pPr>
            <a:r>
              <a:rPr lang="en-US" sz="2890" i="true" spc="-20">
                <a:solidFill>
                  <a:srgbClr val="000000"/>
                </a:solidFill>
                <a:latin typeface="IBM Plex Sans Italics"/>
                <a:ea typeface="IBM Plex Sans Italics"/>
                <a:cs typeface="IBM Plex Sans Italics"/>
                <a:sym typeface="IBM Plex Sans Italics"/>
              </a:rPr>
              <a:t>TD noté - 3A - DDEFi</a:t>
            </a:r>
          </a:p>
        </p:txBody>
      </p:sp>
      <p:sp>
        <p:nvSpPr>
          <p:cNvPr name="TextBox 9" id="9"/>
          <p:cNvSpPr txBox="true"/>
          <p:nvPr/>
        </p:nvSpPr>
        <p:spPr>
          <a:xfrm rot="0">
            <a:off x="15094338" y="8194141"/>
            <a:ext cx="2748902" cy="960692"/>
          </a:xfrm>
          <a:prstGeom prst="rect">
            <a:avLst/>
          </a:prstGeom>
        </p:spPr>
        <p:txBody>
          <a:bodyPr anchor="t" rtlCol="false" tIns="0" lIns="0" bIns="0" rIns="0">
            <a:spAutoFit/>
          </a:bodyPr>
          <a:lstStyle/>
          <a:p>
            <a:pPr algn="ctr">
              <a:lnSpc>
                <a:spcPts val="1957"/>
              </a:lnSpc>
            </a:pPr>
            <a:r>
              <a:rPr lang="en-US" sz="1631" spc="-9">
                <a:solidFill>
                  <a:srgbClr val="000000"/>
                </a:solidFill>
                <a:latin typeface="IBM Plex Sans"/>
                <a:ea typeface="IBM Plex Sans"/>
                <a:cs typeface="IBM Plex Sans"/>
                <a:sym typeface="IBM Plex Sans"/>
              </a:rPr>
              <a:t>Mardoché Clabessi | Ahmed Koffi | Elie-Emmanuel Motchoffo | Cédric Loussert | Sosthène Zongo</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52236" y="233584"/>
            <a:ext cx="1498695" cy="1498695"/>
          </a:xfrm>
          <a:custGeom>
            <a:avLst/>
            <a:gdLst/>
            <a:ahLst/>
            <a:cxnLst/>
            <a:rect r="r" b="b" t="t" l="l"/>
            <a:pathLst>
              <a:path h="1498695" w="1498695">
                <a:moveTo>
                  <a:pt x="0" y="0"/>
                </a:moveTo>
                <a:lnTo>
                  <a:pt x="1498695" y="0"/>
                </a:lnTo>
                <a:lnTo>
                  <a:pt x="1498695" y="1498695"/>
                </a:lnTo>
                <a:lnTo>
                  <a:pt x="0" y="1498695"/>
                </a:lnTo>
                <a:lnTo>
                  <a:pt x="0" y="0"/>
                </a:lnTo>
                <a:close/>
              </a:path>
            </a:pathLst>
          </a:custGeom>
          <a:blipFill>
            <a:blip r:embed="rId2"/>
            <a:stretch>
              <a:fillRect l="0" t="0" r="0" b="0"/>
            </a:stretch>
          </a:blipFill>
        </p:spPr>
      </p:sp>
      <p:sp>
        <p:nvSpPr>
          <p:cNvPr name="TextBox 3" id="3"/>
          <p:cNvSpPr txBox="true"/>
          <p:nvPr/>
        </p:nvSpPr>
        <p:spPr>
          <a:xfrm rot="0">
            <a:off x="997905" y="450096"/>
            <a:ext cx="12297437" cy="1225353"/>
          </a:xfrm>
          <a:prstGeom prst="rect">
            <a:avLst/>
          </a:prstGeom>
        </p:spPr>
        <p:txBody>
          <a:bodyPr anchor="t" rtlCol="false" tIns="0" lIns="0" bIns="0" rIns="0">
            <a:spAutoFit/>
          </a:bodyPr>
          <a:lstStyle/>
          <a:p>
            <a:pPr algn="l">
              <a:lnSpc>
                <a:spcPts val="4910"/>
              </a:lnSpc>
            </a:pPr>
            <a:r>
              <a:rPr lang="en-US" sz="3507" spc="-21" b="true">
                <a:solidFill>
                  <a:srgbClr val="CE171E"/>
                </a:solidFill>
                <a:latin typeface="IBM Plex Sans Bold"/>
                <a:ea typeface="IBM Plex Sans Bold"/>
                <a:cs typeface="IBM Plex Sans Bold"/>
                <a:sym typeface="IBM Plex Sans Bold"/>
              </a:rPr>
              <a:t>2. Développement du modèle prédictif - Random Forrest</a:t>
            </a:r>
          </a:p>
          <a:p>
            <a:pPr algn="l">
              <a:lnSpc>
                <a:spcPts val="4910"/>
              </a:lnSpc>
            </a:pPr>
          </a:p>
        </p:txBody>
      </p:sp>
      <p:sp>
        <p:nvSpPr>
          <p:cNvPr name="Freeform 4" id="4"/>
          <p:cNvSpPr/>
          <p:nvPr/>
        </p:nvSpPr>
        <p:spPr>
          <a:xfrm flipH="false" flipV="false" rot="0">
            <a:off x="9144000" y="6104025"/>
            <a:ext cx="1136643" cy="350939"/>
          </a:xfrm>
          <a:custGeom>
            <a:avLst/>
            <a:gdLst/>
            <a:ahLst/>
            <a:cxnLst/>
            <a:rect r="r" b="b" t="t" l="l"/>
            <a:pathLst>
              <a:path h="350939" w="1136643">
                <a:moveTo>
                  <a:pt x="0" y="0"/>
                </a:moveTo>
                <a:lnTo>
                  <a:pt x="1136643" y="0"/>
                </a:lnTo>
                <a:lnTo>
                  <a:pt x="1136643" y="350939"/>
                </a:lnTo>
                <a:lnTo>
                  <a:pt x="0" y="3509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3759" y="4139185"/>
            <a:ext cx="9356382" cy="1964840"/>
          </a:xfrm>
          <a:custGeom>
            <a:avLst/>
            <a:gdLst/>
            <a:ahLst/>
            <a:cxnLst/>
            <a:rect r="r" b="b" t="t" l="l"/>
            <a:pathLst>
              <a:path h="1964840" w="9356382">
                <a:moveTo>
                  <a:pt x="0" y="0"/>
                </a:moveTo>
                <a:lnTo>
                  <a:pt x="9356382" y="0"/>
                </a:lnTo>
                <a:lnTo>
                  <a:pt x="9356382" y="1964840"/>
                </a:lnTo>
                <a:lnTo>
                  <a:pt x="0" y="1964840"/>
                </a:lnTo>
                <a:lnTo>
                  <a:pt x="0" y="0"/>
                </a:lnTo>
                <a:close/>
              </a:path>
            </a:pathLst>
          </a:custGeom>
          <a:blipFill>
            <a:blip r:embed="rId5"/>
            <a:stretch>
              <a:fillRect l="0" t="0" r="0" b="0"/>
            </a:stretch>
          </a:blipFill>
        </p:spPr>
      </p:sp>
      <p:sp>
        <p:nvSpPr>
          <p:cNvPr name="Freeform 6" id="6"/>
          <p:cNvSpPr/>
          <p:nvPr/>
        </p:nvSpPr>
        <p:spPr>
          <a:xfrm flipH="false" flipV="false" rot="0">
            <a:off x="309119" y="6540412"/>
            <a:ext cx="4565026" cy="3559173"/>
          </a:xfrm>
          <a:custGeom>
            <a:avLst/>
            <a:gdLst/>
            <a:ahLst/>
            <a:cxnLst/>
            <a:rect r="r" b="b" t="t" l="l"/>
            <a:pathLst>
              <a:path h="3559173" w="4565026">
                <a:moveTo>
                  <a:pt x="0" y="0"/>
                </a:moveTo>
                <a:lnTo>
                  <a:pt x="4565026" y="0"/>
                </a:lnTo>
                <a:lnTo>
                  <a:pt x="4565026" y="3559173"/>
                </a:lnTo>
                <a:lnTo>
                  <a:pt x="0" y="3559173"/>
                </a:lnTo>
                <a:lnTo>
                  <a:pt x="0" y="0"/>
                </a:lnTo>
                <a:close/>
              </a:path>
            </a:pathLst>
          </a:custGeom>
          <a:blipFill>
            <a:blip r:embed="rId6"/>
            <a:stretch>
              <a:fillRect l="0" t="0" r="0" b="0"/>
            </a:stretch>
          </a:blipFill>
        </p:spPr>
      </p:sp>
      <p:sp>
        <p:nvSpPr>
          <p:cNvPr name="Freeform 7" id="7"/>
          <p:cNvSpPr/>
          <p:nvPr/>
        </p:nvSpPr>
        <p:spPr>
          <a:xfrm flipH="false" flipV="false" rot="0">
            <a:off x="4874145" y="6454335"/>
            <a:ext cx="4615996" cy="3645250"/>
          </a:xfrm>
          <a:custGeom>
            <a:avLst/>
            <a:gdLst/>
            <a:ahLst/>
            <a:cxnLst/>
            <a:rect r="r" b="b" t="t" l="l"/>
            <a:pathLst>
              <a:path h="3645250" w="4615996">
                <a:moveTo>
                  <a:pt x="0" y="0"/>
                </a:moveTo>
                <a:lnTo>
                  <a:pt x="4615996" y="0"/>
                </a:lnTo>
                <a:lnTo>
                  <a:pt x="4615996" y="3645250"/>
                </a:lnTo>
                <a:lnTo>
                  <a:pt x="0" y="3645250"/>
                </a:lnTo>
                <a:lnTo>
                  <a:pt x="0" y="0"/>
                </a:lnTo>
                <a:close/>
              </a:path>
            </a:pathLst>
          </a:custGeom>
          <a:blipFill>
            <a:blip r:embed="rId7"/>
            <a:stretch>
              <a:fillRect l="0" t="0" r="0" b="0"/>
            </a:stretch>
          </a:blipFill>
        </p:spPr>
      </p:sp>
      <p:sp>
        <p:nvSpPr>
          <p:cNvPr name="TextBox 8" id="8"/>
          <p:cNvSpPr txBox="true"/>
          <p:nvPr/>
        </p:nvSpPr>
        <p:spPr>
          <a:xfrm rot="0">
            <a:off x="997905" y="1747782"/>
            <a:ext cx="8809084" cy="729828"/>
          </a:xfrm>
          <a:prstGeom prst="rect">
            <a:avLst/>
          </a:prstGeom>
        </p:spPr>
        <p:txBody>
          <a:bodyPr anchor="t" rtlCol="false" tIns="0" lIns="0" bIns="0" rIns="0">
            <a:spAutoFit/>
          </a:bodyPr>
          <a:lstStyle/>
          <a:p>
            <a:pPr algn="ctr" marL="520396" indent="-260198" lvl="1">
              <a:lnSpc>
                <a:spcPts val="3374"/>
              </a:lnSpc>
              <a:buFont typeface="Arial"/>
              <a:buChar char="•"/>
            </a:pPr>
            <a:r>
              <a:rPr lang="en-US" b="true" sz="2410" spc="-16" u="sng">
                <a:solidFill>
                  <a:srgbClr val="0D109F"/>
                </a:solidFill>
                <a:latin typeface="IBM Plex Sans Bold"/>
                <a:ea typeface="IBM Plex Sans Bold"/>
                <a:cs typeface="IBM Plex Sans Bold"/>
                <a:sym typeface="IBM Plex Sans Bold"/>
              </a:rPr>
              <a:t>Choix de 2 modèles : Régression linéaire et RandomForest  </a:t>
            </a:r>
          </a:p>
          <a:p>
            <a:pPr algn="ctr">
              <a:lnSpc>
                <a:spcPts val="2534"/>
              </a:lnSpc>
              <a:spcBef>
                <a:spcPct val="0"/>
              </a:spcBef>
            </a:pPr>
          </a:p>
        </p:txBody>
      </p:sp>
      <p:sp>
        <p:nvSpPr>
          <p:cNvPr name="TextBox 9" id="9"/>
          <p:cNvSpPr txBox="true"/>
          <p:nvPr/>
        </p:nvSpPr>
        <p:spPr>
          <a:xfrm rot="0">
            <a:off x="1120156" y="2568210"/>
            <a:ext cx="17589500" cy="1669787"/>
          </a:xfrm>
          <a:prstGeom prst="rect">
            <a:avLst/>
          </a:prstGeom>
        </p:spPr>
        <p:txBody>
          <a:bodyPr anchor="t" rtlCol="false" tIns="0" lIns="0" bIns="0" rIns="0">
            <a:spAutoFit/>
          </a:bodyPr>
          <a:lstStyle/>
          <a:p>
            <a:pPr algn="l">
              <a:lnSpc>
                <a:spcPts val="2814"/>
              </a:lnSpc>
            </a:pPr>
            <a:r>
              <a:rPr lang="en-US" sz="2010" spc="-14">
                <a:solidFill>
                  <a:srgbClr val="000000"/>
                </a:solidFill>
                <a:latin typeface="IBM Plex Sans"/>
                <a:ea typeface="IBM Plex Sans"/>
                <a:cs typeface="IBM Plex Sans"/>
                <a:sym typeface="IBM Plex Sans"/>
              </a:rPr>
              <a:t>Nous allons commencer par faire une recherche de feature pour le random forest regressor sur l'univers de variable initiale du linear regression. </a:t>
            </a:r>
          </a:p>
          <a:p>
            <a:pPr algn="l">
              <a:lnSpc>
                <a:spcPts val="2814"/>
              </a:lnSpc>
            </a:pPr>
          </a:p>
          <a:p>
            <a:pPr algn="l">
              <a:lnSpc>
                <a:spcPts val="2814"/>
              </a:lnSpc>
            </a:pPr>
            <a:r>
              <a:rPr lang="en-US" sz="2010" spc="-14">
                <a:solidFill>
                  <a:srgbClr val="000000"/>
                </a:solidFill>
                <a:latin typeface="IBM Plex Sans"/>
                <a:ea typeface="IBM Plex Sans"/>
                <a:cs typeface="IBM Plex Sans"/>
                <a:sym typeface="IBM Plex Sans"/>
              </a:rPr>
              <a:t>Ensuite nous allons faire une optimization des différents hyperparamètres du random forest regressor sur un univers de variables réduits avant de construire le modèle finale et de l'évaluer.</a:t>
            </a:r>
          </a:p>
          <a:p>
            <a:pPr algn="l">
              <a:lnSpc>
                <a:spcPts val="2114"/>
              </a:lnSpc>
              <a:spcBef>
                <a:spcPct val="0"/>
              </a:spcBef>
            </a:pPr>
          </a:p>
        </p:txBody>
      </p:sp>
      <p:grpSp>
        <p:nvGrpSpPr>
          <p:cNvPr name="Group 10" id="10"/>
          <p:cNvGrpSpPr/>
          <p:nvPr/>
        </p:nvGrpSpPr>
        <p:grpSpPr>
          <a:xfrm rot="0">
            <a:off x="10605478" y="4867678"/>
            <a:ext cx="7445454" cy="2263252"/>
            <a:chOff x="0" y="0"/>
            <a:chExt cx="1960943" cy="596083"/>
          </a:xfrm>
        </p:grpSpPr>
        <p:sp>
          <p:nvSpPr>
            <p:cNvPr name="Freeform 11" id="11"/>
            <p:cNvSpPr/>
            <p:nvPr/>
          </p:nvSpPr>
          <p:spPr>
            <a:xfrm flipH="false" flipV="false" rot="0">
              <a:off x="0" y="0"/>
              <a:ext cx="1960943" cy="596083"/>
            </a:xfrm>
            <a:custGeom>
              <a:avLst/>
              <a:gdLst/>
              <a:ahLst/>
              <a:cxnLst/>
              <a:rect r="r" b="b" t="t" l="l"/>
              <a:pathLst>
                <a:path h="596083" w="1960943">
                  <a:moveTo>
                    <a:pt x="53031" y="0"/>
                  </a:moveTo>
                  <a:lnTo>
                    <a:pt x="1907912" y="0"/>
                  </a:lnTo>
                  <a:cubicBezTo>
                    <a:pt x="1921976" y="0"/>
                    <a:pt x="1935465" y="5587"/>
                    <a:pt x="1945410" y="15532"/>
                  </a:cubicBezTo>
                  <a:cubicBezTo>
                    <a:pt x="1955355" y="25478"/>
                    <a:pt x="1960943" y="38966"/>
                    <a:pt x="1960943" y="53031"/>
                  </a:cubicBezTo>
                  <a:lnTo>
                    <a:pt x="1960943" y="543052"/>
                  </a:lnTo>
                  <a:cubicBezTo>
                    <a:pt x="1960943" y="557117"/>
                    <a:pt x="1955355" y="570605"/>
                    <a:pt x="1945410" y="580551"/>
                  </a:cubicBezTo>
                  <a:cubicBezTo>
                    <a:pt x="1935465" y="590496"/>
                    <a:pt x="1921976" y="596083"/>
                    <a:pt x="1907912" y="596083"/>
                  </a:cubicBezTo>
                  <a:lnTo>
                    <a:pt x="53031" y="596083"/>
                  </a:lnTo>
                  <a:cubicBezTo>
                    <a:pt x="38966" y="596083"/>
                    <a:pt x="25478" y="590496"/>
                    <a:pt x="15532" y="580551"/>
                  </a:cubicBezTo>
                  <a:cubicBezTo>
                    <a:pt x="5587" y="570605"/>
                    <a:pt x="0" y="557117"/>
                    <a:pt x="0" y="543052"/>
                  </a:cubicBezTo>
                  <a:lnTo>
                    <a:pt x="0" y="53031"/>
                  </a:lnTo>
                  <a:cubicBezTo>
                    <a:pt x="0" y="38966"/>
                    <a:pt x="5587" y="25478"/>
                    <a:pt x="15532" y="15532"/>
                  </a:cubicBezTo>
                  <a:cubicBezTo>
                    <a:pt x="25478" y="5587"/>
                    <a:pt x="38966" y="0"/>
                    <a:pt x="53031" y="0"/>
                  </a:cubicBezTo>
                  <a:close/>
                </a:path>
              </a:pathLst>
            </a:custGeom>
            <a:solidFill>
              <a:srgbClr val="FFCACA"/>
            </a:solidFill>
          </p:spPr>
        </p:sp>
        <p:sp>
          <p:nvSpPr>
            <p:cNvPr name="TextBox 12" id="12"/>
            <p:cNvSpPr txBox="true"/>
            <p:nvPr/>
          </p:nvSpPr>
          <p:spPr>
            <a:xfrm>
              <a:off x="0" y="-38100"/>
              <a:ext cx="1960943" cy="634183"/>
            </a:xfrm>
            <a:prstGeom prst="rect">
              <a:avLst/>
            </a:prstGeom>
          </p:spPr>
          <p:txBody>
            <a:bodyPr anchor="ctr" rtlCol="false" tIns="50800" lIns="50800" bIns="50800" rIns="50800"/>
            <a:lstStyle/>
            <a:p>
              <a:pPr algn="ctr">
                <a:lnSpc>
                  <a:spcPts val="2534"/>
                </a:lnSpc>
              </a:pPr>
            </a:p>
          </p:txBody>
        </p:sp>
      </p:grpSp>
      <p:sp>
        <p:nvSpPr>
          <p:cNvPr name="TextBox 13" id="13"/>
          <p:cNvSpPr txBox="true"/>
          <p:nvPr/>
        </p:nvSpPr>
        <p:spPr>
          <a:xfrm rot="0">
            <a:off x="10829849" y="5133346"/>
            <a:ext cx="6988249" cy="2101587"/>
          </a:xfrm>
          <a:prstGeom prst="rect">
            <a:avLst/>
          </a:prstGeom>
        </p:spPr>
        <p:txBody>
          <a:bodyPr anchor="t" rtlCol="false" tIns="0" lIns="0" bIns="0" rIns="0">
            <a:spAutoFit/>
          </a:bodyPr>
          <a:lstStyle/>
          <a:p>
            <a:pPr algn="ctr">
              <a:lnSpc>
                <a:spcPts val="2814"/>
              </a:lnSpc>
            </a:pPr>
            <a:r>
              <a:rPr lang="en-US" sz="2010" spc="-14">
                <a:solidFill>
                  <a:srgbClr val="000000"/>
                </a:solidFill>
                <a:latin typeface="IBM Plex Sans"/>
                <a:ea typeface="IBM Plex Sans"/>
                <a:cs typeface="IBM Plex Sans"/>
                <a:sym typeface="IBM Plex Sans"/>
              </a:rPr>
              <a:t>Nous passons finalement d'un univers de 16 variables à un univers de 9 variables que sont : le prix à l'ouverture, les prix high et low de la veille, les prix d'ouverture et de close de la veille, le VIX, le moyenne mobile, le MACD et prix close 2 jours avant.</a:t>
            </a:r>
          </a:p>
          <a:p>
            <a:pPr algn="ctr">
              <a:lnSpc>
                <a:spcPts val="2814"/>
              </a:lnSpc>
              <a:spcBef>
                <a:spcPct val="0"/>
              </a:spcBef>
            </a:pPr>
          </a:p>
        </p:txBody>
      </p:sp>
      <p:sp>
        <p:nvSpPr>
          <p:cNvPr name="TextBox 14" id="1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52236" y="233584"/>
            <a:ext cx="1498695" cy="1498695"/>
          </a:xfrm>
          <a:custGeom>
            <a:avLst/>
            <a:gdLst/>
            <a:ahLst/>
            <a:cxnLst/>
            <a:rect r="r" b="b" t="t" l="l"/>
            <a:pathLst>
              <a:path h="1498695" w="1498695">
                <a:moveTo>
                  <a:pt x="0" y="0"/>
                </a:moveTo>
                <a:lnTo>
                  <a:pt x="1498695" y="0"/>
                </a:lnTo>
                <a:lnTo>
                  <a:pt x="1498695" y="1498695"/>
                </a:lnTo>
                <a:lnTo>
                  <a:pt x="0" y="1498695"/>
                </a:lnTo>
                <a:lnTo>
                  <a:pt x="0" y="0"/>
                </a:lnTo>
                <a:close/>
              </a:path>
            </a:pathLst>
          </a:custGeom>
          <a:blipFill>
            <a:blip r:embed="rId2"/>
            <a:stretch>
              <a:fillRect l="0" t="0" r="0" b="0"/>
            </a:stretch>
          </a:blipFill>
        </p:spPr>
      </p:sp>
      <p:grpSp>
        <p:nvGrpSpPr>
          <p:cNvPr name="Group 3" id="3"/>
          <p:cNvGrpSpPr/>
          <p:nvPr/>
        </p:nvGrpSpPr>
        <p:grpSpPr>
          <a:xfrm rot="0">
            <a:off x="118534" y="2288697"/>
            <a:ext cx="16971431" cy="2554182"/>
            <a:chOff x="0" y="0"/>
            <a:chExt cx="4469842" cy="672706"/>
          </a:xfrm>
        </p:grpSpPr>
        <p:sp>
          <p:nvSpPr>
            <p:cNvPr name="Freeform 4" id="4"/>
            <p:cNvSpPr/>
            <p:nvPr/>
          </p:nvSpPr>
          <p:spPr>
            <a:xfrm flipH="false" flipV="false" rot="0">
              <a:off x="0" y="0"/>
              <a:ext cx="4469842" cy="672706"/>
            </a:xfrm>
            <a:custGeom>
              <a:avLst/>
              <a:gdLst/>
              <a:ahLst/>
              <a:cxnLst/>
              <a:rect r="r" b="b" t="t" l="l"/>
              <a:pathLst>
                <a:path h="672706" w="4469842">
                  <a:moveTo>
                    <a:pt x="23265" y="0"/>
                  </a:moveTo>
                  <a:lnTo>
                    <a:pt x="4446577" y="0"/>
                  </a:lnTo>
                  <a:cubicBezTo>
                    <a:pt x="4459426" y="0"/>
                    <a:pt x="4469842" y="10416"/>
                    <a:pt x="4469842" y="23265"/>
                  </a:cubicBezTo>
                  <a:lnTo>
                    <a:pt x="4469842" y="649442"/>
                  </a:lnTo>
                  <a:cubicBezTo>
                    <a:pt x="4469842" y="662290"/>
                    <a:pt x="4459426" y="672706"/>
                    <a:pt x="4446577" y="672706"/>
                  </a:cubicBezTo>
                  <a:lnTo>
                    <a:pt x="23265" y="672706"/>
                  </a:lnTo>
                  <a:cubicBezTo>
                    <a:pt x="10416" y="672706"/>
                    <a:pt x="0" y="662290"/>
                    <a:pt x="0" y="649442"/>
                  </a:cubicBezTo>
                  <a:lnTo>
                    <a:pt x="0" y="23265"/>
                  </a:lnTo>
                  <a:cubicBezTo>
                    <a:pt x="0" y="10416"/>
                    <a:pt x="10416" y="0"/>
                    <a:pt x="23265" y="0"/>
                  </a:cubicBezTo>
                  <a:close/>
                </a:path>
              </a:pathLst>
            </a:custGeom>
            <a:solidFill>
              <a:srgbClr val="DEFFD8"/>
            </a:solidFill>
          </p:spPr>
        </p:sp>
        <p:sp>
          <p:nvSpPr>
            <p:cNvPr name="TextBox 5" id="5"/>
            <p:cNvSpPr txBox="true"/>
            <p:nvPr/>
          </p:nvSpPr>
          <p:spPr>
            <a:xfrm>
              <a:off x="0" y="-38100"/>
              <a:ext cx="4469842" cy="710806"/>
            </a:xfrm>
            <a:prstGeom prst="rect">
              <a:avLst/>
            </a:prstGeom>
          </p:spPr>
          <p:txBody>
            <a:bodyPr anchor="ctr" rtlCol="false" tIns="50800" lIns="50800" bIns="50800" rIns="50800"/>
            <a:lstStyle/>
            <a:p>
              <a:pPr algn="ctr">
                <a:lnSpc>
                  <a:spcPts val="2534"/>
                </a:lnSpc>
              </a:pPr>
            </a:p>
          </p:txBody>
        </p:sp>
      </p:grpSp>
      <p:sp>
        <p:nvSpPr>
          <p:cNvPr name="TextBox 6" id="6"/>
          <p:cNvSpPr txBox="true"/>
          <p:nvPr/>
        </p:nvSpPr>
        <p:spPr>
          <a:xfrm rot="0">
            <a:off x="997905" y="450096"/>
            <a:ext cx="12297437" cy="1225353"/>
          </a:xfrm>
          <a:prstGeom prst="rect">
            <a:avLst/>
          </a:prstGeom>
        </p:spPr>
        <p:txBody>
          <a:bodyPr anchor="t" rtlCol="false" tIns="0" lIns="0" bIns="0" rIns="0">
            <a:spAutoFit/>
          </a:bodyPr>
          <a:lstStyle/>
          <a:p>
            <a:pPr algn="l">
              <a:lnSpc>
                <a:spcPts val="4910"/>
              </a:lnSpc>
            </a:pPr>
            <a:r>
              <a:rPr lang="en-US" sz="3507" spc="-21" b="true">
                <a:solidFill>
                  <a:srgbClr val="CE171E"/>
                </a:solidFill>
                <a:latin typeface="IBM Plex Sans Bold"/>
                <a:ea typeface="IBM Plex Sans Bold"/>
                <a:cs typeface="IBM Plex Sans Bold"/>
                <a:sym typeface="IBM Plex Sans Bold"/>
              </a:rPr>
              <a:t>3. Évaluation des performances</a:t>
            </a:r>
          </a:p>
          <a:p>
            <a:pPr algn="l">
              <a:lnSpc>
                <a:spcPts val="4910"/>
              </a:lnSpc>
            </a:pP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11</a:t>
            </a:r>
          </a:p>
        </p:txBody>
      </p:sp>
      <p:grpSp>
        <p:nvGrpSpPr>
          <p:cNvPr name="Group 8" id="8"/>
          <p:cNvGrpSpPr/>
          <p:nvPr/>
        </p:nvGrpSpPr>
        <p:grpSpPr>
          <a:xfrm rot="0">
            <a:off x="118534" y="5399298"/>
            <a:ext cx="16971431" cy="3603205"/>
            <a:chOff x="0" y="0"/>
            <a:chExt cx="4469842" cy="948992"/>
          </a:xfrm>
        </p:grpSpPr>
        <p:sp>
          <p:nvSpPr>
            <p:cNvPr name="Freeform 9" id="9"/>
            <p:cNvSpPr/>
            <p:nvPr/>
          </p:nvSpPr>
          <p:spPr>
            <a:xfrm flipH="false" flipV="false" rot="0">
              <a:off x="0" y="0"/>
              <a:ext cx="4469842" cy="948992"/>
            </a:xfrm>
            <a:custGeom>
              <a:avLst/>
              <a:gdLst/>
              <a:ahLst/>
              <a:cxnLst/>
              <a:rect r="r" b="b" t="t" l="l"/>
              <a:pathLst>
                <a:path h="948992" w="4469842">
                  <a:moveTo>
                    <a:pt x="23265" y="0"/>
                  </a:moveTo>
                  <a:lnTo>
                    <a:pt x="4446577" y="0"/>
                  </a:lnTo>
                  <a:cubicBezTo>
                    <a:pt x="4459426" y="0"/>
                    <a:pt x="4469842" y="10416"/>
                    <a:pt x="4469842" y="23265"/>
                  </a:cubicBezTo>
                  <a:lnTo>
                    <a:pt x="4469842" y="925727"/>
                  </a:lnTo>
                  <a:cubicBezTo>
                    <a:pt x="4469842" y="938576"/>
                    <a:pt x="4459426" y="948992"/>
                    <a:pt x="4446577" y="948992"/>
                  </a:cubicBezTo>
                  <a:lnTo>
                    <a:pt x="23265" y="948992"/>
                  </a:lnTo>
                  <a:cubicBezTo>
                    <a:pt x="10416" y="948992"/>
                    <a:pt x="0" y="938576"/>
                    <a:pt x="0" y="925727"/>
                  </a:cubicBezTo>
                  <a:lnTo>
                    <a:pt x="0" y="23265"/>
                  </a:lnTo>
                  <a:cubicBezTo>
                    <a:pt x="0" y="10416"/>
                    <a:pt x="10416" y="0"/>
                    <a:pt x="23265" y="0"/>
                  </a:cubicBezTo>
                  <a:close/>
                </a:path>
              </a:pathLst>
            </a:custGeom>
            <a:solidFill>
              <a:srgbClr val="FFD8D8"/>
            </a:solidFill>
          </p:spPr>
        </p:sp>
        <p:sp>
          <p:nvSpPr>
            <p:cNvPr name="TextBox 10" id="10"/>
            <p:cNvSpPr txBox="true"/>
            <p:nvPr/>
          </p:nvSpPr>
          <p:spPr>
            <a:xfrm>
              <a:off x="0" y="-38100"/>
              <a:ext cx="4469842" cy="987092"/>
            </a:xfrm>
            <a:prstGeom prst="rect">
              <a:avLst/>
            </a:prstGeom>
          </p:spPr>
          <p:txBody>
            <a:bodyPr anchor="ctr" rtlCol="false" tIns="50800" lIns="50800" bIns="50800" rIns="50800"/>
            <a:lstStyle/>
            <a:p>
              <a:pPr algn="ctr">
                <a:lnSpc>
                  <a:spcPts val="2534"/>
                </a:lnSpc>
              </a:pPr>
            </a:p>
          </p:txBody>
        </p:sp>
      </p:grpSp>
      <p:sp>
        <p:nvSpPr>
          <p:cNvPr name="TextBox 11" id="11"/>
          <p:cNvSpPr txBox="true"/>
          <p:nvPr/>
        </p:nvSpPr>
        <p:spPr>
          <a:xfrm rot="0">
            <a:off x="482654" y="5549265"/>
            <a:ext cx="16069582" cy="3709035"/>
          </a:xfrm>
          <a:prstGeom prst="rect">
            <a:avLst/>
          </a:prstGeom>
        </p:spPr>
        <p:txBody>
          <a:bodyPr anchor="t" rtlCol="false" tIns="0" lIns="0" bIns="0" rIns="0">
            <a:spAutoFit/>
          </a:bodyPr>
          <a:lstStyle/>
          <a:p>
            <a:pPr algn="l">
              <a:lnSpc>
                <a:spcPts val="2940"/>
              </a:lnSpc>
            </a:pPr>
            <a:r>
              <a:rPr lang="en-US" b="true" sz="2100" spc="-12" u="sng">
                <a:solidFill>
                  <a:srgbClr val="0D109F"/>
                </a:solidFill>
                <a:latin typeface="IBM Plex Sans Bold"/>
                <a:ea typeface="IBM Plex Sans Bold"/>
                <a:cs typeface="IBM Plex Sans Bold"/>
                <a:sym typeface="IBM Plex Sans Bold"/>
              </a:rPr>
              <a:t>Les métriques montrent des performances médiocres du Random Forest Regressor. </a:t>
            </a:r>
          </a:p>
          <a:p>
            <a:pPr algn="l">
              <a:lnSpc>
                <a:spcPts val="2940"/>
              </a:lnSpc>
            </a:pPr>
          </a:p>
          <a:p>
            <a:pPr algn="l" marL="453390" indent="-226695" lvl="1">
              <a:lnSpc>
                <a:spcPts val="2940"/>
              </a:lnSpc>
              <a:buFont typeface="Arial"/>
              <a:buChar char="•"/>
            </a:pPr>
            <a:r>
              <a:rPr lang="en-US" sz="2100" spc="-12">
                <a:solidFill>
                  <a:srgbClr val="000000"/>
                </a:solidFill>
                <a:latin typeface="IBM Plex Sans"/>
                <a:ea typeface="IBM Plex Sans"/>
                <a:cs typeface="IBM Plex Sans"/>
                <a:sym typeface="IBM Plex Sans"/>
              </a:rPr>
              <a:t>Un</a:t>
            </a:r>
            <a:r>
              <a:rPr lang="en-US" sz="2100" spc="-12">
                <a:solidFill>
                  <a:srgbClr val="000000"/>
                </a:solidFill>
                <a:latin typeface="IBM Plex Sans"/>
                <a:ea typeface="IBM Plex Sans"/>
                <a:cs typeface="IBM Plex Sans"/>
                <a:sym typeface="IBM Plex Sans"/>
              </a:rPr>
              <a:t> MAE de </a:t>
            </a:r>
            <a:r>
              <a:rPr lang="en-US" b="true" sz="2100" spc="-12">
                <a:solidFill>
                  <a:srgbClr val="000000"/>
                </a:solidFill>
                <a:latin typeface="IBM Plex Sans Bold"/>
                <a:ea typeface="IBM Plex Sans Bold"/>
                <a:cs typeface="IBM Plex Sans Bold"/>
                <a:sym typeface="IBM Plex Sans Bold"/>
              </a:rPr>
              <a:t>235</a:t>
            </a:r>
            <a:r>
              <a:rPr lang="en-US" sz="2100" spc="-12">
                <a:solidFill>
                  <a:srgbClr val="000000"/>
                </a:solidFill>
                <a:latin typeface="IBM Plex Sans"/>
                <a:ea typeface="IBM Plex Sans"/>
                <a:cs typeface="IBM Plex Sans"/>
                <a:sym typeface="IBM Plex Sans"/>
              </a:rPr>
              <a:t> et un RMSE de </a:t>
            </a:r>
            <a:r>
              <a:rPr lang="en-US" b="true" sz="2100" spc="-12">
                <a:solidFill>
                  <a:srgbClr val="000000"/>
                </a:solidFill>
                <a:latin typeface="IBM Plex Sans Bold"/>
                <a:ea typeface="IBM Plex Sans Bold"/>
                <a:cs typeface="IBM Plex Sans Bold"/>
                <a:sym typeface="IBM Plex Sans Bold"/>
              </a:rPr>
              <a:t>270</a:t>
            </a:r>
            <a:r>
              <a:rPr lang="en-US" sz="2100" spc="-12">
                <a:solidFill>
                  <a:srgbClr val="000000"/>
                </a:solidFill>
                <a:latin typeface="IBM Plex Sans"/>
                <a:ea typeface="IBM Plex Sans"/>
                <a:cs typeface="IBM Plex Sans"/>
                <a:sym typeface="IBM Plex Sans"/>
              </a:rPr>
              <a:t>, révélant des erreurs importantes par rapport à l'ordre de grandeur du S&amp;P 500 (~5000-6000). </a:t>
            </a:r>
          </a:p>
          <a:p>
            <a:pPr algn="l" marL="453390" indent="-226695" lvl="1">
              <a:lnSpc>
                <a:spcPts val="2940"/>
              </a:lnSpc>
              <a:buFont typeface="Arial"/>
              <a:buChar char="•"/>
            </a:pPr>
            <a:r>
              <a:rPr lang="en-US" sz="2100" spc="-12">
                <a:solidFill>
                  <a:srgbClr val="000000"/>
                </a:solidFill>
                <a:latin typeface="IBM Plex Sans"/>
                <a:ea typeface="IBM Plex Sans"/>
                <a:cs typeface="IBM Plex Sans"/>
                <a:sym typeface="IBM Plex Sans"/>
              </a:rPr>
              <a:t>Un R² de </a:t>
            </a:r>
            <a:r>
              <a:rPr lang="en-US" b="true" sz="2100" spc="-12">
                <a:solidFill>
                  <a:srgbClr val="000000"/>
                </a:solidFill>
                <a:latin typeface="IBM Plex Sans Bold"/>
                <a:ea typeface="IBM Plex Sans Bold"/>
                <a:cs typeface="IBM Plex Sans Bold"/>
                <a:sym typeface="IBM Plex Sans Bold"/>
              </a:rPr>
              <a:t>-0.94</a:t>
            </a:r>
            <a:r>
              <a:rPr lang="en-US" sz="2100" spc="-12">
                <a:solidFill>
                  <a:srgbClr val="000000"/>
                </a:solidFill>
                <a:latin typeface="IBM Plex Sans"/>
                <a:ea typeface="IBM Plex Sans"/>
                <a:cs typeface="IBM Plex Sans"/>
                <a:sym typeface="IBM Plex Sans"/>
              </a:rPr>
              <a:t>, indiquant que le modèle ne capture pas la variance des données, étant moins performant qu'une simple moyenne, tandis que l’accuracy directionnelle de 51% est proche du hasard. </a:t>
            </a:r>
          </a:p>
          <a:p>
            <a:pPr algn="l">
              <a:lnSpc>
                <a:spcPts val="2940"/>
              </a:lnSpc>
            </a:pPr>
          </a:p>
          <a:p>
            <a:pPr algn="l">
              <a:lnSpc>
                <a:spcPts val="2940"/>
              </a:lnSpc>
            </a:pPr>
            <a:r>
              <a:rPr lang="en-US" sz="2100" spc="-12">
                <a:solidFill>
                  <a:srgbClr val="000000"/>
                </a:solidFill>
                <a:latin typeface="IBM Plex Sans"/>
                <a:ea typeface="IBM Plex Sans"/>
                <a:cs typeface="IBM Plex Sans"/>
                <a:sym typeface="IBM Plex Sans"/>
              </a:rPr>
              <a:t>Les prédictions, quasi constantes, ne reflètent pas les variations significatives du S&amp;P 500, comme l’illustre le graphe des valeurs réelles et prédites. Enfin, la courbe d’apprentissage met en évidence un surajustement extrême, avec un faible RMSE en entraînement mais des erreurs énormes en test, suggérant une incapacité à généraliser correctement.</a:t>
            </a:r>
          </a:p>
          <a:p>
            <a:pPr algn="l">
              <a:lnSpc>
                <a:spcPts val="2940"/>
              </a:lnSpc>
              <a:spcBef>
                <a:spcPct val="0"/>
              </a:spcBef>
            </a:pPr>
          </a:p>
        </p:txBody>
      </p:sp>
      <p:sp>
        <p:nvSpPr>
          <p:cNvPr name="TextBox 12" id="12"/>
          <p:cNvSpPr txBox="true"/>
          <p:nvPr/>
        </p:nvSpPr>
        <p:spPr>
          <a:xfrm rot="0">
            <a:off x="482654" y="2433213"/>
            <a:ext cx="16776646" cy="2966085"/>
          </a:xfrm>
          <a:prstGeom prst="rect">
            <a:avLst/>
          </a:prstGeom>
        </p:spPr>
        <p:txBody>
          <a:bodyPr anchor="t" rtlCol="false" tIns="0" lIns="0" bIns="0" rIns="0">
            <a:spAutoFit/>
          </a:bodyPr>
          <a:lstStyle/>
          <a:p>
            <a:pPr algn="l">
              <a:lnSpc>
                <a:spcPts val="2940"/>
              </a:lnSpc>
            </a:pPr>
            <a:r>
              <a:rPr lang="en-US" b="true" sz="2100" spc="-12" u="sng">
                <a:solidFill>
                  <a:srgbClr val="0D109F"/>
                </a:solidFill>
                <a:latin typeface="IBM Plex Sans Bold"/>
                <a:ea typeface="IBM Plex Sans Bold"/>
                <a:cs typeface="IBM Plex Sans Bold"/>
                <a:sym typeface="IBM Plex Sans Bold"/>
              </a:rPr>
              <a:t>Le bilan du modèle de régression linéaire est assez satisfaisant. </a:t>
            </a:r>
          </a:p>
          <a:p>
            <a:pPr algn="l">
              <a:lnSpc>
                <a:spcPts val="2940"/>
              </a:lnSpc>
            </a:pPr>
          </a:p>
          <a:p>
            <a:pPr algn="l" marL="453390" indent="-226695" lvl="1">
              <a:lnSpc>
                <a:spcPts val="2940"/>
              </a:lnSpc>
              <a:buFont typeface="Arial"/>
              <a:buChar char="•"/>
            </a:pPr>
            <a:r>
              <a:rPr lang="en-US" sz="2100" spc="-12">
                <a:solidFill>
                  <a:srgbClr val="000000"/>
                </a:solidFill>
                <a:latin typeface="IBM Plex Sans"/>
                <a:ea typeface="IBM Plex Sans"/>
                <a:cs typeface="IBM Plex Sans"/>
                <a:sym typeface="IBM Plex Sans"/>
              </a:rPr>
              <a:t>Le MAE de </a:t>
            </a:r>
            <a:r>
              <a:rPr lang="en-US" b="true" sz="2100" spc="-12">
                <a:solidFill>
                  <a:srgbClr val="000000"/>
                </a:solidFill>
                <a:latin typeface="IBM Plex Sans Bold"/>
                <a:ea typeface="IBM Plex Sans Bold"/>
                <a:cs typeface="IBM Plex Sans Bold"/>
                <a:sym typeface="IBM Plex Sans Bold"/>
              </a:rPr>
              <a:t>28.19 </a:t>
            </a:r>
            <a:r>
              <a:rPr lang="en-US" sz="2100" spc="-12">
                <a:solidFill>
                  <a:srgbClr val="000000"/>
                </a:solidFill>
                <a:latin typeface="IBM Plex Sans"/>
                <a:ea typeface="IBM Plex Sans"/>
                <a:cs typeface="IBM Plex Sans"/>
                <a:sym typeface="IBM Plex Sans"/>
              </a:rPr>
              <a:t>et le RMSE de </a:t>
            </a:r>
            <a:r>
              <a:rPr lang="en-US" b="true" sz="2100" spc="-12">
                <a:solidFill>
                  <a:srgbClr val="000000"/>
                </a:solidFill>
                <a:latin typeface="IBM Plex Sans Bold"/>
                <a:ea typeface="IBM Plex Sans Bold"/>
                <a:cs typeface="IBM Plex Sans Bold"/>
                <a:sym typeface="IBM Plex Sans Bold"/>
              </a:rPr>
              <a:t>35.73</a:t>
            </a:r>
            <a:r>
              <a:rPr lang="en-US" sz="2100" spc="-12">
                <a:solidFill>
                  <a:srgbClr val="000000"/>
                </a:solidFill>
                <a:latin typeface="IBM Plex Sans"/>
                <a:ea typeface="IBM Plex Sans"/>
                <a:cs typeface="IBM Plex Sans"/>
                <a:sym typeface="IBM Plex Sans"/>
              </a:rPr>
              <a:t>, indiquant des erreurs relativement faibles, compte tenu de l'ordre de grandeur du S&amp;P 500. </a:t>
            </a:r>
          </a:p>
          <a:p>
            <a:pPr algn="l" marL="453390" indent="-226695" lvl="1">
              <a:lnSpc>
                <a:spcPts val="2940"/>
              </a:lnSpc>
              <a:buFont typeface="Arial"/>
              <a:buChar char="•"/>
            </a:pPr>
            <a:r>
              <a:rPr lang="en-US" sz="2100" spc="-12">
                <a:solidFill>
                  <a:srgbClr val="000000"/>
                </a:solidFill>
                <a:latin typeface="IBM Plex Sans"/>
                <a:ea typeface="IBM Plex Sans"/>
                <a:cs typeface="IBM Plex Sans"/>
                <a:sym typeface="IBM Plex Sans"/>
              </a:rPr>
              <a:t>L'accuracy de </a:t>
            </a:r>
            <a:r>
              <a:rPr lang="en-US" b="true" sz="2100" spc="-12">
                <a:solidFill>
                  <a:srgbClr val="000000"/>
                </a:solidFill>
                <a:latin typeface="IBM Plex Sans Bold"/>
                <a:ea typeface="IBM Plex Sans Bold"/>
                <a:cs typeface="IBM Plex Sans Bold"/>
                <a:sym typeface="IBM Plex Sans Bold"/>
              </a:rPr>
              <a:t>69.68%</a:t>
            </a:r>
            <a:r>
              <a:rPr lang="en-US" sz="2100" spc="-12">
                <a:solidFill>
                  <a:srgbClr val="000000"/>
                </a:solidFill>
                <a:latin typeface="IBM Plex Sans"/>
                <a:ea typeface="IBM Plex Sans"/>
                <a:cs typeface="IBM Plex Sans"/>
                <a:sym typeface="IBM Plex Sans"/>
              </a:rPr>
              <a:t> montre que le modèle prédit correctement la direction du marché dans environ 70% des cas. </a:t>
            </a:r>
          </a:p>
          <a:p>
            <a:pPr algn="l" marL="453390" indent="-226695" lvl="1">
              <a:lnSpc>
                <a:spcPts val="2940"/>
              </a:lnSpc>
              <a:buFont typeface="Arial"/>
              <a:buChar char="•"/>
            </a:pPr>
            <a:r>
              <a:rPr lang="en-US" sz="2100" spc="-12">
                <a:solidFill>
                  <a:srgbClr val="000000"/>
                </a:solidFill>
                <a:latin typeface="IBM Plex Sans"/>
                <a:ea typeface="IBM Plex Sans"/>
                <a:cs typeface="IBM Plex Sans"/>
                <a:sym typeface="IBM Plex Sans"/>
              </a:rPr>
              <a:t>Enfin, un R² de </a:t>
            </a:r>
            <a:r>
              <a:rPr lang="en-US" b="true" sz="2100" spc="-12">
                <a:solidFill>
                  <a:srgbClr val="000000"/>
                </a:solidFill>
                <a:latin typeface="IBM Plex Sans Bold"/>
                <a:ea typeface="IBM Plex Sans Bold"/>
                <a:cs typeface="IBM Plex Sans Bold"/>
                <a:sym typeface="IBM Plex Sans Bold"/>
              </a:rPr>
              <a:t>0.93</a:t>
            </a:r>
            <a:r>
              <a:rPr lang="en-US" sz="2100" spc="-12">
                <a:solidFill>
                  <a:srgbClr val="000000"/>
                </a:solidFill>
                <a:latin typeface="IBM Plex Sans"/>
                <a:ea typeface="IBM Plex Sans"/>
                <a:cs typeface="IBM Plex Sans"/>
                <a:sym typeface="IBM Plex Sans"/>
              </a:rPr>
              <a:t> indique que le modèle explique 93.41% de la variance des données, ce qui est un excellent résultat, suggérant une bonne capacité de prédiction. </a:t>
            </a:r>
          </a:p>
          <a:p>
            <a:pPr algn="l">
              <a:lnSpc>
                <a:spcPts val="2940"/>
              </a:lnSpc>
            </a:pPr>
          </a:p>
          <a:p>
            <a:pPr algn="l">
              <a:lnSpc>
                <a:spcPts val="294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52236" y="233584"/>
            <a:ext cx="1498695" cy="1498695"/>
          </a:xfrm>
          <a:custGeom>
            <a:avLst/>
            <a:gdLst/>
            <a:ahLst/>
            <a:cxnLst/>
            <a:rect r="r" b="b" t="t" l="l"/>
            <a:pathLst>
              <a:path h="1498695" w="1498695">
                <a:moveTo>
                  <a:pt x="0" y="0"/>
                </a:moveTo>
                <a:lnTo>
                  <a:pt x="1498695" y="0"/>
                </a:lnTo>
                <a:lnTo>
                  <a:pt x="1498695" y="1498695"/>
                </a:lnTo>
                <a:lnTo>
                  <a:pt x="0" y="1498695"/>
                </a:lnTo>
                <a:lnTo>
                  <a:pt x="0" y="0"/>
                </a:lnTo>
                <a:close/>
              </a:path>
            </a:pathLst>
          </a:custGeom>
          <a:blipFill>
            <a:blip r:embed="rId2"/>
            <a:stretch>
              <a:fillRect l="0" t="0" r="0" b="0"/>
            </a:stretch>
          </a:blipFill>
        </p:spPr>
      </p:sp>
      <p:sp>
        <p:nvSpPr>
          <p:cNvPr name="TextBox 3" id="3"/>
          <p:cNvSpPr txBox="true"/>
          <p:nvPr/>
        </p:nvSpPr>
        <p:spPr>
          <a:xfrm rot="0">
            <a:off x="997905" y="450096"/>
            <a:ext cx="12297437" cy="1225353"/>
          </a:xfrm>
          <a:prstGeom prst="rect">
            <a:avLst/>
          </a:prstGeom>
        </p:spPr>
        <p:txBody>
          <a:bodyPr anchor="t" rtlCol="false" tIns="0" lIns="0" bIns="0" rIns="0">
            <a:spAutoFit/>
          </a:bodyPr>
          <a:lstStyle/>
          <a:p>
            <a:pPr algn="l">
              <a:lnSpc>
                <a:spcPts val="4910"/>
              </a:lnSpc>
            </a:pPr>
            <a:r>
              <a:rPr lang="en-US" sz="3507" spc="-21" b="true">
                <a:solidFill>
                  <a:srgbClr val="CE171E"/>
                </a:solidFill>
                <a:latin typeface="IBM Plex Sans Bold"/>
                <a:ea typeface="IBM Plex Sans Bold"/>
                <a:cs typeface="IBM Plex Sans Bold"/>
                <a:sym typeface="IBM Plex Sans Bold"/>
              </a:rPr>
              <a:t>4. Conclusion &amp; Ouverture</a:t>
            </a:r>
          </a:p>
          <a:p>
            <a:pPr algn="l">
              <a:lnSpc>
                <a:spcPts val="4910"/>
              </a:lnSpc>
            </a:pP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12</a:t>
            </a:r>
          </a:p>
        </p:txBody>
      </p:sp>
      <p:grpSp>
        <p:nvGrpSpPr>
          <p:cNvPr name="Group 5" id="5"/>
          <p:cNvGrpSpPr/>
          <p:nvPr/>
        </p:nvGrpSpPr>
        <p:grpSpPr>
          <a:xfrm rot="0">
            <a:off x="841020" y="1471738"/>
            <a:ext cx="11855452" cy="1753590"/>
            <a:chOff x="0" y="0"/>
            <a:chExt cx="3122424" cy="461851"/>
          </a:xfrm>
        </p:grpSpPr>
        <p:sp>
          <p:nvSpPr>
            <p:cNvPr name="Freeform 6" id="6"/>
            <p:cNvSpPr/>
            <p:nvPr/>
          </p:nvSpPr>
          <p:spPr>
            <a:xfrm flipH="false" flipV="false" rot="0">
              <a:off x="0" y="0"/>
              <a:ext cx="3122424" cy="461851"/>
            </a:xfrm>
            <a:custGeom>
              <a:avLst/>
              <a:gdLst/>
              <a:ahLst/>
              <a:cxnLst/>
              <a:rect r="r" b="b" t="t" l="l"/>
              <a:pathLst>
                <a:path h="461851" w="3122424">
                  <a:moveTo>
                    <a:pt x="33304" y="0"/>
                  </a:moveTo>
                  <a:lnTo>
                    <a:pt x="3089119" y="0"/>
                  </a:lnTo>
                  <a:cubicBezTo>
                    <a:pt x="3107513" y="0"/>
                    <a:pt x="3122424" y="14911"/>
                    <a:pt x="3122424" y="33304"/>
                  </a:cubicBezTo>
                  <a:lnTo>
                    <a:pt x="3122424" y="428547"/>
                  </a:lnTo>
                  <a:cubicBezTo>
                    <a:pt x="3122424" y="446940"/>
                    <a:pt x="3107513" y="461851"/>
                    <a:pt x="3089119" y="461851"/>
                  </a:cubicBezTo>
                  <a:lnTo>
                    <a:pt x="33304" y="461851"/>
                  </a:lnTo>
                  <a:cubicBezTo>
                    <a:pt x="14911" y="461851"/>
                    <a:pt x="0" y="446940"/>
                    <a:pt x="0" y="428547"/>
                  </a:cubicBezTo>
                  <a:lnTo>
                    <a:pt x="0" y="33304"/>
                  </a:lnTo>
                  <a:cubicBezTo>
                    <a:pt x="0" y="14911"/>
                    <a:pt x="14911" y="0"/>
                    <a:pt x="33304" y="0"/>
                  </a:cubicBezTo>
                  <a:close/>
                </a:path>
              </a:pathLst>
            </a:custGeom>
            <a:solidFill>
              <a:srgbClr val="DEFFD8"/>
            </a:solidFill>
          </p:spPr>
        </p:sp>
        <p:sp>
          <p:nvSpPr>
            <p:cNvPr name="TextBox 7" id="7"/>
            <p:cNvSpPr txBox="true"/>
            <p:nvPr/>
          </p:nvSpPr>
          <p:spPr>
            <a:xfrm>
              <a:off x="0" y="-38100"/>
              <a:ext cx="3122424" cy="499951"/>
            </a:xfrm>
            <a:prstGeom prst="rect">
              <a:avLst/>
            </a:prstGeom>
          </p:spPr>
          <p:txBody>
            <a:bodyPr anchor="ctr" rtlCol="false" tIns="50800" lIns="50800" bIns="50800" rIns="50800"/>
            <a:lstStyle/>
            <a:p>
              <a:pPr algn="ctr">
                <a:lnSpc>
                  <a:spcPts val="2534"/>
                </a:lnSpc>
              </a:pPr>
            </a:p>
          </p:txBody>
        </p:sp>
      </p:grpSp>
      <p:grpSp>
        <p:nvGrpSpPr>
          <p:cNvPr name="Group 8" id="8"/>
          <p:cNvGrpSpPr/>
          <p:nvPr/>
        </p:nvGrpSpPr>
        <p:grpSpPr>
          <a:xfrm rot="0">
            <a:off x="841020" y="4753439"/>
            <a:ext cx="11855452" cy="1753590"/>
            <a:chOff x="0" y="0"/>
            <a:chExt cx="3122424" cy="461851"/>
          </a:xfrm>
        </p:grpSpPr>
        <p:sp>
          <p:nvSpPr>
            <p:cNvPr name="Freeform 9" id="9"/>
            <p:cNvSpPr/>
            <p:nvPr/>
          </p:nvSpPr>
          <p:spPr>
            <a:xfrm flipH="false" flipV="false" rot="0">
              <a:off x="0" y="0"/>
              <a:ext cx="3122424" cy="461851"/>
            </a:xfrm>
            <a:custGeom>
              <a:avLst/>
              <a:gdLst/>
              <a:ahLst/>
              <a:cxnLst/>
              <a:rect r="r" b="b" t="t" l="l"/>
              <a:pathLst>
                <a:path h="461851" w="3122424">
                  <a:moveTo>
                    <a:pt x="33304" y="0"/>
                  </a:moveTo>
                  <a:lnTo>
                    <a:pt x="3089119" y="0"/>
                  </a:lnTo>
                  <a:cubicBezTo>
                    <a:pt x="3107513" y="0"/>
                    <a:pt x="3122424" y="14911"/>
                    <a:pt x="3122424" y="33304"/>
                  </a:cubicBezTo>
                  <a:lnTo>
                    <a:pt x="3122424" y="428547"/>
                  </a:lnTo>
                  <a:cubicBezTo>
                    <a:pt x="3122424" y="446940"/>
                    <a:pt x="3107513" y="461851"/>
                    <a:pt x="3089119" y="461851"/>
                  </a:cubicBezTo>
                  <a:lnTo>
                    <a:pt x="33304" y="461851"/>
                  </a:lnTo>
                  <a:cubicBezTo>
                    <a:pt x="14911" y="461851"/>
                    <a:pt x="0" y="446940"/>
                    <a:pt x="0" y="428547"/>
                  </a:cubicBezTo>
                  <a:lnTo>
                    <a:pt x="0" y="33304"/>
                  </a:lnTo>
                  <a:cubicBezTo>
                    <a:pt x="0" y="14911"/>
                    <a:pt x="14911" y="0"/>
                    <a:pt x="33304" y="0"/>
                  </a:cubicBezTo>
                  <a:close/>
                </a:path>
              </a:pathLst>
            </a:custGeom>
            <a:solidFill>
              <a:srgbClr val="FFB6B6"/>
            </a:solidFill>
          </p:spPr>
        </p:sp>
        <p:sp>
          <p:nvSpPr>
            <p:cNvPr name="TextBox 10" id="10"/>
            <p:cNvSpPr txBox="true"/>
            <p:nvPr/>
          </p:nvSpPr>
          <p:spPr>
            <a:xfrm>
              <a:off x="0" y="-38100"/>
              <a:ext cx="3122424" cy="499951"/>
            </a:xfrm>
            <a:prstGeom prst="rect">
              <a:avLst/>
            </a:prstGeom>
          </p:spPr>
          <p:txBody>
            <a:bodyPr anchor="ctr" rtlCol="false" tIns="50800" lIns="50800" bIns="50800" rIns="50800"/>
            <a:lstStyle/>
            <a:p>
              <a:pPr algn="ctr">
                <a:lnSpc>
                  <a:spcPts val="2534"/>
                </a:lnSpc>
              </a:pPr>
            </a:p>
          </p:txBody>
        </p:sp>
      </p:grpSp>
      <p:sp>
        <p:nvSpPr>
          <p:cNvPr name="TextBox 11" id="11"/>
          <p:cNvSpPr txBox="true"/>
          <p:nvPr/>
        </p:nvSpPr>
        <p:spPr>
          <a:xfrm rot="0">
            <a:off x="1028700" y="1053247"/>
            <a:ext cx="16470410" cy="7795260"/>
          </a:xfrm>
          <a:prstGeom prst="rect">
            <a:avLst/>
          </a:prstGeom>
        </p:spPr>
        <p:txBody>
          <a:bodyPr anchor="t" rtlCol="false" tIns="0" lIns="0" bIns="0" rIns="0">
            <a:spAutoFit/>
          </a:bodyPr>
          <a:lstStyle/>
          <a:p>
            <a:pPr algn="l">
              <a:lnSpc>
                <a:spcPts val="2940"/>
              </a:lnSpc>
            </a:pPr>
          </a:p>
          <a:p>
            <a:pPr algn="l">
              <a:lnSpc>
                <a:spcPts val="2940"/>
              </a:lnSpc>
            </a:pPr>
            <a:r>
              <a:rPr lang="en-US" b="true" sz="2100" spc="-14" u="sng">
                <a:solidFill>
                  <a:srgbClr val="0D109F"/>
                </a:solidFill>
                <a:latin typeface="IBM Plex Sans Bold"/>
                <a:ea typeface="IBM Plex Sans Bold"/>
                <a:cs typeface="IBM Plex Sans Bold"/>
                <a:sym typeface="IBM Plex Sans Bold"/>
              </a:rPr>
              <a:t>Résultats clés :</a:t>
            </a:r>
          </a:p>
          <a:p>
            <a:pPr algn="l">
              <a:lnSpc>
                <a:spcPts val="2940"/>
              </a:lnSpc>
            </a:pPr>
          </a:p>
          <a:p>
            <a:pPr algn="l" marL="453390" indent="-226695" lvl="1">
              <a:lnSpc>
                <a:spcPts val="2940"/>
              </a:lnSpc>
              <a:buFont typeface="Arial"/>
              <a:buChar char="•"/>
            </a:pPr>
            <a:r>
              <a:rPr lang="en-US" sz="2100" spc="-14">
                <a:solidFill>
                  <a:srgbClr val="000000"/>
                </a:solidFill>
                <a:latin typeface="IBM Plex Sans"/>
                <a:ea typeface="IBM Plex Sans"/>
                <a:cs typeface="IBM Plex Sans"/>
                <a:sym typeface="IBM Plex Sans"/>
              </a:rPr>
              <a:t>Performance de notre premier modèle (Linear Regression) : Accuracy de 100 %, R² de 94 %.</a:t>
            </a:r>
          </a:p>
          <a:p>
            <a:pPr algn="l" marL="453390" indent="-226695" lvl="1">
              <a:lnSpc>
                <a:spcPts val="2940"/>
              </a:lnSpc>
              <a:buFont typeface="Arial"/>
              <a:buChar char="•"/>
            </a:pPr>
            <a:r>
              <a:rPr lang="en-US" sz="2100" spc="-14">
                <a:solidFill>
                  <a:srgbClr val="000000"/>
                </a:solidFill>
                <a:latin typeface="IBM Plex Sans"/>
                <a:ea typeface="IBM Plex Sans"/>
                <a:cs typeface="IBM Plex Sans"/>
                <a:sym typeface="IBM Plex Sans"/>
              </a:rPr>
              <a:t>Limitation de celui-ci : Amplitudes des variations partiellement capturées (MAE non nul).</a:t>
            </a:r>
          </a:p>
          <a:p>
            <a:pPr algn="l">
              <a:lnSpc>
                <a:spcPts val="2940"/>
              </a:lnSpc>
            </a:pPr>
          </a:p>
          <a:p>
            <a:pPr algn="l">
              <a:lnSpc>
                <a:spcPts val="2940"/>
              </a:lnSpc>
            </a:pPr>
            <a:r>
              <a:rPr lang="en-US" b="true" sz="2100" spc="-14" u="sng">
                <a:solidFill>
                  <a:srgbClr val="0D109F"/>
                </a:solidFill>
                <a:latin typeface="IBM Plex Sans Bold"/>
                <a:ea typeface="IBM Plex Sans Bold"/>
                <a:cs typeface="IBM Plex Sans Bold"/>
                <a:sym typeface="IBM Plex Sans Bold"/>
              </a:rPr>
              <a:t>Cas d’utilisation pratique : </a:t>
            </a:r>
          </a:p>
          <a:p>
            <a:pPr algn="l">
              <a:lnSpc>
                <a:spcPts val="2940"/>
              </a:lnSpc>
            </a:pPr>
            <a:r>
              <a:rPr lang="en-US" sz="2100" spc="-14">
                <a:solidFill>
                  <a:srgbClr val="000000"/>
                </a:solidFill>
                <a:latin typeface="IBM Plex Sans"/>
                <a:ea typeface="IBM Plex Sans"/>
                <a:cs typeface="IBM Plex Sans"/>
                <a:sym typeface="IBM Plex Sans"/>
              </a:rPr>
              <a:t>Le modèle peut être utilisé pour tenir des positions de l’ordre d’une journée sur le SP500. Acheter quand le modèle prédit un prix supérieur à l’ouverture sinon vendre</a:t>
            </a:r>
          </a:p>
          <a:p>
            <a:pPr algn="l">
              <a:lnSpc>
                <a:spcPts val="2940"/>
              </a:lnSpc>
            </a:pPr>
          </a:p>
          <a:p>
            <a:pPr algn="l">
              <a:lnSpc>
                <a:spcPts val="2940"/>
              </a:lnSpc>
            </a:pPr>
            <a:r>
              <a:rPr lang="en-US" b="true" sz="2100" spc="-14" u="sng">
                <a:solidFill>
                  <a:srgbClr val="0D109F"/>
                </a:solidFill>
                <a:latin typeface="IBM Plex Sans Bold"/>
                <a:ea typeface="IBM Plex Sans Bold"/>
                <a:cs typeface="IBM Plex Sans Bold"/>
                <a:sym typeface="IBM Plex Sans Bold"/>
              </a:rPr>
              <a:t>Enjeux et limites :</a:t>
            </a:r>
          </a:p>
          <a:p>
            <a:pPr algn="l">
              <a:lnSpc>
                <a:spcPts val="2940"/>
              </a:lnSpc>
            </a:pPr>
          </a:p>
          <a:p>
            <a:pPr algn="l" marL="453390" indent="-226695" lvl="1">
              <a:lnSpc>
                <a:spcPts val="2940"/>
              </a:lnSpc>
              <a:buFont typeface="Arial"/>
              <a:buChar char="•"/>
            </a:pPr>
            <a:r>
              <a:rPr lang="en-US" sz="2100" spc="-14">
                <a:solidFill>
                  <a:srgbClr val="000000"/>
                </a:solidFill>
                <a:latin typeface="IBM Plex Sans"/>
                <a:ea typeface="IBM Plex Sans"/>
                <a:cs typeface="IBM Plex Sans"/>
                <a:sym typeface="IBM Plex Sans"/>
              </a:rPr>
              <a:t>Sensibilité aux événements imprévus (crises, annonces).</a:t>
            </a:r>
          </a:p>
          <a:p>
            <a:pPr algn="l" marL="453390" indent="-226695" lvl="1">
              <a:lnSpc>
                <a:spcPts val="2940"/>
              </a:lnSpc>
              <a:buFont typeface="Arial"/>
              <a:buChar char="•"/>
            </a:pPr>
            <a:r>
              <a:rPr lang="en-US" sz="2100" spc="-14">
                <a:solidFill>
                  <a:srgbClr val="000000"/>
                </a:solidFill>
                <a:latin typeface="IBM Plex Sans"/>
                <a:ea typeface="IBM Plex Sans"/>
                <a:cs typeface="IBM Plex Sans"/>
                <a:sym typeface="IBM Plex Sans"/>
              </a:rPr>
              <a:t>Dépendance à la qualité des données historiques.</a:t>
            </a:r>
          </a:p>
          <a:p>
            <a:pPr algn="l">
              <a:lnSpc>
                <a:spcPts val="2940"/>
              </a:lnSpc>
            </a:pPr>
          </a:p>
          <a:p>
            <a:pPr algn="l">
              <a:lnSpc>
                <a:spcPts val="2940"/>
              </a:lnSpc>
            </a:pPr>
            <a:r>
              <a:rPr lang="en-US" b="true" sz="2100" spc="-14" u="sng">
                <a:solidFill>
                  <a:srgbClr val="0D109F"/>
                </a:solidFill>
                <a:latin typeface="IBM Plex Sans Bold"/>
                <a:ea typeface="IBM Plex Sans Bold"/>
                <a:cs typeface="IBM Plex Sans Bold"/>
                <a:sym typeface="IBM Plex Sans Bold"/>
              </a:rPr>
              <a:t>Perspectives :</a:t>
            </a:r>
          </a:p>
          <a:p>
            <a:pPr algn="l">
              <a:lnSpc>
                <a:spcPts val="2940"/>
              </a:lnSpc>
            </a:pPr>
          </a:p>
          <a:p>
            <a:pPr algn="l" marL="453390" indent="-226695" lvl="1">
              <a:lnSpc>
                <a:spcPts val="2940"/>
              </a:lnSpc>
              <a:buFont typeface="Arial"/>
              <a:buChar char="•"/>
            </a:pPr>
            <a:r>
              <a:rPr lang="en-US" sz="2100" spc="-14">
                <a:solidFill>
                  <a:srgbClr val="000000"/>
                </a:solidFill>
                <a:latin typeface="IBM Plex Sans"/>
                <a:ea typeface="IBM Plex Sans"/>
                <a:cs typeface="IBM Plex Sans"/>
                <a:sym typeface="IBM Plex Sans"/>
              </a:rPr>
              <a:t>Intégration de variables exogènes dans de nouveaux modèles.</a:t>
            </a:r>
          </a:p>
          <a:p>
            <a:pPr algn="l" marL="453390" indent="-226695" lvl="1">
              <a:lnSpc>
                <a:spcPts val="2940"/>
              </a:lnSpc>
              <a:buFont typeface="Arial"/>
              <a:buChar char="•"/>
            </a:pPr>
            <a:r>
              <a:rPr lang="en-US" sz="2100" spc="-14">
                <a:solidFill>
                  <a:srgbClr val="000000"/>
                </a:solidFill>
                <a:latin typeface="IBM Plex Sans"/>
                <a:ea typeface="IBM Plex Sans"/>
                <a:cs typeface="IBM Plex Sans"/>
                <a:sym typeface="IBM Plex Sans"/>
              </a:rPr>
              <a:t>Exploration de modèles avancés (RNN, Transformers, hybrides).</a:t>
            </a:r>
          </a:p>
          <a:p>
            <a:pPr algn="l" marL="453390" indent="-226695" lvl="1">
              <a:lnSpc>
                <a:spcPts val="2940"/>
              </a:lnSpc>
              <a:buFont typeface="Arial"/>
              <a:buChar char="•"/>
            </a:pPr>
            <a:r>
              <a:rPr lang="en-US" sz="2100" spc="-14">
                <a:solidFill>
                  <a:srgbClr val="000000"/>
                </a:solidFill>
                <a:latin typeface="IBM Plex Sans"/>
                <a:ea typeface="IBM Plex Sans"/>
                <a:cs typeface="IBM Plex Sans"/>
                <a:sym typeface="IBM Plex Sans"/>
              </a:rPr>
              <a:t>Validation en conditions de marché réelles.</a:t>
            </a:r>
          </a:p>
          <a:p>
            <a:pPr algn="l">
              <a:lnSpc>
                <a:spcPts val="294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997905" y="450096"/>
            <a:ext cx="7326046" cy="606228"/>
          </a:xfrm>
          <a:prstGeom prst="rect">
            <a:avLst/>
          </a:prstGeom>
        </p:spPr>
        <p:txBody>
          <a:bodyPr anchor="t" rtlCol="false" tIns="0" lIns="0" bIns="0" rIns="0">
            <a:spAutoFit/>
          </a:bodyPr>
          <a:lstStyle/>
          <a:p>
            <a:pPr algn="l">
              <a:lnSpc>
                <a:spcPts val="4910"/>
              </a:lnSpc>
            </a:pPr>
            <a:r>
              <a:rPr lang="en-US" b="true" sz="3507" spc="-21">
                <a:solidFill>
                  <a:srgbClr val="CE171E"/>
                </a:solidFill>
                <a:latin typeface="IBM Plex Sans Bold"/>
                <a:ea typeface="IBM Plex Sans Bold"/>
                <a:cs typeface="IBM Plex Sans Bold"/>
                <a:sym typeface="IBM Plex Sans Bold"/>
              </a:rPr>
              <a:t>Introduction et objectifs</a:t>
            </a:r>
          </a:p>
        </p:txBody>
      </p:sp>
      <p:sp>
        <p:nvSpPr>
          <p:cNvPr name="Freeform 3" id="3"/>
          <p:cNvSpPr/>
          <p:nvPr/>
        </p:nvSpPr>
        <p:spPr>
          <a:xfrm flipH="false" flipV="false" rot="0">
            <a:off x="16552236" y="233584"/>
            <a:ext cx="1498695" cy="1498695"/>
          </a:xfrm>
          <a:custGeom>
            <a:avLst/>
            <a:gdLst/>
            <a:ahLst/>
            <a:cxnLst/>
            <a:rect r="r" b="b" t="t" l="l"/>
            <a:pathLst>
              <a:path h="1498695" w="1498695">
                <a:moveTo>
                  <a:pt x="0" y="0"/>
                </a:moveTo>
                <a:lnTo>
                  <a:pt x="1498695" y="0"/>
                </a:lnTo>
                <a:lnTo>
                  <a:pt x="1498695" y="1498695"/>
                </a:lnTo>
                <a:lnTo>
                  <a:pt x="0" y="1498695"/>
                </a:lnTo>
                <a:lnTo>
                  <a:pt x="0" y="0"/>
                </a:lnTo>
                <a:close/>
              </a:path>
            </a:pathLst>
          </a:custGeom>
          <a:blipFill>
            <a:blip r:embed="rId2"/>
            <a:stretch>
              <a:fillRect l="0" t="0" r="0" b="0"/>
            </a:stretch>
          </a:blipFill>
        </p:spPr>
      </p:sp>
      <p:sp>
        <p:nvSpPr>
          <p:cNvPr name="Freeform 4" id="4"/>
          <p:cNvSpPr/>
          <p:nvPr/>
        </p:nvSpPr>
        <p:spPr>
          <a:xfrm flipH="false" flipV="false" rot="0">
            <a:off x="1590571" y="3545211"/>
            <a:ext cx="9336254" cy="1510032"/>
          </a:xfrm>
          <a:custGeom>
            <a:avLst/>
            <a:gdLst/>
            <a:ahLst/>
            <a:cxnLst/>
            <a:rect r="r" b="b" t="t" l="l"/>
            <a:pathLst>
              <a:path h="1510032" w="9336254">
                <a:moveTo>
                  <a:pt x="0" y="0"/>
                </a:moveTo>
                <a:lnTo>
                  <a:pt x="9336255" y="0"/>
                </a:lnTo>
                <a:lnTo>
                  <a:pt x="9336255" y="1510033"/>
                </a:lnTo>
                <a:lnTo>
                  <a:pt x="0" y="15100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90571" y="5231756"/>
            <a:ext cx="9336254" cy="1510032"/>
          </a:xfrm>
          <a:custGeom>
            <a:avLst/>
            <a:gdLst/>
            <a:ahLst/>
            <a:cxnLst/>
            <a:rect r="r" b="b" t="t" l="l"/>
            <a:pathLst>
              <a:path h="1510032" w="9336254">
                <a:moveTo>
                  <a:pt x="0" y="0"/>
                </a:moveTo>
                <a:lnTo>
                  <a:pt x="9336255" y="0"/>
                </a:lnTo>
                <a:lnTo>
                  <a:pt x="9336255" y="1510033"/>
                </a:lnTo>
                <a:lnTo>
                  <a:pt x="0" y="15100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590571" y="6915969"/>
            <a:ext cx="9336254" cy="1510032"/>
          </a:xfrm>
          <a:custGeom>
            <a:avLst/>
            <a:gdLst/>
            <a:ahLst/>
            <a:cxnLst/>
            <a:rect r="r" b="b" t="t" l="l"/>
            <a:pathLst>
              <a:path h="1510032" w="9336254">
                <a:moveTo>
                  <a:pt x="0" y="0"/>
                </a:moveTo>
                <a:lnTo>
                  <a:pt x="9336255" y="0"/>
                </a:lnTo>
                <a:lnTo>
                  <a:pt x="9336255" y="1510032"/>
                </a:lnTo>
                <a:lnTo>
                  <a:pt x="0" y="15100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644224" y="1860999"/>
            <a:ext cx="9282602" cy="1510032"/>
          </a:xfrm>
          <a:custGeom>
            <a:avLst/>
            <a:gdLst/>
            <a:ahLst/>
            <a:cxnLst/>
            <a:rect r="r" b="b" t="t" l="l"/>
            <a:pathLst>
              <a:path h="1510032" w="9282602">
                <a:moveTo>
                  <a:pt x="0" y="0"/>
                </a:moveTo>
                <a:lnTo>
                  <a:pt x="9282602" y="0"/>
                </a:lnTo>
                <a:lnTo>
                  <a:pt x="9282602" y="1510032"/>
                </a:lnTo>
                <a:lnTo>
                  <a:pt x="0" y="151003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3495829" y="4136297"/>
            <a:ext cx="6603346" cy="276225"/>
          </a:xfrm>
          <a:prstGeom prst="rect">
            <a:avLst/>
          </a:prstGeom>
        </p:spPr>
        <p:txBody>
          <a:bodyPr anchor="t" rtlCol="false" tIns="0" lIns="0" bIns="0" rIns="0">
            <a:spAutoFit/>
          </a:bodyPr>
          <a:lstStyle/>
          <a:p>
            <a:pPr algn="ctr">
              <a:lnSpc>
                <a:spcPts val="2204"/>
              </a:lnSpc>
            </a:pPr>
            <a:r>
              <a:rPr lang="en-US" b="true" sz="1836" spc="-12">
                <a:solidFill>
                  <a:srgbClr val="000000"/>
                </a:solidFill>
                <a:latin typeface="IBM Plex Sans Bold"/>
                <a:ea typeface="IBM Plex Sans Bold"/>
                <a:cs typeface="IBM Plex Sans Bold"/>
                <a:sym typeface="IBM Plex Sans Bold"/>
              </a:rPr>
              <a:t>Implémenter au moins 2 modèles prédictifs efficaces</a:t>
            </a:r>
          </a:p>
        </p:txBody>
      </p:sp>
      <p:sp>
        <p:nvSpPr>
          <p:cNvPr name="TextBox 9" id="9"/>
          <p:cNvSpPr txBox="true"/>
          <p:nvPr/>
        </p:nvSpPr>
        <p:spPr>
          <a:xfrm rot="0">
            <a:off x="3439123" y="2446632"/>
            <a:ext cx="6914528" cy="277009"/>
          </a:xfrm>
          <a:prstGeom prst="rect">
            <a:avLst/>
          </a:prstGeom>
        </p:spPr>
        <p:txBody>
          <a:bodyPr anchor="t" rtlCol="false" tIns="0" lIns="0" bIns="0" rIns="0">
            <a:spAutoFit/>
          </a:bodyPr>
          <a:lstStyle/>
          <a:p>
            <a:pPr algn="ctr">
              <a:lnSpc>
                <a:spcPts val="2204"/>
              </a:lnSpc>
            </a:pPr>
            <a:r>
              <a:rPr lang="en-US" b="true" sz="1836" spc="-12">
                <a:solidFill>
                  <a:srgbClr val="000000"/>
                </a:solidFill>
                <a:latin typeface="IBM Plex Sans Bold"/>
                <a:ea typeface="IBM Plex Sans Bold"/>
                <a:cs typeface="IBM Plex Sans Bold"/>
                <a:sym typeface="IBM Plex Sans Bold"/>
              </a:rPr>
              <a:t>Collecter et préparer des données financières pertinentes</a:t>
            </a:r>
          </a:p>
        </p:txBody>
      </p:sp>
      <p:sp>
        <p:nvSpPr>
          <p:cNvPr name="TextBox 10" id="10"/>
          <p:cNvSpPr txBox="true"/>
          <p:nvPr/>
        </p:nvSpPr>
        <p:spPr>
          <a:xfrm rot="0">
            <a:off x="3322006" y="7507309"/>
            <a:ext cx="7112298" cy="277009"/>
          </a:xfrm>
          <a:prstGeom prst="rect">
            <a:avLst/>
          </a:prstGeom>
        </p:spPr>
        <p:txBody>
          <a:bodyPr anchor="t" rtlCol="false" tIns="0" lIns="0" bIns="0" rIns="0">
            <a:spAutoFit/>
          </a:bodyPr>
          <a:lstStyle/>
          <a:p>
            <a:pPr algn="ctr">
              <a:lnSpc>
                <a:spcPts val="2204"/>
              </a:lnSpc>
            </a:pPr>
            <a:r>
              <a:rPr lang="en-US" b="true" sz="1836" spc="-12">
                <a:solidFill>
                  <a:srgbClr val="000000"/>
                </a:solidFill>
                <a:latin typeface="IBM Plex Sans Bold"/>
                <a:ea typeface="IBM Plex Sans Bold"/>
                <a:cs typeface="IBM Plex Sans Bold"/>
                <a:sym typeface="IBM Plex Sans Bold"/>
              </a:rPr>
              <a:t>Conclure sur l’analyse de nos résultats et ouvertures possibles</a:t>
            </a:r>
          </a:p>
        </p:txBody>
      </p:sp>
      <p:sp>
        <p:nvSpPr>
          <p:cNvPr name="TextBox 11" id="11"/>
          <p:cNvSpPr txBox="true"/>
          <p:nvPr/>
        </p:nvSpPr>
        <p:spPr>
          <a:xfrm rot="0">
            <a:off x="2245289" y="7435949"/>
            <a:ext cx="205176" cy="372104"/>
          </a:xfrm>
          <a:prstGeom prst="rect">
            <a:avLst/>
          </a:prstGeom>
        </p:spPr>
        <p:txBody>
          <a:bodyPr anchor="t" rtlCol="false" tIns="0" lIns="0" bIns="0" rIns="0">
            <a:spAutoFit/>
          </a:bodyPr>
          <a:lstStyle/>
          <a:p>
            <a:pPr algn="l">
              <a:lnSpc>
                <a:spcPts val="3008"/>
              </a:lnSpc>
            </a:pPr>
            <a:r>
              <a:rPr lang="en-US" b="true" sz="2149" spc="-15">
                <a:solidFill>
                  <a:srgbClr val="FEFFFF"/>
                </a:solidFill>
                <a:latin typeface="IBM Plex Sans Bold"/>
                <a:ea typeface="IBM Plex Sans Bold"/>
                <a:cs typeface="IBM Plex Sans Bold"/>
                <a:sym typeface="IBM Plex Sans Bold"/>
              </a:rPr>
              <a:t>4</a:t>
            </a:r>
          </a:p>
        </p:txBody>
      </p:sp>
      <p:sp>
        <p:nvSpPr>
          <p:cNvPr name="TextBox 12" id="12"/>
          <p:cNvSpPr txBox="true"/>
          <p:nvPr/>
        </p:nvSpPr>
        <p:spPr>
          <a:xfrm rot="0">
            <a:off x="2259285" y="4064229"/>
            <a:ext cx="178452" cy="372104"/>
          </a:xfrm>
          <a:prstGeom prst="rect">
            <a:avLst/>
          </a:prstGeom>
        </p:spPr>
        <p:txBody>
          <a:bodyPr anchor="t" rtlCol="false" tIns="0" lIns="0" bIns="0" rIns="0">
            <a:spAutoFit/>
          </a:bodyPr>
          <a:lstStyle/>
          <a:p>
            <a:pPr algn="l">
              <a:lnSpc>
                <a:spcPts val="3008"/>
              </a:lnSpc>
            </a:pPr>
            <a:r>
              <a:rPr lang="en-US" b="true" sz="2149" spc="-15">
                <a:solidFill>
                  <a:srgbClr val="FEFFFF"/>
                </a:solidFill>
                <a:latin typeface="IBM Plex Sans Bold"/>
                <a:ea typeface="IBM Plex Sans Bold"/>
                <a:cs typeface="IBM Plex Sans Bold"/>
                <a:sym typeface="IBM Plex Sans Bold"/>
              </a:rPr>
              <a:t>2</a:t>
            </a:r>
          </a:p>
        </p:txBody>
      </p:sp>
      <p:sp>
        <p:nvSpPr>
          <p:cNvPr name="TextBox 13" id="13"/>
          <p:cNvSpPr txBox="true"/>
          <p:nvPr/>
        </p:nvSpPr>
        <p:spPr>
          <a:xfrm rot="0">
            <a:off x="2303606" y="2369316"/>
            <a:ext cx="195699" cy="372104"/>
          </a:xfrm>
          <a:prstGeom prst="rect">
            <a:avLst/>
          </a:prstGeom>
        </p:spPr>
        <p:txBody>
          <a:bodyPr anchor="t" rtlCol="false" tIns="0" lIns="0" bIns="0" rIns="0">
            <a:spAutoFit/>
          </a:bodyPr>
          <a:lstStyle/>
          <a:p>
            <a:pPr algn="l">
              <a:lnSpc>
                <a:spcPts val="3008"/>
              </a:lnSpc>
            </a:pPr>
            <a:r>
              <a:rPr lang="en-US" b="true" sz="2149" spc="-15">
                <a:solidFill>
                  <a:srgbClr val="FEFFFF"/>
                </a:solidFill>
                <a:latin typeface="IBM Plex Sans Bold"/>
                <a:ea typeface="IBM Plex Sans Bold"/>
                <a:cs typeface="IBM Plex Sans Bold"/>
                <a:sym typeface="IBM Plex Sans Bold"/>
              </a:rPr>
              <a:t>1</a:t>
            </a:r>
          </a:p>
        </p:txBody>
      </p:sp>
      <p:sp>
        <p:nvSpPr>
          <p:cNvPr name="TextBox 14" id="14"/>
          <p:cNvSpPr txBox="true"/>
          <p:nvPr/>
        </p:nvSpPr>
        <p:spPr>
          <a:xfrm rot="0">
            <a:off x="3322006" y="5660824"/>
            <a:ext cx="6950991" cy="623321"/>
          </a:xfrm>
          <a:prstGeom prst="rect">
            <a:avLst/>
          </a:prstGeom>
        </p:spPr>
        <p:txBody>
          <a:bodyPr anchor="t" rtlCol="false" tIns="0" lIns="0" bIns="0" rIns="0">
            <a:spAutoFit/>
          </a:bodyPr>
          <a:lstStyle/>
          <a:p>
            <a:pPr algn="ctr">
              <a:lnSpc>
                <a:spcPts val="2576"/>
              </a:lnSpc>
            </a:pPr>
            <a:r>
              <a:rPr lang="en-US" b="true" sz="1840" spc="-12">
                <a:solidFill>
                  <a:srgbClr val="000000"/>
                </a:solidFill>
                <a:latin typeface="IBM Plex Sans Bold"/>
                <a:ea typeface="IBM Plex Sans Bold"/>
                <a:cs typeface="IBM Plex Sans Bold"/>
                <a:sym typeface="IBM Plex Sans Bold"/>
              </a:rPr>
              <a:t>Évaluer les performances des modèles à l'aide de métriques appropriées</a:t>
            </a:r>
          </a:p>
        </p:txBody>
      </p:sp>
      <p:sp>
        <p:nvSpPr>
          <p:cNvPr name="TextBox 15" id="15"/>
          <p:cNvSpPr txBox="true"/>
          <p:nvPr/>
        </p:nvSpPr>
        <p:spPr>
          <a:xfrm rot="0">
            <a:off x="2261618" y="5739971"/>
            <a:ext cx="174005" cy="372011"/>
          </a:xfrm>
          <a:prstGeom prst="rect">
            <a:avLst/>
          </a:prstGeom>
        </p:spPr>
        <p:txBody>
          <a:bodyPr anchor="t" rtlCol="false" tIns="0" lIns="0" bIns="0" rIns="0">
            <a:spAutoFit/>
          </a:bodyPr>
          <a:lstStyle/>
          <a:p>
            <a:pPr algn="l">
              <a:lnSpc>
                <a:spcPts val="3013"/>
              </a:lnSpc>
            </a:pPr>
            <a:r>
              <a:rPr lang="en-US" b="true" sz="2152" spc="-15">
                <a:solidFill>
                  <a:srgbClr val="FEFFFF"/>
                </a:solidFill>
                <a:latin typeface="IBM Plex Sans Bold"/>
                <a:ea typeface="IBM Plex Sans Bold"/>
                <a:cs typeface="IBM Plex Sans Bold"/>
                <a:sym typeface="IBM Plex Sans Bold"/>
              </a:rPr>
              <a:t>3</a:t>
            </a:r>
          </a:p>
        </p:txBody>
      </p:sp>
      <p:sp>
        <p:nvSpPr>
          <p:cNvPr name="TextBox 16" id="1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52236" y="233584"/>
            <a:ext cx="1498695" cy="1498695"/>
          </a:xfrm>
          <a:custGeom>
            <a:avLst/>
            <a:gdLst/>
            <a:ahLst/>
            <a:cxnLst/>
            <a:rect r="r" b="b" t="t" l="l"/>
            <a:pathLst>
              <a:path h="1498695" w="1498695">
                <a:moveTo>
                  <a:pt x="0" y="0"/>
                </a:moveTo>
                <a:lnTo>
                  <a:pt x="1498695" y="0"/>
                </a:lnTo>
                <a:lnTo>
                  <a:pt x="1498695" y="1498695"/>
                </a:lnTo>
                <a:lnTo>
                  <a:pt x="0" y="1498695"/>
                </a:lnTo>
                <a:lnTo>
                  <a:pt x="0" y="0"/>
                </a:lnTo>
                <a:close/>
              </a:path>
            </a:pathLst>
          </a:custGeom>
          <a:blipFill>
            <a:blip r:embed="rId2"/>
            <a:stretch>
              <a:fillRect l="0" t="0" r="0" b="0"/>
            </a:stretch>
          </a:blipFill>
        </p:spPr>
      </p:sp>
      <p:sp>
        <p:nvSpPr>
          <p:cNvPr name="Freeform 3" id="3"/>
          <p:cNvSpPr/>
          <p:nvPr/>
        </p:nvSpPr>
        <p:spPr>
          <a:xfrm flipH="false" flipV="false" rot="0">
            <a:off x="2192229" y="5308177"/>
            <a:ext cx="14360007" cy="4251748"/>
          </a:xfrm>
          <a:custGeom>
            <a:avLst/>
            <a:gdLst/>
            <a:ahLst/>
            <a:cxnLst/>
            <a:rect r="r" b="b" t="t" l="l"/>
            <a:pathLst>
              <a:path h="4251748" w="14360007">
                <a:moveTo>
                  <a:pt x="0" y="0"/>
                </a:moveTo>
                <a:lnTo>
                  <a:pt x="14360007" y="0"/>
                </a:lnTo>
                <a:lnTo>
                  <a:pt x="14360007" y="4251748"/>
                </a:lnTo>
                <a:lnTo>
                  <a:pt x="0" y="4251748"/>
                </a:lnTo>
                <a:lnTo>
                  <a:pt x="0" y="0"/>
                </a:lnTo>
                <a:close/>
              </a:path>
            </a:pathLst>
          </a:custGeom>
          <a:blipFill>
            <a:blip r:embed="rId3"/>
            <a:stretch>
              <a:fillRect l="0" t="-1537" r="-211" b="0"/>
            </a:stretch>
          </a:blipFill>
        </p:spPr>
      </p:sp>
      <p:grpSp>
        <p:nvGrpSpPr>
          <p:cNvPr name="Group 4" id="4"/>
          <p:cNvGrpSpPr/>
          <p:nvPr/>
        </p:nvGrpSpPr>
        <p:grpSpPr>
          <a:xfrm rot="0">
            <a:off x="1968500" y="2127689"/>
            <a:ext cx="6705600" cy="2705100"/>
            <a:chOff x="0" y="0"/>
            <a:chExt cx="1766084" cy="712454"/>
          </a:xfrm>
        </p:grpSpPr>
        <p:sp>
          <p:nvSpPr>
            <p:cNvPr name="Freeform 5" id="5"/>
            <p:cNvSpPr/>
            <p:nvPr/>
          </p:nvSpPr>
          <p:spPr>
            <a:xfrm flipH="false" flipV="false" rot="0">
              <a:off x="0" y="0"/>
              <a:ext cx="1766084" cy="712454"/>
            </a:xfrm>
            <a:custGeom>
              <a:avLst/>
              <a:gdLst/>
              <a:ahLst/>
              <a:cxnLst/>
              <a:rect r="r" b="b" t="t" l="l"/>
              <a:pathLst>
                <a:path h="712454" w="1766084">
                  <a:moveTo>
                    <a:pt x="58882" y="0"/>
                  </a:moveTo>
                  <a:lnTo>
                    <a:pt x="1707202" y="0"/>
                  </a:lnTo>
                  <a:cubicBezTo>
                    <a:pt x="1739722" y="0"/>
                    <a:pt x="1766084" y="26362"/>
                    <a:pt x="1766084" y="58882"/>
                  </a:cubicBezTo>
                  <a:lnTo>
                    <a:pt x="1766084" y="653573"/>
                  </a:lnTo>
                  <a:cubicBezTo>
                    <a:pt x="1766084" y="686092"/>
                    <a:pt x="1739722" y="712454"/>
                    <a:pt x="1707202" y="712454"/>
                  </a:cubicBezTo>
                  <a:lnTo>
                    <a:pt x="58882" y="712454"/>
                  </a:lnTo>
                  <a:cubicBezTo>
                    <a:pt x="26362" y="712454"/>
                    <a:pt x="0" y="686092"/>
                    <a:pt x="0" y="653573"/>
                  </a:cubicBezTo>
                  <a:lnTo>
                    <a:pt x="0" y="58882"/>
                  </a:lnTo>
                  <a:cubicBezTo>
                    <a:pt x="0" y="26362"/>
                    <a:pt x="26362" y="0"/>
                    <a:pt x="58882" y="0"/>
                  </a:cubicBezTo>
                  <a:close/>
                </a:path>
              </a:pathLst>
            </a:custGeom>
            <a:solidFill>
              <a:srgbClr val="CACBFF"/>
            </a:solidFill>
          </p:spPr>
        </p:sp>
        <p:sp>
          <p:nvSpPr>
            <p:cNvPr name="TextBox 6" id="6"/>
            <p:cNvSpPr txBox="true"/>
            <p:nvPr/>
          </p:nvSpPr>
          <p:spPr>
            <a:xfrm>
              <a:off x="0" y="-38100"/>
              <a:ext cx="1766084" cy="750554"/>
            </a:xfrm>
            <a:prstGeom prst="rect">
              <a:avLst/>
            </a:prstGeom>
          </p:spPr>
          <p:txBody>
            <a:bodyPr anchor="ctr" rtlCol="false" tIns="50800" lIns="50800" bIns="50800" rIns="50800"/>
            <a:lstStyle/>
            <a:p>
              <a:pPr algn="ctr">
                <a:lnSpc>
                  <a:spcPts val="2534"/>
                </a:lnSpc>
              </a:pPr>
            </a:p>
          </p:txBody>
        </p:sp>
      </p:grpSp>
      <p:sp>
        <p:nvSpPr>
          <p:cNvPr name="TextBox 7" id="7"/>
          <p:cNvSpPr txBox="true"/>
          <p:nvPr/>
        </p:nvSpPr>
        <p:spPr>
          <a:xfrm rot="0">
            <a:off x="997905" y="450096"/>
            <a:ext cx="8508604" cy="606228"/>
          </a:xfrm>
          <a:prstGeom prst="rect">
            <a:avLst/>
          </a:prstGeom>
        </p:spPr>
        <p:txBody>
          <a:bodyPr anchor="t" rtlCol="false" tIns="0" lIns="0" bIns="0" rIns="0">
            <a:spAutoFit/>
          </a:bodyPr>
          <a:lstStyle/>
          <a:p>
            <a:pPr algn="l">
              <a:lnSpc>
                <a:spcPts val="4910"/>
              </a:lnSpc>
            </a:pPr>
            <a:r>
              <a:rPr lang="en-US" b="true" sz="3507" spc="-21">
                <a:solidFill>
                  <a:srgbClr val="CE171E"/>
                </a:solidFill>
                <a:latin typeface="IBM Plex Sans Bold"/>
                <a:ea typeface="IBM Plex Sans Bold"/>
                <a:cs typeface="IBM Plex Sans Bold"/>
                <a:sym typeface="IBM Plex Sans Bold"/>
              </a:rPr>
              <a:t>1. Collecte et préparation des données</a:t>
            </a:r>
          </a:p>
        </p:txBody>
      </p:sp>
      <p:sp>
        <p:nvSpPr>
          <p:cNvPr name="TextBox 8" id="8"/>
          <p:cNvSpPr txBox="true"/>
          <p:nvPr/>
        </p:nvSpPr>
        <p:spPr>
          <a:xfrm rot="0">
            <a:off x="2322213" y="2334275"/>
            <a:ext cx="5998175" cy="2625303"/>
          </a:xfrm>
          <a:prstGeom prst="rect">
            <a:avLst/>
          </a:prstGeom>
        </p:spPr>
        <p:txBody>
          <a:bodyPr anchor="t" rtlCol="false" tIns="0" lIns="0" bIns="0" rIns="0">
            <a:spAutoFit/>
          </a:bodyPr>
          <a:lstStyle/>
          <a:p>
            <a:pPr algn="ctr">
              <a:lnSpc>
                <a:spcPts val="3374"/>
              </a:lnSpc>
            </a:pPr>
            <a:r>
              <a:rPr lang="en-US" b="true" sz="2410" spc="-16" u="sng">
                <a:solidFill>
                  <a:srgbClr val="0D109F"/>
                </a:solidFill>
                <a:latin typeface="IBM Plex Sans Bold"/>
                <a:ea typeface="IBM Plex Sans Bold"/>
                <a:cs typeface="IBM Plex Sans Bold"/>
                <a:sym typeface="IBM Plex Sans Bold"/>
              </a:rPr>
              <a:t>Données macroéconomiques : </a:t>
            </a:r>
          </a:p>
          <a:p>
            <a:pPr algn="ctr">
              <a:lnSpc>
                <a:spcPts val="2534"/>
              </a:lnSpc>
            </a:pPr>
          </a:p>
          <a:p>
            <a:pPr algn="l" marL="390859" indent="-195430" lvl="1">
              <a:lnSpc>
                <a:spcPts val="2534"/>
              </a:lnSpc>
              <a:buFont typeface="Arial"/>
              <a:buChar char="•"/>
            </a:pPr>
            <a:r>
              <a:rPr lang="en-US" sz="1810" spc="-12">
                <a:solidFill>
                  <a:srgbClr val="000000"/>
                </a:solidFill>
                <a:latin typeface="IBM Plex Sans"/>
                <a:ea typeface="IBM Plex Sans"/>
                <a:cs typeface="IBM Plex Sans"/>
                <a:sym typeface="IBM Plex Sans"/>
              </a:rPr>
              <a:t>Indice de Volatilité (</a:t>
            </a:r>
            <a:r>
              <a:rPr lang="en-US" b="true" sz="1810" spc="-12">
                <a:solidFill>
                  <a:srgbClr val="CE171E"/>
                </a:solidFill>
                <a:latin typeface="IBM Plex Sans Bold"/>
                <a:ea typeface="IBM Plex Sans Bold"/>
                <a:cs typeface="IBM Plex Sans Bold"/>
                <a:sym typeface="IBM Plex Sans Bold"/>
              </a:rPr>
              <a:t>VIX</a:t>
            </a:r>
            <a:r>
              <a:rPr lang="en-US" sz="1810" spc="-12">
                <a:solidFill>
                  <a:srgbClr val="000000"/>
                </a:solidFill>
                <a:latin typeface="IBM Plex Sans"/>
                <a:ea typeface="IBM Plex Sans"/>
                <a:cs typeface="IBM Plex Sans"/>
                <a:sym typeface="IBM Plex Sans"/>
              </a:rPr>
              <a:t>) </a:t>
            </a:r>
          </a:p>
          <a:p>
            <a:pPr algn="l" marL="390859" indent="-195430" lvl="1">
              <a:lnSpc>
                <a:spcPts val="2534"/>
              </a:lnSpc>
              <a:buFont typeface="Arial"/>
              <a:buChar char="•"/>
            </a:pPr>
            <a:r>
              <a:rPr lang="en-US" sz="1810" spc="-12">
                <a:solidFill>
                  <a:srgbClr val="000000"/>
                </a:solidFill>
                <a:latin typeface="IBM Plex Sans"/>
                <a:ea typeface="IBM Plex Sans"/>
                <a:cs typeface="IBM Plex Sans"/>
                <a:sym typeface="IBM Plex Sans"/>
              </a:rPr>
              <a:t>Taux d’intérêt (</a:t>
            </a:r>
            <a:r>
              <a:rPr lang="en-US" b="true" sz="1810" spc="-12">
                <a:solidFill>
                  <a:srgbClr val="CE171E"/>
                </a:solidFill>
                <a:latin typeface="IBM Plex Sans Bold"/>
                <a:ea typeface="IBM Plex Sans Bold"/>
                <a:cs typeface="IBM Plex Sans Bold"/>
                <a:sym typeface="IBM Plex Sans Bold"/>
              </a:rPr>
              <a:t>EFFR</a:t>
            </a:r>
            <a:r>
              <a:rPr lang="en-US" sz="1810" spc="-12">
                <a:solidFill>
                  <a:srgbClr val="000000"/>
                </a:solidFill>
                <a:latin typeface="IBM Plex Sans"/>
                <a:ea typeface="IBM Plex Sans"/>
                <a:cs typeface="IBM Plex Sans"/>
                <a:sym typeface="IBM Plex Sans"/>
              </a:rPr>
              <a:t>) </a:t>
            </a:r>
          </a:p>
          <a:p>
            <a:pPr algn="l" marL="390859" indent="-195430" lvl="1">
              <a:lnSpc>
                <a:spcPts val="2534"/>
              </a:lnSpc>
              <a:buFont typeface="Arial"/>
              <a:buChar char="•"/>
            </a:pPr>
            <a:r>
              <a:rPr lang="en-US" sz="1810" spc="-12">
                <a:solidFill>
                  <a:srgbClr val="000000"/>
                </a:solidFill>
                <a:latin typeface="IBM Plex Sans"/>
                <a:ea typeface="IBM Plex Sans"/>
                <a:cs typeface="IBM Plex Sans"/>
                <a:sym typeface="IBM Plex Sans"/>
              </a:rPr>
              <a:t>Taux de Chômage (</a:t>
            </a:r>
            <a:r>
              <a:rPr lang="en-US" b="true" sz="1810" spc="-12">
                <a:solidFill>
                  <a:srgbClr val="CE171E"/>
                </a:solidFill>
                <a:latin typeface="IBM Plex Sans Bold"/>
                <a:ea typeface="IBM Plex Sans Bold"/>
                <a:cs typeface="IBM Plex Sans Bold"/>
                <a:sym typeface="IBM Plex Sans Bold"/>
              </a:rPr>
              <a:t>UNRATE</a:t>
            </a:r>
            <a:r>
              <a:rPr lang="en-US" sz="1810" spc="-12">
                <a:solidFill>
                  <a:srgbClr val="000000"/>
                </a:solidFill>
                <a:latin typeface="IBM Plex Sans"/>
                <a:ea typeface="IBM Plex Sans"/>
                <a:cs typeface="IBM Plex Sans"/>
                <a:sym typeface="IBM Plex Sans"/>
              </a:rPr>
              <a:t>)</a:t>
            </a:r>
          </a:p>
          <a:p>
            <a:pPr algn="l" marL="390859" indent="-195430" lvl="1">
              <a:lnSpc>
                <a:spcPts val="2534"/>
              </a:lnSpc>
              <a:buFont typeface="Arial"/>
              <a:buChar char="•"/>
            </a:pPr>
            <a:r>
              <a:rPr lang="en-US" sz="1810" spc="-12">
                <a:solidFill>
                  <a:srgbClr val="000000"/>
                </a:solidFill>
                <a:latin typeface="IBM Plex Sans"/>
                <a:ea typeface="IBM Plex Sans"/>
                <a:cs typeface="IBM Plex Sans"/>
                <a:sym typeface="IBM Plex Sans"/>
              </a:rPr>
              <a:t>Indice de Confiance des Consommateurs (</a:t>
            </a:r>
            <a:r>
              <a:rPr lang="en-US" b="true" sz="1810" spc="-12">
                <a:solidFill>
                  <a:srgbClr val="CE171E"/>
                </a:solidFill>
                <a:latin typeface="IBM Plex Sans Bold"/>
                <a:ea typeface="IBM Plex Sans Bold"/>
                <a:cs typeface="IBM Plex Sans Bold"/>
                <a:sym typeface="IBM Plex Sans Bold"/>
              </a:rPr>
              <a:t>UMCSENT</a:t>
            </a:r>
            <a:r>
              <a:rPr lang="en-US" sz="1810" spc="-12">
                <a:solidFill>
                  <a:srgbClr val="000000"/>
                </a:solidFill>
                <a:latin typeface="IBM Plex Sans"/>
                <a:ea typeface="IBM Plex Sans"/>
                <a:cs typeface="IBM Plex Sans"/>
                <a:sym typeface="IBM Plex Sans"/>
              </a:rPr>
              <a:t>)</a:t>
            </a:r>
          </a:p>
          <a:p>
            <a:pPr algn="l" marL="390859" indent="-195430" lvl="1">
              <a:lnSpc>
                <a:spcPts val="2534"/>
              </a:lnSpc>
              <a:buFont typeface="Arial"/>
              <a:buChar char="•"/>
            </a:pPr>
            <a:r>
              <a:rPr lang="en-US" sz="1810" spc="-12">
                <a:solidFill>
                  <a:srgbClr val="000000"/>
                </a:solidFill>
                <a:latin typeface="IBM Plex Sans"/>
                <a:ea typeface="IBM Plex Sans"/>
                <a:cs typeface="IBM Plex Sans"/>
                <a:sym typeface="IBM Plex Sans"/>
              </a:rPr>
              <a:t>Indice du Dollar Américain (</a:t>
            </a:r>
            <a:r>
              <a:rPr lang="en-US" b="true" sz="1810" spc="-12">
                <a:solidFill>
                  <a:srgbClr val="CE171E"/>
                </a:solidFill>
                <a:latin typeface="IBM Plex Sans Bold"/>
                <a:ea typeface="IBM Plex Sans Bold"/>
                <a:cs typeface="IBM Plex Sans Bold"/>
                <a:sym typeface="IBM Plex Sans Bold"/>
              </a:rPr>
              <a:t>USDX</a:t>
            </a:r>
            <a:r>
              <a:rPr lang="en-US" sz="1810" spc="-12">
                <a:solidFill>
                  <a:srgbClr val="000000"/>
                </a:solidFill>
                <a:latin typeface="IBM Plex Sans"/>
                <a:ea typeface="IBM Plex Sans"/>
                <a:cs typeface="IBM Plex Sans"/>
                <a:sym typeface="IBM Plex Sans"/>
              </a:rPr>
              <a:t>)   </a:t>
            </a:r>
          </a:p>
          <a:p>
            <a:pPr algn="ctr">
              <a:lnSpc>
                <a:spcPts val="2534"/>
              </a:lnSpc>
              <a:spcBef>
                <a:spcPct val="0"/>
              </a:spcBef>
            </a:pPr>
          </a:p>
        </p:txBody>
      </p:sp>
      <p:grpSp>
        <p:nvGrpSpPr>
          <p:cNvPr name="Group 9" id="9"/>
          <p:cNvGrpSpPr/>
          <p:nvPr/>
        </p:nvGrpSpPr>
        <p:grpSpPr>
          <a:xfrm rot="0">
            <a:off x="9296400" y="2127689"/>
            <a:ext cx="7255836" cy="2831889"/>
            <a:chOff x="0" y="0"/>
            <a:chExt cx="1911002" cy="745847"/>
          </a:xfrm>
        </p:grpSpPr>
        <p:sp>
          <p:nvSpPr>
            <p:cNvPr name="Freeform 10" id="10"/>
            <p:cNvSpPr/>
            <p:nvPr/>
          </p:nvSpPr>
          <p:spPr>
            <a:xfrm flipH="false" flipV="false" rot="0">
              <a:off x="0" y="0"/>
              <a:ext cx="1911002" cy="745847"/>
            </a:xfrm>
            <a:custGeom>
              <a:avLst/>
              <a:gdLst/>
              <a:ahLst/>
              <a:cxnLst/>
              <a:rect r="r" b="b" t="t" l="l"/>
              <a:pathLst>
                <a:path h="745847" w="1911002">
                  <a:moveTo>
                    <a:pt x="54417" y="0"/>
                  </a:moveTo>
                  <a:lnTo>
                    <a:pt x="1856586" y="0"/>
                  </a:lnTo>
                  <a:cubicBezTo>
                    <a:pt x="1886639" y="0"/>
                    <a:pt x="1911002" y="24363"/>
                    <a:pt x="1911002" y="54417"/>
                  </a:cubicBezTo>
                  <a:lnTo>
                    <a:pt x="1911002" y="691431"/>
                  </a:lnTo>
                  <a:cubicBezTo>
                    <a:pt x="1911002" y="721484"/>
                    <a:pt x="1886639" y="745847"/>
                    <a:pt x="1856586" y="745847"/>
                  </a:cubicBezTo>
                  <a:lnTo>
                    <a:pt x="54417" y="745847"/>
                  </a:lnTo>
                  <a:cubicBezTo>
                    <a:pt x="24363" y="745847"/>
                    <a:pt x="0" y="721484"/>
                    <a:pt x="0" y="691431"/>
                  </a:cubicBezTo>
                  <a:lnTo>
                    <a:pt x="0" y="54417"/>
                  </a:lnTo>
                  <a:cubicBezTo>
                    <a:pt x="0" y="24363"/>
                    <a:pt x="24363" y="0"/>
                    <a:pt x="54417" y="0"/>
                  </a:cubicBezTo>
                  <a:close/>
                </a:path>
              </a:pathLst>
            </a:custGeom>
            <a:solidFill>
              <a:srgbClr val="CACBFF"/>
            </a:solidFill>
          </p:spPr>
        </p:sp>
        <p:sp>
          <p:nvSpPr>
            <p:cNvPr name="TextBox 11" id="11"/>
            <p:cNvSpPr txBox="true"/>
            <p:nvPr/>
          </p:nvSpPr>
          <p:spPr>
            <a:xfrm>
              <a:off x="0" y="-38100"/>
              <a:ext cx="1911002" cy="783947"/>
            </a:xfrm>
            <a:prstGeom prst="rect">
              <a:avLst/>
            </a:prstGeom>
          </p:spPr>
          <p:txBody>
            <a:bodyPr anchor="ctr" rtlCol="false" tIns="50800" lIns="50800" bIns="50800" rIns="50800"/>
            <a:lstStyle/>
            <a:p>
              <a:pPr algn="ctr">
                <a:lnSpc>
                  <a:spcPts val="2534"/>
                </a:lnSpc>
              </a:pPr>
            </a:p>
          </p:txBody>
        </p:sp>
      </p:grpSp>
      <p:sp>
        <p:nvSpPr>
          <p:cNvPr name="TextBox 12" id="12"/>
          <p:cNvSpPr txBox="true"/>
          <p:nvPr/>
        </p:nvSpPr>
        <p:spPr>
          <a:xfrm rot="0">
            <a:off x="9868325" y="2175922"/>
            <a:ext cx="6450436" cy="2942009"/>
          </a:xfrm>
          <a:prstGeom prst="rect">
            <a:avLst/>
          </a:prstGeom>
        </p:spPr>
        <p:txBody>
          <a:bodyPr anchor="t" rtlCol="false" tIns="0" lIns="0" bIns="0" rIns="0">
            <a:spAutoFit/>
          </a:bodyPr>
          <a:lstStyle/>
          <a:p>
            <a:pPr algn="ctr">
              <a:lnSpc>
                <a:spcPts val="3374"/>
              </a:lnSpc>
            </a:pPr>
            <a:r>
              <a:rPr lang="en-US" b="true" sz="2410" spc="-16" u="sng">
                <a:solidFill>
                  <a:srgbClr val="0D109F"/>
                </a:solidFill>
                <a:latin typeface="IBM Plex Sans Bold"/>
                <a:ea typeface="IBM Plex Sans Bold"/>
                <a:cs typeface="IBM Plex Sans Bold"/>
                <a:sym typeface="IBM Plex Sans Bold"/>
              </a:rPr>
              <a:t>Indicateurs techniques :</a:t>
            </a:r>
          </a:p>
          <a:p>
            <a:pPr algn="ctr">
              <a:lnSpc>
                <a:spcPts val="2534"/>
              </a:lnSpc>
            </a:pPr>
          </a:p>
          <a:p>
            <a:pPr algn="l" marL="390859" indent="-195430" lvl="1">
              <a:lnSpc>
                <a:spcPts val="2534"/>
              </a:lnSpc>
              <a:buFont typeface="Arial"/>
              <a:buChar char="•"/>
            </a:pPr>
            <a:r>
              <a:rPr lang="en-US" sz="1810" spc="-12">
                <a:solidFill>
                  <a:srgbClr val="000000"/>
                </a:solidFill>
                <a:latin typeface="IBM Plex Sans"/>
                <a:ea typeface="IBM Plex Sans"/>
                <a:cs typeface="IBM Plex Sans"/>
                <a:sym typeface="IBM Plex Sans"/>
              </a:rPr>
              <a:t> Prix d’ouverture ‘Open’</a:t>
            </a:r>
          </a:p>
          <a:p>
            <a:pPr algn="l" marL="390859" indent="-195430" lvl="1">
              <a:lnSpc>
                <a:spcPts val="2534"/>
              </a:lnSpc>
              <a:buFont typeface="Arial"/>
              <a:buChar char="•"/>
            </a:pPr>
            <a:r>
              <a:rPr lang="en-US" sz="1810" spc="-12">
                <a:solidFill>
                  <a:srgbClr val="000000"/>
                </a:solidFill>
                <a:latin typeface="IBM Plex Sans"/>
                <a:ea typeface="IBM Plex Sans"/>
                <a:cs typeface="IBM Plex Sans"/>
                <a:sym typeface="IBM Plex Sans"/>
              </a:rPr>
              <a:t>High et Low</a:t>
            </a:r>
          </a:p>
          <a:p>
            <a:pPr algn="l" marL="390859" indent="-195430" lvl="1">
              <a:lnSpc>
                <a:spcPts val="2534"/>
              </a:lnSpc>
              <a:buFont typeface="Arial"/>
              <a:buChar char="•"/>
            </a:pPr>
            <a:r>
              <a:rPr lang="en-US" sz="1810" spc="-12">
                <a:solidFill>
                  <a:srgbClr val="000000"/>
                </a:solidFill>
                <a:latin typeface="IBM Plex Sans"/>
                <a:ea typeface="IBM Plex Sans"/>
                <a:cs typeface="IBM Plex Sans"/>
                <a:sym typeface="IBM Plex Sans"/>
              </a:rPr>
              <a:t>Volume</a:t>
            </a:r>
          </a:p>
          <a:p>
            <a:pPr algn="l" marL="390859" indent="-195430" lvl="1">
              <a:lnSpc>
                <a:spcPts val="2534"/>
              </a:lnSpc>
              <a:buFont typeface="Arial"/>
              <a:buChar char="•"/>
            </a:pPr>
            <a:r>
              <a:rPr lang="en-US" sz="1810" spc="-12">
                <a:solidFill>
                  <a:srgbClr val="000000"/>
                </a:solidFill>
                <a:latin typeface="IBM Plex Sans"/>
                <a:ea typeface="IBM Plex Sans"/>
                <a:cs typeface="IBM Plex Sans"/>
                <a:sym typeface="IBM Plex Sans"/>
              </a:rPr>
              <a:t>Moyennes Mobiles (SMA, EMA) </a:t>
            </a:r>
          </a:p>
          <a:p>
            <a:pPr algn="l" marL="390859" indent="-195430" lvl="1">
              <a:lnSpc>
                <a:spcPts val="2534"/>
              </a:lnSpc>
              <a:buFont typeface="Arial"/>
              <a:buChar char="•"/>
            </a:pPr>
            <a:r>
              <a:rPr lang="en-US" b="true" sz="1810" spc="-12">
                <a:solidFill>
                  <a:srgbClr val="CE171E"/>
                </a:solidFill>
                <a:latin typeface="IBM Plex Sans Bold"/>
                <a:ea typeface="IBM Plex Sans Bold"/>
                <a:cs typeface="IBM Plex Sans Bold"/>
                <a:sym typeface="IBM Plex Sans Bold"/>
              </a:rPr>
              <a:t>RSI</a:t>
            </a:r>
            <a:r>
              <a:rPr lang="en-US" sz="1810" spc="-12">
                <a:solidFill>
                  <a:srgbClr val="000000"/>
                </a:solidFill>
                <a:latin typeface="IBM Plex Sans"/>
                <a:ea typeface="IBM Plex Sans"/>
                <a:cs typeface="IBM Plex Sans"/>
                <a:sym typeface="IBM Plex Sans"/>
              </a:rPr>
              <a:t> (Relative Strength Index) </a:t>
            </a:r>
          </a:p>
          <a:p>
            <a:pPr algn="l" marL="390859" indent="-195430" lvl="1">
              <a:lnSpc>
                <a:spcPts val="2534"/>
              </a:lnSpc>
              <a:buFont typeface="Arial"/>
              <a:buChar char="•"/>
            </a:pPr>
            <a:r>
              <a:rPr lang="en-US" b="true" sz="1810" spc="-12">
                <a:solidFill>
                  <a:srgbClr val="CE171E"/>
                </a:solidFill>
                <a:latin typeface="IBM Plex Sans Bold"/>
                <a:ea typeface="IBM Plex Sans Bold"/>
                <a:cs typeface="IBM Plex Sans Bold"/>
                <a:sym typeface="IBM Plex Sans Bold"/>
              </a:rPr>
              <a:t>MACD</a:t>
            </a:r>
            <a:r>
              <a:rPr lang="en-US" sz="1810" spc="-12">
                <a:solidFill>
                  <a:srgbClr val="000000"/>
                </a:solidFill>
                <a:latin typeface="IBM Plex Sans"/>
                <a:ea typeface="IBM Plex Sans"/>
                <a:cs typeface="IBM Plex Sans"/>
                <a:sym typeface="IBM Plex Sans"/>
              </a:rPr>
              <a:t> (Moving Average Convergence Divergence) </a:t>
            </a:r>
          </a:p>
          <a:p>
            <a:pPr algn="ctr">
              <a:lnSpc>
                <a:spcPts val="2534"/>
              </a:lnSpc>
              <a:spcBef>
                <a:spcPct val="0"/>
              </a:spcBef>
            </a:pPr>
          </a:p>
        </p:txBody>
      </p:sp>
      <p:sp>
        <p:nvSpPr>
          <p:cNvPr name="TextBox 13" id="1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52236" y="233584"/>
            <a:ext cx="1498695" cy="1498695"/>
          </a:xfrm>
          <a:custGeom>
            <a:avLst/>
            <a:gdLst/>
            <a:ahLst/>
            <a:cxnLst/>
            <a:rect r="r" b="b" t="t" l="l"/>
            <a:pathLst>
              <a:path h="1498695" w="1498695">
                <a:moveTo>
                  <a:pt x="0" y="0"/>
                </a:moveTo>
                <a:lnTo>
                  <a:pt x="1498695" y="0"/>
                </a:lnTo>
                <a:lnTo>
                  <a:pt x="1498695" y="1498695"/>
                </a:lnTo>
                <a:lnTo>
                  <a:pt x="0" y="1498695"/>
                </a:lnTo>
                <a:lnTo>
                  <a:pt x="0" y="0"/>
                </a:lnTo>
                <a:close/>
              </a:path>
            </a:pathLst>
          </a:custGeom>
          <a:blipFill>
            <a:blip r:embed="rId2"/>
            <a:stretch>
              <a:fillRect l="0" t="0" r="0" b="0"/>
            </a:stretch>
          </a:blipFill>
        </p:spPr>
      </p:sp>
      <p:sp>
        <p:nvSpPr>
          <p:cNvPr name="Freeform 3" id="3"/>
          <p:cNvSpPr/>
          <p:nvPr/>
        </p:nvSpPr>
        <p:spPr>
          <a:xfrm flipH="false" flipV="false" rot="0">
            <a:off x="1028700" y="2294574"/>
            <a:ext cx="14221071" cy="3839689"/>
          </a:xfrm>
          <a:custGeom>
            <a:avLst/>
            <a:gdLst/>
            <a:ahLst/>
            <a:cxnLst/>
            <a:rect r="r" b="b" t="t" l="l"/>
            <a:pathLst>
              <a:path h="3839689" w="14221071">
                <a:moveTo>
                  <a:pt x="0" y="0"/>
                </a:moveTo>
                <a:lnTo>
                  <a:pt x="14221071" y="0"/>
                </a:lnTo>
                <a:lnTo>
                  <a:pt x="14221071" y="3839689"/>
                </a:lnTo>
                <a:lnTo>
                  <a:pt x="0" y="3839689"/>
                </a:lnTo>
                <a:lnTo>
                  <a:pt x="0" y="0"/>
                </a:lnTo>
                <a:close/>
              </a:path>
            </a:pathLst>
          </a:custGeom>
          <a:blipFill>
            <a:blip r:embed="rId3"/>
            <a:stretch>
              <a:fillRect l="0" t="0" r="0" b="0"/>
            </a:stretch>
          </a:blipFill>
        </p:spPr>
      </p:sp>
      <p:sp>
        <p:nvSpPr>
          <p:cNvPr name="Freeform 4" id="4"/>
          <p:cNvSpPr/>
          <p:nvPr/>
        </p:nvSpPr>
        <p:spPr>
          <a:xfrm flipH="false" flipV="false" rot="0">
            <a:off x="1028700" y="6268161"/>
            <a:ext cx="6671572" cy="3444199"/>
          </a:xfrm>
          <a:custGeom>
            <a:avLst/>
            <a:gdLst/>
            <a:ahLst/>
            <a:cxnLst/>
            <a:rect r="r" b="b" t="t" l="l"/>
            <a:pathLst>
              <a:path h="3444199" w="6671572">
                <a:moveTo>
                  <a:pt x="0" y="0"/>
                </a:moveTo>
                <a:lnTo>
                  <a:pt x="6671572" y="0"/>
                </a:lnTo>
                <a:lnTo>
                  <a:pt x="6671572" y="3444199"/>
                </a:lnTo>
                <a:lnTo>
                  <a:pt x="0" y="3444199"/>
                </a:lnTo>
                <a:lnTo>
                  <a:pt x="0" y="0"/>
                </a:lnTo>
                <a:close/>
              </a:path>
            </a:pathLst>
          </a:custGeom>
          <a:blipFill>
            <a:blip r:embed="rId4"/>
            <a:stretch>
              <a:fillRect l="0" t="0" r="0" b="0"/>
            </a:stretch>
          </a:blipFill>
        </p:spPr>
      </p:sp>
      <p:sp>
        <p:nvSpPr>
          <p:cNvPr name="Freeform 5" id="5"/>
          <p:cNvSpPr/>
          <p:nvPr/>
        </p:nvSpPr>
        <p:spPr>
          <a:xfrm flipH="false" flipV="false" rot="0">
            <a:off x="8534400" y="7443852"/>
            <a:ext cx="2273286" cy="701877"/>
          </a:xfrm>
          <a:custGeom>
            <a:avLst/>
            <a:gdLst/>
            <a:ahLst/>
            <a:cxnLst/>
            <a:rect r="r" b="b" t="t" l="l"/>
            <a:pathLst>
              <a:path h="701877" w="2273286">
                <a:moveTo>
                  <a:pt x="0" y="0"/>
                </a:moveTo>
                <a:lnTo>
                  <a:pt x="2273286" y="0"/>
                </a:lnTo>
                <a:lnTo>
                  <a:pt x="2273286" y="701877"/>
                </a:lnTo>
                <a:lnTo>
                  <a:pt x="0" y="70187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997905" y="450096"/>
            <a:ext cx="14731604" cy="1844478"/>
          </a:xfrm>
          <a:prstGeom prst="rect">
            <a:avLst/>
          </a:prstGeom>
        </p:spPr>
        <p:txBody>
          <a:bodyPr anchor="t" rtlCol="false" tIns="0" lIns="0" bIns="0" rIns="0">
            <a:spAutoFit/>
          </a:bodyPr>
          <a:lstStyle/>
          <a:p>
            <a:pPr algn="l">
              <a:lnSpc>
                <a:spcPts val="4910"/>
              </a:lnSpc>
            </a:pPr>
            <a:r>
              <a:rPr lang="en-US" sz="3507" spc="-21" b="true">
                <a:solidFill>
                  <a:srgbClr val="CE171E"/>
                </a:solidFill>
                <a:latin typeface="IBM Plex Sans Bold"/>
                <a:ea typeface="IBM Plex Sans Bold"/>
                <a:cs typeface="IBM Plex Sans Bold"/>
                <a:sym typeface="IBM Plex Sans Bold"/>
              </a:rPr>
              <a:t>Collecte et préparation des données - analyse technique avancée de la série temporelle du S&amp;P 500</a:t>
            </a:r>
          </a:p>
          <a:p>
            <a:pPr algn="l">
              <a:lnSpc>
                <a:spcPts val="4910"/>
              </a:lnSpc>
            </a:pPr>
          </a:p>
        </p:txBody>
      </p:sp>
      <p:grpSp>
        <p:nvGrpSpPr>
          <p:cNvPr name="Group 7" id="7"/>
          <p:cNvGrpSpPr/>
          <p:nvPr/>
        </p:nvGrpSpPr>
        <p:grpSpPr>
          <a:xfrm rot="0">
            <a:off x="11510433" y="7111999"/>
            <a:ext cx="5511283" cy="1365582"/>
            <a:chOff x="0" y="0"/>
            <a:chExt cx="1451531" cy="359660"/>
          </a:xfrm>
        </p:grpSpPr>
        <p:sp>
          <p:nvSpPr>
            <p:cNvPr name="Freeform 8" id="8"/>
            <p:cNvSpPr/>
            <p:nvPr/>
          </p:nvSpPr>
          <p:spPr>
            <a:xfrm flipH="false" flipV="false" rot="0">
              <a:off x="0" y="0"/>
              <a:ext cx="1451531" cy="359660"/>
            </a:xfrm>
            <a:custGeom>
              <a:avLst/>
              <a:gdLst/>
              <a:ahLst/>
              <a:cxnLst/>
              <a:rect r="r" b="b" t="t" l="l"/>
              <a:pathLst>
                <a:path h="359660" w="1451531">
                  <a:moveTo>
                    <a:pt x="71642" y="0"/>
                  </a:moveTo>
                  <a:lnTo>
                    <a:pt x="1379890" y="0"/>
                  </a:lnTo>
                  <a:cubicBezTo>
                    <a:pt x="1419456" y="0"/>
                    <a:pt x="1451531" y="32075"/>
                    <a:pt x="1451531" y="71642"/>
                  </a:cubicBezTo>
                  <a:lnTo>
                    <a:pt x="1451531" y="288018"/>
                  </a:lnTo>
                  <a:cubicBezTo>
                    <a:pt x="1451531" y="307018"/>
                    <a:pt x="1443984" y="325241"/>
                    <a:pt x="1430548" y="338676"/>
                  </a:cubicBezTo>
                  <a:cubicBezTo>
                    <a:pt x="1417113" y="352112"/>
                    <a:pt x="1398890" y="359660"/>
                    <a:pt x="1379890" y="359660"/>
                  </a:cubicBezTo>
                  <a:lnTo>
                    <a:pt x="71642" y="359660"/>
                  </a:lnTo>
                  <a:cubicBezTo>
                    <a:pt x="52641" y="359660"/>
                    <a:pt x="34419" y="352112"/>
                    <a:pt x="20983" y="338676"/>
                  </a:cubicBezTo>
                  <a:cubicBezTo>
                    <a:pt x="7548" y="325241"/>
                    <a:pt x="0" y="307018"/>
                    <a:pt x="0" y="288018"/>
                  </a:cubicBezTo>
                  <a:lnTo>
                    <a:pt x="0" y="71642"/>
                  </a:lnTo>
                  <a:cubicBezTo>
                    <a:pt x="0" y="52641"/>
                    <a:pt x="7548" y="34419"/>
                    <a:pt x="20983" y="20983"/>
                  </a:cubicBezTo>
                  <a:cubicBezTo>
                    <a:pt x="34419" y="7548"/>
                    <a:pt x="52641" y="0"/>
                    <a:pt x="71642" y="0"/>
                  </a:cubicBezTo>
                  <a:close/>
                </a:path>
              </a:pathLst>
            </a:custGeom>
            <a:solidFill>
              <a:srgbClr val="FFCACA"/>
            </a:solidFill>
          </p:spPr>
        </p:sp>
        <p:sp>
          <p:nvSpPr>
            <p:cNvPr name="TextBox 9" id="9"/>
            <p:cNvSpPr txBox="true"/>
            <p:nvPr/>
          </p:nvSpPr>
          <p:spPr>
            <a:xfrm>
              <a:off x="0" y="-38100"/>
              <a:ext cx="1451531" cy="397760"/>
            </a:xfrm>
            <a:prstGeom prst="rect">
              <a:avLst/>
            </a:prstGeom>
          </p:spPr>
          <p:txBody>
            <a:bodyPr anchor="ctr" rtlCol="false" tIns="50800" lIns="50800" bIns="50800" rIns="50800"/>
            <a:lstStyle/>
            <a:p>
              <a:pPr algn="ctr">
                <a:lnSpc>
                  <a:spcPts val="2534"/>
                </a:lnSpc>
              </a:pPr>
            </a:p>
          </p:txBody>
        </p:sp>
      </p:grpSp>
      <p:sp>
        <p:nvSpPr>
          <p:cNvPr name="TextBox 10" id="10"/>
          <p:cNvSpPr txBox="true"/>
          <p:nvPr/>
        </p:nvSpPr>
        <p:spPr>
          <a:xfrm rot="0">
            <a:off x="11645886" y="7405752"/>
            <a:ext cx="5299631" cy="1008752"/>
          </a:xfrm>
          <a:prstGeom prst="rect">
            <a:avLst/>
          </a:prstGeom>
        </p:spPr>
        <p:txBody>
          <a:bodyPr anchor="t" rtlCol="false" tIns="0" lIns="0" bIns="0" rIns="0">
            <a:spAutoFit/>
          </a:bodyPr>
          <a:lstStyle/>
          <a:p>
            <a:pPr algn="ctr">
              <a:lnSpc>
                <a:spcPts val="2814"/>
              </a:lnSpc>
            </a:pPr>
            <a:r>
              <a:rPr lang="en-US" b="true" sz="2010" spc="-14" u="sng">
                <a:solidFill>
                  <a:srgbClr val="CE171E"/>
                </a:solidFill>
                <a:latin typeface="IBM Plex Sans Bold"/>
                <a:ea typeface="IBM Plex Sans Bold"/>
                <a:cs typeface="IBM Plex Sans Bold"/>
                <a:sym typeface="IBM Plex Sans Bold"/>
              </a:rPr>
              <a:t>Choix d'appliquer une transformation log return à notre variable SP500</a:t>
            </a:r>
          </a:p>
          <a:p>
            <a:pPr algn="ctr">
              <a:lnSpc>
                <a:spcPts val="2534"/>
              </a:lnSpc>
              <a:spcBef>
                <a:spcPct val="0"/>
              </a:spcBef>
            </a:pPr>
          </a:p>
        </p:txBody>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52236" y="233584"/>
            <a:ext cx="1498695" cy="1498695"/>
          </a:xfrm>
          <a:custGeom>
            <a:avLst/>
            <a:gdLst/>
            <a:ahLst/>
            <a:cxnLst/>
            <a:rect r="r" b="b" t="t" l="l"/>
            <a:pathLst>
              <a:path h="1498695" w="1498695">
                <a:moveTo>
                  <a:pt x="0" y="0"/>
                </a:moveTo>
                <a:lnTo>
                  <a:pt x="1498695" y="0"/>
                </a:lnTo>
                <a:lnTo>
                  <a:pt x="1498695" y="1498695"/>
                </a:lnTo>
                <a:lnTo>
                  <a:pt x="0" y="1498695"/>
                </a:lnTo>
                <a:lnTo>
                  <a:pt x="0" y="0"/>
                </a:lnTo>
                <a:close/>
              </a:path>
            </a:pathLst>
          </a:custGeom>
          <a:blipFill>
            <a:blip r:embed="rId2"/>
            <a:stretch>
              <a:fillRect l="0" t="0" r="0" b="0"/>
            </a:stretch>
          </a:blipFill>
        </p:spPr>
      </p:sp>
      <p:sp>
        <p:nvSpPr>
          <p:cNvPr name="Freeform 3" id="3"/>
          <p:cNvSpPr/>
          <p:nvPr/>
        </p:nvSpPr>
        <p:spPr>
          <a:xfrm flipH="false" flipV="false" rot="0">
            <a:off x="6339564" y="2423570"/>
            <a:ext cx="1136643" cy="350939"/>
          </a:xfrm>
          <a:custGeom>
            <a:avLst/>
            <a:gdLst/>
            <a:ahLst/>
            <a:cxnLst/>
            <a:rect r="r" b="b" t="t" l="l"/>
            <a:pathLst>
              <a:path h="350939" w="1136643">
                <a:moveTo>
                  <a:pt x="0" y="0"/>
                </a:moveTo>
                <a:lnTo>
                  <a:pt x="1136643" y="0"/>
                </a:lnTo>
                <a:lnTo>
                  <a:pt x="1136643" y="350938"/>
                </a:lnTo>
                <a:lnTo>
                  <a:pt x="0" y="3509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2032525"/>
            <a:ext cx="5002772" cy="3702051"/>
          </a:xfrm>
          <a:custGeom>
            <a:avLst/>
            <a:gdLst/>
            <a:ahLst/>
            <a:cxnLst/>
            <a:rect r="r" b="b" t="t" l="l"/>
            <a:pathLst>
              <a:path h="3702051" w="5002772">
                <a:moveTo>
                  <a:pt x="0" y="0"/>
                </a:moveTo>
                <a:lnTo>
                  <a:pt x="5002772" y="0"/>
                </a:lnTo>
                <a:lnTo>
                  <a:pt x="5002772" y="3702052"/>
                </a:lnTo>
                <a:lnTo>
                  <a:pt x="0" y="3702052"/>
                </a:lnTo>
                <a:lnTo>
                  <a:pt x="0" y="0"/>
                </a:lnTo>
                <a:close/>
              </a:path>
            </a:pathLst>
          </a:custGeom>
          <a:blipFill>
            <a:blip r:embed="rId5"/>
            <a:stretch>
              <a:fillRect l="0" t="0" r="0" b="0"/>
            </a:stretch>
          </a:blipFill>
        </p:spPr>
      </p:sp>
      <p:sp>
        <p:nvSpPr>
          <p:cNvPr name="Freeform 5" id="5"/>
          <p:cNvSpPr/>
          <p:nvPr/>
        </p:nvSpPr>
        <p:spPr>
          <a:xfrm flipH="false" flipV="false" rot="0">
            <a:off x="1028700" y="6102477"/>
            <a:ext cx="5135146" cy="3825684"/>
          </a:xfrm>
          <a:custGeom>
            <a:avLst/>
            <a:gdLst/>
            <a:ahLst/>
            <a:cxnLst/>
            <a:rect r="r" b="b" t="t" l="l"/>
            <a:pathLst>
              <a:path h="3825684" w="5135146">
                <a:moveTo>
                  <a:pt x="0" y="0"/>
                </a:moveTo>
                <a:lnTo>
                  <a:pt x="5135146" y="0"/>
                </a:lnTo>
                <a:lnTo>
                  <a:pt x="5135146" y="3825685"/>
                </a:lnTo>
                <a:lnTo>
                  <a:pt x="0" y="3825685"/>
                </a:lnTo>
                <a:lnTo>
                  <a:pt x="0" y="0"/>
                </a:lnTo>
                <a:close/>
              </a:path>
            </a:pathLst>
          </a:custGeom>
          <a:blipFill>
            <a:blip r:embed="rId6"/>
            <a:stretch>
              <a:fillRect l="0" t="0" r="0" b="0"/>
            </a:stretch>
          </a:blipFill>
        </p:spPr>
      </p:sp>
      <p:sp>
        <p:nvSpPr>
          <p:cNvPr name="Freeform 6" id="6"/>
          <p:cNvSpPr/>
          <p:nvPr/>
        </p:nvSpPr>
        <p:spPr>
          <a:xfrm flipH="false" flipV="false" rot="0">
            <a:off x="7639043" y="4052928"/>
            <a:ext cx="9392199" cy="6234072"/>
          </a:xfrm>
          <a:custGeom>
            <a:avLst/>
            <a:gdLst/>
            <a:ahLst/>
            <a:cxnLst/>
            <a:rect r="r" b="b" t="t" l="l"/>
            <a:pathLst>
              <a:path h="6234072" w="9392199">
                <a:moveTo>
                  <a:pt x="0" y="0"/>
                </a:moveTo>
                <a:lnTo>
                  <a:pt x="9392199" y="0"/>
                </a:lnTo>
                <a:lnTo>
                  <a:pt x="9392199" y="6234072"/>
                </a:lnTo>
                <a:lnTo>
                  <a:pt x="0" y="6234072"/>
                </a:lnTo>
                <a:lnTo>
                  <a:pt x="0" y="0"/>
                </a:lnTo>
                <a:close/>
              </a:path>
            </a:pathLst>
          </a:custGeom>
          <a:blipFill>
            <a:blip r:embed="rId7"/>
            <a:stretch>
              <a:fillRect l="0" t="0" r="0" b="0"/>
            </a:stretch>
          </a:blipFill>
        </p:spPr>
      </p:sp>
      <p:grpSp>
        <p:nvGrpSpPr>
          <p:cNvPr name="Group 7" id="7"/>
          <p:cNvGrpSpPr/>
          <p:nvPr/>
        </p:nvGrpSpPr>
        <p:grpSpPr>
          <a:xfrm rot="0">
            <a:off x="7784299" y="1732279"/>
            <a:ext cx="9620257" cy="1733520"/>
            <a:chOff x="0" y="0"/>
            <a:chExt cx="2533730" cy="456565"/>
          </a:xfrm>
        </p:grpSpPr>
        <p:sp>
          <p:nvSpPr>
            <p:cNvPr name="Freeform 8" id="8"/>
            <p:cNvSpPr/>
            <p:nvPr/>
          </p:nvSpPr>
          <p:spPr>
            <a:xfrm flipH="false" flipV="false" rot="0">
              <a:off x="0" y="0"/>
              <a:ext cx="2533730" cy="456565"/>
            </a:xfrm>
            <a:custGeom>
              <a:avLst/>
              <a:gdLst/>
              <a:ahLst/>
              <a:cxnLst/>
              <a:rect r="r" b="b" t="t" l="l"/>
              <a:pathLst>
                <a:path h="456565" w="2533730">
                  <a:moveTo>
                    <a:pt x="41042" y="0"/>
                  </a:moveTo>
                  <a:lnTo>
                    <a:pt x="2492688" y="0"/>
                  </a:lnTo>
                  <a:cubicBezTo>
                    <a:pt x="2503573" y="0"/>
                    <a:pt x="2514012" y="4324"/>
                    <a:pt x="2521709" y="12021"/>
                  </a:cubicBezTo>
                  <a:cubicBezTo>
                    <a:pt x="2529406" y="19718"/>
                    <a:pt x="2533730" y="30157"/>
                    <a:pt x="2533730" y="41042"/>
                  </a:cubicBezTo>
                  <a:lnTo>
                    <a:pt x="2533730" y="415522"/>
                  </a:lnTo>
                  <a:cubicBezTo>
                    <a:pt x="2533730" y="426408"/>
                    <a:pt x="2529406" y="436847"/>
                    <a:pt x="2521709" y="444544"/>
                  </a:cubicBezTo>
                  <a:cubicBezTo>
                    <a:pt x="2514012" y="452241"/>
                    <a:pt x="2503573" y="456565"/>
                    <a:pt x="2492688" y="456565"/>
                  </a:cubicBezTo>
                  <a:lnTo>
                    <a:pt x="41042" y="456565"/>
                  </a:lnTo>
                  <a:cubicBezTo>
                    <a:pt x="30157" y="456565"/>
                    <a:pt x="19718" y="452241"/>
                    <a:pt x="12021" y="444544"/>
                  </a:cubicBezTo>
                  <a:cubicBezTo>
                    <a:pt x="4324" y="436847"/>
                    <a:pt x="0" y="426408"/>
                    <a:pt x="0" y="415522"/>
                  </a:cubicBezTo>
                  <a:lnTo>
                    <a:pt x="0" y="41042"/>
                  </a:lnTo>
                  <a:cubicBezTo>
                    <a:pt x="0" y="30157"/>
                    <a:pt x="4324" y="19718"/>
                    <a:pt x="12021" y="12021"/>
                  </a:cubicBezTo>
                  <a:cubicBezTo>
                    <a:pt x="19718" y="4324"/>
                    <a:pt x="30157" y="0"/>
                    <a:pt x="41042" y="0"/>
                  </a:cubicBezTo>
                  <a:close/>
                </a:path>
              </a:pathLst>
            </a:custGeom>
            <a:solidFill>
              <a:srgbClr val="B5B9D0"/>
            </a:solidFill>
          </p:spPr>
        </p:sp>
        <p:sp>
          <p:nvSpPr>
            <p:cNvPr name="TextBox 9" id="9"/>
            <p:cNvSpPr txBox="true"/>
            <p:nvPr/>
          </p:nvSpPr>
          <p:spPr>
            <a:xfrm>
              <a:off x="0" y="-38100"/>
              <a:ext cx="2533730" cy="494665"/>
            </a:xfrm>
            <a:prstGeom prst="rect">
              <a:avLst/>
            </a:prstGeom>
          </p:spPr>
          <p:txBody>
            <a:bodyPr anchor="ctr" rtlCol="false" tIns="50800" lIns="50800" bIns="50800" rIns="50800"/>
            <a:lstStyle/>
            <a:p>
              <a:pPr algn="ctr">
                <a:lnSpc>
                  <a:spcPts val="2534"/>
                </a:lnSpc>
              </a:pPr>
            </a:p>
          </p:txBody>
        </p:sp>
      </p:grpSp>
      <p:sp>
        <p:nvSpPr>
          <p:cNvPr name="TextBox 10" id="10"/>
          <p:cNvSpPr txBox="true"/>
          <p:nvPr/>
        </p:nvSpPr>
        <p:spPr>
          <a:xfrm rot="0">
            <a:off x="997905" y="450096"/>
            <a:ext cx="14731604" cy="1844478"/>
          </a:xfrm>
          <a:prstGeom prst="rect">
            <a:avLst/>
          </a:prstGeom>
        </p:spPr>
        <p:txBody>
          <a:bodyPr anchor="t" rtlCol="false" tIns="0" lIns="0" bIns="0" rIns="0">
            <a:spAutoFit/>
          </a:bodyPr>
          <a:lstStyle/>
          <a:p>
            <a:pPr algn="l">
              <a:lnSpc>
                <a:spcPts val="4910"/>
              </a:lnSpc>
            </a:pPr>
            <a:r>
              <a:rPr lang="en-US" sz="3507" spc="-21" b="true">
                <a:solidFill>
                  <a:srgbClr val="CE171E"/>
                </a:solidFill>
                <a:latin typeface="IBM Plex Sans Bold"/>
                <a:ea typeface="IBM Plex Sans Bold"/>
                <a:cs typeface="IBM Plex Sans Bold"/>
                <a:sym typeface="IBM Plex Sans Bold"/>
              </a:rPr>
              <a:t>Collecte et préparation des données - analyse technique avancée de la série temporelle du S&amp;P 500</a:t>
            </a:r>
          </a:p>
          <a:p>
            <a:pPr algn="l">
              <a:lnSpc>
                <a:spcPts val="4910"/>
              </a:lnSpc>
            </a:pPr>
          </a:p>
        </p:txBody>
      </p:sp>
      <p:sp>
        <p:nvSpPr>
          <p:cNvPr name="TextBox 11" id="11"/>
          <p:cNvSpPr txBox="true"/>
          <p:nvPr/>
        </p:nvSpPr>
        <p:spPr>
          <a:xfrm rot="0">
            <a:off x="8131691" y="1881621"/>
            <a:ext cx="8925474" cy="1396737"/>
          </a:xfrm>
          <a:prstGeom prst="rect">
            <a:avLst/>
          </a:prstGeom>
        </p:spPr>
        <p:txBody>
          <a:bodyPr anchor="t" rtlCol="false" tIns="0" lIns="0" bIns="0" rIns="0">
            <a:spAutoFit/>
          </a:bodyPr>
          <a:lstStyle/>
          <a:p>
            <a:pPr algn="just">
              <a:lnSpc>
                <a:spcPts val="2814"/>
              </a:lnSpc>
            </a:pPr>
            <a:r>
              <a:rPr lang="en-US" sz="2010" spc="-14">
                <a:solidFill>
                  <a:srgbClr val="000000"/>
                </a:solidFill>
                <a:latin typeface="IBM Plex Sans"/>
                <a:ea typeface="IBM Plex Sans"/>
                <a:cs typeface="IBM Plex Sans"/>
                <a:sym typeface="IBM Plex Sans"/>
              </a:rPr>
              <a:t>La série des logs est stationnaire d'après le test de Adfuller. </a:t>
            </a:r>
          </a:p>
          <a:p>
            <a:pPr algn="just">
              <a:lnSpc>
                <a:spcPts val="2814"/>
              </a:lnSpc>
              <a:spcBef>
                <a:spcPct val="0"/>
              </a:spcBef>
            </a:pPr>
            <a:r>
              <a:rPr lang="en-US" sz="2010" spc="-14">
                <a:solidFill>
                  <a:srgbClr val="000000"/>
                </a:solidFill>
                <a:latin typeface="IBM Plex Sans"/>
                <a:ea typeface="IBM Plex Sans"/>
                <a:cs typeface="IBM Plex Sans"/>
                <a:sym typeface="IBM Plex Sans"/>
              </a:rPr>
              <a:t>L'ACF nous donne une idée de l'odre q adéquat du MA tandis que le PACF quant à lui donne l'ordre p adéquat du AR. q = 10 semble être le à partir duquel le PACF ne dépasse pas la  limite statistiquement significative. p = 8</a:t>
            </a: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52236" y="233584"/>
            <a:ext cx="1498695" cy="1498695"/>
          </a:xfrm>
          <a:custGeom>
            <a:avLst/>
            <a:gdLst/>
            <a:ahLst/>
            <a:cxnLst/>
            <a:rect r="r" b="b" t="t" l="l"/>
            <a:pathLst>
              <a:path h="1498695" w="1498695">
                <a:moveTo>
                  <a:pt x="0" y="0"/>
                </a:moveTo>
                <a:lnTo>
                  <a:pt x="1498695" y="0"/>
                </a:lnTo>
                <a:lnTo>
                  <a:pt x="1498695" y="1498695"/>
                </a:lnTo>
                <a:lnTo>
                  <a:pt x="0" y="1498695"/>
                </a:lnTo>
                <a:lnTo>
                  <a:pt x="0" y="0"/>
                </a:lnTo>
                <a:close/>
              </a:path>
            </a:pathLst>
          </a:custGeom>
          <a:blipFill>
            <a:blip r:embed="rId2"/>
            <a:stretch>
              <a:fillRect l="0" t="0" r="0" b="0"/>
            </a:stretch>
          </a:blipFill>
        </p:spPr>
      </p:sp>
      <p:sp>
        <p:nvSpPr>
          <p:cNvPr name="Freeform 3" id="3"/>
          <p:cNvSpPr/>
          <p:nvPr/>
        </p:nvSpPr>
        <p:spPr>
          <a:xfrm flipH="false" flipV="false" rot="0">
            <a:off x="2056962" y="5873572"/>
            <a:ext cx="8034863" cy="3686353"/>
          </a:xfrm>
          <a:custGeom>
            <a:avLst/>
            <a:gdLst/>
            <a:ahLst/>
            <a:cxnLst/>
            <a:rect r="r" b="b" t="t" l="l"/>
            <a:pathLst>
              <a:path h="3686353" w="8034863">
                <a:moveTo>
                  <a:pt x="0" y="0"/>
                </a:moveTo>
                <a:lnTo>
                  <a:pt x="8034863" y="0"/>
                </a:lnTo>
                <a:lnTo>
                  <a:pt x="8034863" y="3686353"/>
                </a:lnTo>
                <a:lnTo>
                  <a:pt x="0" y="3686353"/>
                </a:lnTo>
                <a:lnTo>
                  <a:pt x="0" y="0"/>
                </a:lnTo>
                <a:close/>
              </a:path>
            </a:pathLst>
          </a:custGeom>
          <a:blipFill>
            <a:blip r:embed="rId3"/>
            <a:stretch>
              <a:fillRect l="0" t="-812" r="0" b="-812"/>
            </a:stretch>
          </a:blipFill>
        </p:spPr>
      </p:sp>
      <p:sp>
        <p:nvSpPr>
          <p:cNvPr name="TextBox 4" id="4"/>
          <p:cNvSpPr txBox="true"/>
          <p:nvPr/>
        </p:nvSpPr>
        <p:spPr>
          <a:xfrm rot="0">
            <a:off x="997905" y="450096"/>
            <a:ext cx="14731604" cy="606228"/>
          </a:xfrm>
          <a:prstGeom prst="rect">
            <a:avLst/>
          </a:prstGeom>
        </p:spPr>
        <p:txBody>
          <a:bodyPr anchor="t" rtlCol="false" tIns="0" lIns="0" bIns="0" rIns="0">
            <a:spAutoFit/>
          </a:bodyPr>
          <a:lstStyle/>
          <a:p>
            <a:pPr algn="l">
              <a:lnSpc>
                <a:spcPts val="4910"/>
              </a:lnSpc>
            </a:pPr>
            <a:r>
              <a:rPr lang="en-US" b="true" sz="3507" spc="-21">
                <a:solidFill>
                  <a:srgbClr val="CE171E"/>
                </a:solidFill>
                <a:latin typeface="IBM Plex Sans Bold"/>
                <a:ea typeface="IBM Plex Sans Bold"/>
                <a:cs typeface="IBM Plex Sans Bold"/>
                <a:sym typeface="IBM Plex Sans Bold"/>
              </a:rPr>
              <a:t>Collecte et préparation des données - Feature Engeneering</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6</a:t>
            </a:r>
          </a:p>
        </p:txBody>
      </p:sp>
      <p:sp>
        <p:nvSpPr>
          <p:cNvPr name="TextBox 6" id="6"/>
          <p:cNvSpPr txBox="true"/>
          <p:nvPr/>
        </p:nvSpPr>
        <p:spPr>
          <a:xfrm rot="0">
            <a:off x="997905" y="1260686"/>
            <a:ext cx="14430597" cy="6829337"/>
          </a:xfrm>
          <a:prstGeom prst="rect">
            <a:avLst/>
          </a:prstGeom>
        </p:spPr>
        <p:txBody>
          <a:bodyPr anchor="t" rtlCol="false" tIns="0" lIns="0" bIns="0" rIns="0">
            <a:spAutoFit/>
          </a:bodyPr>
          <a:lstStyle/>
          <a:p>
            <a:pPr algn="l" marL="705008" indent="-352504" lvl="1">
              <a:lnSpc>
                <a:spcPts val="4571"/>
              </a:lnSpc>
              <a:buFont typeface="Arial"/>
              <a:buChar char="•"/>
            </a:pPr>
            <a:r>
              <a:rPr lang="en-US" sz="3265" spc="-19">
                <a:solidFill>
                  <a:srgbClr val="000000"/>
                </a:solidFill>
                <a:latin typeface="IBM Plex Sans"/>
                <a:ea typeface="IBM Plex Sans"/>
                <a:cs typeface="IBM Plex Sans"/>
                <a:sym typeface="IBM Plex Sans"/>
              </a:rPr>
              <a:t>Calcul des indicateurs techniques</a:t>
            </a:r>
          </a:p>
          <a:p>
            <a:pPr algn="l">
              <a:lnSpc>
                <a:spcPts val="4571"/>
              </a:lnSpc>
            </a:pPr>
          </a:p>
          <a:p>
            <a:pPr algn="l">
              <a:lnSpc>
                <a:spcPts val="4571"/>
              </a:lnSpc>
            </a:pPr>
          </a:p>
          <a:p>
            <a:pPr algn="l">
              <a:lnSpc>
                <a:spcPts val="4424"/>
              </a:lnSpc>
            </a:pPr>
          </a:p>
          <a:p>
            <a:pPr algn="l">
              <a:lnSpc>
                <a:spcPts val="4424"/>
              </a:lnSpc>
            </a:pPr>
          </a:p>
          <a:p>
            <a:pPr algn="l" marL="682323" indent="-341162" lvl="1">
              <a:lnSpc>
                <a:spcPts val="4424"/>
              </a:lnSpc>
              <a:buFont typeface="Arial"/>
              <a:buChar char="•"/>
            </a:pPr>
            <a:r>
              <a:rPr lang="en-US" sz="3160" spc="-18">
                <a:solidFill>
                  <a:srgbClr val="000000"/>
                </a:solidFill>
                <a:latin typeface="IBM Plex Sans"/>
                <a:ea typeface="IBM Plex Sans"/>
                <a:cs typeface="IBM Plex Sans"/>
                <a:sym typeface="IBM Plex Sans"/>
              </a:rPr>
              <a:t>Décalage temporelle des variables (</a:t>
            </a:r>
            <a:r>
              <a:rPr lang="en-US" sz="3160" i="true" spc="-18">
                <a:solidFill>
                  <a:srgbClr val="000000"/>
                </a:solidFill>
                <a:latin typeface="IBM Plex Sans Italics"/>
                <a:ea typeface="IBM Plex Sans Italics"/>
                <a:cs typeface="IBM Plex Sans Italics"/>
                <a:sym typeface="IBM Plex Sans Italics"/>
              </a:rPr>
              <a:t>Les variables explicatives doivent  être affectées d’un décalage dans le temps sinon notre modèle ne prédira pas les prix futurs et donc n’aura aucune utilité pratique</a:t>
            </a:r>
            <a:r>
              <a:rPr lang="en-US" sz="3160" spc="-18">
                <a:solidFill>
                  <a:srgbClr val="000000"/>
                </a:solidFill>
                <a:latin typeface="IBM Plex Sans"/>
                <a:ea typeface="IBM Plex Sans"/>
                <a:cs typeface="IBM Plex Sans"/>
                <a:sym typeface="IBM Plex Sans"/>
              </a:rPr>
              <a:t> )</a:t>
            </a:r>
          </a:p>
          <a:p>
            <a:pPr algn="l">
              <a:lnSpc>
                <a:spcPts val="4424"/>
              </a:lnSpc>
            </a:pPr>
          </a:p>
          <a:p>
            <a:pPr algn="l">
              <a:lnSpc>
                <a:spcPts val="4571"/>
              </a:lnSpc>
            </a:pPr>
          </a:p>
          <a:p>
            <a:pPr algn="l">
              <a:lnSpc>
                <a:spcPts val="4571"/>
              </a:lnSpc>
            </a:pPr>
          </a:p>
          <a:p>
            <a:pPr algn="l">
              <a:lnSpc>
                <a:spcPts val="4571"/>
              </a:lnSpc>
            </a:pPr>
          </a:p>
        </p:txBody>
      </p:sp>
      <p:sp>
        <p:nvSpPr>
          <p:cNvPr name="TextBox 7" id="7"/>
          <p:cNvSpPr txBox="true"/>
          <p:nvPr/>
        </p:nvSpPr>
        <p:spPr>
          <a:xfrm rot="0">
            <a:off x="3174652" y="1926339"/>
            <a:ext cx="6560663" cy="2377079"/>
          </a:xfrm>
          <a:prstGeom prst="rect">
            <a:avLst/>
          </a:prstGeom>
        </p:spPr>
        <p:txBody>
          <a:bodyPr anchor="t" rtlCol="false" tIns="0" lIns="0" bIns="0" rIns="0">
            <a:spAutoFit/>
          </a:bodyPr>
          <a:lstStyle/>
          <a:p>
            <a:pPr algn="ctr">
              <a:lnSpc>
                <a:spcPts val="2751"/>
              </a:lnSpc>
            </a:pPr>
            <a:r>
              <a:rPr lang="en-US" b="true" sz="1965" spc="-13" u="sng">
                <a:solidFill>
                  <a:srgbClr val="0D109F"/>
                </a:solidFill>
                <a:latin typeface="IBM Plex Sans Bold"/>
                <a:ea typeface="IBM Plex Sans Bold"/>
                <a:cs typeface="IBM Plex Sans Bold"/>
                <a:sym typeface="IBM Plex Sans Bold"/>
              </a:rPr>
              <a:t>Indicateurs techniques :</a:t>
            </a:r>
          </a:p>
          <a:p>
            <a:pPr algn="ctr">
              <a:lnSpc>
                <a:spcPts val="2066"/>
              </a:lnSpc>
            </a:pPr>
          </a:p>
          <a:p>
            <a:pPr algn="l" marL="318717" indent="-159358" lvl="1">
              <a:lnSpc>
                <a:spcPts val="2066"/>
              </a:lnSpc>
              <a:buFont typeface="Arial"/>
              <a:buChar char="•"/>
            </a:pPr>
            <a:r>
              <a:rPr lang="en-US" sz="1476" spc="-10">
                <a:solidFill>
                  <a:srgbClr val="000000"/>
                </a:solidFill>
                <a:latin typeface="IBM Plex Sans"/>
                <a:ea typeface="IBM Plex Sans"/>
                <a:cs typeface="IBM Plex Sans"/>
                <a:sym typeface="IBM Plex Sans"/>
              </a:rPr>
              <a:t> Prix d’ouverture ‘Open’</a:t>
            </a:r>
          </a:p>
          <a:p>
            <a:pPr algn="l" marL="318717" indent="-159358" lvl="1">
              <a:lnSpc>
                <a:spcPts val="2066"/>
              </a:lnSpc>
              <a:buFont typeface="Arial"/>
              <a:buChar char="•"/>
            </a:pPr>
            <a:r>
              <a:rPr lang="en-US" sz="1476" spc="-10">
                <a:solidFill>
                  <a:srgbClr val="000000"/>
                </a:solidFill>
                <a:latin typeface="IBM Plex Sans"/>
                <a:ea typeface="IBM Plex Sans"/>
                <a:cs typeface="IBM Plex Sans"/>
                <a:sym typeface="IBM Plex Sans"/>
              </a:rPr>
              <a:t>High et Low</a:t>
            </a:r>
          </a:p>
          <a:p>
            <a:pPr algn="l" marL="318717" indent="-159358" lvl="1">
              <a:lnSpc>
                <a:spcPts val="2066"/>
              </a:lnSpc>
              <a:buFont typeface="Arial"/>
              <a:buChar char="•"/>
            </a:pPr>
            <a:r>
              <a:rPr lang="en-US" sz="1476" spc="-10">
                <a:solidFill>
                  <a:srgbClr val="000000"/>
                </a:solidFill>
                <a:latin typeface="IBM Plex Sans"/>
                <a:ea typeface="IBM Plex Sans"/>
                <a:cs typeface="IBM Plex Sans"/>
                <a:sym typeface="IBM Plex Sans"/>
              </a:rPr>
              <a:t>Volume</a:t>
            </a:r>
          </a:p>
          <a:p>
            <a:pPr algn="l" marL="318717" indent="-159358" lvl="1">
              <a:lnSpc>
                <a:spcPts val="2066"/>
              </a:lnSpc>
              <a:buFont typeface="Arial"/>
              <a:buChar char="•"/>
            </a:pPr>
            <a:r>
              <a:rPr lang="en-US" sz="1476" spc="-10">
                <a:solidFill>
                  <a:srgbClr val="000000"/>
                </a:solidFill>
                <a:latin typeface="IBM Plex Sans"/>
                <a:ea typeface="IBM Plex Sans"/>
                <a:cs typeface="IBM Plex Sans"/>
                <a:sym typeface="IBM Plex Sans"/>
              </a:rPr>
              <a:t>Moyennes Mobiles (SMA, EMA) </a:t>
            </a:r>
          </a:p>
          <a:p>
            <a:pPr algn="l" marL="318717" indent="-159358" lvl="1">
              <a:lnSpc>
                <a:spcPts val="2066"/>
              </a:lnSpc>
              <a:buFont typeface="Arial"/>
              <a:buChar char="•"/>
            </a:pPr>
            <a:r>
              <a:rPr lang="en-US" b="true" sz="1476" spc="-10">
                <a:solidFill>
                  <a:srgbClr val="CE171E"/>
                </a:solidFill>
                <a:latin typeface="IBM Plex Sans Bold"/>
                <a:ea typeface="IBM Plex Sans Bold"/>
                <a:cs typeface="IBM Plex Sans Bold"/>
                <a:sym typeface="IBM Plex Sans Bold"/>
              </a:rPr>
              <a:t>RSI</a:t>
            </a:r>
            <a:r>
              <a:rPr lang="en-US" sz="1476" spc="-10">
                <a:solidFill>
                  <a:srgbClr val="000000"/>
                </a:solidFill>
                <a:latin typeface="IBM Plex Sans"/>
                <a:ea typeface="IBM Plex Sans"/>
                <a:cs typeface="IBM Plex Sans"/>
                <a:sym typeface="IBM Plex Sans"/>
              </a:rPr>
              <a:t> (Relative Strength Index) </a:t>
            </a:r>
          </a:p>
          <a:p>
            <a:pPr algn="l" marL="318717" indent="-159358" lvl="1">
              <a:lnSpc>
                <a:spcPts val="2066"/>
              </a:lnSpc>
              <a:buFont typeface="Arial"/>
              <a:buChar char="•"/>
            </a:pPr>
            <a:r>
              <a:rPr lang="en-US" b="true" sz="1476" spc="-10">
                <a:solidFill>
                  <a:srgbClr val="CE171E"/>
                </a:solidFill>
                <a:latin typeface="IBM Plex Sans Bold"/>
                <a:ea typeface="IBM Plex Sans Bold"/>
                <a:cs typeface="IBM Plex Sans Bold"/>
                <a:sym typeface="IBM Plex Sans Bold"/>
              </a:rPr>
              <a:t>MACD</a:t>
            </a:r>
            <a:r>
              <a:rPr lang="en-US" sz="1476" spc="-10">
                <a:solidFill>
                  <a:srgbClr val="000000"/>
                </a:solidFill>
                <a:latin typeface="IBM Plex Sans"/>
                <a:ea typeface="IBM Plex Sans"/>
                <a:cs typeface="IBM Plex Sans"/>
                <a:sym typeface="IBM Plex Sans"/>
              </a:rPr>
              <a:t> (Moving Average Convergence Divergence) </a:t>
            </a:r>
          </a:p>
          <a:p>
            <a:pPr algn="ctr">
              <a:lnSpc>
                <a:spcPts val="2066"/>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52236" y="233584"/>
            <a:ext cx="1498695" cy="1498695"/>
          </a:xfrm>
          <a:custGeom>
            <a:avLst/>
            <a:gdLst/>
            <a:ahLst/>
            <a:cxnLst/>
            <a:rect r="r" b="b" t="t" l="l"/>
            <a:pathLst>
              <a:path h="1498695" w="1498695">
                <a:moveTo>
                  <a:pt x="0" y="0"/>
                </a:moveTo>
                <a:lnTo>
                  <a:pt x="1498695" y="0"/>
                </a:lnTo>
                <a:lnTo>
                  <a:pt x="1498695" y="1498695"/>
                </a:lnTo>
                <a:lnTo>
                  <a:pt x="0" y="1498695"/>
                </a:lnTo>
                <a:lnTo>
                  <a:pt x="0" y="0"/>
                </a:lnTo>
                <a:close/>
              </a:path>
            </a:pathLst>
          </a:custGeom>
          <a:blipFill>
            <a:blip r:embed="rId2"/>
            <a:stretch>
              <a:fillRect l="0" t="0" r="0" b="0"/>
            </a:stretch>
          </a:blipFill>
        </p:spPr>
      </p:sp>
      <p:sp>
        <p:nvSpPr>
          <p:cNvPr name="Freeform 3" id="3"/>
          <p:cNvSpPr/>
          <p:nvPr/>
        </p:nvSpPr>
        <p:spPr>
          <a:xfrm flipH="false" flipV="false" rot="0">
            <a:off x="1028700" y="2294574"/>
            <a:ext cx="6618821" cy="3532796"/>
          </a:xfrm>
          <a:custGeom>
            <a:avLst/>
            <a:gdLst/>
            <a:ahLst/>
            <a:cxnLst/>
            <a:rect r="r" b="b" t="t" l="l"/>
            <a:pathLst>
              <a:path h="3532796" w="6618821">
                <a:moveTo>
                  <a:pt x="0" y="0"/>
                </a:moveTo>
                <a:lnTo>
                  <a:pt x="6618821" y="0"/>
                </a:lnTo>
                <a:lnTo>
                  <a:pt x="6618821" y="3532795"/>
                </a:lnTo>
                <a:lnTo>
                  <a:pt x="0" y="3532795"/>
                </a:lnTo>
                <a:lnTo>
                  <a:pt x="0" y="0"/>
                </a:lnTo>
                <a:close/>
              </a:path>
            </a:pathLst>
          </a:custGeom>
          <a:blipFill>
            <a:blip r:embed="rId3"/>
            <a:stretch>
              <a:fillRect l="0" t="0" r="0" b="0"/>
            </a:stretch>
          </a:blipFill>
        </p:spPr>
      </p:sp>
      <p:sp>
        <p:nvSpPr>
          <p:cNvPr name="Freeform 4" id="4"/>
          <p:cNvSpPr/>
          <p:nvPr/>
        </p:nvSpPr>
        <p:spPr>
          <a:xfrm flipH="false" flipV="false" rot="0">
            <a:off x="1028700" y="6390067"/>
            <a:ext cx="6618821" cy="3392146"/>
          </a:xfrm>
          <a:custGeom>
            <a:avLst/>
            <a:gdLst/>
            <a:ahLst/>
            <a:cxnLst/>
            <a:rect r="r" b="b" t="t" l="l"/>
            <a:pathLst>
              <a:path h="3392146" w="6618821">
                <a:moveTo>
                  <a:pt x="0" y="0"/>
                </a:moveTo>
                <a:lnTo>
                  <a:pt x="6618821" y="0"/>
                </a:lnTo>
                <a:lnTo>
                  <a:pt x="6618821" y="3392146"/>
                </a:lnTo>
                <a:lnTo>
                  <a:pt x="0" y="3392146"/>
                </a:lnTo>
                <a:lnTo>
                  <a:pt x="0" y="0"/>
                </a:lnTo>
                <a:close/>
              </a:path>
            </a:pathLst>
          </a:custGeom>
          <a:blipFill>
            <a:blip r:embed="rId4"/>
            <a:stretch>
              <a:fillRect l="0" t="0" r="0" b="0"/>
            </a:stretch>
          </a:blipFill>
        </p:spPr>
      </p:sp>
      <p:sp>
        <p:nvSpPr>
          <p:cNvPr name="Freeform 5" id="5"/>
          <p:cNvSpPr/>
          <p:nvPr/>
        </p:nvSpPr>
        <p:spPr>
          <a:xfrm flipH="false" flipV="false" rot="0">
            <a:off x="7995534" y="2567611"/>
            <a:ext cx="9864402" cy="7644911"/>
          </a:xfrm>
          <a:custGeom>
            <a:avLst/>
            <a:gdLst/>
            <a:ahLst/>
            <a:cxnLst/>
            <a:rect r="r" b="b" t="t" l="l"/>
            <a:pathLst>
              <a:path h="7644911" w="9864402">
                <a:moveTo>
                  <a:pt x="0" y="0"/>
                </a:moveTo>
                <a:lnTo>
                  <a:pt x="9864402" y="0"/>
                </a:lnTo>
                <a:lnTo>
                  <a:pt x="9864402" y="7644912"/>
                </a:lnTo>
                <a:lnTo>
                  <a:pt x="0" y="7644912"/>
                </a:lnTo>
                <a:lnTo>
                  <a:pt x="0" y="0"/>
                </a:lnTo>
                <a:close/>
              </a:path>
            </a:pathLst>
          </a:custGeom>
          <a:blipFill>
            <a:blip r:embed="rId5"/>
            <a:stretch>
              <a:fillRect l="0" t="0" r="0" b="0"/>
            </a:stretch>
          </a:blipFill>
        </p:spPr>
      </p:sp>
      <p:sp>
        <p:nvSpPr>
          <p:cNvPr name="TextBox 6" id="6"/>
          <p:cNvSpPr txBox="true"/>
          <p:nvPr/>
        </p:nvSpPr>
        <p:spPr>
          <a:xfrm rot="0">
            <a:off x="997905" y="450096"/>
            <a:ext cx="14731604" cy="1844478"/>
          </a:xfrm>
          <a:prstGeom prst="rect">
            <a:avLst/>
          </a:prstGeom>
        </p:spPr>
        <p:txBody>
          <a:bodyPr anchor="t" rtlCol="false" tIns="0" lIns="0" bIns="0" rIns="0">
            <a:spAutoFit/>
          </a:bodyPr>
          <a:lstStyle/>
          <a:p>
            <a:pPr algn="l">
              <a:lnSpc>
                <a:spcPts val="4910"/>
              </a:lnSpc>
            </a:pPr>
            <a:r>
              <a:rPr lang="en-US" sz="3507" spc="-21" b="true">
                <a:solidFill>
                  <a:srgbClr val="CE171E"/>
                </a:solidFill>
                <a:latin typeface="IBM Plex Sans Bold"/>
                <a:ea typeface="IBM Plex Sans Bold"/>
                <a:cs typeface="IBM Plex Sans Bold"/>
                <a:sym typeface="IBM Plex Sans Bold"/>
              </a:rPr>
              <a:t>Collecte et préparation des données - visualisation des indicateurs techniques et analyse de corrélation (matrice)</a:t>
            </a:r>
          </a:p>
          <a:p>
            <a:pPr algn="l">
              <a:lnSpc>
                <a:spcPts val="4910"/>
              </a:lnSpc>
            </a:pP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52236" y="233584"/>
            <a:ext cx="1498695" cy="1498695"/>
          </a:xfrm>
          <a:custGeom>
            <a:avLst/>
            <a:gdLst/>
            <a:ahLst/>
            <a:cxnLst/>
            <a:rect r="r" b="b" t="t" l="l"/>
            <a:pathLst>
              <a:path h="1498695" w="1498695">
                <a:moveTo>
                  <a:pt x="0" y="0"/>
                </a:moveTo>
                <a:lnTo>
                  <a:pt x="1498695" y="0"/>
                </a:lnTo>
                <a:lnTo>
                  <a:pt x="1498695" y="1498695"/>
                </a:lnTo>
                <a:lnTo>
                  <a:pt x="0" y="1498695"/>
                </a:lnTo>
                <a:lnTo>
                  <a:pt x="0" y="0"/>
                </a:lnTo>
                <a:close/>
              </a:path>
            </a:pathLst>
          </a:custGeom>
          <a:blipFill>
            <a:blip r:embed="rId2"/>
            <a:stretch>
              <a:fillRect l="0" t="0" r="0" b="0"/>
            </a:stretch>
          </a:blipFill>
        </p:spPr>
      </p:sp>
      <p:sp>
        <p:nvSpPr>
          <p:cNvPr name="Freeform 3" id="3"/>
          <p:cNvSpPr/>
          <p:nvPr/>
        </p:nvSpPr>
        <p:spPr>
          <a:xfrm flipH="false" flipV="false" rot="0">
            <a:off x="6578302" y="4752975"/>
            <a:ext cx="1136643" cy="350939"/>
          </a:xfrm>
          <a:custGeom>
            <a:avLst/>
            <a:gdLst/>
            <a:ahLst/>
            <a:cxnLst/>
            <a:rect r="r" b="b" t="t" l="l"/>
            <a:pathLst>
              <a:path h="350939" w="1136643">
                <a:moveTo>
                  <a:pt x="0" y="0"/>
                </a:moveTo>
                <a:lnTo>
                  <a:pt x="1136643" y="0"/>
                </a:lnTo>
                <a:lnTo>
                  <a:pt x="1136643" y="350939"/>
                </a:lnTo>
                <a:lnTo>
                  <a:pt x="0" y="3509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5692412" y="5191647"/>
            <a:ext cx="3718496" cy="988188"/>
            <a:chOff x="0" y="0"/>
            <a:chExt cx="979357" cy="260264"/>
          </a:xfrm>
        </p:grpSpPr>
        <p:sp>
          <p:nvSpPr>
            <p:cNvPr name="Freeform 5" id="5"/>
            <p:cNvSpPr/>
            <p:nvPr/>
          </p:nvSpPr>
          <p:spPr>
            <a:xfrm flipH="false" flipV="false" rot="0">
              <a:off x="0" y="0"/>
              <a:ext cx="979357" cy="260264"/>
            </a:xfrm>
            <a:custGeom>
              <a:avLst/>
              <a:gdLst/>
              <a:ahLst/>
              <a:cxnLst/>
              <a:rect r="r" b="b" t="t" l="l"/>
              <a:pathLst>
                <a:path h="260264" w="979357">
                  <a:moveTo>
                    <a:pt x="106182" y="0"/>
                  </a:moveTo>
                  <a:lnTo>
                    <a:pt x="873175" y="0"/>
                  </a:lnTo>
                  <a:cubicBezTo>
                    <a:pt x="901336" y="0"/>
                    <a:pt x="928344" y="11187"/>
                    <a:pt x="948257" y="31100"/>
                  </a:cubicBezTo>
                  <a:cubicBezTo>
                    <a:pt x="968170" y="51013"/>
                    <a:pt x="979357" y="78021"/>
                    <a:pt x="979357" y="106182"/>
                  </a:cubicBezTo>
                  <a:lnTo>
                    <a:pt x="979357" y="154081"/>
                  </a:lnTo>
                  <a:cubicBezTo>
                    <a:pt x="979357" y="212724"/>
                    <a:pt x="931818" y="260264"/>
                    <a:pt x="873175" y="260264"/>
                  </a:cubicBezTo>
                  <a:lnTo>
                    <a:pt x="106182" y="260264"/>
                  </a:lnTo>
                  <a:cubicBezTo>
                    <a:pt x="47539" y="260264"/>
                    <a:pt x="0" y="212724"/>
                    <a:pt x="0" y="154081"/>
                  </a:cubicBezTo>
                  <a:lnTo>
                    <a:pt x="0" y="106182"/>
                  </a:lnTo>
                  <a:cubicBezTo>
                    <a:pt x="0" y="47539"/>
                    <a:pt x="47539" y="0"/>
                    <a:pt x="106182" y="0"/>
                  </a:cubicBezTo>
                  <a:close/>
                </a:path>
              </a:pathLst>
            </a:custGeom>
            <a:solidFill>
              <a:srgbClr val="CACBFF"/>
            </a:solidFill>
          </p:spPr>
        </p:sp>
        <p:sp>
          <p:nvSpPr>
            <p:cNvPr name="TextBox 6" id="6"/>
            <p:cNvSpPr txBox="true"/>
            <p:nvPr/>
          </p:nvSpPr>
          <p:spPr>
            <a:xfrm>
              <a:off x="0" y="-38100"/>
              <a:ext cx="979357" cy="298364"/>
            </a:xfrm>
            <a:prstGeom prst="rect">
              <a:avLst/>
            </a:prstGeom>
          </p:spPr>
          <p:txBody>
            <a:bodyPr anchor="ctr" rtlCol="false" tIns="50800" lIns="50800" bIns="50800" rIns="50800"/>
            <a:lstStyle/>
            <a:p>
              <a:pPr algn="ctr">
                <a:lnSpc>
                  <a:spcPts val="2534"/>
                </a:lnSpc>
              </a:pPr>
            </a:p>
          </p:txBody>
        </p:sp>
      </p:grpSp>
      <p:sp>
        <p:nvSpPr>
          <p:cNvPr name="Freeform 7" id="7"/>
          <p:cNvSpPr/>
          <p:nvPr/>
        </p:nvSpPr>
        <p:spPr>
          <a:xfrm flipH="false" flipV="false" rot="0">
            <a:off x="997905" y="5257800"/>
            <a:ext cx="3995527" cy="4324427"/>
          </a:xfrm>
          <a:custGeom>
            <a:avLst/>
            <a:gdLst/>
            <a:ahLst/>
            <a:cxnLst/>
            <a:rect r="r" b="b" t="t" l="l"/>
            <a:pathLst>
              <a:path h="4324427" w="3995527">
                <a:moveTo>
                  <a:pt x="0" y="0"/>
                </a:moveTo>
                <a:lnTo>
                  <a:pt x="3995527" y="0"/>
                </a:lnTo>
                <a:lnTo>
                  <a:pt x="3995527" y="4324427"/>
                </a:lnTo>
                <a:lnTo>
                  <a:pt x="0" y="4324427"/>
                </a:lnTo>
                <a:lnTo>
                  <a:pt x="0" y="0"/>
                </a:lnTo>
                <a:close/>
              </a:path>
            </a:pathLst>
          </a:custGeom>
          <a:blipFill>
            <a:blip r:embed="rId5"/>
            <a:stretch>
              <a:fillRect l="0" t="0" r="0" b="0"/>
            </a:stretch>
          </a:blipFill>
        </p:spPr>
      </p:sp>
      <p:sp>
        <p:nvSpPr>
          <p:cNvPr name="Freeform 8" id="8"/>
          <p:cNvSpPr/>
          <p:nvPr/>
        </p:nvSpPr>
        <p:spPr>
          <a:xfrm flipH="false" flipV="false" rot="0">
            <a:off x="11157032" y="6661994"/>
            <a:ext cx="4624261" cy="1381639"/>
          </a:xfrm>
          <a:custGeom>
            <a:avLst/>
            <a:gdLst/>
            <a:ahLst/>
            <a:cxnLst/>
            <a:rect r="r" b="b" t="t" l="l"/>
            <a:pathLst>
              <a:path h="1381639" w="4624261">
                <a:moveTo>
                  <a:pt x="0" y="0"/>
                </a:moveTo>
                <a:lnTo>
                  <a:pt x="4624261" y="0"/>
                </a:lnTo>
                <a:lnTo>
                  <a:pt x="4624261" y="1381639"/>
                </a:lnTo>
                <a:lnTo>
                  <a:pt x="0" y="1381639"/>
                </a:lnTo>
                <a:lnTo>
                  <a:pt x="0" y="0"/>
                </a:lnTo>
                <a:close/>
              </a:path>
            </a:pathLst>
          </a:custGeom>
          <a:blipFill>
            <a:blip r:embed="rId6"/>
            <a:stretch>
              <a:fillRect l="0" t="0" r="0" b="0"/>
            </a:stretch>
          </a:blipFill>
        </p:spPr>
      </p:sp>
      <p:sp>
        <p:nvSpPr>
          <p:cNvPr name="TextBox 9" id="9"/>
          <p:cNvSpPr txBox="true"/>
          <p:nvPr/>
        </p:nvSpPr>
        <p:spPr>
          <a:xfrm rot="0">
            <a:off x="997905" y="450096"/>
            <a:ext cx="12297437" cy="1225353"/>
          </a:xfrm>
          <a:prstGeom prst="rect">
            <a:avLst/>
          </a:prstGeom>
        </p:spPr>
        <p:txBody>
          <a:bodyPr anchor="t" rtlCol="false" tIns="0" lIns="0" bIns="0" rIns="0">
            <a:spAutoFit/>
          </a:bodyPr>
          <a:lstStyle/>
          <a:p>
            <a:pPr algn="l">
              <a:lnSpc>
                <a:spcPts val="4910"/>
              </a:lnSpc>
            </a:pPr>
            <a:r>
              <a:rPr lang="en-US" sz="3507" spc="-21" b="true">
                <a:solidFill>
                  <a:srgbClr val="CE171E"/>
                </a:solidFill>
                <a:latin typeface="IBM Plex Sans Bold"/>
                <a:ea typeface="IBM Plex Sans Bold"/>
                <a:cs typeface="IBM Plex Sans Bold"/>
                <a:sym typeface="IBM Plex Sans Bold"/>
              </a:rPr>
              <a:t>2. Développement du modèle prédictif - Régression linéaire</a:t>
            </a:r>
          </a:p>
          <a:p>
            <a:pPr algn="l">
              <a:lnSpc>
                <a:spcPts val="4910"/>
              </a:lnSpc>
            </a:pPr>
          </a:p>
        </p:txBody>
      </p:sp>
      <p:sp>
        <p:nvSpPr>
          <p:cNvPr name="TextBox 10" id="10"/>
          <p:cNvSpPr txBox="true"/>
          <p:nvPr/>
        </p:nvSpPr>
        <p:spPr>
          <a:xfrm rot="0">
            <a:off x="997905" y="1747782"/>
            <a:ext cx="8809084" cy="729828"/>
          </a:xfrm>
          <a:prstGeom prst="rect">
            <a:avLst/>
          </a:prstGeom>
        </p:spPr>
        <p:txBody>
          <a:bodyPr anchor="t" rtlCol="false" tIns="0" lIns="0" bIns="0" rIns="0">
            <a:spAutoFit/>
          </a:bodyPr>
          <a:lstStyle/>
          <a:p>
            <a:pPr algn="ctr" marL="520396" indent="-260198" lvl="1">
              <a:lnSpc>
                <a:spcPts val="3374"/>
              </a:lnSpc>
              <a:buFont typeface="Arial"/>
              <a:buChar char="•"/>
            </a:pPr>
            <a:r>
              <a:rPr lang="en-US" b="true" sz="2410" spc="-16" u="sng">
                <a:solidFill>
                  <a:srgbClr val="0D109F"/>
                </a:solidFill>
                <a:latin typeface="IBM Plex Sans Bold"/>
                <a:ea typeface="IBM Plex Sans Bold"/>
                <a:cs typeface="IBM Plex Sans Bold"/>
                <a:sym typeface="IBM Plex Sans Bold"/>
              </a:rPr>
              <a:t>Choix de 2 modèles : Régression linéaire et RandomForest  </a:t>
            </a:r>
          </a:p>
          <a:p>
            <a:pPr algn="ctr">
              <a:lnSpc>
                <a:spcPts val="2534"/>
              </a:lnSpc>
              <a:spcBef>
                <a:spcPct val="0"/>
              </a:spcBef>
            </a:pPr>
          </a:p>
        </p:txBody>
      </p:sp>
      <p:sp>
        <p:nvSpPr>
          <p:cNvPr name="TextBox 11" id="11"/>
          <p:cNvSpPr txBox="true"/>
          <p:nvPr/>
        </p:nvSpPr>
        <p:spPr>
          <a:xfrm rot="0">
            <a:off x="423333" y="2852683"/>
            <a:ext cx="17864667" cy="1776467"/>
          </a:xfrm>
          <a:prstGeom prst="rect">
            <a:avLst/>
          </a:prstGeom>
        </p:spPr>
        <p:txBody>
          <a:bodyPr anchor="t" rtlCol="false" tIns="0" lIns="0" bIns="0" rIns="0">
            <a:spAutoFit/>
          </a:bodyPr>
          <a:lstStyle/>
          <a:p>
            <a:pPr algn="l">
              <a:lnSpc>
                <a:spcPts val="3234"/>
              </a:lnSpc>
            </a:pPr>
            <a:r>
              <a:rPr lang="en-US" b="true" sz="2310" spc="-16" u="sng">
                <a:solidFill>
                  <a:srgbClr val="000000"/>
                </a:solidFill>
                <a:latin typeface="IBM Plex Sans Bold"/>
                <a:ea typeface="IBM Plex Sans Bold"/>
                <a:cs typeface="IBM Plex Sans Bold"/>
                <a:sym typeface="IBM Plex Sans Bold"/>
              </a:rPr>
              <a:t>Modèle de régression linéaire</a:t>
            </a:r>
            <a:r>
              <a:rPr lang="en-US" sz="2310" spc="-16">
                <a:solidFill>
                  <a:srgbClr val="000000"/>
                </a:solidFill>
                <a:latin typeface="IBM Plex Sans"/>
                <a:ea typeface="IBM Plex Sans"/>
                <a:cs typeface="IBM Plex Sans"/>
                <a:sym typeface="IBM Plex Sans"/>
              </a:rPr>
              <a:t> </a:t>
            </a:r>
          </a:p>
          <a:p>
            <a:pPr algn="l">
              <a:lnSpc>
                <a:spcPts val="2534"/>
              </a:lnSpc>
            </a:pPr>
          </a:p>
          <a:p>
            <a:pPr algn="l">
              <a:lnSpc>
                <a:spcPts val="2954"/>
              </a:lnSpc>
            </a:pPr>
            <a:r>
              <a:rPr lang="en-US" sz="2110" spc="-14">
                <a:solidFill>
                  <a:srgbClr val="000000"/>
                </a:solidFill>
                <a:latin typeface="IBM Plex Sans"/>
                <a:ea typeface="IBM Plex Sans"/>
                <a:cs typeface="IBM Plex Sans"/>
                <a:sym typeface="IBM Plex Sans"/>
              </a:rPr>
              <a:t>T</a:t>
            </a:r>
            <a:r>
              <a:rPr lang="en-US" sz="2110" spc="-14">
                <a:solidFill>
                  <a:srgbClr val="000000"/>
                </a:solidFill>
                <a:latin typeface="IBM Plex Sans"/>
                <a:ea typeface="IBM Plex Sans"/>
                <a:cs typeface="IBM Plex Sans"/>
                <a:sym typeface="IBM Plex Sans"/>
              </a:rPr>
              <a:t>outes les variables explicatives considérées sont affectées d'un </a:t>
            </a:r>
            <a:r>
              <a:rPr lang="en-US" b="true" sz="2110" spc="-14" u="sng">
                <a:solidFill>
                  <a:srgbClr val="000000"/>
                </a:solidFill>
                <a:latin typeface="IBM Plex Sans Bold"/>
                <a:ea typeface="IBM Plex Sans Bold"/>
                <a:cs typeface="IBM Plex Sans Bold"/>
                <a:sym typeface="IBM Plex Sans Bold"/>
              </a:rPr>
              <a:t>shift</a:t>
            </a:r>
            <a:r>
              <a:rPr lang="en-US" sz="2110" spc="-14">
                <a:solidFill>
                  <a:srgbClr val="000000"/>
                </a:solidFill>
                <a:latin typeface="IBM Plex Sans"/>
                <a:ea typeface="IBM Plex Sans"/>
                <a:cs typeface="IBM Plex Sans"/>
                <a:sym typeface="IBM Plex Sans"/>
              </a:rPr>
              <a:t> (décalage temporelle d'au moins un jour) à l'exception de la variable 'Open' qui est le prix du SP500 à l'ouverture. Le décalage est nécessaire car l'objectif est de prédire le futur.</a:t>
            </a:r>
          </a:p>
          <a:p>
            <a:pPr algn="l">
              <a:lnSpc>
                <a:spcPts val="2534"/>
              </a:lnSpc>
              <a:spcBef>
                <a:spcPct val="0"/>
              </a:spcBef>
            </a:pPr>
          </a:p>
        </p:txBody>
      </p:sp>
      <p:sp>
        <p:nvSpPr>
          <p:cNvPr name="TextBox 12" id="12"/>
          <p:cNvSpPr txBox="true"/>
          <p:nvPr/>
        </p:nvSpPr>
        <p:spPr>
          <a:xfrm rot="0">
            <a:off x="5959320" y="5297497"/>
            <a:ext cx="3184680" cy="691887"/>
          </a:xfrm>
          <a:prstGeom prst="rect">
            <a:avLst/>
          </a:prstGeom>
        </p:spPr>
        <p:txBody>
          <a:bodyPr anchor="t" rtlCol="false" tIns="0" lIns="0" bIns="0" rIns="0">
            <a:spAutoFit/>
          </a:bodyPr>
          <a:lstStyle/>
          <a:p>
            <a:pPr algn="ctr">
              <a:lnSpc>
                <a:spcPts val="2814"/>
              </a:lnSpc>
              <a:spcBef>
                <a:spcPct val="0"/>
              </a:spcBef>
            </a:pPr>
            <a:r>
              <a:rPr lang="en-US" sz="2010" spc="-14">
                <a:solidFill>
                  <a:srgbClr val="000000"/>
                </a:solidFill>
                <a:latin typeface="IBM Plex Sans"/>
                <a:ea typeface="IBM Plex Sans"/>
                <a:cs typeface="IBM Plex Sans"/>
                <a:sym typeface="IBM Plex Sans"/>
              </a:rPr>
              <a:t>Réduction de notre univers à des features pertinentes</a:t>
            </a:r>
          </a:p>
        </p:txBody>
      </p:sp>
      <p:sp>
        <p:nvSpPr>
          <p:cNvPr name="TextBox 13" id="1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8</a:t>
            </a:r>
          </a:p>
        </p:txBody>
      </p:sp>
      <p:sp>
        <p:nvSpPr>
          <p:cNvPr name="TextBox 14" id="14"/>
          <p:cNvSpPr txBox="true"/>
          <p:nvPr/>
        </p:nvSpPr>
        <p:spPr>
          <a:xfrm rot="0">
            <a:off x="5136493" y="8512707"/>
            <a:ext cx="12546509" cy="737037"/>
          </a:xfrm>
          <a:prstGeom prst="rect">
            <a:avLst/>
          </a:prstGeom>
        </p:spPr>
        <p:txBody>
          <a:bodyPr anchor="t" rtlCol="false" tIns="0" lIns="0" bIns="0" rIns="0">
            <a:spAutoFit/>
          </a:bodyPr>
          <a:lstStyle/>
          <a:p>
            <a:pPr algn="ctr">
              <a:lnSpc>
                <a:spcPts val="2950"/>
              </a:lnSpc>
            </a:pPr>
            <a:r>
              <a:rPr lang="en-US" b="true" sz="2107" spc="-12">
                <a:solidFill>
                  <a:srgbClr val="CE171E"/>
                </a:solidFill>
                <a:latin typeface="IBM Plex Sans Bold"/>
                <a:ea typeface="IBM Plex Sans Bold"/>
                <a:cs typeface="IBM Plex Sans Bold"/>
                <a:sym typeface="IBM Plex Sans Bold"/>
              </a:rPr>
              <a:t>Ainsi on peut remarquer un gain de 4 unités de MAE et de 3 unités RMSE après réduction des features</a:t>
            </a:r>
          </a:p>
          <a:p>
            <a:pPr algn="ctr">
              <a:lnSpc>
                <a:spcPts val="2950"/>
              </a:lnSpc>
              <a:spcBef>
                <a:spcPct val="0"/>
              </a:spcBef>
            </a:pPr>
            <a:r>
              <a:rPr lang="en-US" b="true" sz="2107" spc="-12">
                <a:solidFill>
                  <a:srgbClr val="CE171E"/>
                </a:solidFill>
                <a:latin typeface="IBM Plex Sans Bold"/>
                <a:ea typeface="IBM Plex Sans Bold"/>
                <a:cs typeface="IBM Plex Sans Bold"/>
                <a:sym typeface="IBM Plex Sans Bold"/>
              </a:rPr>
              <a:t>En plus du créer un modèle plus rapide à entrainer et plus interprétable</a:t>
            </a:r>
          </a:p>
        </p:txBody>
      </p:sp>
      <p:grpSp>
        <p:nvGrpSpPr>
          <p:cNvPr name="Group 15" id="15"/>
          <p:cNvGrpSpPr/>
          <p:nvPr/>
        </p:nvGrpSpPr>
        <p:grpSpPr>
          <a:xfrm rot="0">
            <a:off x="9708013" y="4695825"/>
            <a:ext cx="8121691" cy="1484011"/>
            <a:chOff x="0" y="0"/>
            <a:chExt cx="2139046" cy="390851"/>
          </a:xfrm>
        </p:grpSpPr>
        <p:sp>
          <p:nvSpPr>
            <p:cNvPr name="Freeform 16" id="16"/>
            <p:cNvSpPr/>
            <p:nvPr/>
          </p:nvSpPr>
          <p:spPr>
            <a:xfrm flipH="false" flipV="false" rot="0">
              <a:off x="0" y="0"/>
              <a:ext cx="2139046" cy="390851"/>
            </a:xfrm>
            <a:custGeom>
              <a:avLst/>
              <a:gdLst/>
              <a:ahLst/>
              <a:cxnLst/>
              <a:rect r="r" b="b" t="t" l="l"/>
              <a:pathLst>
                <a:path h="390851" w="2139046">
                  <a:moveTo>
                    <a:pt x="48615" y="0"/>
                  </a:moveTo>
                  <a:lnTo>
                    <a:pt x="2090431" y="0"/>
                  </a:lnTo>
                  <a:cubicBezTo>
                    <a:pt x="2103325" y="0"/>
                    <a:pt x="2115690" y="5122"/>
                    <a:pt x="2124807" y="14239"/>
                  </a:cubicBezTo>
                  <a:cubicBezTo>
                    <a:pt x="2133924" y="23356"/>
                    <a:pt x="2139046" y="35722"/>
                    <a:pt x="2139046" y="48615"/>
                  </a:cubicBezTo>
                  <a:lnTo>
                    <a:pt x="2139046" y="342235"/>
                  </a:lnTo>
                  <a:cubicBezTo>
                    <a:pt x="2139046" y="369085"/>
                    <a:pt x="2117281" y="390851"/>
                    <a:pt x="2090431" y="390851"/>
                  </a:cubicBezTo>
                  <a:lnTo>
                    <a:pt x="48615" y="390851"/>
                  </a:lnTo>
                  <a:cubicBezTo>
                    <a:pt x="21766" y="390851"/>
                    <a:pt x="0" y="369085"/>
                    <a:pt x="0" y="342235"/>
                  </a:cubicBezTo>
                  <a:lnTo>
                    <a:pt x="0" y="48615"/>
                  </a:lnTo>
                  <a:cubicBezTo>
                    <a:pt x="0" y="21766"/>
                    <a:pt x="21766" y="0"/>
                    <a:pt x="48615" y="0"/>
                  </a:cubicBezTo>
                  <a:close/>
                </a:path>
              </a:pathLst>
            </a:custGeom>
            <a:solidFill>
              <a:srgbClr val="FFCACA"/>
            </a:solidFill>
          </p:spPr>
        </p:sp>
        <p:sp>
          <p:nvSpPr>
            <p:cNvPr name="TextBox 17" id="17"/>
            <p:cNvSpPr txBox="true"/>
            <p:nvPr/>
          </p:nvSpPr>
          <p:spPr>
            <a:xfrm>
              <a:off x="0" y="-38100"/>
              <a:ext cx="2139046" cy="428951"/>
            </a:xfrm>
            <a:prstGeom prst="rect">
              <a:avLst/>
            </a:prstGeom>
          </p:spPr>
          <p:txBody>
            <a:bodyPr anchor="ctr" rtlCol="false" tIns="50800" lIns="50800" bIns="50800" rIns="50800"/>
            <a:lstStyle/>
            <a:p>
              <a:pPr algn="ctr">
                <a:lnSpc>
                  <a:spcPts val="2534"/>
                </a:lnSpc>
              </a:pPr>
            </a:p>
          </p:txBody>
        </p:sp>
      </p:grpSp>
      <p:sp>
        <p:nvSpPr>
          <p:cNvPr name="TextBox 18" id="18"/>
          <p:cNvSpPr txBox="true"/>
          <p:nvPr/>
        </p:nvSpPr>
        <p:spPr>
          <a:xfrm rot="0">
            <a:off x="10062694" y="5022172"/>
            <a:ext cx="7877624" cy="908136"/>
          </a:xfrm>
          <a:prstGeom prst="rect">
            <a:avLst/>
          </a:prstGeom>
        </p:spPr>
        <p:txBody>
          <a:bodyPr anchor="t" rtlCol="false" tIns="0" lIns="0" bIns="0" rIns="0">
            <a:spAutoFit/>
          </a:bodyPr>
          <a:lstStyle/>
          <a:p>
            <a:pPr algn="ctr">
              <a:lnSpc>
                <a:spcPts val="2458"/>
              </a:lnSpc>
              <a:spcBef>
                <a:spcPct val="0"/>
              </a:spcBef>
            </a:pPr>
            <a:r>
              <a:rPr lang="en-US" sz="1755" spc="-12">
                <a:solidFill>
                  <a:srgbClr val="000000"/>
                </a:solidFill>
                <a:latin typeface="IBM Plex Sans"/>
                <a:ea typeface="IBM Plex Sans"/>
                <a:cs typeface="IBM Plex Sans"/>
                <a:sym typeface="IBM Plex Sans"/>
              </a:rPr>
              <a:t>le prix à l'ouverture au jour ou l'on prédit, le prix low et le prix high du jour avant, le volume du jour avant, le VIX deux jours avant, le prix à l'ouverture du jour avant, le prix close 2 jours avant et le prix close du jour avant.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52236" y="233584"/>
            <a:ext cx="1498695" cy="1498695"/>
          </a:xfrm>
          <a:custGeom>
            <a:avLst/>
            <a:gdLst/>
            <a:ahLst/>
            <a:cxnLst/>
            <a:rect r="r" b="b" t="t" l="l"/>
            <a:pathLst>
              <a:path h="1498695" w="1498695">
                <a:moveTo>
                  <a:pt x="0" y="0"/>
                </a:moveTo>
                <a:lnTo>
                  <a:pt x="1498695" y="0"/>
                </a:lnTo>
                <a:lnTo>
                  <a:pt x="1498695" y="1498695"/>
                </a:lnTo>
                <a:lnTo>
                  <a:pt x="0" y="1498695"/>
                </a:lnTo>
                <a:lnTo>
                  <a:pt x="0" y="0"/>
                </a:lnTo>
                <a:close/>
              </a:path>
            </a:pathLst>
          </a:custGeom>
          <a:blipFill>
            <a:blip r:embed="rId2"/>
            <a:stretch>
              <a:fillRect l="0" t="0" r="0" b="0"/>
            </a:stretch>
          </a:blipFill>
        </p:spPr>
      </p:sp>
      <p:sp>
        <p:nvSpPr>
          <p:cNvPr name="TextBox 3" id="3"/>
          <p:cNvSpPr txBox="true"/>
          <p:nvPr/>
        </p:nvSpPr>
        <p:spPr>
          <a:xfrm rot="0">
            <a:off x="997905" y="450096"/>
            <a:ext cx="13652104" cy="1225353"/>
          </a:xfrm>
          <a:prstGeom prst="rect">
            <a:avLst/>
          </a:prstGeom>
        </p:spPr>
        <p:txBody>
          <a:bodyPr anchor="t" rtlCol="false" tIns="0" lIns="0" bIns="0" rIns="0">
            <a:spAutoFit/>
          </a:bodyPr>
          <a:lstStyle/>
          <a:p>
            <a:pPr algn="l">
              <a:lnSpc>
                <a:spcPts val="4910"/>
              </a:lnSpc>
            </a:pPr>
            <a:r>
              <a:rPr lang="en-US" sz="3507" spc="-21" b="true">
                <a:solidFill>
                  <a:srgbClr val="CE171E"/>
                </a:solidFill>
                <a:latin typeface="IBM Plex Sans Bold"/>
                <a:ea typeface="IBM Plex Sans Bold"/>
                <a:cs typeface="IBM Plex Sans Bold"/>
                <a:sym typeface="IBM Plex Sans Bold"/>
              </a:rPr>
              <a:t>2. Développement du modèle prédictif - Régression linéaire -2-</a:t>
            </a:r>
          </a:p>
          <a:p>
            <a:pPr algn="l">
              <a:lnSpc>
                <a:spcPts val="4910"/>
              </a:lnSpc>
            </a:pPr>
          </a:p>
        </p:txBody>
      </p:sp>
      <p:sp>
        <p:nvSpPr>
          <p:cNvPr name="Freeform 4" id="4"/>
          <p:cNvSpPr/>
          <p:nvPr/>
        </p:nvSpPr>
        <p:spPr>
          <a:xfrm flipH="false" flipV="false" rot="0">
            <a:off x="555069" y="3986569"/>
            <a:ext cx="7568196" cy="5867478"/>
          </a:xfrm>
          <a:custGeom>
            <a:avLst/>
            <a:gdLst/>
            <a:ahLst/>
            <a:cxnLst/>
            <a:rect r="r" b="b" t="t" l="l"/>
            <a:pathLst>
              <a:path h="5867478" w="7568196">
                <a:moveTo>
                  <a:pt x="0" y="0"/>
                </a:moveTo>
                <a:lnTo>
                  <a:pt x="7568196" y="0"/>
                </a:lnTo>
                <a:lnTo>
                  <a:pt x="7568196" y="5867478"/>
                </a:lnTo>
                <a:lnTo>
                  <a:pt x="0" y="5867478"/>
                </a:lnTo>
                <a:lnTo>
                  <a:pt x="0" y="0"/>
                </a:lnTo>
                <a:close/>
              </a:path>
            </a:pathLst>
          </a:custGeom>
          <a:blipFill>
            <a:blip r:embed="rId3"/>
            <a:stretch>
              <a:fillRect l="0" t="0" r="0" b="0"/>
            </a:stretch>
          </a:blipFill>
        </p:spPr>
      </p:sp>
      <p:sp>
        <p:nvSpPr>
          <p:cNvPr name="Freeform 5" id="5"/>
          <p:cNvSpPr/>
          <p:nvPr/>
        </p:nvSpPr>
        <p:spPr>
          <a:xfrm flipH="false" flipV="false" rot="0">
            <a:off x="8355493" y="3937927"/>
            <a:ext cx="4195486" cy="3356388"/>
          </a:xfrm>
          <a:custGeom>
            <a:avLst/>
            <a:gdLst/>
            <a:ahLst/>
            <a:cxnLst/>
            <a:rect r="r" b="b" t="t" l="l"/>
            <a:pathLst>
              <a:path h="3356388" w="4195486">
                <a:moveTo>
                  <a:pt x="0" y="0"/>
                </a:moveTo>
                <a:lnTo>
                  <a:pt x="4195486" y="0"/>
                </a:lnTo>
                <a:lnTo>
                  <a:pt x="4195486" y="3356388"/>
                </a:lnTo>
                <a:lnTo>
                  <a:pt x="0" y="3356388"/>
                </a:lnTo>
                <a:lnTo>
                  <a:pt x="0" y="0"/>
                </a:lnTo>
                <a:close/>
              </a:path>
            </a:pathLst>
          </a:custGeom>
          <a:blipFill>
            <a:blip r:embed="rId4"/>
            <a:stretch>
              <a:fillRect l="0" t="0" r="0" b="0"/>
            </a:stretch>
          </a:blipFill>
        </p:spPr>
      </p:sp>
      <p:sp>
        <p:nvSpPr>
          <p:cNvPr name="Freeform 6" id="6"/>
          <p:cNvSpPr/>
          <p:nvPr/>
        </p:nvSpPr>
        <p:spPr>
          <a:xfrm flipH="false" flipV="false" rot="0">
            <a:off x="12887210" y="3895263"/>
            <a:ext cx="4414374" cy="3441715"/>
          </a:xfrm>
          <a:custGeom>
            <a:avLst/>
            <a:gdLst/>
            <a:ahLst/>
            <a:cxnLst/>
            <a:rect r="r" b="b" t="t" l="l"/>
            <a:pathLst>
              <a:path h="3441715" w="4414374">
                <a:moveTo>
                  <a:pt x="0" y="0"/>
                </a:moveTo>
                <a:lnTo>
                  <a:pt x="4414374" y="0"/>
                </a:lnTo>
                <a:lnTo>
                  <a:pt x="4414374" y="3441716"/>
                </a:lnTo>
                <a:lnTo>
                  <a:pt x="0" y="3441716"/>
                </a:lnTo>
                <a:lnTo>
                  <a:pt x="0" y="0"/>
                </a:lnTo>
                <a:close/>
              </a:path>
            </a:pathLst>
          </a:custGeom>
          <a:blipFill>
            <a:blip r:embed="rId5"/>
            <a:stretch>
              <a:fillRect l="0" t="0" r="0" b="0"/>
            </a:stretch>
          </a:blipFill>
        </p:spPr>
      </p:sp>
      <p:sp>
        <p:nvSpPr>
          <p:cNvPr name="TextBox 7" id="7"/>
          <p:cNvSpPr txBox="true"/>
          <p:nvPr/>
        </p:nvSpPr>
        <p:spPr>
          <a:xfrm rot="0">
            <a:off x="997905" y="1747782"/>
            <a:ext cx="8809084" cy="729828"/>
          </a:xfrm>
          <a:prstGeom prst="rect">
            <a:avLst/>
          </a:prstGeom>
        </p:spPr>
        <p:txBody>
          <a:bodyPr anchor="t" rtlCol="false" tIns="0" lIns="0" bIns="0" rIns="0">
            <a:spAutoFit/>
          </a:bodyPr>
          <a:lstStyle/>
          <a:p>
            <a:pPr algn="ctr" marL="520396" indent="-260198" lvl="1">
              <a:lnSpc>
                <a:spcPts val="3374"/>
              </a:lnSpc>
              <a:buFont typeface="Arial"/>
              <a:buChar char="•"/>
            </a:pPr>
            <a:r>
              <a:rPr lang="en-US" b="true" sz="2410" spc="-16" u="sng">
                <a:solidFill>
                  <a:srgbClr val="0D109F"/>
                </a:solidFill>
                <a:latin typeface="IBM Plex Sans Bold"/>
                <a:ea typeface="IBM Plex Sans Bold"/>
                <a:cs typeface="IBM Plex Sans Bold"/>
                <a:sym typeface="IBM Plex Sans Bold"/>
              </a:rPr>
              <a:t>Choix de 2 modèles : Régression linéaire et RandomForest  </a:t>
            </a:r>
          </a:p>
          <a:p>
            <a:pPr algn="ctr">
              <a:lnSpc>
                <a:spcPts val="2534"/>
              </a:lnSpc>
              <a:spcBef>
                <a:spcPct val="0"/>
              </a:spcBef>
            </a:pPr>
          </a:p>
        </p:txBody>
      </p:sp>
      <p:sp>
        <p:nvSpPr>
          <p:cNvPr name="TextBox 8" id="8"/>
          <p:cNvSpPr txBox="true"/>
          <p:nvPr/>
        </p:nvSpPr>
        <p:spPr>
          <a:xfrm rot="0">
            <a:off x="1028700" y="2682061"/>
            <a:ext cx="15953789" cy="980177"/>
          </a:xfrm>
          <a:prstGeom prst="rect">
            <a:avLst/>
          </a:prstGeom>
        </p:spPr>
        <p:txBody>
          <a:bodyPr anchor="t" rtlCol="false" tIns="0" lIns="0" bIns="0" rIns="0">
            <a:spAutoFit/>
          </a:bodyPr>
          <a:lstStyle/>
          <a:p>
            <a:pPr algn="just">
              <a:lnSpc>
                <a:spcPts val="2674"/>
              </a:lnSpc>
              <a:spcBef>
                <a:spcPct val="0"/>
              </a:spcBef>
            </a:pPr>
            <a:r>
              <a:rPr lang="en-US" sz="1910" spc="-13">
                <a:solidFill>
                  <a:srgbClr val="000000"/>
                </a:solidFill>
                <a:latin typeface="IBM Plex Sans"/>
                <a:ea typeface="IBM Plex Sans"/>
                <a:cs typeface="IBM Plex Sans"/>
                <a:sym typeface="IBM Plex Sans"/>
              </a:rPr>
              <a:t>On va tracer un scatterplot des résidus en fonction des prédictions afin de nous assurer que la régression linéaire arrive à expliquer notre target.</a:t>
            </a:r>
          </a:p>
          <a:p>
            <a:pPr algn="just">
              <a:lnSpc>
                <a:spcPts val="2674"/>
              </a:lnSpc>
              <a:spcBef>
                <a:spcPct val="0"/>
              </a:spcBef>
            </a:pPr>
          </a:p>
          <a:p>
            <a:pPr algn="just">
              <a:lnSpc>
                <a:spcPts val="2674"/>
              </a:lnSpc>
              <a:spcBef>
                <a:spcPct val="0"/>
              </a:spcBef>
            </a:pPr>
            <a:r>
              <a:rPr lang="en-US" sz="1910" spc="-13">
                <a:solidFill>
                  <a:srgbClr val="000000"/>
                </a:solidFill>
                <a:latin typeface="IBM Plex Sans"/>
                <a:ea typeface="IBM Plex Sans"/>
                <a:cs typeface="IBM Plex Sans"/>
                <a:sym typeface="IBM Plex Sans"/>
              </a:rPr>
              <a:t>Si tel est le cas, les residuals seront distribués suivant une loi normale.</a:t>
            </a:r>
          </a:p>
        </p:txBody>
      </p:sp>
      <p:sp>
        <p:nvSpPr>
          <p:cNvPr name="TextBox 9" id="9"/>
          <p:cNvSpPr txBox="true"/>
          <p:nvPr/>
        </p:nvSpPr>
        <p:spPr>
          <a:xfrm rot="0">
            <a:off x="8434053" y="7527479"/>
            <a:ext cx="9616878" cy="2840092"/>
          </a:xfrm>
          <a:prstGeom prst="rect">
            <a:avLst/>
          </a:prstGeom>
        </p:spPr>
        <p:txBody>
          <a:bodyPr anchor="t" rtlCol="false" tIns="0" lIns="0" bIns="0" rIns="0">
            <a:spAutoFit/>
          </a:bodyPr>
          <a:lstStyle/>
          <a:p>
            <a:pPr algn="l">
              <a:lnSpc>
                <a:spcPts val="2534"/>
              </a:lnSpc>
            </a:pPr>
            <a:r>
              <a:rPr lang="en-US" sz="1810" spc="-12">
                <a:solidFill>
                  <a:srgbClr val="000000"/>
                </a:solidFill>
                <a:latin typeface="IBM Plex Sans"/>
                <a:ea typeface="IBM Plex Sans"/>
                <a:cs typeface="IBM Plex Sans"/>
                <a:sym typeface="IBM Plex Sans"/>
              </a:rPr>
              <a:t>Les résidus sont relativement éparpillés ce qui est laisse entendre que la régression linéaire semble être un modèle pertinent.</a:t>
            </a:r>
          </a:p>
          <a:p>
            <a:pPr algn="ctr">
              <a:lnSpc>
                <a:spcPts val="2534"/>
              </a:lnSpc>
            </a:pPr>
          </a:p>
          <a:p>
            <a:pPr algn="l">
              <a:lnSpc>
                <a:spcPts val="2534"/>
              </a:lnSpc>
            </a:pPr>
            <a:r>
              <a:rPr lang="en-US" sz="1810" spc="-12">
                <a:solidFill>
                  <a:srgbClr val="000000"/>
                </a:solidFill>
                <a:latin typeface="IBM Plex Sans"/>
                <a:ea typeface="IBM Plex Sans"/>
                <a:cs typeface="IBM Plex Sans"/>
                <a:sym typeface="IBM Plex Sans"/>
              </a:rPr>
              <a:t>Le courbe d'évolution du RMSE sur les données d'entrainement fluctue peu au fil de l'évolution des données d'entrainement, alors que c’est l’inverse pour les données de test.</a:t>
            </a:r>
          </a:p>
          <a:p>
            <a:pPr algn="l">
              <a:lnSpc>
                <a:spcPts val="2534"/>
              </a:lnSpc>
            </a:pPr>
          </a:p>
          <a:p>
            <a:pPr algn="ctr">
              <a:lnSpc>
                <a:spcPts val="2674"/>
              </a:lnSpc>
            </a:pPr>
            <a:r>
              <a:rPr lang="en-US" b="true" sz="1910" spc="-13" u="sng">
                <a:solidFill>
                  <a:srgbClr val="CE171E"/>
                </a:solidFill>
                <a:latin typeface="IBM Plex Sans Bold"/>
                <a:ea typeface="IBM Plex Sans Bold"/>
                <a:cs typeface="IBM Plex Sans Bold"/>
                <a:sym typeface="IBM Plex Sans Bold"/>
              </a:rPr>
              <a:t> Ainsi le modèle apprend bien mais il a du mal à se généraliser.</a:t>
            </a:r>
          </a:p>
          <a:p>
            <a:pPr algn="ctr">
              <a:lnSpc>
                <a:spcPts val="2534"/>
              </a:lnSpc>
            </a:pPr>
          </a:p>
          <a:p>
            <a:pPr algn="ctr">
              <a:lnSpc>
                <a:spcPts val="2534"/>
              </a:lnSpc>
              <a:spcBef>
                <a:spcPct val="0"/>
              </a:spcBef>
            </a:pP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DAGbKgpWh2g</dc:identifier>
  <dcterms:modified xsi:type="dcterms:W3CDTF">2011-08-01T06:04:30Z</dcterms:modified>
  <cp:revision>1</cp:revision>
  <dc:title>TD noté Projet DATA</dc:title>
</cp:coreProperties>
</file>