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3"/>
  </p:notesMasterIdLst>
  <p:sldIdLst>
    <p:sldId id="256" r:id="rId3"/>
    <p:sldId id="345" r:id="rId4"/>
    <p:sldId id="373" r:id="rId5"/>
    <p:sldId id="352" r:id="rId6"/>
    <p:sldId id="367" r:id="rId7"/>
    <p:sldId id="366" r:id="rId8"/>
    <p:sldId id="364" r:id="rId9"/>
    <p:sldId id="371" r:id="rId10"/>
    <p:sldId id="372" r:id="rId11"/>
    <p:sldId id="297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 autoAdjust="0"/>
    <p:restoredTop sz="99883" autoAdjust="0"/>
  </p:normalViewPr>
  <p:slideViewPr>
    <p:cSldViewPr>
      <p:cViewPr>
        <p:scale>
          <a:sx n="99" d="100"/>
          <a:sy n="99" d="100"/>
        </p:scale>
        <p:origin x="-10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CE48A-E51B-42C6-958D-F95AFF4D0420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FE2A-5086-4E99-9230-3E4B7FBA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8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53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427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4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751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834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483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85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44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59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313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6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8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8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8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4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8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8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8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7857DF9-2ED0-D948-9DC6-75665CA439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9/16/16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6085008-BBDA-2F4B-99CE-BFF1CFD43B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53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2.png"/><Relationship Id="rId9" Type="http://schemas.openxmlformats.org/officeDocument/2006/relationships/image" Target="../media/image12.jpe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Autofit/>
          </a:bodyPr>
          <a:lstStyle/>
          <a:p>
            <a:r>
              <a:rPr lang="en-US" sz="2400" b="1" dirty="0"/>
              <a:t>Bringing visibility to food security data results: </a:t>
            </a:r>
            <a:br>
              <a:rPr lang="en-US" sz="2400" b="1" dirty="0"/>
            </a:br>
            <a:r>
              <a:rPr lang="en-US" sz="2400" dirty="0"/>
              <a:t>harvests of PRAGMA and </a:t>
            </a:r>
            <a:r>
              <a:rPr lang="en-US" sz="2400" dirty="0" smtClean="0"/>
              <a:t>RDA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dirty="0" smtClean="0"/>
              <a:t>AIST-IU-IRRI</a:t>
            </a:r>
            <a:br>
              <a:rPr lang="en-US" sz="20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Quan (Gabriel) Zhou, Venice </a:t>
            </a:r>
            <a:r>
              <a:rPr lang="en-US" sz="1600" dirty="0" err="1" smtClean="0"/>
              <a:t>Juanillas</a:t>
            </a: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Ramil</a:t>
            </a:r>
            <a:r>
              <a:rPr lang="en-US" sz="1600" dirty="0" smtClean="0"/>
              <a:t> </a:t>
            </a:r>
            <a:r>
              <a:rPr lang="en-US" sz="1600" dirty="0" err="1" smtClean="0"/>
              <a:t>Mauleon</a:t>
            </a:r>
            <a:r>
              <a:rPr lang="en-US" sz="1600" dirty="0" smtClean="0"/>
              <a:t>, </a:t>
            </a:r>
            <a:r>
              <a:rPr lang="en-US" sz="1600" dirty="0"/>
              <a:t>Jason </a:t>
            </a:r>
            <a:r>
              <a:rPr lang="en-US" sz="1600" dirty="0" err="1" smtClean="0"/>
              <a:t>Haga</a:t>
            </a:r>
            <a:r>
              <a:rPr lang="en-US" sz="1600" dirty="0" smtClean="0"/>
              <a:t>, Inna </a:t>
            </a:r>
            <a:r>
              <a:rPr lang="en-US" sz="1600" dirty="0" err="1" smtClean="0"/>
              <a:t>Kouper</a:t>
            </a:r>
            <a:r>
              <a:rPr lang="en-US" sz="1600" dirty="0" smtClean="0"/>
              <a:t>, Beth </a:t>
            </a:r>
            <a:r>
              <a:rPr lang="en-US" sz="1600" dirty="0" err="1" smtClean="0"/>
              <a:t>Plale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86600" y="5181600"/>
            <a:ext cx="2286000" cy="365760"/>
          </a:xfrm>
        </p:spPr>
        <p:txBody>
          <a:bodyPr/>
          <a:lstStyle/>
          <a:p>
            <a:fld id="{BF5AA409-44CE-1D48-AAEC-4658D785CAFC}" type="datetime1">
              <a:rPr lang="en-US" sz="1800" smtClean="0">
                <a:latin typeface="Bookman Old Style (Headings)"/>
                <a:cs typeface="Bookman Old Style (Headings)"/>
              </a:rPr>
              <a:t>9/16/16</a:t>
            </a:fld>
            <a:endParaRPr lang="en-US" sz="1600" dirty="0">
              <a:latin typeface="Bookman Old Style (Headings)"/>
              <a:cs typeface="Bookman Old Style (Headings)"/>
            </a:endParaRPr>
          </a:p>
        </p:txBody>
      </p:sp>
      <p:pic>
        <p:nvPicPr>
          <p:cNvPr id="6" name="Picture 5" descr="rd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601" y="524910"/>
            <a:ext cx="2274428" cy="553959"/>
          </a:xfrm>
          <a:prstGeom prst="rect">
            <a:avLst/>
          </a:prstGeom>
        </p:spPr>
      </p:pic>
      <p:pic>
        <p:nvPicPr>
          <p:cNvPr id="7" name="Picture 6" descr="lm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247" y="2440698"/>
            <a:ext cx="1555561" cy="574201"/>
          </a:xfrm>
          <a:prstGeom prst="rect">
            <a:avLst/>
          </a:prstGeom>
        </p:spPr>
      </p:pic>
      <p:pic>
        <p:nvPicPr>
          <p:cNvPr id="9" name="Picture 8" descr="rd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3302" y="431052"/>
            <a:ext cx="6885330" cy="1676989"/>
          </a:xfrm>
          <a:prstGeom prst="rect">
            <a:avLst/>
          </a:prstGeom>
        </p:spPr>
      </p:pic>
      <p:pic>
        <p:nvPicPr>
          <p:cNvPr id="10" name="Picture 9" descr="lm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947" y="2346846"/>
            <a:ext cx="4709117" cy="1738265"/>
          </a:xfrm>
          <a:prstGeom prst="rect">
            <a:avLst/>
          </a:prstGeom>
        </p:spPr>
      </p:pic>
      <p:pic>
        <p:nvPicPr>
          <p:cNvPr id="11" name="Picture 10" descr="rd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702" y="583452"/>
            <a:ext cx="6885330" cy="1676989"/>
          </a:xfrm>
          <a:prstGeom prst="rect">
            <a:avLst/>
          </a:prstGeom>
        </p:spPr>
      </p:pic>
      <p:pic>
        <p:nvPicPr>
          <p:cNvPr id="12" name="Picture 11" descr="IRRI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943600"/>
            <a:ext cx="857250" cy="685800"/>
          </a:xfrm>
          <a:prstGeom prst="rect">
            <a:avLst/>
          </a:prstGeom>
        </p:spPr>
      </p:pic>
      <p:pic>
        <p:nvPicPr>
          <p:cNvPr id="13" name="Picture 12" descr="rd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3429000" cy="835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123" y="36945"/>
            <a:ext cx="1246877" cy="9628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5943600"/>
            <a:ext cx="2057393" cy="685800"/>
          </a:xfrm>
          <a:prstGeom prst="rect">
            <a:avLst/>
          </a:prstGeom>
        </p:spPr>
      </p:pic>
      <p:pic>
        <p:nvPicPr>
          <p:cNvPr id="19" name="Picture 18" descr="Pasted Graphic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943600"/>
            <a:ext cx="283463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8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Come find us!</a:t>
            </a:r>
          </a:p>
          <a:p>
            <a:pPr lvl="1"/>
            <a:r>
              <a:rPr lang="en-US" dirty="0" smtClean="0"/>
              <a:t>Jason Haga</a:t>
            </a:r>
          </a:p>
          <a:p>
            <a:pPr lvl="1"/>
            <a:r>
              <a:rPr lang="en-US" dirty="0" smtClean="0"/>
              <a:t>Beth </a:t>
            </a:r>
            <a:r>
              <a:rPr lang="en-US" dirty="0" err="1" smtClean="0"/>
              <a:t>Plale</a:t>
            </a:r>
            <a:endParaRPr lang="en-US" dirty="0" smtClean="0"/>
          </a:p>
          <a:p>
            <a:pPr lvl="1"/>
            <a:r>
              <a:rPr lang="en-US" dirty="0" err="1" smtClean="0"/>
              <a:t>Ramil</a:t>
            </a:r>
            <a:r>
              <a:rPr lang="en-US" dirty="0" smtClean="0"/>
              <a:t> </a:t>
            </a:r>
            <a:r>
              <a:rPr lang="en-US" dirty="0" err="1" smtClean="0"/>
              <a:t>Mauleon</a:t>
            </a:r>
            <a:endParaRPr lang="en-US" dirty="0" smtClean="0"/>
          </a:p>
          <a:p>
            <a:pPr lvl="1"/>
            <a:r>
              <a:rPr lang="en-US" dirty="0" smtClean="0"/>
              <a:t>Gabriel Zhou</a:t>
            </a:r>
          </a:p>
          <a:p>
            <a:r>
              <a:rPr lang="en-US" dirty="0" smtClean="0"/>
              <a:t>Poster </a:t>
            </a:r>
            <a:r>
              <a:rPr lang="en-US" dirty="0"/>
              <a:t>#</a:t>
            </a:r>
            <a:r>
              <a:rPr lang="en-US" dirty="0" smtClean="0"/>
              <a:t>6</a:t>
            </a:r>
          </a:p>
          <a:p>
            <a:endParaRPr lang="en-US" dirty="0" smtClean="0"/>
          </a:p>
          <a:p>
            <a:r>
              <a:rPr lang="en-US" sz="2400" dirty="0"/>
              <a:t>F</a:t>
            </a:r>
            <a:r>
              <a:rPr lang="en-US" sz="2400" dirty="0" smtClean="0"/>
              <a:t>unded in part by:</a:t>
            </a:r>
          </a:p>
          <a:p>
            <a:pPr lvl="1"/>
            <a:r>
              <a:rPr lang="en-US" sz="2000" dirty="0" smtClean="0"/>
              <a:t>RDA US - MacArthur Foundation</a:t>
            </a:r>
          </a:p>
          <a:p>
            <a:pPr lvl="1"/>
            <a:r>
              <a:rPr lang="en-US" sz="2000" dirty="0" smtClean="0"/>
              <a:t>PRAGMA NSF OCI-1234983</a:t>
            </a:r>
          </a:p>
          <a:p>
            <a:pPr lvl="1"/>
            <a:r>
              <a:rPr lang="en-US" sz="2000" dirty="0" smtClean="0"/>
              <a:t>AIST </a:t>
            </a:r>
            <a:r>
              <a:rPr lang="en-US" sz="2000" dirty="0"/>
              <a:t>ICT International </a:t>
            </a:r>
            <a:r>
              <a:rPr lang="en-US" sz="2000" dirty="0" smtClean="0"/>
              <a:t>Team</a:t>
            </a:r>
            <a:endParaRPr lang="en-US" sz="2000" dirty="0"/>
          </a:p>
          <a:p>
            <a:r>
              <a:rPr lang="en-US" sz="2400" dirty="0" smtClean="0"/>
              <a:t>Special thanks to CNRI for hosting handle V8 server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484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23" idx="3"/>
          </p:cNvCxnSpPr>
          <p:nvPr/>
        </p:nvCxnSpPr>
        <p:spPr>
          <a:xfrm>
            <a:off x="4001287" y="2771234"/>
            <a:ext cx="3128230" cy="12018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</p:cNvCxnSpPr>
          <p:nvPr/>
        </p:nvCxnSpPr>
        <p:spPr>
          <a:xfrm>
            <a:off x="5894553" y="2770051"/>
            <a:ext cx="1322550" cy="1133671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87460" y="4062172"/>
            <a:ext cx="2044886" cy="586028"/>
          </a:xfrm>
          <a:prstGeom prst="rect">
            <a:avLst/>
          </a:prstGeom>
          <a:solidFill>
            <a:srgbClr val="FFFFFF"/>
          </a:solidFill>
          <a:ln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7200"/>
            <a:endParaRPr lang="en-US" dirty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12242" y="4062172"/>
            <a:ext cx="2367690" cy="586028"/>
          </a:xfrm>
          <a:prstGeom prst="rect">
            <a:avLst/>
          </a:prstGeom>
          <a:solidFill>
            <a:srgbClr val="FFFFFF"/>
          </a:solidFill>
          <a:ln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7200"/>
            <a:endParaRPr lang="en-US" dirty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383" y="4062172"/>
            <a:ext cx="3310211" cy="58602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7200"/>
            <a:endParaRPr lang="en-US" dirty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15425" y="2030169"/>
            <a:ext cx="1679128" cy="14797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PRAGMA Data Service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8987" y="2037432"/>
            <a:ext cx="1654186" cy="14724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algn="ctr" defTabSz="457200"/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defTabSz="4572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PRAGMA/Rocks compute VMs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391" y="1313696"/>
            <a:ext cx="5594169" cy="593056"/>
          </a:xfrm>
          <a:prstGeom prst="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dirty="0" smtClean="0">
                <a:solidFill>
                  <a:srgbClr val="008000"/>
                </a:solidFill>
                <a:latin typeface="Calibri"/>
              </a:rPr>
              <a:t>Rice genome variant discovery</a:t>
            </a:r>
            <a:endParaRPr lang="en-US" sz="1600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173"/>
            <a:ext cx="7772400" cy="1233849"/>
          </a:xfrm>
        </p:spPr>
        <p:txBody>
          <a:bodyPr>
            <a:noAutofit/>
          </a:bodyPr>
          <a:lstStyle/>
          <a:p>
            <a:r>
              <a:rPr lang="en-US" sz="2400" b="1" i="0" u="none" strike="noStrike" baseline="0" dirty="0" smtClean="0">
                <a:solidFill>
                  <a:srgbClr val="3A3A3A"/>
                </a:solidFill>
                <a:latin typeface="+mn-lt"/>
              </a:rPr>
              <a:t>Bringing visibility to food security data results: </a:t>
            </a:r>
            <a:br>
              <a:rPr lang="en-US" sz="2400" b="1" i="0" u="none" strike="noStrike" baseline="0" dirty="0" smtClean="0">
                <a:solidFill>
                  <a:srgbClr val="3A3A3A"/>
                </a:solidFill>
                <a:latin typeface="+mn-lt"/>
              </a:rPr>
            </a:br>
            <a:r>
              <a:rPr lang="en-US" sz="2400" b="1" i="0" u="none" strike="noStrike" baseline="0" dirty="0" smtClean="0">
                <a:solidFill>
                  <a:srgbClr val="3A3A3A"/>
                </a:solidFill>
                <a:latin typeface="+mn-lt"/>
              </a:rPr>
              <a:t>harvests of</a:t>
            </a:r>
            <a:r>
              <a:rPr lang="en-US" sz="2400" b="1" i="0" u="none" strike="noStrike" dirty="0" smtClean="0">
                <a:solidFill>
                  <a:srgbClr val="3A3A3A"/>
                </a:solidFill>
                <a:latin typeface="+mn-lt"/>
              </a:rPr>
              <a:t> </a:t>
            </a:r>
            <a:r>
              <a:rPr lang="en-US" sz="2400" b="1" i="0" u="none" strike="noStrike" baseline="0" dirty="0" smtClean="0">
                <a:solidFill>
                  <a:srgbClr val="3A3A3A"/>
                </a:solidFill>
                <a:latin typeface="+mn-lt"/>
              </a:rPr>
              <a:t>PRAGMA and RDA</a:t>
            </a:r>
            <a:br>
              <a:rPr lang="en-US" sz="2400" b="1" i="0" u="none" strike="noStrike" baseline="0" dirty="0" smtClean="0">
                <a:solidFill>
                  <a:srgbClr val="3A3A3A"/>
                </a:solidFill>
                <a:latin typeface="+mn-lt"/>
              </a:rPr>
            </a:br>
            <a:r>
              <a:rPr lang="en-US" sz="1800" b="1" dirty="0" smtClean="0">
                <a:solidFill>
                  <a:srgbClr val="3A3A3A"/>
                </a:solidFill>
                <a:latin typeface="+mn-lt"/>
              </a:rPr>
              <a:t>Co-PIs: Beth Plale, Indiana University, USA; Jason Haga, AIST, Japan</a:t>
            </a:r>
            <a:endParaRPr lang="en-US" sz="18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7" y="1427754"/>
            <a:ext cx="1008560" cy="350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3" y="2037432"/>
            <a:ext cx="1011213" cy="780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96" y="2068270"/>
            <a:ext cx="548201" cy="5479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508" y="2054952"/>
            <a:ext cx="1481630" cy="3569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668" y="4103422"/>
            <a:ext cx="1449412" cy="483139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5400000">
            <a:off x="873856" y="3616274"/>
            <a:ext cx="401435" cy="312196"/>
          </a:xfrm>
          <a:prstGeom prst="stripedRightArrow">
            <a:avLst/>
          </a:prstGeom>
          <a:solidFill>
            <a:srgbClr val="FFFFFF"/>
          </a:solidFill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657" y="4117172"/>
            <a:ext cx="1397015" cy="46567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91392" y="2032536"/>
            <a:ext cx="1809903" cy="14773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400" dirty="0" smtClean="0">
              <a:solidFill>
                <a:prstClr val="black"/>
              </a:solidFill>
              <a:latin typeface="Calibri"/>
            </a:endParaRPr>
          </a:p>
          <a:p>
            <a:pPr algn="ctr" defTabSz="457200"/>
            <a:endParaRPr lang="en-US" sz="1400" dirty="0" smtClean="0">
              <a:solidFill>
                <a:prstClr val="black"/>
              </a:solidFill>
              <a:latin typeface="Calibri"/>
            </a:endParaRPr>
          </a:p>
          <a:p>
            <a:pPr algn="ctr" defTabSz="4572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Persistent ID Types (PIT)</a:t>
            </a:r>
          </a:p>
          <a:p>
            <a:pPr algn="ctr" defTabSz="4572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Data Type Registry (DTR)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" name="Picture 8" descr="rda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4" y="2068270"/>
            <a:ext cx="1602381" cy="390275"/>
          </a:xfrm>
          <a:prstGeom prst="rect">
            <a:avLst/>
          </a:prstGeom>
        </p:spPr>
      </p:pic>
      <p:pic>
        <p:nvPicPr>
          <p:cNvPr id="34" name="Picture 33" descr="image007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46" y="1376820"/>
            <a:ext cx="647323" cy="465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5" y="4826675"/>
            <a:ext cx="871460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Calibri"/>
              </a:rPr>
              <a:t>Launch the use of two RDA products in Asia by utilizing the PRAGMA community and tools to work with a new rice genome group in the Philippines and implement software services at AIST (Japan) using the outputs of the PID Information Types and Data Type Registries Working Groups. </a:t>
            </a:r>
          </a:p>
          <a:p>
            <a:pPr defTabSz="4572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Goals: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Seek an agreeable PID attribute type profile to harvest data objects from varied scientific domains for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wider 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adoption;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Implement RDA PIT and DTR recommendations to support data citation of rice genomes data objects;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Developed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oftware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will be installed additionally at the National Data Service to stimulate adoption in the US. </a:t>
            </a:r>
          </a:p>
          <a:p>
            <a:pPr defTabSz="457200"/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Striped Right Arrow 31"/>
          <p:cNvSpPr/>
          <p:nvPr/>
        </p:nvSpPr>
        <p:spPr>
          <a:xfrm rot="5400000">
            <a:off x="2869684" y="3651902"/>
            <a:ext cx="401435" cy="240951"/>
          </a:xfrm>
          <a:prstGeom prst="stripedRightArrow">
            <a:avLst/>
          </a:prstGeom>
          <a:solidFill>
            <a:srgbClr val="FFFFFF"/>
          </a:solidFill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Striped Right Arrow 34"/>
          <p:cNvSpPr/>
          <p:nvPr/>
        </p:nvSpPr>
        <p:spPr>
          <a:xfrm rot="5400000">
            <a:off x="4855130" y="3651591"/>
            <a:ext cx="401435" cy="241564"/>
          </a:xfrm>
          <a:prstGeom prst="stripedRightArrow">
            <a:avLst/>
          </a:prstGeom>
          <a:solidFill>
            <a:srgbClr val="FFFFFF"/>
          </a:solidFill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3289" y="4800600"/>
            <a:ext cx="86435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D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13" y="4191000"/>
            <a:ext cx="996087" cy="302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200" y="4114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4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19" y="3581400"/>
            <a:ext cx="5592281" cy="32997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b="1" dirty="0"/>
              <a:t>PRAGMA: A Community of </a:t>
            </a:r>
            <a:r>
              <a:rPr lang="en-US" sz="3200" b="1" dirty="0" smtClean="0"/>
              <a:t>Practice </a:t>
            </a:r>
            <a:r>
              <a:rPr lang="en-US" sz="3200" b="1" dirty="0"/>
              <a:t>Enabling the Long Tail of </a:t>
            </a:r>
            <a:r>
              <a:rPr lang="en-US" sz="3200" b="1" i="1" dirty="0"/>
              <a:t>Team </a:t>
            </a:r>
            <a:r>
              <a:rPr lang="en-US" sz="3200" b="1" dirty="0"/>
              <a:t>Science </a:t>
            </a:r>
            <a:endParaRPr lang="en-US" sz="3200" dirty="0">
              <a:effectLst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6200" y="4114800"/>
            <a:ext cx="35052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90"/>
                </a:solidFill>
              </a:rPr>
              <a:t>PRAGMA Members</a:t>
            </a:r>
            <a:r>
              <a:rPr lang="en-US" sz="2000" b="1" dirty="0">
                <a:solidFill>
                  <a:srgbClr val="000090"/>
                </a:solidFill>
              </a:rPr>
              <a:t> </a:t>
            </a:r>
            <a:r>
              <a:rPr lang="en-US" sz="2000" b="1" dirty="0" smtClean="0">
                <a:solidFill>
                  <a:srgbClr val="000090"/>
                </a:solidFill>
              </a:rPr>
              <a:t>and Affiliates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http://</a:t>
            </a:r>
            <a:r>
              <a:rPr lang="en-US" sz="2000" b="1" dirty="0" err="1">
                <a:solidFill>
                  <a:srgbClr val="000090"/>
                </a:solidFill>
              </a:rPr>
              <a:t>www.pragma-grid.net</a:t>
            </a:r>
            <a:r>
              <a:rPr lang="en-US" sz="2000" b="1" dirty="0">
                <a:solidFill>
                  <a:srgbClr val="000090"/>
                </a:solidFill>
              </a:rPr>
              <a:t>/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1447800"/>
            <a:ext cx="8610600" cy="2133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Founded in 2002, NSF funded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Framework </a:t>
            </a:r>
            <a:r>
              <a:rPr lang="en-US" sz="2800" dirty="0"/>
              <a:t>for </a:t>
            </a:r>
            <a:r>
              <a:rPr lang="en-US" sz="2800" dirty="0" smtClean="0"/>
              <a:t>collaboration </a:t>
            </a:r>
            <a:r>
              <a:rPr lang="en-US" sz="2800" dirty="0"/>
              <a:t>– </a:t>
            </a:r>
            <a:r>
              <a:rPr lang="en-US" sz="2800" b="1" dirty="0" smtClean="0"/>
              <a:t>people</a:t>
            </a:r>
            <a:r>
              <a:rPr lang="en-US" sz="2800" dirty="0" smtClean="0"/>
              <a:t> </a:t>
            </a:r>
            <a:r>
              <a:rPr lang="en-US" sz="2800" dirty="0"/>
              <a:t>drive </a:t>
            </a:r>
            <a:r>
              <a:rPr lang="en-US" sz="2800" dirty="0" smtClean="0"/>
              <a:t>activities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Market </a:t>
            </a:r>
            <a:r>
              <a:rPr lang="en-US" sz="2800" dirty="0"/>
              <a:t>place of ideas – </a:t>
            </a:r>
            <a:r>
              <a:rPr lang="en-US" sz="2800" b="1" dirty="0" smtClean="0"/>
              <a:t>trusted</a:t>
            </a:r>
            <a:r>
              <a:rPr lang="en-US" sz="2800" dirty="0" smtClean="0"/>
              <a:t> </a:t>
            </a:r>
            <a:r>
              <a:rPr lang="en-US" sz="2800" dirty="0"/>
              <a:t>environment to share 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/>
              <a:t>N</a:t>
            </a:r>
            <a:r>
              <a:rPr lang="en-US" sz="2800" dirty="0" smtClean="0"/>
              <a:t>urturing environment – support </a:t>
            </a:r>
            <a:r>
              <a:rPr lang="en-US" sz="2800" dirty="0"/>
              <a:t>students and </a:t>
            </a:r>
            <a:r>
              <a:rPr lang="en-US" sz="2800" dirty="0" smtClean="0"/>
              <a:t>participants </a:t>
            </a:r>
            <a:r>
              <a:rPr lang="en-US" sz="2800" dirty="0"/>
              <a:t>to </a:t>
            </a:r>
            <a:r>
              <a:rPr lang="en-US" sz="2800" b="1" dirty="0"/>
              <a:t>learn and </a:t>
            </a:r>
            <a:r>
              <a:rPr lang="en-US" sz="2800" b="1" dirty="0" smtClean="0"/>
              <a:t>share resources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135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RDA PIT/DTR model to improve citation and sharing of scientific data objects by embedding minimum metadata in persistent data identifier </a:t>
            </a:r>
          </a:p>
          <a:p>
            <a:endParaRPr lang="en-US" dirty="0"/>
          </a:p>
          <a:p>
            <a:r>
              <a:rPr lang="en-US" dirty="0" smtClean="0"/>
              <a:t>Provide a framework with both repository and PID service to provide long-term access and </a:t>
            </a:r>
            <a:r>
              <a:rPr lang="en-US" dirty="0" err="1" smtClean="0"/>
              <a:t>findability</a:t>
            </a:r>
            <a:r>
              <a:rPr lang="en-US" dirty="0" smtClean="0"/>
              <a:t> to heterogeneous data objects across scientific boundaries</a:t>
            </a:r>
          </a:p>
          <a:p>
            <a:endParaRPr lang="en-US" dirty="0"/>
          </a:p>
          <a:p>
            <a:r>
              <a:rPr lang="en-US" dirty="0" smtClean="0"/>
              <a:t>Propose a methodology to automatically harvest data objects from scientific workflows and improve reproducibility of workflow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/>
              </a:rPr>
              <a:t>Page </a:t>
            </a:r>
            <a:r>
              <a:rPr lang="en-US" dirty="0">
                <a:solidFill>
                  <a:prstClr val="black"/>
                </a:solidFill>
                <a:latin typeface="Gill Sans M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605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International Rice Research Institute (IRRI)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collaborators to do </a:t>
            </a:r>
            <a:r>
              <a:rPr lang="en-US" dirty="0" smtClean="0"/>
              <a:t>genome wide association studies (GWAS) of </a:t>
            </a:r>
            <a:r>
              <a:rPr lang="en-US" dirty="0" smtClean="0"/>
              <a:t>their own phenotyping data for 3000 Rice Genomes using common analysis framework</a:t>
            </a: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the workflow selected, </a:t>
            </a:r>
            <a:r>
              <a:rPr lang="en-US" u="sng" dirty="0"/>
              <a:t>version</a:t>
            </a:r>
            <a:r>
              <a:rPr lang="en-US" dirty="0"/>
              <a:t> the analysis </a:t>
            </a:r>
            <a:r>
              <a:rPr lang="en-US" dirty="0" smtClean="0"/>
              <a:t>done to support </a:t>
            </a:r>
            <a:r>
              <a:rPr lang="en-US" dirty="0"/>
              <a:t>rice genomic workflow reproducibility for </a:t>
            </a:r>
            <a:r>
              <a:rPr lang="en-US" dirty="0" smtClean="0"/>
              <a:t>researchers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means to share and cite </a:t>
            </a:r>
            <a:r>
              <a:rPr lang="en-US" dirty="0" smtClean="0"/>
              <a:t>GWAS </a:t>
            </a:r>
            <a:r>
              <a:rPr lang="en-US" dirty="0"/>
              <a:t>analysis results back to </a:t>
            </a:r>
            <a:r>
              <a:rPr lang="en-US" dirty="0" smtClean="0"/>
              <a:t>IRRI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/>
              </a:rPr>
              <a:t>Page </a:t>
            </a:r>
            <a:r>
              <a:rPr lang="en-US" dirty="0">
                <a:solidFill>
                  <a:prstClr val="black"/>
                </a:solidFill>
                <a:latin typeface="Gill Sans M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890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 (DO) Lifecycle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/>
              </a:rPr>
              <a:t>Page </a:t>
            </a:r>
            <a:r>
              <a:rPr lang="en-US" dirty="0">
                <a:solidFill>
                  <a:prstClr val="black"/>
                </a:solidFill>
                <a:latin typeface="Gill Sans MT"/>
              </a:rPr>
              <a:t>5</a:t>
            </a:r>
          </a:p>
        </p:txBody>
      </p:sp>
      <p:pic>
        <p:nvPicPr>
          <p:cNvPr id="23" name="Picture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33" y="18966571"/>
            <a:ext cx="7870949" cy="344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33" y="19118971"/>
            <a:ext cx="7870949" cy="344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33" y="19271371"/>
            <a:ext cx="7870949" cy="344455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feld 6"/>
          <p:cNvSpPr txBox="1"/>
          <p:nvPr/>
        </p:nvSpPr>
        <p:spPr>
          <a:xfrm>
            <a:off x="573019" y="243393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smtClean="0">
                <a:solidFill>
                  <a:schemeClr val="bg1">
                    <a:lumMod val="65000"/>
                  </a:schemeClr>
                </a:solidFill>
              </a:rPr>
              <a:t>1. End-user</a:t>
            </a:r>
            <a:endParaRPr lang="de-DE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feld 8"/>
          <p:cNvSpPr txBox="1"/>
          <p:nvPr/>
        </p:nvSpPr>
        <p:spPr>
          <a:xfrm>
            <a:off x="2895600" y="2433935"/>
            <a:ext cx="283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2. Repository Service</a:t>
            </a:r>
            <a:endParaRPr lang="de-DE" sz="2400" dirty="0">
              <a:solidFill>
                <a:srgbClr val="000000"/>
              </a:solidFill>
            </a:endParaRPr>
          </a:p>
        </p:txBody>
      </p:sp>
      <p:sp>
        <p:nvSpPr>
          <p:cNvPr id="29" name="Textfeld 9"/>
          <p:cNvSpPr txBox="1"/>
          <p:nvPr/>
        </p:nvSpPr>
        <p:spPr>
          <a:xfrm>
            <a:off x="6225993" y="2433935"/>
            <a:ext cx="191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3. PID Service</a:t>
            </a:r>
            <a:endParaRPr lang="de-DE" sz="24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71600"/>
            <a:ext cx="560139" cy="990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219200"/>
            <a:ext cx="1034473" cy="1219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828800"/>
            <a:ext cx="344701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219200"/>
            <a:ext cx="1034473" cy="1219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800" y="3925669"/>
            <a:ext cx="2422239" cy="1690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 anchorCtr="0"/>
          <a:lstStyle/>
          <a:p>
            <a:pPr algn="ctr"/>
            <a:r>
              <a:rPr lang="en-US" dirty="0" smtClean="0"/>
              <a:t>PRAGMA Data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800" y="3925669"/>
            <a:ext cx="2540000" cy="1690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 anchorCtr="0"/>
          <a:lstStyle/>
          <a:p>
            <a:pPr algn="ctr"/>
            <a:r>
              <a:rPr lang="en-US" dirty="0" smtClean="0"/>
              <a:t>PRAGMA Data Service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23115" y="4832373"/>
            <a:ext cx="815885" cy="7696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Data-Identity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108611" y="4821084"/>
            <a:ext cx="806789" cy="7696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DTR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280559" y="4826728"/>
            <a:ext cx="796641" cy="7696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PIT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11666" y="3925669"/>
            <a:ext cx="2514600" cy="1690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 anchorCtr="0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11666" y="4864700"/>
            <a:ext cx="1388534" cy="737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Galaxy Workflow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87183" y="5727530"/>
            <a:ext cx="23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experimental DO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72200" y="56782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gets assigned persistent identifier and landing page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5678269"/>
            <a:ext cx="2036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 goes in </a:t>
            </a:r>
          </a:p>
          <a:p>
            <a:pPr algn="ctr"/>
            <a:r>
              <a:rPr lang="en-US" dirty="0" smtClean="0"/>
              <a:t>repository database</a:t>
            </a:r>
            <a:endParaRPr lang="en-US" dirty="0"/>
          </a:p>
        </p:txBody>
      </p:sp>
      <p:sp>
        <p:nvSpPr>
          <p:cNvPr id="38" name="Pentagon 37"/>
          <p:cNvSpPr/>
          <p:nvPr/>
        </p:nvSpPr>
        <p:spPr>
          <a:xfrm>
            <a:off x="2743200" y="4546045"/>
            <a:ext cx="528099" cy="44642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entagon 38"/>
          <p:cNvSpPr/>
          <p:nvPr/>
        </p:nvSpPr>
        <p:spPr>
          <a:xfrm>
            <a:off x="5791200" y="4546045"/>
            <a:ext cx="528099" cy="44642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24752" y="4374405"/>
            <a:ext cx="1375448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Galaxy</a:t>
            </a:r>
          </a:p>
          <a:p>
            <a:pPr algn="ctr"/>
            <a:r>
              <a:rPr lang="en-US" sz="1200" dirty="0" smtClean="0"/>
              <a:t>Portal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623904" y="4857003"/>
            <a:ext cx="1076961" cy="728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Identity</a:t>
            </a:r>
          </a:p>
          <a:p>
            <a:pPr algn="ctr"/>
            <a:r>
              <a:rPr lang="en-US" sz="1400" dirty="0" smtClean="0"/>
              <a:t>client</a:t>
            </a:r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1623903" y="4365938"/>
            <a:ext cx="1076961" cy="4648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400" dirty="0" smtClean="0"/>
              <a:t>Data Identity</a:t>
            </a:r>
          </a:p>
          <a:p>
            <a:pPr algn="ctr"/>
            <a:r>
              <a:rPr lang="en-US" sz="1400" dirty="0" smtClean="0"/>
              <a:t>Portal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677448" y="332773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Reuse DO and Reproduce Workflow</a:t>
            </a:r>
            <a:endParaRPr lang="en-US" dirty="0"/>
          </a:p>
        </p:txBody>
      </p:sp>
      <p:sp>
        <p:nvSpPr>
          <p:cNvPr id="44" name="U-Turn Arrow 43"/>
          <p:cNvSpPr/>
          <p:nvPr/>
        </p:nvSpPr>
        <p:spPr>
          <a:xfrm flipH="1">
            <a:off x="1219200" y="3163669"/>
            <a:ext cx="6629400" cy="762000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81400" y="4648200"/>
            <a:ext cx="1981200" cy="838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err="1" smtClean="0">
                <a:solidFill>
                  <a:srgbClr val="000000"/>
                </a:solidFill>
                <a:latin typeface="Calibri"/>
              </a:rPr>
              <a:t>M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ongoDB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62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Demo – Reproducing Rice Genomics Workflow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76406"/>
            <a:ext cx="5486400" cy="39693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/>
              </a:rPr>
              <a:t>Page </a:t>
            </a:r>
            <a:r>
              <a:rPr lang="en-US" dirty="0">
                <a:solidFill>
                  <a:prstClr val="black"/>
                </a:solidFill>
                <a:latin typeface="Gill Sans M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3917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cs typeface="Arial"/>
              </a:rPr>
              <a:t>The PRAGMA </a:t>
            </a:r>
            <a:r>
              <a:rPr lang="en-US" dirty="0" smtClean="0">
                <a:cs typeface="Arial"/>
              </a:rPr>
              <a:t>Data </a:t>
            </a:r>
            <a:r>
              <a:rPr lang="en-US" dirty="0">
                <a:cs typeface="Arial"/>
              </a:rPr>
              <a:t>Services is a user transparent means of harvesting DOs from applications and assignment of PIDs to scientific </a:t>
            </a:r>
            <a:r>
              <a:rPr lang="en-US" dirty="0" smtClean="0">
                <a:cs typeface="Arial"/>
              </a:rPr>
              <a:t>outcomes</a:t>
            </a:r>
          </a:p>
          <a:p>
            <a:pPr lvl="1">
              <a:spcAft>
                <a:spcPts val="1000"/>
              </a:spcAft>
            </a:pPr>
            <a:r>
              <a:rPr lang="en-US" dirty="0" smtClean="0">
                <a:cs typeface="Arial"/>
              </a:rPr>
              <a:t>Modular architecture, informed by core members of the rice genomics team</a:t>
            </a:r>
          </a:p>
          <a:p>
            <a:pPr lvl="1">
              <a:spcAft>
                <a:spcPts val="1000"/>
              </a:spcAft>
            </a:pPr>
            <a:r>
              <a:rPr lang="en-US" dirty="0" smtClean="0">
                <a:cs typeface="Arial"/>
              </a:rPr>
              <a:t>Software is stable. </a:t>
            </a:r>
          </a:p>
          <a:p>
            <a:pPr lvl="1">
              <a:spcAft>
                <a:spcPts val="1000"/>
              </a:spcAft>
            </a:pPr>
            <a:r>
              <a:rPr lang="en-US" dirty="0" smtClean="0">
                <a:cs typeface="Arial"/>
              </a:rPr>
              <a:t>Built with default PID information types and metadata (RDA inside!)</a:t>
            </a:r>
            <a:endParaRPr lang="en-US" dirty="0">
              <a:cs typeface="Arial"/>
            </a:endParaRPr>
          </a:p>
          <a:p>
            <a:pPr lvl="1">
              <a:spcAft>
                <a:spcPts val="1000"/>
              </a:spcAft>
            </a:pPr>
            <a:r>
              <a:rPr lang="en-US" dirty="0" smtClean="0">
                <a:cs typeface="Arial"/>
              </a:rPr>
              <a:t>High-impact, multi-disciplinary effort in the Pacific Rim</a:t>
            </a:r>
          </a:p>
          <a:p>
            <a:pPr lvl="1">
              <a:spcAft>
                <a:spcPts val="1000"/>
              </a:spcAft>
            </a:pPr>
            <a:r>
              <a:rPr lang="en-US" dirty="0" smtClean="0">
                <a:cs typeface="Arial"/>
              </a:rPr>
              <a:t>Cross WG interactions in RDA (Rice Data Interoperability)</a:t>
            </a:r>
            <a:endParaRPr lang="en-US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7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419600"/>
            <a:ext cx="914400" cy="5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3776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cs typeface="Arial"/>
              </a:rPr>
              <a:t>Exploring the use of PRAGMA data services </a:t>
            </a:r>
            <a:r>
              <a:rPr lang="en-US" dirty="0">
                <a:cs typeface="Arial"/>
              </a:rPr>
              <a:t>and </a:t>
            </a:r>
            <a:r>
              <a:rPr lang="en-US" dirty="0" smtClean="0">
                <a:cs typeface="Arial"/>
              </a:rPr>
              <a:t>repository </a:t>
            </a:r>
            <a:r>
              <a:rPr lang="en-US" dirty="0">
                <a:cs typeface="Arial"/>
              </a:rPr>
              <a:t>in other </a:t>
            </a:r>
            <a:r>
              <a:rPr lang="en-US" dirty="0" smtClean="0">
                <a:cs typeface="Arial"/>
              </a:rPr>
              <a:t>domain applications </a:t>
            </a:r>
            <a:r>
              <a:rPr lang="en-US" dirty="0">
                <a:cs typeface="Arial"/>
              </a:rPr>
              <a:t>running on and off the PRAGMA Cloud </a:t>
            </a:r>
            <a:r>
              <a:rPr lang="en-US" dirty="0" err="1" smtClean="0">
                <a:cs typeface="Arial"/>
              </a:rPr>
              <a:t>testbed</a:t>
            </a:r>
            <a:endParaRPr lang="en-US" dirty="0">
              <a:cs typeface="Arial"/>
            </a:endParaRPr>
          </a:p>
          <a:p>
            <a:pPr marL="0" indent="0" algn="just">
              <a:buNone/>
            </a:pPr>
            <a:endParaRPr lang="en-US" dirty="0" smtClean="0">
              <a:cs typeface="Arial"/>
            </a:endParaRPr>
          </a:p>
          <a:p>
            <a:pPr algn="just"/>
            <a:r>
              <a:rPr lang="en-US" dirty="0" smtClean="0">
                <a:cs typeface="Arial"/>
              </a:rPr>
              <a:t>User </a:t>
            </a:r>
            <a:r>
              <a:rPr lang="en-US" dirty="0">
                <a:cs typeface="Arial"/>
              </a:rPr>
              <a:t>interface and hardening over Fall </a:t>
            </a:r>
            <a:r>
              <a:rPr lang="en-US" dirty="0" smtClean="0">
                <a:cs typeface="Arial"/>
              </a:rPr>
              <a:t>2016; Release early 2017</a:t>
            </a:r>
          </a:p>
          <a:p>
            <a:pPr algn="just"/>
            <a:endParaRPr lang="en-US" dirty="0" smtClean="0">
              <a:cs typeface="Arial"/>
            </a:endParaRPr>
          </a:p>
          <a:p>
            <a:pPr algn="just"/>
            <a:r>
              <a:rPr lang="en-US" dirty="0" smtClean="0">
                <a:cs typeface="Arial"/>
              </a:rPr>
              <a:t>Refine </a:t>
            </a:r>
            <a:r>
              <a:rPr lang="en-US" dirty="0">
                <a:cs typeface="Arial"/>
              </a:rPr>
              <a:t>metadata types based on user group study </a:t>
            </a:r>
            <a:r>
              <a:rPr lang="en-US" dirty="0" smtClean="0">
                <a:cs typeface="Arial"/>
              </a:rPr>
              <a:t>feedback</a:t>
            </a:r>
          </a:p>
          <a:p>
            <a:pPr algn="just"/>
            <a:endParaRPr lang="en-US" dirty="0" smtClean="0">
              <a:cs typeface="Arial"/>
            </a:endParaRPr>
          </a:p>
          <a:p>
            <a:pPr algn="just"/>
            <a:r>
              <a:rPr lang="en-US" dirty="0" smtClean="0">
                <a:cs typeface="Arial"/>
              </a:rPr>
              <a:t>Extend </a:t>
            </a:r>
            <a:r>
              <a:rPr lang="en-US" dirty="0">
                <a:cs typeface="Arial"/>
              </a:rPr>
              <a:t>data server (</a:t>
            </a:r>
            <a:r>
              <a:rPr lang="en-US" dirty="0" err="1">
                <a:cs typeface="Arial"/>
              </a:rPr>
              <a:t>mongoDB</a:t>
            </a:r>
            <a:r>
              <a:rPr lang="en-US" dirty="0">
                <a:cs typeface="Arial"/>
              </a:rPr>
              <a:t>) with basic preservation </a:t>
            </a:r>
            <a:r>
              <a:rPr lang="en-US" dirty="0" smtClean="0">
                <a:cs typeface="Arial"/>
              </a:rPr>
              <a:t>capabilities</a:t>
            </a:r>
          </a:p>
          <a:p>
            <a:pPr algn="just"/>
            <a:endParaRPr lang="en-US" dirty="0" smtClean="0">
              <a:cs typeface="Arial"/>
            </a:endParaRPr>
          </a:p>
          <a:p>
            <a:pPr algn="just"/>
            <a:r>
              <a:rPr lang="en-US" dirty="0" smtClean="0">
                <a:cs typeface="Arial"/>
              </a:rPr>
              <a:t>Demonstrate the service on National </a:t>
            </a:r>
            <a:r>
              <a:rPr lang="en-US" dirty="0">
                <a:cs typeface="Arial"/>
              </a:rPr>
              <a:t>Data Service (NDS</a:t>
            </a:r>
            <a:r>
              <a:rPr lang="en-US" dirty="0" smtClean="0">
                <a:cs typeface="Arial"/>
              </a:rPr>
              <a:t>)</a:t>
            </a:r>
          </a:p>
          <a:p>
            <a:pPr algn="just"/>
            <a:endParaRPr lang="en-US" dirty="0" smtClean="0">
              <a:cs typeface="Arial"/>
            </a:endParaRPr>
          </a:p>
          <a:p>
            <a:pPr algn="just"/>
            <a:r>
              <a:rPr lang="en-US" dirty="0" smtClean="0">
                <a:cs typeface="Arial"/>
              </a:rPr>
              <a:t>Using experience to inform PID </a:t>
            </a:r>
            <a:r>
              <a:rPr lang="en-US" dirty="0">
                <a:cs typeface="Arial"/>
              </a:rPr>
              <a:t>m</a:t>
            </a:r>
            <a:r>
              <a:rPr lang="en-US" dirty="0" smtClean="0">
                <a:cs typeface="Arial"/>
              </a:rPr>
              <a:t>inimum metadata effort in Data Fabric IG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59731</TotalTime>
  <Words>632</Words>
  <Application>Microsoft Macintosh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Origin</vt:lpstr>
      <vt:lpstr>Office Theme</vt:lpstr>
      <vt:lpstr>Bringing visibility to food security data results:  harvests of PRAGMA and RDA  AIST-IU-IRRI </vt:lpstr>
      <vt:lpstr>Bringing visibility to food security data results:  harvests of PRAGMA and RDA Co-PIs: Beth Plale, Indiana University, USA; Jason Haga, AIST, Japan</vt:lpstr>
      <vt:lpstr>PRAGMA: A Community of Practice Enabling the Long Tail of Team Science </vt:lpstr>
      <vt:lpstr>Our Motivation</vt:lpstr>
      <vt:lpstr>Motivation for International Rice Research Institute (IRRI)</vt:lpstr>
      <vt:lpstr>Data Object (DO) Lifecycle</vt:lpstr>
      <vt:lpstr>Demo – Reproducing Rice Genomics Workflow</vt:lpstr>
      <vt:lpstr>Success to Date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Evaluation Tool</dc:title>
  <dc:creator>Zhou, Quan</dc:creator>
  <cp:lastModifiedBy>J H</cp:lastModifiedBy>
  <cp:revision>4938</cp:revision>
  <cp:lastPrinted>2015-06-24T17:05:38Z</cp:lastPrinted>
  <dcterms:created xsi:type="dcterms:W3CDTF">2006-08-16T00:00:00Z</dcterms:created>
  <dcterms:modified xsi:type="dcterms:W3CDTF">2016-09-16T15:25:37Z</dcterms:modified>
</cp:coreProperties>
</file>