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347" r:id="rId3"/>
    <p:sldId id="348" r:id="rId4"/>
    <p:sldId id="349" r:id="rId5"/>
    <p:sldId id="345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6" r:id="rId14"/>
    <p:sldId id="313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1" autoAdjust="0"/>
    <p:restoredTop sz="99829" autoAdjust="0"/>
  </p:normalViewPr>
  <p:slideViewPr>
    <p:cSldViewPr>
      <p:cViewPr>
        <p:scale>
          <a:sx n="110" d="100"/>
          <a:sy n="110" d="100"/>
        </p:scale>
        <p:origin x="-325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CE48A-E51B-42C6-958D-F95AFF4D0420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FE2A-5086-4E99-9230-3E4B7FBA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PRAGMA</a:t>
            </a:r>
            <a:r>
              <a:rPr lang="en-US" altLang="zh-CN" dirty="0" smtClean="0"/>
              <a:t>-IRRI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 Feedback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IRRI-AIST-D2I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Presenter: Quan (Gabriel) Zhou</a:t>
            </a:r>
          </a:p>
          <a:p>
            <a:r>
              <a:rPr lang="en-US" sz="1600" dirty="0" smtClean="0"/>
              <a:t>Venice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Juanillas</a:t>
            </a:r>
            <a:r>
              <a:rPr lang="en-US" sz="1600" dirty="0" smtClean="0"/>
              <a:t> </a:t>
            </a:r>
            <a:endParaRPr lang="en-US" altLang="zh-CN" sz="1600" dirty="0" smtClean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86600" y="5181600"/>
            <a:ext cx="2286000" cy="365760"/>
          </a:xfrm>
        </p:spPr>
        <p:txBody>
          <a:bodyPr/>
          <a:lstStyle/>
          <a:p>
            <a:fld id="{BF5AA409-44CE-1D48-AAEC-4658D785CAFC}" type="datetime1">
              <a:rPr lang="en-US" sz="1800" smtClean="0">
                <a:latin typeface="Bookman Old Style (Headings)"/>
                <a:cs typeface="Bookman Old Style (Headings)"/>
              </a:rPr>
              <a:t>6/5/16</a:t>
            </a:fld>
            <a:endParaRPr lang="en-US" sz="1600" dirty="0">
              <a:latin typeface="Bookman Old Style (Headings)"/>
              <a:cs typeface="Bookman Old Style (Headings)"/>
            </a:endParaRPr>
          </a:p>
        </p:txBody>
      </p:sp>
      <p:pic>
        <p:nvPicPr>
          <p:cNvPr id="6" name="Picture 5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601" y="524904"/>
            <a:ext cx="2274428" cy="553959"/>
          </a:xfrm>
          <a:prstGeom prst="rect">
            <a:avLst/>
          </a:prstGeom>
        </p:spPr>
      </p:pic>
      <p:pic>
        <p:nvPicPr>
          <p:cNvPr id="7" name="Picture 6" descr="l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239" y="2440693"/>
            <a:ext cx="1555561" cy="574201"/>
          </a:xfrm>
          <a:prstGeom prst="rect">
            <a:avLst/>
          </a:prstGeom>
        </p:spPr>
      </p:pic>
      <p:pic>
        <p:nvPicPr>
          <p:cNvPr id="9" name="Picture 8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302" y="431051"/>
            <a:ext cx="6885330" cy="1676989"/>
          </a:xfrm>
          <a:prstGeom prst="rect">
            <a:avLst/>
          </a:prstGeom>
        </p:spPr>
      </p:pic>
      <p:pic>
        <p:nvPicPr>
          <p:cNvPr id="10" name="Picture 9" descr="l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940" y="2346841"/>
            <a:ext cx="4709117" cy="1738265"/>
          </a:xfrm>
          <a:prstGeom prst="rect">
            <a:avLst/>
          </a:prstGeom>
        </p:spPr>
      </p:pic>
      <p:pic>
        <p:nvPicPr>
          <p:cNvPr id="11" name="Picture 10" descr="rd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02" y="583451"/>
            <a:ext cx="6885330" cy="16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DOs Harvest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 1: Develop data identity service client as a galaxy tool to harvest input/intermediate/output DOs generated inside tassel workflow</a:t>
            </a:r>
          </a:p>
          <a:p>
            <a:pPr lvl="1"/>
            <a:r>
              <a:rPr lang="en-US" dirty="0" smtClean="0"/>
              <a:t>User-friendly GUI support; Can be published as a Galaxy tool </a:t>
            </a:r>
          </a:p>
          <a:p>
            <a:pPr lvl="1"/>
            <a:r>
              <a:rPr lang="en-US" dirty="0" smtClean="0"/>
              <a:t>Unable to harvest workflow information</a:t>
            </a:r>
          </a:p>
          <a:p>
            <a:r>
              <a:rPr lang="en-US" dirty="0" smtClean="0"/>
              <a:t>ALT 2: Galaxy workflow can be triggered using </a:t>
            </a:r>
            <a:r>
              <a:rPr lang="en-US" dirty="0" err="1" smtClean="0"/>
              <a:t>run_pipeline</a:t>
            </a:r>
            <a:r>
              <a:rPr lang="en-US" dirty="0" smtClean="0"/>
              <a:t> script; DOs can be harvest through an instrumentation to the pipeline script.</a:t>
            </a:r>
          </a:p>
          <a:p>
            <a:pPr lvl="1"/>
            <a:r>
              <a:rPr lang="en-US" dirty="0" smtClean="0"/>
              <a:t>After workflow is executed, the instrumentation block will harvest DOs (workflow, computational steps, data) from workflow JSON file, workflow history and workflow runtime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 – DOs 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Layer-view of DOs provenance tracing</a:t>
            </a:r>
          </a:p>
          <a:p>
            <a:pPr marL="0"/>
            <a:r>
              <a:rPr lang="en-US" sz="2400" dirty="0" smtClean="0"/>
              <a:t>Base</a:t>
            </a:r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Provenance</a:t>
            </a:r>
            <a:r>
              <a:rPr lang="zh-CN" altLang="en-US" sz="2400" dirty="0"/>
              <a:t> </a:t>
            </a:r>
            <a:r>
              <a:rPr lang="zh-CN" altLang="zh-CN" sz="2400" dirty="0"/>
              <a:t>(</a:t>
            </a:r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Derivative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View)</a:t>
            </a:r>
          </a:p>
          <a:p>
            <a:pPr lvl="1"/>
            <a:r>
              <a:rPr lang="en-US" altLang="zh-CN" sz="2000" dirty="0" smtClean="0"/>
              <a:t>Store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linkage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DO’s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PIDs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derivations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graph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Context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Provenance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(Contextual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View)</a:t>
            </a:r>
          </a:p>
          <a:p>
            <a:pPr lvl="1"/>
            <a:r>
              <a:rPr lang="en-US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provenance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contextual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processing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additional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annotations</a:t>
            </a:r>
          </a:p>
          <a:p>
            <a:pPr lvl="1"/>
            <a:r>
              <a:rPr lang="en-US" sz="2000" dirty="0" smtClean="0"/>
              <a:t>High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provenance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provided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linkages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attached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contextual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external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provenance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(e.g.,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Komadu</a:t>
            </a:r>
            <a:r>
              <a:rPr lang="en-US" altLang="zh-CN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5562600"/>
            <a:ext cx="8153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 i="1" dirty="0"/>
              <a:t>T. </a:t>
            </a:r>
            <a:r>
              <a:rPr lang="en-US" sz="1600" i="1" dirty="0" err="1"/>
              <a:t>Weigel</a:t>
            </a:r>
            <a:r>
              <a:rPr lang="en-US" sz="1600" i="1" dirty="0"/>
              <a:t>, M. </a:t>
            </a:r>
            <a:r>
              <a:rPr lang="en-US" sz="1600" i="1" dirty="0" err="1"/>
              <a:t>Lautenschlager</a:t>
            </a:r>
            <a:r>
              <a:rPr lang="en-US" sz="1600" i="1" dirty="0"/>
              <a:t>, F. Toussaint, and S. </a:t>
            </a:r>
            <a:r>
              <a:rPr lang="en-US" sz="1600" i="1" dirty="0" err="1"/>
              <a:t>Kindermann</a:t>
            </a:r>
            <a:r>
              <a:rPr lang="en-US" sz="1600" i="1" dirty="0"/>
              <a:t>, “A Framework for Extended Persistent Identification of Scientific Assets”, Data Sci. J., vol. 12, 2013, pp. 10–22.</a:t>
            </a:r>
            <a:endParaRPr 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r>
              <a:rPr lang="en-US" altLang="zh-CN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5906856" y="48768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Komadu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Provenance</a:t>
            </a:r>
          </a:p>
          <a:p>
            <a:pPr algn="ctr"/>
            <a:r>
              <a:rPr lang="en-US" altLang="zh-CN" dirty="0" smtClean="0"/>
              <a:t>Storage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Design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5344" y="1749968"/>
            <a:ext cx="5562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775" y="2429640"/>
            <a:ext cx="748429" cy="39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737304" y="2429640"/>
            <a:ext cx="748429" cy="39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708630" y="2429640"/>
            <a:ext cx="748429" cy="39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3</a:t>
            </a:r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15268" y="2429640"/>
            <a:ext cx="748429" cy="39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N-1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00616" y="2429640"/>
            <a:ext cx="748429" cy="395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</a:t>
            </a:r>
            <a:endParaRPr lang="en-US" sz="1200" dirty="0"/>
          </a:p>
        </p:txBody>
      </p:sp>
      <p:sp>
        <p:nvSpPr>
          <p:cNvPr id="10" name="Hexagon 9"/>
          <p:cNvSpPr/>
          <p:nvPr/>
        </p:nvSpPr>
        <p:spPr>
          <a:xfrm>
            <a:off x="2362200" y="1371600"/>
            <a:ext cx="1753068" cy="605323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algn="ctr"/>
            <a:r>
              <a:rPr lang="en-US" altLang="zh-CN" dirty="0" smtClean="0"/>
              <a:t>.</a:t>
            </a:r>
            <a:r>
              <a:rPr lang="en-US" dirty="0" err="1" smtClean="0"/>
              <a:t>ga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485204" y="2627434"/>
            <a:ext cx="25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8516" y="2646652"/>
            <a:ext cx="25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3129" y="2646652"/>
            <a:ext cx="25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8628" y="2359568"/>
            <a:ext cx="9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63614" y="1976923"/>
            <a:ext cx="3" cy="348492"/>
          </a:xfrm>
          <a:prstGeom prst="straightConnector1">
            <a:avLst/>
          </a:prstGeom>
          <a:ln>
            <a:prstDash val="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97390" y="1802677"/>
            <a:ext cx="750703" cy="348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23723" y="1802677"/>
            <a:ext cx="661724" cy="286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1676400"/>
            <a:ext cx="1143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Workflow</a:t>
            </a:r>
          </a:p>
          <a:p>
            <a:pPr algn="ctr"/>
            <a:r>
              <a:rPr lang="en-US" sz="1200" dirty="0" smtClean="0"/>
              <a:t>History</a:t>
            </a:r>
            <a:endParaRPr lang="en-US" sz="1200" dirty="0"/>
          </a:p>
        </p:txBody>
      </p:sp>
      <p:sp>
        <p:nvSpPr>
          <p:cNvPr id="27" name="Right Arrow 26"/>
          <p:cNvSpPr/>
          <p:nvPr/>
        </p:nvSpPr>
        <p:spPr>
          <a:xfrm>
            <a:off x="6172200" y="2133600"/>
            <a:ext cx="6096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5000" y="37338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68256" y="48768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cxnSp>
        <p:nvCxnSpPr>
          <p:cNvPr id="31" name="Elbow Connector 30"/>
          <p:cNvCxnSpPr>
            <a:stCxn id="4" idx="2"/>
            <a:endCxn id="28" idx="0"/>
          </p:cNvCxnSpPr>
          <p:nvPr/>
        </p:nvCxnSpPr>
        <p:spPr>
          <a:xfrm rot="5400000">
            <a:off x="2742856" y="3160012"/>
            <a:ext cx="688432" cy="459144"/>
          </a:xfrm>
          <a:prstGeom prst="bentConnector3">
            <a:avLst>
              <a:gd name="adj1" fmla="val 4664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4"/>
            <a:endCxn id="28" idx="0"/>
          </p:cNvCxnSpPr>
          <p:nvPr/>
        </p:nvCxnSpPr>
        <p:spPr>
          <a:xfrm rot="5400000">
            <a:off x="4648200" y="952500"/>
            <a:ext cx="990600" cy="4572000"/>
          </a:xfrm>
          <a:prstGeom prst="bentConnector3">
            <a:avLst>
              <a:gd name="adj1" fmla="val 628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6400" y="3124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DOs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Input/output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DOs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2628900" y="4457700"/>
            <a:ext cx="3810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3600" y="3733800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Komadu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Provenance</a:t>
            </a:r>
          </a:p>
          <a:p>
            <a:pPr algn="ctr"/>
            <a:r>
              <a:rPr lang="en-US" altLang="zh-CN" dirty="0" smtClean="0"/>
              <a:t>Adaptor</a:t>
            </a:r>
          </a:p>
        </p:txBody>
      </p:sp>
      <p:cxnSp>
        <p:nvCxnSpPr>
          <p:cNvPr id="42" name="Elbow Connector 41"/>
          <p:cNvCxnSpPr>
            <a:endCxn id="41" idx="0"/>
          </p:cNvCxnSpPr>
          <p:nvPr/>
        </p:nvCxnSpPr>
        <p:spPr>
          <a:xfrm>
            <a:off x="6096000" y="2819400"/>
            <a:ext cx="10668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1" idx="0"/>
          </p:cNvCxnSpPr>
          <p:nvPr/>
        </p:nvCxnSpPr>
        <p:spPr>
          <a:xfrm rot="5400000">
            <a:off x="6858000" y="3048000"/>
            <a:ext cx="990600" cy="381000"/>
          </a:xfrm>
          <a:prstGeom prst="bentConnector3">
            <a:avLst>
              <a:gd name="adj1" fmla="val 76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5400000">
            <a:off x="7087956" y="4457700"/>
            <a:ext cx="3810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43600" y="27533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Prospective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Provenance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43800" y="2819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Retrospective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Provenance</a:t>
            </a:r>
            <a:endParaRPr lang="en-US" sz="1400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4038600" y="5029200"/>
            <a:ext cx="1600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267200" y="4582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Context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prstClr val="black"/>
                </a:solidFill>
                <a:latin typeface="Helvetica"/>
              </a:rPr>
              <a:t>To register PID for workflow, should we register 1 PID for the whole workflow or separately for each 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workflow</a:t>
            </a:r>
            <a:r>
              <a:rPr lang="zh-CN" altLang="en-US" sz="2400" dirty="0" smtClean="0">
                <a:solidFill>
                  <a:prstClr val="black"/>
                </a:solidFill>
                <a:latin typeface="Helvetica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Helvetica"/>
              </a:rPr>
              <a:t>computational</a:t>
            </a:r>
            <a:r>
              <a:rPr lang="zh-CN" altLang="en-US" sz="2400" dirty="0" smtClean="0">
                <a:solidFill>
                  <a:prstClr val="black"/>
                </a:solidFill>
                <a:latin typeface="Helvetica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Helvetica"/>
              </a:rPr>
              <a:t>steps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? If separately, how could we present the linkage between workflow and its related steps?</a:t>
            </a:r>
          </a:p>
          <a:p>
            <a:endParaRPr lang="en-US" sz="2400" dirty="0">
              <a:solidFill>
                <a:prstClr val="black"/>
              </a:solidFill>
              <a:latin typeface="Helvetica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For 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phenotypes or genotypes data, there are cases that one data object is merged by two data objects. 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Only 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predecessor and successor linkage in PID metadata profile is not quite sufficient to express the relations between DOs. </a:t>
            </a:r>
            <a:r>
              <a:rPr lang="en-US" sz="2400" dirty="0" smtClean="0">
                <a:solidFill>
                  <a:prstClr val="black"/>
                </a:solidFill>
                <a:latin typeface="Helvetica"/>
              </a:rPr>
              <a:t>Is </a:t>
            </a:r>
            <a:r>
              <a:rPr lang="en-US" sz="2400" dirty="0">
                <a:solidFill>
                  <a:prstClr val="black"/>
                </a:solidFill>
                <a:latin typeface="Helvetica"/>
              </a:rPr>
              <a:t>it necessary to put more information (parent object PID, child object PID, etc.) into PID metadata profile to enrich the expression of relations between DOs?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30480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Thanks</a:t>
            </a:r>
            <a:r>
              <a:rPr lang="en-US" altLang="zh-CN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309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Purpose of TASSEL in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3K RG project distributes seeds of the 3K RG panel for phenotyping of collaborating institutes/groups</a:t>
            </a:r>
          </a:p>
          <a:p>
            <a:r>
              <a:rPr lang="en-US" dirty="0" smtClean="0"/>
              <a:t>Genotyping (SNP) dataset is already pre-defined by 3KRG publication</a:t>
            </a:r>
          </a:p>
          <a:p>
            <a:r>
              <a:rPr lang="en-US" dirty="0" smtClean="0"/>
              <a:t>Enable collaborators to do their own GWAS analysis of their own phenotyping data for 3KRG using common analysis framework</a:t>
            </a:r>
          </a:p>
          <a:p>
            <a:r>
              <a:rPr lang="en-US" dirty="0" smtClean="0"/>
              <a:t>Enable IRRI to collect phenotyping data and results of analysis of 3KRG from the collaborators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Typical use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447800"/>
            <a:ext cx="16764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dataset (phenotype)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1447800"/>
            <a:ext cx="20574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Built-in genotype dataset (3K RG core SNPs)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2895600"/>
            <a:ext cx="266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phenotype data to merge;</a:t>
            </a:r>
          </a:p>
          <a:p>
            <a:pPr algn="ctr"/>
            <a:r>
              <a:rPr lang="en-US" dirty="0" smtClean="0"/>
              <a:t>Merge phenotype to genotype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1219200"/>
            <a:ext cx="6019800" cy="53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1295400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 Galaxy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1676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phenotype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3124200"/>
            <a:ext cx="1752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Pre-computed kinship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47244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GWAS GLM (parameters specified)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4495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GWAS MLM (parameters specified)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5943600"/>
            <a:ext cx="2057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GWAS GLM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5943600"/>
            <a:ext cx="243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GWAS MLM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9" idx="1"/>
          </p:cNvCxnSpPr>
          <p:nvPr/>
        </p:nvCxnSpPr>
        <p:spPr>
          <a:xfrm>
            <a:off x="2438400" y="1866900"/>
            <a:ext cx="762000" cy="114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6" idx="0"/>
          </p:cNvCxnSpPr>
          <p:nvPr/>
        </p:nvCxnSpPr>
        <p:spPr>
          <a:xfrm rot="5400000">
            <a:off x="6134100" y="1371600"/>
            <a:ext cx="609600" cy="2438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  <a:endCxn id="13" idx="0"/>
          </p:cNvCxnSpPr>
          <p:nvPr/>
        </p:nvCxnSpPr>
        <p:spPr>
          <a:xfrm rot="5400000">
            <a:off x="7467600" y="4076700"/>
            <a:ext cx="533400" cy="30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3" idx="0"/>
          </p:cNvCxnSpPr>
          <p:nvPr/>
        </p:nvCxnSpPr>
        <p:spPr>
          <a:xfrm rot="16200000" flipH="1">
            <a:off x="6286500" y="3200400"/>
            <a:ext cx="228600" cy="2362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12" idx="0"/>
          </p:cNvCxnSpPr>
          <p:nvPr/>
        </p:nvCxnSpPr>
        <p:spPr>
          <a:xfrm rot="16200000" flipH="1">
            <a:off x="5010150" y="4476750"/>
            <a:ext cx="457200" cy="381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2"/>
            <a:endCxn id="14" idx="0"/>
          </p:cNvCxnSpPr>
          <p:nvPr/>
        </p:nvCxnSpPr>
        <p:spPr>
          <a:xfrm rot="5400000">
            <a:off x="4476750" y="5162550"/>
            <a:ext cx="457200" cy="11049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2"/>
            <a:endCxn id="15" idx="0"/>
          </p:cNvCxnSpPr>
          <p:nvPr/>
        </p:nvCxnSpPr>
        <p:spPr>
          <a:xfrm rot="5400000">
            <a:off x="7105650" y="5467350"/>
            <a:ext cx="685800" cy="266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" idx="2"/>
            <a:endCxn id="6" idx="0"/>
          </p:cNvCxnSpPr>
          <p:nvPr/>
        </p:nvCxnSpPr>
        <p:spPr>
          <a:xfrm rot="16200000" flipH="1">
            <a:off x="4572000" y="2247900"/>
            <a:ext cx="609600" cy="685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6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Need to do in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TASSEL data handling and compute steps (blue boxes) as Galaxy Tools</a:t>
            </a:r>
          </a:p>
          <a:p>
            <a:r>
              <a:rPr lang="en-US" dirty="0" smtClean="0"/>
              <a:t>Define Galaxy workflows to execute each use case</a:t>
            </a:r>
          </a:p>
          <a:p>
            <a:pPr lvl="1"/>
            <a:r>
              <a:rPr lang="en-US" dirty="0" smtClean="0"/>
              <a:t>Enable input of user-adjustable parameters of analysis</a:t>
            </a:r>
          </a:p>
          <a:p>
            <a:r>
              <a:rPr lang="en-US" dirty="0" smtClean="0"/>
              <a:t>Run the workflow selected, </a:t>
            </a:r>
            <a:r>
              <a:rPr lang="en-US" u="sng" dirty="0" smtClean="0"/>
              <a:t>version</a:t>
            </a:r>
            <a:r>
              <a:rPr lang="en-US" dirty="0" smtClean="0"/>
              <a:t> the analysis done</a:t>
            </a:r>
          </a:p>
          <a:p>
            <a:pPr lvl="1"/>
            <a:r>
              <a:rPr lang="en-US" dirty="0" smtClean="0"/>
              <a:t>Workflow id</a:t>
            </a:r>
          </a:p>
          <a:p>
            <a:pPr lvl="1"/>
            <a:r>
              <a:rPr lang="en-US" dirty="0" smtClean="0"/>
              <a:t>Input file used</a:t>
            </a:r>
          </a:p>
          <a:p>
            <a:pPr lvl="1"/>
            <a:r>
              <a:rPr lang="en-US" dirty="0" smtClean="0"/>
              <a:t>Parameters supplied to tool in each step</a:t>
            </a:r>
          </a:p>
          <a:p>
            <a:pPr lvl="1"/>
            <a:r>
              <a:rPr lang="en-US" dirty="0" smtClean="0"/>
              <a:t>Output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Tassel Workflow (MLM Instance)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185513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Resources we can harvest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Workflow History</a:t>
            </a:r>
          </a:p>
          <a:p>
            <a:pPr lvl="1"/>
            <a:r>
              <a:rPr lang="en-US" dirty="0" smtClean="0"/>
              <a:t>Published history includes input, intermediate output and output data objects with minimum metadata </a:t>
            </a:r>
          </a:p>
          <a:p>
            <a:pPr lvl="1"/>
            <a:r>
              <a:rPr lang="en-US" dirty="0" smtClean="0"/>
              <a:t>Published history includes log files containing runtime information (e.g., INFO level, ERROR level)</a:t>
            </a:r>
          </a:p>
          <a:p>
            <a:pPr lvl="1"/>
            <a:r>
              <a:rPr lang="en-US" dirty="0" smtClean="0"/>
              <a:t>Can be retrieved with Galaxy API as tabular data</a:t>
            </a:r>
          </a:p>
          <a:p>
            <a:pPr lvl="1"/>
            <a:endParaRPr lang="en-US" dirty="0"/>
          </a:p>
          <a:p>
            <a:r>
              <a:rPr lang="en-US" dirty="0" smtClean="0"/>
              <a:t>Workflow exported as .</a:t>
            </a:r>
            <a:r>
              <a:rPr lang="en-US" dirty="0" err="1" smtClean="0"/>
              <a:t>ga</a:t>
            </a:r>
            <a:r>
              <a:rPr lang="en-US" dirty="0" smtClean="0"/>
              <a:t> file (JSON format)</a:t>
            </a:r>
          </a:p>
          <a:p>
            <a:pPr lvl="1"/>
            <a:r>
              <a:rPr lang="en-US" dirty="0" smtClean="0"/>
              <a:t>General information of workflow</a:t>
            </a:r>
          </a:p>
          <a:p>
            <a:pPr lvl="1"/>
            <a:r>
              <a:rPr lang="en-US" dirty="0" smtClean="0"/>
              <a:t>Info about each computational steps (tools) including input, input connections, output, tool metadata and tool state (parameters)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8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5257800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95400"/>
            <a:ext cx="5348682" cy="2230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3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History - 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1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exported as 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Workflow information</a:t>
            </a:r>
            <a:endParaRPr lang="en-US" dirty="0"/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Annotation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 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pPr lvl="1"/>
            <a:r>
              <a:rPr lang="en-US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connections (from which step’s output or initial input)</a:t>
            </a:r>
          </a:p>
          <a:p>
            <a:pPr lvl="1"/>
            <a:r>
              <a:rPr lang="en-US" dirty="0" smtClean="0"/>
              <a:t>Inputs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(parameters,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filterAlignMinFreq:0.05)</a:t>
            </a:r>
          </a:p>
          <a:p>
            <a:pPr lvl="1"/>
            <a:r>
              <a:rPr lang="en-US" dirty="0" smtClean="0"/>
              <a:t>Tool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36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47219</TotalTime>
  <Words>720</Words>
  <Application>Microsoft Macintosh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PRAGMA-IRRI User Feedback  IRRI-AIST-D2I</vt:lpstr>
      <vt:lpstr>Review: Purpose of TASSEL in Galaxy</vt:lpstr>
      <vt:lpstr>Review: Typical use cases</vt:lpstr>
      <vt:lpstr>Review: Need to do in Galaxy</vt:lpstr>
      <vt:lpstr>Galaxy Tassel Workflow (MLM Instance)</vt:lpstr>
      <vt:lpstr>Galaxy Resources we can harvest</vt:lpstr>
      <vt:lpstr>Galaxy Workflow History – Data </vt:lpstr>
      <vt:lpstr>Galaxy Workflow History - Logging</vt:lpstr>
      <vt:lpstr>Workflow exported as JSON file</vt:lpstr>
      <vt:lpstr>Proposed Design – DOs Harvest</vt:lpstr>
      <vt:lpstr>Proposed Design – DOs Provenance</vt:lpstr>
      <vt:lpstr>Proposal Design Graph</vt:lpstr>
      <vt:lpstr>Design Questions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Evaluation Tool</dc:title>
  <dc:creator>Zhou, Quan</dc:creator>
  <cp:lastModifiedBy>Quan Zhou</cp:lastModifiedBy>
  <cp:revision>4561</cp:revision>
  <cp:lastPrinted>2015-06-24T17:05:38Z</cp:lastPrinted>
  <dcterms:created xsi:type="dcterms:W3CDTF">2006-08-16T00:00:00Z</dcterms:created>
  <dcterms:modified xsi:type="dcterms:W3CDTF">2016-06-05T20:28:21Z</dcterms:modified>
</cp:coreProperties>
</file>