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70" r:id="rId2"/>
  </p:sldMasterIdLst>
  <p:notesMasterIdLst>
    <p:notesMasterId r:id="rId10"/>
  </p:notesMasterIdLst>
  <p:sldIdLst>
    <p:sldId id="397" r:id="rId3"/>
    <p:sldId id="276" r:id="rId4"/>
    <p:sldId id="398" r:id="rId5"/>
    <p:sldId id="399" r:id="rId6"/>
    <p:sldId id="400" r:id="rId7"/>
    <p:sldId id="402" r:id="rId8"/>
    <p:sldId id="403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3" autoAdjust="0"/>
    <p:restoredTop sz="94660"/>
  </p:normalViewPr>
  <p:slideViewPr>
    <p:cSldViewPr snapToGrid="0">
      <p:cViewPr varScale="1">
        <p:scale>
          <a:sx n="93" d="100"/>
          <a:sy n="93" d="100"/>
        </p:scale>
        <p:origin x="105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4AD6F-8B8F-4341-886F-49FCA03190D1}" type="datetimeFigureOut">
              <a:rPr lang="fr-FR" smtClean="0"/>
              <a:t>13/09/2024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ED8727-2727-4960-AE83-EDAA182F4B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85688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589DCAA-E612-4BC0-AA75-84621265B05F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169409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7" Type="http://schemas.openxmlformats.org/officeDocument/2006/relationships/image" Target="../media/image11.png"/><Relationship Id="rId2" Type="http://schemas.openxmlformats.org/officeDocument/2006/relationships/hyperlink" Target="https://www.youtube.com/channel/UCILVtCQSiLtkm0Cmc1MMSvQ" TargetMode="External"/><Relationship Id="rId1" Type="http://schemas.openxmlformats.org/officeDocument/2006/relationships/slideMaster" Target="../slideMasters/slideMaster2.xml"/><Relationship Id="rId6" Type="http://schemas.openxmlformats.org/officeDocument/2006/relationships/hyperlink" Target="https://www.linkedin.com/in/tristanmalherbe/" TargetMode="External"/><Relationship Id="rId5" Type="http://schemas.openxmlformats.org/officeDocument/2006/relationships/image" Target="../media/image10.png"/><Relationship Id="rId4" Type="http://schemas.openxmlformats.org/officeDocument/2006/relationships/hyperlink" Target="https://twitter.com/Datatouille" TargetMode="Externa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irst &amp; las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5FEBE6-9DE4-1E71-4FFC-117E8D60E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6951" y="2733121"/>
            <a:ext cx="9438098" cy="965379"/>
          </a:xfrm>
          <a:prstGeom prst="rect">
            <a:avLst/>
          </a:prstGeom>
        </p:spPr>
        <p:txBody>
          <a:bodyPr/>
          <a:lstStyle>
            <a:lvl1pPr algn="ctr">
              <a:defRPr sz="5400">
                <a:latin typeface="+mj-lt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Google Shape;107;p10">
            <a:extLst>
              <a:ext uri="{FF2B5EF4-FFF2-40B4-BE49-F238E27FC236}">
                <a16:creationId xmlns:a16="http://schemas.microsoft.com/office/drawing/2014/main" id="{901DB693-241F-A61F-22E8-3AA2AEB92A3D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376951" y="3707336"/>
            <a:ext cx="9438098" cy="10568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1067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2400">
                <a:solidFill>
                  <a:schemeClr val="tx1"/>
                </a:solidFill>
                <a:latin typeface="+mn-lt"/>
              </a:defRPr>
            </a:lvl1pPr>
            <a:lvl2pPr lvl="1" algn="ctr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3733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3733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3733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3733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3733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3733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3733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3733">
                <a:solidFill>
                  <a:srgbClr val="FFFFFF"/>
                </a:solidFill>
              </a:defRPr>
            </a:lvl9pPr>
          </a:lstStyle>
          <a:p>
            <a:r>
              <a:rPr lang="fr-FR" dirty="0"/>
              <a:t>Modifiez le style des sous-titres du masque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59586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7E930E-691D-4B87-B5E7-370713B034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F42E2D6-62AD-4DF1-9ED8-FCAEC05CB8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794412A-FCE5-47FC-A0AF-348C1A597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0147D-3642-4154-8A94-B647B1708C88}" type="datetimeFigureOut">
              <a:rPr lang="fr-FR" smtClean="0"/>
              <a:t>13/09/2024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9F2F73B-6724-4D1A-A93A-1559364F3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C24EEEC-7308-4653-94C5-74F62DD24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B6FA0-0C32-4F0F-B1AD-54B0C9107115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05384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ograp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 Placeholder 30"/>
          <p:cNvSpPr>
            <a:spLocks noGrp="1"/>
          </p:cNvSpPr>
          <p:nvPr>
            <p:ph type="body" sz="quarter" idx="14" hasCustomPrompt="1"/>
          </p:nvPr>
        </p:nvSpPr>
        <p:spPr>
          <a:xfrm>
            <a:off x="5218113" y="4962877"/>
            <a:ext cx="5697537" cy="390525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buNone/>
              <a:defRPr lang="en-US" sz="2000" kern="1200" dirty="0" smtClean="0">
                <a:solidFill>
                  <a:schemeClr val="bg1"/>
                </a:solidFill>
                <a:latin typeface="+mn-lt"/>
                <a:ea typeface="Gotham Book" charset="0"/>
                <a:cs typeface="Gotham Book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7" name="Text Placeholder 32"/>
          <p:cNvSpPr>
            <a:spLocks noGrp="1"/>
          </p:cNvSpPr>
          <p:nvPr>
            <p:ph type="body" sz="quarter" idx="15"/>
          </p:nvPr>
        </p:nvSpPr>
        <p:spPr>
          <a:xfrm>
            <a:off x="5218113" y="5353599"/>
            <a:ext cx="5697537" cy="720219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buNone/>
              <a:defRPr lang="en-US" sz="14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Gotham Light" charset="0"/>
                <a:cs typeface="Gotham Light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178903" y="1014184"/>
            <a:ext cx="5737253" cy="664889"/>
          </a:xfrm>
        </p:spPr>
        <p:txBody>
          <a:bodyPr/>
          <a:lstStyle/>
          <a:p>
            <a:r>
              <a:rPr lang="en-US" dirty="0"/>
              <a:t>[Speaker]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820965" y="4065754"/>
            <a:ext cx="353832" cy="353832"/>
          </a:xfrm>
          <a:prstGeom prst="roundRect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820965" y="4760173"/>
            <a:ext cx="353832" cy="353832"/>
          </a:xfrm>
          <a:prstGeom prst="roundRect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820965" y="5440724"/>
            <a:ext cx="353832" cy="353832"/>
          </a:xfrm>
          <a:prstGeom prst="roundRect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4325229" y="629291"/>
            <a:ext cx="0" cy="5630107"/>
          </a:xfrm>
          <a:prstGeom prst="line">
            <a:avLst/>
          </a:prstGeom>
          <a:ln w="9525">
            <a:solidFill>
              <a:schemeClr val="bg2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 Placeholder 30"/>
          <p:cNvSpPr>
            <a:spLocks noGrp="1"/>
          </p:cNvSpPr>
          <p:nvPr>
            <p:ph type="body" sz="quarter" idx="10" hasCustomPrompt="1"/>
          </p:nvPr>
        </p:nvSpPr>
        <p:spPr>
          <a:xfrm>
            <a:off x="5218113" y="2222978"/>
            <a:ext cx="5697537" cy="390525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buNone/>
              <a:defRPr lang="en-US" sz="2000" kern="1200" dirty="0" smtClean="0">
                <a:solidFill>
                  <a:schemeClr val="bg1"/>
                </a:solidFill>
                <a:latin typeface="+mn-lt"/>
                <a:ea typeface="Gotham Book" charset="0"/>
                <a:cs typeface="Gotham Book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3" name="Text Placeholder 32"/>
          <p:cNvSpPr>
            <a:spLocks noGrp="1"/>
          </p:cNvSpPr>
          <p:nvPr>
            <p:ph type="body" sz="quarter" idx="11"/>
          </p:nvPr>
        </p:nvSpPr>
        <p:spPr>
          <a:xfrm>
            <a:off x="5218113" y="2613700"/>
            <a:ext cx="5697537" cy="720219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buNone/>
              <a:defRPr lang="en-US" sz="14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Gotham Light" charset="0"/>
                <a:cs typeface="Gotham Light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0"/>
          <p:cNvSpPr>
            <a:spLocks noGrp="1"/>
          </p:cNvSpPr>
          <p:nvPr>
            <p:ph type="body" sz="quarter" idx="12" hasCustomPrompt="1"/>
          </p:nvPr>
        </p:nvSpPr>
        <p:spPr>
          <a:xfrm>
            <a:off x="5218113" y="3588276"/>
            <a:ext cx="5697537" cy="390525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buNone/>
              <a:defRPr lang="en-US" sz="2000" kern="1200" dirty="0" smtClean="0">
                <a:solidFill>
                  <a:schemeClr val="bg1"/>
                </a:solidFill>
                <a:latin typeface="+mn-lt"/>
                <a:ea typeface="Gotham Book" charset="0"/>
                <a:cs typeface="Gotham Book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5" name="Text Placeholder 32"/>
          <p:cNvSpPr>
            <a:spLocks noGrp="1"/>
          </p:cNvSpPr>
          <p:nvPr>
            <p:ph type="body" sz="quarter" idx="13"/>
          </p:nvPr>
        </p:nvSpPr>
        <p:spPr>
          <a:xfrm>
            <a:off x="5218113" y="3978998"/>
            <a:ext cx="5697537" cy="720219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buNone/>
              <a:defRPr lang="en-US" sz="14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Gotham Light" charset="0"/>
                <a:cs typeface="Gotham Light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Picture Placeholder 38"/>
          <p:cNvSpPr>
            <a:spLocks noGrp="1"/>
          </p:cNvSpPr>
          <p:nvPr>
            <p:ph type="pic" sz="quarter" idx="16"/>
          </p:nvPr>
        </p:nvSpPr>
        <p:spPr>
          <a:xfrm>
            <a:off x="723900" y="963613"/>
            <a:ext cx="2671763" cy="267176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42" name="Text Placeholder 41"/>
          <p:cNvSpPr>
            <a:spLocks noGrp="1"/>
          </p:cNvSpPr>
          <p:nvPr>
            <p:ph type="body" sz="quarter" idx="17" hasCustomPrompt="1"/>
          </p:nvPr>
        </p:nvSpPr>
        <p:spPr>
          <a:xfrm>
            <a:off x="1236663" y="4065588"/>
            <a:ext cx="2159000" cy="354012"/>
          </a:xfrm>
        </p:spPr>
        <p:txBody>
          <a:bodyPr>
            <a:noAutofit/>
          </a:bodyPr>
          <a:lstStyle>
            <a:lvl1pPr marL="0" indent="0">
              <a:buNone/>
              <a:defRPr lang="en-US" sz="1600" b="0" i="0" kern="1200" dirty="0">
                <a:solidFill>
                  <a:schemeClr val="accent1"/>
                </a:solidFill>
                <a:latin typeface="+mn-lt"/>
                <a:ea typeface="Gotham Book" charset="0"/>
                <a:cs typeface="Gotham Book" charset="0"/>
              </a:defRPr>
            </a:lvl1pPr>
          </a:lstStyle>
          <a:p>
            <a:pPr lvl="0"/>
            <a:r>
              <a:rPr lang="en-US" dirty="0" err="1"/>
              <a:t>url</a:t>
            </a:r>
            <a:endParaRPr lang="en-US" dirty="0"/>
          </a:p>
        </p:txBody>
      </p:sp>
      <p:sp>
        <p:nvSpPr>
          <p:cNvPr id="43" name="Text Placeholder 41"/>
          <p:cNvSpPr>
            <a:spLocks noGrp="1"/>
          </p:cNvSpPr>
          <p:nvPr>
            <p:ph type="body" sz="quarter" idx="18" hasCustomPrompt="1"/>
          </p:nvPr>
        </p:nvSpPr>
        <p:spPr>
          <a:xfrm>
            <a:off x="1236663" y="4760173"/>
            <a:ext cx="2159000" cy="354012"/>
          </a:xfrm>
        </p:spPr>
        <p:txBody>
          <a:bodyPr>
            <a:noAutofit/>
          </a:bodyPr>
          <a:lstStyle>
            <a:lvl1pPr marL="0" indent="0">
              <a:buNone/>
              <a:defRPr lang="en-US" sz="1600" b="0" i="0" kern="1200" dirty="0">
                <a:solidFill>
                  <a:schemeClr val="accent1"/>
                </a:solidFill>
                <a:latin typeface="+mn-lt"/>
                <a:ea typeface="Gotham Book" charset="0"/>
                <a:cs typeface="Gotham Book" charset="0"/>
              </a:defRPr>
            </a:lvl1pPr>
          </a:lstStyle>
          <a:p>
            <a:pPr lvl="0"/>
            <a:r>
              <a:rPr lang="en-US" dirty="0" err="1"/>
              <a:t>url</a:t>
            </a:r>
            <a:endParaRPr lang="en-US" dirty="0"/>
          </a:p>
        </p:txBody>
      </p:sp>
      <p:sp>
        <p:nvSpPr>
          <p:cNvPr id="44" name="Text Placeholder 41"/>
          <p:cNvSpPr>
            <a:spLocks noGrp="1"/>
          </p:cNvSpPr>
          <p:nvPr>
            <p:ph type="body" sz="quarter" idx="19" hasCustomPrompt="1"/>
          </p:nvPr>
        </p:nvSpPr>
        <p:spPr>
          <a:xfrm>
            <a:off x="1236663" y="5432470"/>
            <a:ext cx="2159000" cy="354012"/>
          </a:xfrm>
        </p:spPr>
        <p:txBody>
          <a:bodyPr>
            <a:noAutofit/>
          </a:bodyPr>
          <a:lstStyle>
            <a:lvl1pPr marL="0" indent="0">
              <a:buNone/>
              <a:defRPr lang="en-US" sz="1600" b="0" i="0" kern="1200" dirty="0">
                <a:solidFill>
                  <a:schemeClr val="accent1"/>
                </a:solidFill>
                <a:latin typeface="+mn-lt"/>
                <a:ea typeface="Gotham Book" charset="0"/>
                <a:cs typeface="Gotham Book" charset="0"/>
              </a:defRPr>
            </a:lvl1pPr>
          </a:lstStyle>
          <a:p>
            <a:pPr lvl="0"/>
            <a:r>
              <a:rPr lang="en-US" dirty="0" err="1"/>
              <a:t>url</a:t>
            </a:r>
            <a:endParaRPr lang="en-US" dirty="0"/>
          </a:p>
        </p:txBody>
      </p:sp>
      <p:cxnSp>
        <p:nvCxnSpPr>
          <p:cNvPr id="48" name="Straight Connector 47"/>
          <p:cNvCxnSpPr/>
          <p:nvPr userDrawn="1"/>
        </p:nvCxnSpPr>
        <p:spPr>
          <a:xfrm>
            <a:off x="4325229" y="629291"/>
            <a:ext cx="0" cy="5630107"/>
          </a:xfrm>
          <a:prstGeom prst="line">
            <a:avLst/>
          </a:prstGeom>
          <a:ln w="9525">
            <a:solidFill>
              <a:schemeClr val="bg2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 5">
            <a:hlinkClick r:id="rId2"/>
            <a:extLst>
              <a:ext uri="{FF2B5EF4-FFF2-40B4-BE49-F238E27FC236}">
                <a16:creationId xmlns:a16="http://schemas.microsoft.com/office/drawing/2014/main" id="{5CE8B707-8994-40EF-99D7-C8571A43DFE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63" t="24545" r="14909" b="24000"/>
          <a:stretch/>
        </p:blipFill>
        <p:spPr>
          <a:xfrm>
            <a:off x="845642" y="4131840"/>
            <a:ext cx="304477" cy="221507"/>
          </a:xfrm>
          <a:prstGeom prst="rect">
            <a:avLst/>
          </a:prstGeom>
        </p:spPr>
      </p:pic>
      <p:pic>
        <p:nvPicPr>
          <p:cNvPr id="21" name="Image 20">
            <a:hlinkClick r:id="rId4"/>
            <a:extLst>
              <a:ext uri="{FF2B5EF4-FFF2-40B4-BE49-F238E27FC236}">
                <a16:creationId xmlns:a16="http://schemas.microsoft.com/office/drawing/2014/main" id="{D48A5A3F-9A4C-4EEF-9FCB-1089B2E0F68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45" t="22727" r="18000" b="24000"/>
          <a:stretch/>
        </p:blipFill>
        <p:spPr>
          <a:xfrm>
            <a:off x="878570" y="4831104"/>
            <a:ext cx="266330" cy="223594"/>
          </a:xfrm>
          <a:prstGeom prst="rect">
            <a:avLst/>
          </a:prstGeom>
        </p:spPr>
      </p:pic>
      <p:pic>
        <p:nvPicPr>
          <p:cNvPr id="23" name="Image 22">
            <a:hlinkClick r:id="rId6"/>
            <a:extLst>
              <a:ext uri="{FF2B5EF4-FFF2-40B4-BE49-F238E27FC236}">
                <a16:creationId xmlns:a16="http://schemas.microsoft.com/office/drawing/2014/main" id="{4B550993-8F91-46D7-BFE2-D179CC0E7B8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66" t="12909" r="14122" b="13151"/>
          <a:stretch/>
        </p:blipFill>
        <p:spPr>
          <a:xfrm>
            <a:off x="869968" y="5488524"/>
            <a:ext cx="259178" cy="261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6834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Welcome P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1681662" y="1493678"/>
            <a:ext cx="3421249" cy="2391689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21 h 10021"/>
              <a:gd name="connsiteX1" fmla="*/ 2522 w 10000"/>
              <a:gd name="connsiteY1" fmla="*/ 0 h 10021"/>
              <a:gd name="connsiteX2" fmla="*/ 10000 w 10000"/>
              <a:gd name="connsiteY2" fmla="*/ 21 h 10021"/>
              <a:gd name="connsiteX3" fmla="*/ 8000 w 10000"/>
              <a:gd name="connsiteY3" fmla="*/ 10021 h 10021"/>
              <a:gd name="connsiteX4" fmla="*/ 0 w 10000"/>
              <a:gd name="connsiteY4" fmla="*/ 10021 h 10021"/>
              <a:gd name="connsiteX0" fmla="*/ 0 w 10000"/>
              <a:gd name="connsiteY0" fmla="*/ 10021 h 10021"/>
              <a:gd name="connsiteX1" fmla="*/ 2522 w 10000"/>
              <a:gd name="connsiteY1" fmla="*/ 0 h 10021"/>
              <a:gd name="connsiteX2" fmla="*/ 10000 w 10000"/>
              <a:gd name="connsiteY2" fmla="*/ 21 h 10021"/>
              <a:gd name="connsiteX3" fmla="*/ 7492 w 10000"/>
              <a:gd name="connsiteY3" fmla="*/ 9989 h 10021"/>
              <a:gd name="connsiteX4" fmla="*/ 0 w 10000"/>
              <a:gd name="connsiteY4" fmla="*/ 10021 h 10021"/>
              <a:gd name="connsiteX0" fmla="*/ 0 w 10000"/>
              <a:gd name="connsiteY0" fmla="*/ 10000 h 10000"/>
              <a:gd name="connsiteX1" fmla="*/ 2522 w 10000"/>
              <a:gd name="connsiteY1" fmla="*/ 0 h 10000"/>
              <a:gd name="connsiteX2" fmla="*/ 10000 w 10000"/>
              <a:gd name="connsiteY2" fmla="*/ 0 h 10000"/>
              <a:gd name="connsiteX3" fmla="*/ 7492 w 10000"/>
              <a:gd name="connsiteY3" fmla="*/ 9968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2522" y="0"/>
                </a:lnTo>
                <a:lnTo>
                  <a:pt x="10000" y="0"/>
                </a:lnTo>
                <a:lnTo>
                  <a:pt x="7492" y="9968"/>
                </a:lnTo>
                <a:lnTo>
                  <a:pt x="0" y="10000"/>
                </a:lnTo>
                <a:close/>
              </a:path>
            </a:pathLst>
          </a:custGeom>
        </p:spPr>
        <p:txBody>
          <a:bodyPr/>
          <a:lstStyle>
            <a:lvl1pPr>
              <a:defRPr sz="1333">
                <a:solidFill>
                  <a:schemeClr val="accent4"/>
                </a:solidFill>
                <a:latin typeface="Lato" panose="020F050202020403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6715366"/>
      </p:ext>
    </p:extLst>
  </p:cSld>
  <p:clrMapOvr>
    <a:masterClrMapping/>
  </p:clrMapOvr>
  <p:transition spd="slow" advClick="0" advTm="1000">
    <p:push dir="r"/>
  </p:transition>
  <p:extLst>
    <p:ext uri="{DCECCB84-F9BA-43D5-87BE-67443E8EF086}">
      <p15:sldGuideLst xmlns:p15="http://schemas.microsoft.com/office/powerpoint/2012/main">
        <p15:guide id="1" orient="horz" pos="324">
          <p15:clr>
            <a:srgbClr val="FBAE40"/>
          </p15:clr>
        </p15:guide>
        <p15:guide id="2" pos="402">
          <p15:clr>
            <a:srgbClr val="FBAE40"/>
          </p15:clr>
        </p15:guide>
        <p15:guide id="3" pos="5355">
          <p15:clr>
            <a:srgbClr val="FBAE40"/>
          </p15:clr>
        </p15:guide>
        <p15:guide id="4" orient="horz" pos="2916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527990" y="413678"/>
            <a:ext cx="11191043" cy="6648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67018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 -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527990" y="413678"/>
            <a:ext cx="6639293" cy="6648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10" name="Text Placeholder 30"/>
          <p:cNvSpPr>
            <a:spLocks noGrp="1"/>
          </p:cNvSpPr>
          <p:nvPr>
            <p:ph type="body" sz="quarter" idx="10" hasCustomPrompt="1"/>
          </p:nvPr>
        </p:nvSpPr>
        <p:spPr>
          <a:xfrm>
            <a:off x="544175" y="1947849"/>
            <a:ext cx="6623108" cy="390525"/>
          </a:xfrm>
        </p:spPr>
        <p:txBody>
          <a:bodyPr anchor="b">
            <a:normAutofit/>
          </a:bodyPr>
          <a:lstStyle>
            <a:lvl1pPr marL="0" indent="0" algn="l" defTabSz="914400" rtl="0" eaLnBrk="1" latinLnBrk="0" hangingPunct="1">
              <a:buNone/>
              <a:defRPr lang="en-US" sz="2000" kern="1200" dirty="0" smtClean="0">
                <a:solidFill>
                  <a:schemeClr val="bg1"/>
                </a:solidFill>
                <a:latin typeface="+mn-lt"/>
                <a:ea typeface="Gotham Book" charset="0"/>
                <a:cs typeface="Gotham Book" charset="0"/>
              </a:defRPr>
            </a:lvl1pPr>
          </a:lstStyle>
          <a:p>
            <a:pPr lvl="0"/>
            <a:r>
              <a:rPr lang="en-US" dirty="0"/>
              <a:t>HEADING ONE</a:t>
            </a:r>
          </a:p>
        </p:txBody>
      </p:sp>
      <p:sp>
        <p:nvSpPr>
          <p:cNvPr id="11" name="Text Placeholder 32"/>
          <p:cNvSpPr>
            <a:spLocks noGrp="1"/>
          </p:cNvSpPr>
          <p:nvPr>
            <p:ph type="body" sz="quarter" idx="11"/>
          </p:nvPr>
        </p:nvSpPr>
        <p:spPr>
          <a:xfrm>
            <a:off x="544175" y="2354755"/>
            <a:ext cx="6623108" cy="720219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buNone/>
              <a:defRPr lang="en-US" sz="14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Gotham Light" charset="0"/>
                <a:cs typeface="Gotham Light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0"/>
          <p:cNvSpPr>
            <a:spLocks noGrp="1"/>
          </p:cNvSpPr>
          <p:nvPr>
            <p:ph type="body" sz="quarter" idx="12" hasCustomPrompt="1"/>
          </p:nvPr>
        </p:nvSpPr>
        <p:spPr>
          <a:xfrm>
            <a:off x="544175" y="3313147"/>
            <a:ext cx="6623108" cy="390525"/>
          </a:xfrm>
        </p:spPr>
        <p:txBody>
          <a:bodyPr anchor="b">
            <a:normAutofit/>
          </a:bodyPr>
          <a:lstStyle>
            <a:lvl1pPr marL="0" indent="0" algn="l" defTabSz="914400" rtl="0" eaLnBrk="1" latinLnBrk="0" hangingPunct="1">
              <a:buNone/>
              <a:defRPr lang="en-US" sz="1800" kern="1200" dirty="0" smtClean="0">
                <a:solidFill>
                  <a:schemeClr val="tx2"/>
                </a:solidFill>
                <a:latin typeface="+mn-lt"/>
                <a:ea typeface="Gotham Book" charset="0"/>
                <a:cs typeface="Gotham Book" charset="0"/>
              </a:defRPr>
            </a:lvl1pPr>
          </a:lstStyle>
          <a:p>
            <a:pPr lvl="0"/>
            <a:r>
              <a:rPr lang="en-US" dirty="0"/>
              <a:t>Heading Two</a:t>
            </a:r>
          </a:p>
        </p:txBody>
      </p:sp>
      <p:sp>
        <p:nvSpPr>
          <p:cNvPr id="13" name="Text Placeholder 32"/>
          <p:cNvSpPr>
            <a:spLocks noGrp="1"/>
          </p:cNvSpPr>
          <p:nvPr>
            <p:ph type="body" sz="quarter" idx="13"/>
          </p:nvPr>
        </p:nvSpPr>
        <p:spPr>
          <a:xfrm>
            <a:off x="544175" y="3720053"/>
            <a:ext cx="6623108" cy="720219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buNone/>
              <a:defRPr lang="en-US" sz="14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Gotham Light" charset="0"/>
                <a:cs typeface="Gotham Light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0"/>
          <p:cNvSpPr>
            <a:spLocks noGrp="1"/>
          </p:cNvSpPr>
          <p:nvPr>
            <p:ph type="body" sz="quarter" idx="14" hasCustomPrompt="1"/>
          </p:nvPr>
        </p:nvSpPr>
        <p:spPr>
          <a:xfrm>
            <a:off x="544175" y="4687748"/>
            <a:ext cx="6623108" cy="390525"/>
          </a:xfrm>
        </p:spPr>
        <p:txBody>
          <a:bodyPr anchor="b">
            <a:normAutofit/>
          </a:bodyPr>
          <a:lstStyle>
            <a:lvl1pPr marL="0" indent="0" algn="l" defTabSz="914400" rtl="0" eaLnBrk="1" latinLnBrk="0" hangingPunct="1">
              <a:buNone/>
              <a:defRPr lang="en-US" sz="1600" b="0" i="0" kern="1200" dirty="0" smtClean="0">
                <a:solidFill>
                  <a:schemeClr val="tx1"/>
                </a:solidFill>
                <a:latin typeface="+mn-lt"/>
                <a:ea typeface="Gotham Light" charset="0"/>
                <a:cs typeface="Gotham Light" charset="0"/>
              </a:defRPr>
            </a:lvl1pPr>
          </a:lstStyle>
          <a:p>
            <a:pPr lvl="0"/>
            <a:r>
              <a:rPr lang="en-US" dirty="0"/>
              <a:t>Heading Three</a:t>
            </a:r>
          </a:p>
        </p:txBody>
      </p:sp>
      <p:sp>
        <p:nvSpPr>
          <p:cNvPr id="15" name="Text Placeholder 32"/>
          <p:cNvSpPr>
            <a:spLocks noGrp="1"/>
          </p:cNvSpPr>
          <p:nvPr>
            <p:ph type="body" sz="quarter" idx="15"/>
          </p:nvPr>
        </p:nvSpPr>
        <p:spPr>
          <a:xfrm>
            <a:off x="544175" y="5094654"/>
            <a:ext cx="6623108" cy="720219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buNone/>
              <a:defRPr lang="en-US" sz="1400" kern="1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Gotham Light" charset="0"/>
                <a:cs typeface="Gotham Light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Picture Placeholder 5"/>
          <p:cNvSpPr>
            <a:spLocks noGrp="1"/>
          </p:cNvSpPr>
          <p:nvPr>
            <p:ph type="pic" sz="quarter" idx="16"/>
          </p:nvPr>
        </p:nvSpPr>
        <p:spPr>
          <a:xfrm>
            <a:off x="8323761" y="0"/>
            <a:ext cx="3868240" cy="6858000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>
            <a:normAutofit/>
          </a:bodyPr>
          <a:lstStyle>
            <a:lvl1pPr>
              <a:defRPr sz="1401">
                <a:latin typeface="+mn-lt"/>
              </a:defRPr>
            </a:lvl1pPr>
          </a:lstStyle>
          <a:p>
            <a:r>
              <a:rPr lang="en-US" dirty="0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22494427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u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95325" y="2282786"/>
            <a:ext cx="6363843" cy="3740510"/>
          </a:xfrm>
        </p:spPr>
        <p:txBody>
          <a:bodyPr/>
          <a:lstStyle>
            <a:lvl1pPr marL="177800" marR="0" indent="-1778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83E03"/>
              </a:buClr>
              <a:buSzTx/>
              <a:buFont typeface="Wingdings" panose="05000000000000000000" pitchFamily="2" charset="2"/>
              <a:buChar char="§"/>
              <a:tabLst/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355600" marR="0" indent="-17303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 marL="714375" marR="0" indent="-18256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 marL="1081088" marR="0" indent="-18256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 marL="1430338" marR="0" indent="-1666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marL="177800" marR="0" lvl="0" indent="-1778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83E03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fr-FR" sz="2000" b="1" i="0" u="none" strike="noStrike" kern="1200" cap="none" spc="0" normalizeH="0" baseline="0" noProof="0">
                <a:ln>
                  <a:noFill/>
                </a:ln>
                <a:solidFill>
                  <a:srgbClr val="0E4F91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Modifiez les styles du texte du masque</a:t>
            </a:r>
          </a:p>
          <a:p>
            <a:pPr marL="355600" marR="0" lvl="1" indent="-17303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Deuxième niveau</a:t>
            </a:r>
          </a:p>
          <a:p>
            <a:pPr marL="714375" marR="0" lvl="2" indent="-18256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Troisième niveau</a:t>
            </a:r>
          </a:p>
          <a:p>
            <a:pPr marL="1081088" marR="0" lvl="3" indent="-18256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fr-FR" sz="16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Quatrième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1433818" y="6311899"/>
            <a:ext cx="1443606" cy="365125"/>
          </a:xfrm>
          <a:prstGeom prst="rect">
            <a:avLst/>
          </a:prstGeom>
        </p:spPr>
        <p:txBody>
          <a:bodyPr/>
          <a:lstStyle/>
          <a:p>
            <a:fld id="{23D9D355-A008-42F7-B2E0-7E6E43492874}" type="datetime1">
              <a:rPr lang="fr-FR" smtClean="0"/>
              <a:t>13/09/2024</a:t>
            </a:fld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9332053" y="6345456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CB825859-2500-4AC5-9724-94B6BA72BE7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Espace réservé pour une image  16"/>
          <p:cNvSpPr>
            <a:spLocks noGrp="1"/>
          </p:cNvSpPr>
          <p:nvPr>
            <p:ph type="pic" sz="quarter" idx="14"/>
          </p:nvPr>
        </p:nvSpPr>
        <p:spPr>
          <a:xfrm>
            <a:off x="7363051" y="2282786"/>
            <a:ext cx="3990139" cy="3527365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219097" y="86849"/>
            <a:ext cx="11547765" cy="931027"/>
          </a:xfrm>
          <a:noFill/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8612534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438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B37FE-C806-3A43-9E2E-9317795C5580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3FF11-08C8-AA4A-869F-B90C6677643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839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F4C91E1-3809-D83B-96A6-94E764C35C29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xfrm>
            <a:off x="8343473" y="6220064"/>
            <a:ext cx="2743200" cy="365200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4" name="Google Shape;14;p1">
            <a:extLst>
              <a:ext uri="{FF2B5EF4-FFF2-40B4-BE49-F238E27FC236}">
                <a16:creationId xmlns:a16="http://schemas.microsoft.com/office/drawing/2014/main" id="{4CFE3CB1-140C-F703-1FD2-806C9E89E699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783" y="6367683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200" b="1" i="0" u="none" strike="noStrike" cap="none">
                <a:solidFill>
                  <a:schemeClr val="tx1"/>
                </a:solidFill>
                <a:latin typeface="+mn-lt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C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C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C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C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C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C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C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C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s-ES" smtClean="0"/>
              <a:pPr/>
              <a:t>‹N°›</a:t>
            </a:fld>
            <a:endParaRPr lang="es-E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E7AB28F-3C36-A164-0249-208A3088D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8862918" cy="713662"/>
          </a:xfrm>
          <a:prstGeom prst="rect">
            <a:avLst/>
          </a:prstGeom>
        </p:spPr>
        <p:txBody>
          <a:bodyPr/>
          <a:lstStyle>
            <a:lvl1pPr>
              <a:defRPr sz="4400">
                <a:latin typeface="+mj-lt"/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10" name="Google Shape;107;p10">
            <a:extLst>
              <a:ext uri="{FF2B5EF4-FFF2-40B4-BE49-F238E27FC236}">
                <a16:creationId xmlns:a16="http://schemas.microsoft.com/office/drawing/2014/main" id="{B2024144-EC0D-C5A7-F185-8F4B20BB6793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838199" y="1078788"/>
            <a:ext cx="8670533" cy="5959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1067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2800">
                <a:solidFill>
                  <a:schemeClr val="tx1"/>
                </a:solidFill>
                <a:latin typeface="+mn-lt"/>
              </a:defRPr>
            </a:lvl1pPr>
            <a:lvl2pPr lvl="1" algn="ctr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3733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3733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3733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3733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3733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3733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3733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3733">
                <a:solidFill>
                  <a:srgbClr val="FFFFFF"/>
                </a:solidFill>
              </a:defRPr>
            </a:lvl9pPr>
          </a:lstStyle>
          <a:p>
            <a:r>
              <a:rPr lang="fr-FR" dirty="0"/>
              <a:t>Modifiez le style des sous-titres du masque</a:t>
            </a:r>
            <a:endParaRPr dirty="0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FF66FFA2-69F1-3A1D-9004-94EDCE9E6B8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53719" y="2269824"/>
            <a:ext cx="5522445" cy="2336838"/>
          </a:xfrm>
          <a:prstGeom prst="rect">
            <a:avLst/>
          </a:prstGeom>
        </p:spPr>
        <p:txBody>
          <a:bodyPr/>
          <a:lstStyle>
            <a:lvl1pPr>
              <a:defRPr sz="2200">
                <a:latin typeface="+mn-lt"/>
              </a:defRPr>
            </a:lvl1pPr>
            <a:lvl2pPr>
              <a:defRPr sz="2200">
                <a:latin typeface="+mn-lt"/>
              </a:defRPr>
            </a:lvl2pPr>
            <a:lvl3pPr>
              <a:defRPr sz="2200">
                <a:latin typeface="+mn-lt"/>
              </a:defRPr>
            </a:lvl3pPr>
            <a:lvl4pPr>
              <a:defRPr sz="2200">
                <a:latin typeface="+mn-lt"/>
              </a:defRPr>
            </a:lvl4pPr>
            <a:lvl5pPr>
              <a:defRPr sz="2200">
                <a:latin typeface="+mn-lt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8" name="Google Shape;59;p5">
            <a:extLst>
              <a:ext uri="{FF2B5EF4-FFF2-40B4-BE49-F238E27FC236}">
                <a16:creationId xmlns:a16="http://schemas.microsoft.com/office/drawing/2014/main" id="{22782166-7E8B-52B2-D984-4689D056F594}"/>
              </a:ext>
            </a:extLst>
          </p:cNvPr>
          <p:cNvSpPr/>
          <p:nvPr userDrawn="1"/>
        </p:nvSpPr>
        <p:spPr>
          <a:xfrm>
            <a:off x="10798139" y="5496674"/>
            <a:ext cx="1393861" cy="1359351"/>
          </a:xfrm>
          <a:custGeom>
            <a:avLst/>
            <a:gdLst/>
            <a:ahLst/>
            <a:cxnLst/>
            <a:rect l="l" t="t" r="r" b="b"/>
            <a:pathLst>
              <a:path w="9251" h="7723" extrusionOk="0">
                <a:moveTo>
                  <a:pt x="7830" y="1"/>
                </a:moveTo>
                <a:cubicBezTo>
                  <a:pt x="7787" y="22"/>
                  <a:pt x="7745" y="32"/>
                  <a:pt x="7702" y="65"/>
                </a:cubicBezTo>
                <a:cubicBezTo>
                  <a:pt x="6794" y="588"/>
                  <a:pt x="7745" y="1624"/>
                  <a:pt x="7050" y="2468"/>
                </a:cubicBezTo>
                <a:cubicBezTo>
                  <a:pt x="6131" y="3578"/>
                  <a:pt x="2543" y="3953"/>
                  <a:pt x="898" y="6089"/>
                </a:cubicBezTo>
                <a:cubicBezTo>
                  <a:pt x="546" y="6548"/>
                  <a:pt x="247" y="7114"/>
                  <a:pt x="1" y="7722"/>
                </a:cubicBezTo>
                <a:lnTo>
                  <a:pt x="9250" y="7722"/>
                </a:lnTo>
                <a:lnTo>
                  <a:pt x="9250" y="941"/>
                </a:lnTo>
                <a:cubicBezTo>
                  <a:pt x="8706" y="780"/>
                  <a:pt x="8215" y="481"/>
                  <a:pt x="7830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28588" dist="9525" dir="384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98152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an première journ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F4C91E1-3809-D83B-96A6-94E764C35C29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xfrm>
            <a:off x="8343473" y="6220064"/>
            <a:ext cx="2743200" cy="365200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4" name="Google Shape;14;p1">
            <a:extLst>
              <a:ext uri="{FF2B5EF4-FFF2-40B4-BE49-F238E27FC236}">
                <a16:creationId xmlns:a16="http://schemas.microsoft.com/office/drawing/2014/main" id="{4CFE3CB1-140C-F703-1FD2-806C9E89E699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783" y="6367683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200" b="1" i="0" u="none" strike="noStrike" cap="none">
                <a:solidFill>
                  <a:schemeClr val="tx1"/>
                </a:solidFill>
                <a:latin typeface="+mn-lt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C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C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C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C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C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C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C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C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s-ES" smtClean="0"/>
              <a:pPr/>
              <a:t>‹N°›</a:t>
            </a:fld>
            <a:endParaRPr lang="es-E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E7AB28F-3C36-A164-0249-208A3088DD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6"/>
            <a:ext cx="8862918" cy="713662"/>
          </a:xfrm>
          <a:prstGeom prst="rect">
            <a:avLst/>
          </a:prstGeom>
        </p:spPr>
        <p:txBody>
          <a:bodyPr/>
          <a:lstStyle>
            <a:lvl1pPr>
              <a:defRPr sz="4400">
                <a:latin typeface="+mj-lt"/>
              </a:defRPr>
            </a:lvl1pPr>
          </a:lstStyle>
          <a:p>
            <a:r>
              <a:rPr lang="fr-FR" dirty="0"/>
              <a:t>Fin de première journée</a:t>
            </a:r>
          </a:p>
        </p:txBody>
      </p:sp>
      <p:sp>
        <p:nvSpPr>
          <p:cNvPr id="10" name="Google Shape;107;p10">
            <a:extLst>
              <a:ext uri="{FF2B5EF4-FFF2-40B4-BE49-F238E27FC236}">
                <a16:creationId xmlns:a16="http://schemas.microsoft.com/office/drawing/2014/main" id="{B2024144-EC0D-C5A7-F185-8F4B20BB6793}"/>
              </a:ext>
            </a:extLst>
          </p:cNvPr>
          <p:cNvSpPr txBox="1">
            <a:spLocks noGrp="1"/>
          </p:cNvSpPr>
          <p:nvPr>
            <p:ph type="subTitle" idx="1" hasCustomPrompt="1"/>
          </p:nvPr>
        </p:nvSpPr>
        <p:spPr>
          <a:xfrm>
            <a:off x="838199" y="1078788"/>
            <a:ext cx="8670533" cy="5959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1067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2800">
                <a:solidFill>
                  <a:schemeClr val="tx1"/>
                </a:solidFill>
                <a:latin typeface="+mn-lt"/>
              </a:defRPr>
            </a:lvl1pPr>
            <a:lvl2pPr lvl="1" algn="ctr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3733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3733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3733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3733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3733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3733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3733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3733">
                <a:solidFill>
                  <a:srgbClr val="FFFFFF"/>
                </a:solidFill>
              </a:defRPr>
            </a:lvl9pPr>
          </a:lstStyle>
          <a:p>
            <a:r>
              <a:rPr lang="fr-FR" dirty="0"/>
              <a:t>Comment vous sentez-vous ?</a:t>
            </a:r>
            <a:endParaRPr dirty="0"/>
          </a:p>
        </p:txBody>
      </p:sp>
      <p:sp>
        <p:nvSpPr>
          <p:cNvPr id="8" name="Google Shape;59;p5">
            <a:extLst>
              <a:ext uri="{FF2B5EF4-FFF2-40B4-BE49-F238E27FC236}">
                <a16:creationId xmlns:a16="http://schemas.microsoft.com/office/drawing/2014/main" id="{22782166-7E8B-52B2-D984-4689D056F594}"/>
              </a:ext>
            </a:extLst>
          </p:cNvPr>
          <p:cNvSpPr/>
          <p:nvPr userDrawn="1"/>
        </p:nvSpPr>
        <p:spPr>
          <a:xfrm>
            <a:off x="9169175" y="4332484"/>
            <a:ext cx="3022825" cy="2523541"/>
          </a:xfrm>
          <a:custGeom>
            <a:avLst/>
            <a:gdLst/>
            <a:ahLst/>
            <a:cxnLst/>
            <a:rect l="l" t="t" r="r" b="b"/>
            <a:pathLst>
              <a:path w="9251" h="7723" extrusionOk="0">
                <a:moveTo>
                  <a:pt x="7830" y="1"/>
                </a:moveTo>
                <a:cubicBezTo>
                  <a:pt x="7787" y="22"/>
                  <a:pt x="7745" y="32"/>
                  <a:pt x="7702" y="65"/>
                </a:cubicBezTo>
                <a:cubicBezTo>
                  <a:pt x="6794" y="588"/>
                  <a:pt x="7745" y="1624"/>
                  <a:pt x="7050" y="2468"/>
                </a:cubicBezTo>
                <a:cubicBezTo>
                  <a:pt x="6131" y="3578"/>
                  <a:pt x="2543" y="3953"/>
                  <a:pt x="898" y="6089"/>
                </a:cubicBezTo>
                <a:cubicBezTo>
                  <a:pt x="546" y="6548"/>
                  <a:pt x="247" y="7114"/>
                  <a:pt x="1" y="7722"/>
                </a:cubicBezTo>
                <a:lnTo>
                  <a:pt x="9250" y="7722"/>
                </a:lnTo>
                <a:lnTo>
                  <a:pt x="9250" y="941"/>
                </a:lnTo>
                <a:cubicBezTo>
                  <a:pt x="8706" y="780"/>
                  <a:pt x="8215" y="481"/>
                  <a:pt x="7830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28588" dist="9525" dir="384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+mn-lt"/>
            </a:endParaRPr>
          </a:p>
        </p:txBody>
      </p:sp>
      <p:sp>
        <p:nvSpPr>
          <p:cNvPr id="23" name="Espace réservé du texte 3">
            <a:extLst>
              <a:ext uri="{FF2B5EF4-FFF2-40B4-BE49-F238E27FC236}">
                <a16:creationId xmlns:a16="http://schemas.microsoft.com/office/drawing/2014/main" id="{F51867BD-8125-A273-37FD-A61C0DA3F716}"/>
              </a:ext>
            </a:extLst>
          </p:cNvPr>
          <p:cNvSpPr txBox="1">
            <a:spLocks/>
          </p:cNvSpPr>
          <p:nvPr userDrawn="1"/>
        </p:nvSpPr>
        <p:spPr>
          <a:xfrm>
            <a:off x="1057787" y="3890310"/>
            <a:ext cx="2123795" cy="827602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200" b="0" i="0" u="none" strike="noStrike" cap="none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200" b="0" i="0" u="none" strike="noStrike" cap="none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200" b="0" i="0" u="none" strike="noStrike" cap="none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200" b="0" i="0" u="none" strike="noStrike" cap="none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200" b="0" i="0" u="none" strike="noStrike" cap="none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fr-FR" kern="0" dirty="0"/>
              <a:t>Ça va trop vite !</a:t>
            </a:r>
          </a:p>
        </p:txBody>
      </p:sp>
      <p:sp>
        <p:nvSpPr>
          <p:cNvPr id="24" name="Espace réservé du texte 3">
            <a:extLst>
              <a:ext uri="{FF2B5EF4-FFF2-40B4-BE49-F238E27FC236}">
                <a16:creationId xmlns:a16="http://schemas.microsoft.com/office/drawing/2014/main" id="{38E1CDA4-376D-0080-A4CC-A37B6AD76020}"/>
              </a:ext>
            </a:extLst>
          </p:cNvPr>
          <p:cNvSpPr txBox="1">
            <a:spLocks/>
          </p:cNvSpPr>
          <p:nvPr userDrawn="1"/>
        </p:nvSpPr>
        <p:spPr>
          <a:xfrm>
            <a:off x="5990642" y="3878998"/>
            <a:ext cx="2123795" cy="827602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200" b="0" i="0" u="none" strike="noStrike" cap="none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200" b="0" i="0" u="none" strike="noStrike" cap="none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200" b="0" i="0" u="none" strike="noStrike" cap="none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200" b="0" i="0" u="none" strike="noStrike" cap="none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200" b="0" i="0" u="none" strike="noStrike" cap="none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fr-FR" kern="0" dirty="0"/>
              <a:t>Je sens que je me débrouille !</a:t>
            </a:r>
          </a:p>
        </p:txBody>
      </p:sp>
      <p:sp>
        <p:nvSpPr>
          <p:cNvPr id="25" name="Espace réservé du texte 3">
            <a:extLst>
              <a:ext uri="{FF2B5EF4-FFF2-40B4-BE49-F238E27FC236}">
                <a16:creationId xmlns:a16="http://schemas.microsoft.com/office/drawing/2014/main" id="{73C22391-16E4-B7AC-5E9E-480B0FB0D15F}"/>
              </a:ext>
            </a:extLst>
          </p:cNvPr>
          <p:cNvSpPr txBox="1">
            <a:spLocks/>
          </p:cNvSpPr>
          <p:nvPr userDrawn="1"/>
        </p:nvSpPr>
        <p:spPr>
          <a:xfrm>
            <a:off x="8418436" y="3890310"/>
            <a:ext cx="2123795" cy="827602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200" b="0" i="0" u="none" strike="noStrike" cap="none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200" b="0" i="0" u="none" strike="noStrike" cap="none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200" b="0" i="0" u="none" strike="noStrike" cap="none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200" b="0" i="0" u="none" strike="noStrike" cap="none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200" b="0" i="0" u="none" strike="noStrike" cap="none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fr-FR" kern="0" dirty="0"/>
              <a:t>Top !</a:t>
            </a:r>
          </a:p>
        </p:txBody>
      </p:sp>
      <p:pic>
        <p:nvPicPr>
          <p:cNvPr id="26" name="Picture 2" descr="Émoticône images libres de droit, photos de Émoticône | Depositphotos">
            <a:extLst>
              <a:ext uri="{FF2B5EF4-FFF2-40B4-BE49-F238E27FC236}">
                <a16:creationId xmlns:a16="http://schemas.microsoft.com/office/drawing/2014/main" id="{BDADDFF4-9AD0-E706-F288-0CAB875F687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4264" y="2618590"/>
            <a:ext cx="1559737" cy="1028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4" descr="😔 Visage triste pensif Emoji — Signification, Copier &amp; Coller, Combinaisons">
            <a:extLst>
              <a:ext uri="{FF2B5EF4-FFF2-40B4-BE49-F238E27FC236}">
                <a16:creationId xmlns:a16="http://schemas.microsoft.com/office/drawing/2014/main" id="{015A2310-E23A-95EE-C9B6-68524F4F48B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9343" y="2431086"/>
            <a:ext cx="1140684" cy="1140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6" descr="60,380 Émoticône Triste Imágenes y Fotos - 123RF">
            <a:extLst>
              <a:ext uri="{FF2B5EF4-FFF2-40B4-BE49-F238E27FC236}">
                <a16:creationId xmlns:a16="http://schemas.microsoft.com/office/drawing/2014/main" id="{72B230F7-7A20-F00B-BF59-54438631CE6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5734" y="2522618"/>
            <a:ext cx="1143386" cy="1046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10" descr="Digital : Connaissez- vous l'histoire des émoticônes ? - MBA DMB">
            <a:extLst>
              <a:ext uri="{FF2B5EF4-FFF2-40B4-BE49-F238E27FC236}">
                <a16:creationId xmlns:a16="http://schemas.microsoft.com/office/drawing/2014/main" id="{7B161FD7-AB6D-3763-E420-87B49365914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0495" y="2618590"/>
            <a:ext cx="1324090" cy="970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Espace réservé du texte 3">
            <a:extLst>
              <a:ext uri="{FF2B5EF4-FFF2-40B4-BE49-F238E27FC236}">
                <a16:creationId xmlns:a16="http://schemas.microsoft.com/office/drawing/2014/main" id="{F6073B2A-7AB2-5CE2-A242-E9ECA0E6135F}"/>
              </a:ext>
            </a:extLst>
          </p:cNvPr>
          <p:cNvSpPr txBox="1">
            <a:spLocks/>
          </p:cNvSpPr>
          <p:nvPr userDrawn="1"/>
        </p:nvSpPr>
        <p:spPr>
          <a:xfrm>
            <a:off x="3618461" y="3890310"/>
            <a:ext cx="2123795" cy="827602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200" b="0" i="0" u="none" strike="noStrike" cap="none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200" b="0" i="0" u="none" strike="noStrike" cap="none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200" b="0" i="0" u="none" strike="noStrike" cap="none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200" b="0" i="0" u="none" strike="noStrike" cap="none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2200" b="0" i="0" u="none" strike="noStrike" cap="none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fr-FR" kern="0" dirty="0"/>
              <a:t>Un peu perdu…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E3CA0E5-5562-E49C-7966-14CCB8A166E6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1107" y="53478"/>
            <a:ext cx="2490882" cy="580648"/>
          </a:xfrm>
          <a:prstGeom prst="rect">
            <a:avLst/>
          </a:prstGeom>
        </p:spPr>
      </p:pic>
      <p:pic>
        <p:nvPicPr>
          <p:cNvPr id="6" name="Picture 2" descr="Microsoft Fabric Logo - David Alzamendi">
            <a:extLst>
              <a:ext uri="{FF2B5EF4-FFF2-40B4-BE49-F238E27FC236}">
                <a16:creationId xmlns:a16="http://schemas.microsoft.com/office/drawing/2014/main" id="{D7037ED9-9BF7-4777-4A44-80EED01B397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6673" y="5804389"/>
            <a:ext cx="928494" cy="928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14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F4C91E1-3809-D83B-96A6-94E764C35C29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xfrm>
            <a:off x="8343473" y="6220064"/>
            <a:ext cx="2743200" cy="365200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4" name="Google Shape;14;p1">
            <a:extLst>
              <a:ext uri="{FF2B5EF4-FFF2-40B4-BE49-F238E27FC236}">
                <a16:creationId xmlns:a16="http://schemas.microsoft.com/office/drawing/2014/main" id="{4CFE3CB1-140C-F703-1FD2-806C9E89E699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783" y="6367683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200" b="1" i="0" u="none" strike="noStrike" cap="none">
                <a:solidFill>
                  <a:schemeClr val="tx1"/>
                </a:solidFill>
                <a:latin typeface="+mn-lt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C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C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C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C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C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C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C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C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s-ES" smtClean="0"/>
              <a:pPr/>
              <a:t>‹N°›</a:t>
            </a:fld>
            <a:endParaRPr lang="es-E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E7AB28F-3C36-A164-0249-208A3088D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3662"/>
          </a:xfrm>
          <a:prstGeom prst="rect">
            <a:avLst/>
          </a:prstGeom>
        </p:spPr>
        <p:txBody>
          <a:bodyPr/>
          <a:lstStyle>
            <a:lvl1pPr>
              <a:defRPr sz="4400">
                <a:latin typeface="+mj-lt"/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10" name="Google Shape;107;p10">
            <a:extLst>
              <a:ext uri="{FF2B5EF4-FFF2-40B4-BE49-F238E27FC236}">
                <a16:creationId xmlns:a16="http://schemas.microsoft.com/office/drawing/2014/main" id="{B2024144-EC0D-C5A7-F185-8F4B20BB6793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838199" y="1078788"/>
            <a:ext cx="8670533" cy="5959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1067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2800">
                <a:solidFill>
                  <a:schemeClr val="tx1"/>
                </a:solidFill>
                <a:latin typeface="+mn-lt"/>
              </a:defRPr>
            </a:lvl1pPr>
            <a:lvl2pPr lvl="1" algn="ctr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3733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3733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3733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3733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3733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3733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3733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3733">
                <a:solidFill>
                  <a:srgbClr val="FFFFFF"/>
                </a:solidFill>
              </a:defRPr>
            </a:lvl9pPr>
          </a:lstStyle>
          <a:p>
            <a:r>
              <a:rPr lang="fr-FR" dirty="0"/>
              <a:t>Modifiez le style des sous-titres du masque</a:t>
            </a:r>
            <a:endParaRPr dirty="0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FF66FFA2-69F1-3A1D-9004-94EDCE9E6B8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81311" y="2599672"/>
            <a:ext cx="5522445" cy="2336838"/>
          </a:xfrm>
          <a:prstGeom prst="rect">
            <a:avLst/>
          </a:prstGeom>
        </p:spPr>
        <p:txBody>
          <a:bodyPr/>
          <a:lstStyle>
            <a:lvl1pPr>
              <a:defRPr sz="2200">
                <a:latin typeface="+mn-lt"/>
              </a:defRPr>
            </a:lvl1pPr>
            <a:lvl2pPr>
              <a:defRPr sz="2200">
                <a:latin typeface="+mn-lt"/>
              </a:defRPr>
            </a:lvl2pPr>
            <a:lvl3pPr>
              <a:defRPr sz="2200">
                <a:latin typeface="+mn-lt"/>
              </a:defRPr>
            </a:lvl3pPr>
            <a:lvl4pPr>
              <a:defRPr sz="2200">
                <a:latin typeface="+mn-lt"/>
              </a:defRPr>
            </a:lvl4pPr>
            <a:lvl5pPr>
              <a:defRPr sz="2200">
                <a:latin typeface="+mn-lt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8" name="Espace réservé pour une image  7">
            <a:extLst>
              <a:ext uri="{FF2B5EF4-FFF2-40B4-BE49-F238E27FC236}">
                <a16:creationId xmlns:a16="http://schemas.microsoft.com/office/drawing/2014/main" id="{22D757FD-4972-F2AE-3431-D4527A26BB9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729870" y="2987748"/>
            <a:ext cx="2092224" cy="1344735"/>
          </a:xfrm>
          <a:prstGeom prst="rect">
            <a:avLst/>
          </a:prstGeom>
        </p:spPr>
        <p:txBody>
          <a:bodyPr/>
          <a:lstStyle/>
          <a:p>
            <a:endParaRPr lang="fr-FR" dirty="0"/>
          </a:p>
        </p:txBody>
      </p:sp>
      <p:sp>
        <p:nvSpPr>
          <p:cNvPr id="11" name="Google Shape;59;p5">
            <a:extLst>
              <a:ext uri="{FF2B5EF4-FFF2-40B4-BE49-F238E27FC236}">
                <a16:creationId xmlns:a16="http://schemas.microsoft.com/office/drawing/2014/main" id="{34DEA56D-97A3-A635-70F0-4D813C3D67F9}"/>
              </a:ext>
            </a:extLst>
          </p:cNvPr>
          <p:cNvSpPr/>
          <p:nvPr userDrawn="1"/>
        </p:nvSpPr>
        <p:spPr>
          <a:xfrm>
            <a:off x="9169175" y="4332484"/>
            <a:ext cx="3022825" cy="2523541"/>
          </a:xfrm>
          <a:custGeom>
            <a:avLst/>
            <a:gdLst/>
            <a:ahLst/>
            <a:cxnLst/>
            <a:rect l="l" t="t" r="r" b="b"/>
            <a:pathLst>
              <a:path w="9251" h="7723" extrusionOk="0">
                <a:moveTo>
                  <a:pt x="7830" y="1"/>
                </a:moveTo>
                <a:cubicBezTo>
                  <a:pt x="7787" y="22"/>
                  <a:pt x="7745" y="32"/>
                  <a:pt x="7702" y="65"/>
                </a:cubicBezTo>
                <a:cubicBezTo>
                  <a:pt x="6794" y="588"/>
                  <a:pt x="7745" y="1624"/>
                  <a:pt x="7050" y="2468"/>
                </a:cubicBezTo>
                <a:cubicBezTo>
                  <a:pt x="6131" y="3578"/>
                  <a:pt x="2543" y="3953"/>
                  <a:pt x="898" y="6089"/>
                </a:cubicBezTo>
                <a:cubicBezTo>
                  <a:pt x="546" y="6548"/>
                  <a:pt x="247" y="7114"/>
                  <a:pt x="1" y="7722"/>
                </a:cubicBezTo>
                <a:lnTo>
                  <a:pt x="9250" y="7722"/>
                </a:lnTo>
                <a:lnTo>
                  <a:pt x="9250" y="941"/>
                </a:lnTo>
                <a:cubicBezTo>
                  <a:pt x="8706" y="780"/>
                  <a:pt x="8215" y="481"/>
                  <a:pt x="7830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28588" dist="9525" dir="384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+mn-lt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95AD9E9-C21A-5889-1C7C-770CB17C7D0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1107" y="53478"/>
            <a:ext cx="2490882" cy="580648"/>
          </a:xfrm>
          <a:prstGeom prst="rect">
            <a:avLst/>
          </a:prstGeom>
        </p:spPr>
      </p:pic>
      <p:pic>
        <p:nvPicPr>
          <p:cNvPr id="6" name="Picture 2" descr="Microsoft Fabric Logo - David Alzamendi">
            <a:extLst>
              <a:ext uri="{FF2B5EF4-FFF2-40B4-BE49-F238E27FC236}">
                <a16:creationId xmlns:a16="http://schemas.microsoft.com/office/drawing/2014/main" id="{25009E47-906B-41C8-4E16-B88D966686F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6673" y="5804389"/>
            <a:ext cx="928494" cy="928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5136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1716BA-7859-465A-BBAC-D9A5FE84F6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5309" y="244749"/>
            <a:ext cx="10851932" cy="622354"/>
          </a:xfrm>
          <a:noFill/>
        </p:spPr>
        <p:txBody>
          <a:bodyPr anchor="b"/>
          <a:lstStyle>
            <a:lvl1pPr algn="l">
              <a:defRPr sz="4000" b="1">
                <a:solidFill>
                  <a:schemeClr val="tx1"/>
                </a:solidFill>
              </a:defRPr>
            </a:lvl1pPr>
          </a:lstStyle>
          <a:p>
            <a:endParaRPr lang="fr-FR" dirty="0"/>
          </a:p>
        </p:txBody>
      </p:sp>
      <p:pic>
        <p:nvPicPr>
          <p:cNvPr id="14" name="Image 13" descr="Une image contenant dessin&#10;&#10;Description générée automatiquement">
            <a:extLst>
              <a:ext uri="{FF2B5EF4-FFF2-40B4-BE49-F238E27FC236}">
                <a16:creationId xmlns:a16="http://schemas.microsoft.com/office/drawing/2014/main" id="{8D432FB1-9B92-44BC-96A3-233C8A9B871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2592" y="82173"/>
            <a:ext cx="1351528" cy="379964"/>
          </a:xfrm>
          <a:prstGeom prst="rect">
            <a:avLst/>
          </a:prstGeom>
        </p:spPr>
      </p:pic>
      <p:sp>
        <p:nvSpPr>
          <p:cNvPr id="16" name="Sous-titre 2">
            <a:extLst>
              <a:ext uri="{FF2B5EF4-FFF2-40B4-BE49-F238E27FC236}">
                <a16:creationId xmlns:a16="http://schemas.microsoft.com/office/drawing/2014/main" id="{918C9055-D088-4678-A329-BC8E4B0691B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15462" y="1904617"/>
            <a:ext cx="9144000" cy="1655763"/>
          </a:xfrm>
        </p:spPr>
        <p:txBody>
          <a:bodyPr/>
          <a:lstStyle>
            <a:lvl1pPr marL="0" indent="0" algn="l">
              <a:buNone/>
              <a:defRPr sz="1800" b="0">
                <a:latin typeface="+mn-lt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fr-FR" dirty="0"/>
              <a:t>Section</a:t>
            </a:r>
          </a:p>
        </p:txBody>
      </p:sp>
      <p:sp>
        <p:nvSpPr>
          <p:cNvPr id="10" name="Triangle rectangle 9">
            <a:extLst>
              <a:ext uri="{FF2B5EF4-FFF2-40B4-BE49-F238E27FC236}">
                <a16:creationId xmlns:a16="http://schemas.microsoft.com/office/drawing/2014/main" id="{A77A5483-D44C-4327-A217-FE5EFE85D737}"/>
              </a:ext>
            </a:extLst>
          </p:cNvPr>
          <p:cNvSpPr/>
          <p:nvPr userDrawn="1"/>
        </p:nvSpPr>
        <p:spPr>
          <a:xfrm>
            <a:off x="5255" y="6096000"/>
            <a:ext cx="730469" cy="762000"/>
          </a:xfrm>
          <a:prstGeom prst="rtTriangle">
            <a:avLst/>
          </a:prstGeom>
          <a:solidFill>
            <a:srgbClr val="CC0000"/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Triangle rectangle 11">
            <a:extLst>
              <a:ext uri="{FF2B5EF4-FFF2-40B4-BE49-F238E27FC236}">
                <a16:creationId xmlns:a16="http://schemas.microsoft.com/office/drawing/2014/main" id="{0B4E8120-5A0F-40CC-9DDD-90489C4B9F69}"/>
              </a:ext>
            </a:extLst>
          </p:cNvPr>
          <p:cNvSpPr/>
          <p:nvPr userDrawn="1"/>
        </p:nvSpPr>
        <p:spPr>
          <a:xfrm rot="16200000">
            <a:off x="11445766" y="6111766"/>
            <a:ext cx="730469" cy="762000"/>
          </a:xfrm>
          <a:prstGeom prst="rtTriangle">
            <a:avLst/>
          </a:prstGeom>
          <a:solidFill>
            <a:srgbClr val="CC0000"/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68680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29B1C01-C1EF-4BA3-9194-01DFC827E3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2324" y="18255"/>
            <a:ext cx="10013731" cy="1074821"/>
          </a:xfrm>
        </p:spPr>
        <p:txBody>
          <a:bodyPr/>
          <a:lstStyle>
            <a:lvl1pPr>
              <a:defRPr/>
            </a:lvl1pPr>
          </a:lstStyle>
          <a:p>
            <a:r>
              <a:rPr lang="fr-FR" dirty="0"/>
              <a:t>Agenda</a:t>
            </a:r>
          </a:p>
        </p:txBody>
      </p:sp>
      <p:sp>
        <p:nvSpPr>
          <p:cNvPr id="10" name="Triangle rectangle 9">
            <a:extLst>
              <a:ext uri="{FF2B5EF4-FFF2-40B4-BE49-F238E27FC236}">
                <a16:creationId xmlns:a16="http://schemas.microsoft.com/office/drawing/2014/main" id="{44AC65B0-2706-43E3-A27D-AA30DC60C896}"/>
              </a:ext>
            </a:extLst>
          </p:cNvPr>
          <p:cNvSpPr/>
          <p:nvPr userDrawn="1"/>
        </p:nvSpPr>
        <p:spPr>
          <a:xfrm>
            <a:off x="5255" y="6096000"/>
            <a:ext cx="730469" cy="762000"/>
          </a:xfrm>
          <a:prstGeom prst="rtTriangle">
            <a:avLst/>
          </a:prstGeom>
          <a:solidFill>
            <a:srgbClr val="CC0000"/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Triangle rectangle 11">
            <a:extLst>
              <a:ext uri="{FF2B5EF4-FFF2-40B4-BE49-F238E27FC236}">
                <a16:creationId xmlns:a16="http://schemas.microsoft.com/office/drawing/2014/main" id="{2007DF45-F44E-4DF2-ADA9-7B0560BD4DFF}"/>
              </a:ext>
            </a:extLst>
          </p:cNvPr>
          <p:cNvSpPr/>
          <p:nvPr userDrawn="1"/>
        </p:nvSpPr>
        <p:spPr>
          <a:xfrm rot="16200000">
            <a:off x="11445766" y="6111766"/>
            <a:ext cx="730469" cy="762000"/>
          </a:xfrm>
          <a:prstGeom prst="rtTriangle">
            <a:avLst/>
          </a:prstGeom>
          <a:solidFill>
            <a:srgbClr val="CC0000"/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4" name="Image 13" descr="Une image contenant dessin&#10;&#10;Description générée automatiquement">
            <a:extLst>
              <a:ext uri="{FF2B5EF4-FFF2-40B4-BE49-F238E27FC236}">
                <a16:creationId xmlns:a16="http://schemas.microsoft.com/office/drawing/2014/main" id="{D810A58D-6A9A-4138-A8D1-C22A05EC826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8653" y="6413937"/>
            <a:ext cx="1373908" cy="386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169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t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1460BCF-2E61-4880-B455-926B58D0118F}"/>
              </a:ext>
            </a:extLst>
          </p:cNvPr>
          <p:cNvSpPr/>
          <p:nvPr userDrawn="1"/>
        </p:nvSpPr>
        <p:spPr>
          <a:xfrm>
            <a:off x="0" y="0"/>
            <a:ext cx="5833241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9" name="Image 8" descr="Une image contenant dessin&#10;&#10;Description générée automatiquement">
            <a:extLst>
              <a:ext uri="{FF2B5EF4-FFF2-40B4-BE49-F238E27FC236}">
                <a16:creationId xmlns:a16="http://schemas.microsoft.com/office/drawing/2014/main" id="{62086230-FF85-4D1C-83E9-15F99A3883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7247" y="6319344"/>
            <a:ext cx="1616914" cy="454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935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4C77D4-098E-4F12-A127-30D771DDA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9057E4A-62D1-4597-BDF4-2629970792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D78943C-5E95-48A4-B22E-915794ADBF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537F088-F55E-40D4-83E0-A461790B0E1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974E508-890F-4320-ADE8-290626286CEB}" type="datetimeFigureOut">
              <a:rPr lang="fr-FR" smtClean="0"/>
              <a:t>13/09/2024</a:t>
            </a:fld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E595FE1-B0C3-4486-BA0B-21DDEECC6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2AD3533-21C2-4FAC-AFF8-2130406E6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D4157EF-FBF9-4D19-A491-98901E17F68F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78183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9846AAD-4C39-466A-9FA6-5593C7B0A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CE66C98-58F6-441B-984C-8A55E274B7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974E508-890F-4320-ADE8-290626286CEB}" type="datetimeFigureOut">
              <a:rPr lang="fr-FR" smtClean="0"/>
              <a:t>13/09/2024</a:t>
            </a:fld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DE1534B-E5E6-4734-9F5B-8F86EA631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E2DD4E0-BA0D-4083-8E89-0EC7C968B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D4157EF-FBF9-4D19-A491-98901E17F68F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01660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6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9;p2">
            <a:extLst>
              <a:ext uri="{FF2B5EF4-FFF2-40B4-BE49-F238E27FC236}">
                <a16:creationId xmlns:a16="http://schemas.microsoft.com/office/drawing/2014/main" id="{8B1D10D5-1D20-5CA1-056D-5F8215DA5E0D}"/>
              </a:ext>
            </a:extLst>
          </p:cNvPr>
          <p:cNvSpPr/>
          <p:nvPr/>
        </p:nvSpPr>
        <p:spPr>
          <a:xfrm flipH="1">
            <a:off x="-426197" y="343802"/>
            <a:ext cx="2067819" cy="5056180"/>
          </a:xfrm>
          <a:custGeom>
            <a:avLst/>
            <a:gdLst/>
            <a:ahLst/>
            <a:cxnLst/>
            <a:rect l="l" t="t" r="r" b="b"/>
            <a:pathLst>
              <a:path w="21587" h="52784" extrusionOk="0">
                <a:moveTo>
                  <a:pt x="14180" y="0"/>
                </a:moveTo>
                <a:cubicBezTo>
                  <a:pt x="13936" y="0"/>
                  <a:pt x="13684" y="8"/>
                  <a:pt x="13426" y="24"/>
                </a:cubicBezTo>
                <a:cubicBezTo>
                  <a:pt x="13191" y="1124"/>
                  <a:pt x="12924" y="2181"/>
                  <a:pt x="12593" y="3121"/>
                </a:cubicBezTo>
                <a:cubicBezTo>
                  <a:pt x="9325" y="12542"/>
                  <a:pt x="1207" y="11356"/>
                  <a:pt x="588" y="16013"/>
                </a:cubicBezTo>
                <a:cubicBezTo>
                  <a:pt x="0" y="20424"/>
                  <a:pt x="5907" y="19901"/>
                  <a:pt x="6954" y="24397"/>
                </a:cubicBezTo>
                <a:cubicBezTo>
                  <a:pt x="8342" y="30347"/>
                  <a:pt x="961" y="32547"/>
                  <a:pt x="3888" y="43591"/>
                </a:cubicBezTo>
                <a:cubicBezTo>
                  <a:pt x="6046" y="51713"/>
                  <a:pt x="15827" y="52784"/>
                  <a:pt x="20874" y="52784"/>
                </a:cubicBezTo>
                <a:cubicBezTo>
                  <a:pt x="21124" y="52784"/>
                  <a:pt x="21362" y="52781"/>
                  <a:pt x="21586" y="52777"/>
                </a:cubicBezTo>
                <a:lnTo>
                  <a:pt x="21586" y="42106"/>
                </a:lnTo>
                <a:cubicBezTo>
                  <a:pt x="17132" y="40782"/>
                  <a:pt x="13479" y="37353"/>
                  <a:pt x="12508" y="30347"/>
                </a:cubicBezTo>
                <a:cubicBezTo>
                  <a:pt x="11546" y="23436"/>
                  <a:pt x="16246" y="14988"/>
                  <a:pt x="18275" y="8077"/>
                </a:cubicBezTo>
                <a:cubicBezTo>
                  <a:pt x="19140" y="5119"/>
                  <a:pt x="18980" y="1872"/>
                  <a:pt x="17165" y="664"/>
                </a:cubicBezTo>
                <a:cubicBezTo>
                  <a:pt x="16485" y="209"/>
                  <a:pt x="15432" y="0"/>
                  <a:pt x="14180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142875" dist="19050" dir="99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" name="Google Shape;18;p2">
            <a:extLst>
              <a:ext uri="{FF2B5EF4-FFF2-40B4-BE49-F238E27FC236}">
                <a16:creationId xmlns:a16="http://schemas.microsoft.com/office/drawing/2014/main" id="{F81F0CA5-C2A4-C278-1C21-03129A64E87B}"/>
              </a:ext>
            </a:extLst>
          </p:cNvPr>
          <p:cNvSpPr/>
          <p:nvPr/>
        </p:nvSpPr>
        <p:spPr>
          <a:xfrm>
            <a:off x="-1022572" y="2678903"/>
            <a:ext cx="4477368" cy="4447724"/>
          </a:xfrm>
          <a:custGeom>
            <a:avLst/>
            <a:gdLst/>
            <a:ahLst/>
            <a:cxnLst/>
            <a:rect l="l" t="t" r="r" b="b"/>
            <a:pathLst>
              <a:path w="57997" h="57613" extrusionOk="0">
                <a:moveTo>
                  <a:pt x="10584" y="0"/>
                </a:moveTo>
                <a:cubicBezTo>
                  <a:pt x="10895" y="4689"/>
                  <a:pt x="14494" y="9998"/>
                  <a:pt x="14195" y="14643"/>
                </a:cubicBezTo>
                <a:cubicBezTo>
                  <a:pt x="13746" y="21597"/>
                  <a:pt x="0" y="20197"/>
                  <a:pt x="321" y="27759"/>
                </a:cubicBezTo>
                <a:cubicBezTo>
                  <a:pt x="641" y="35322"/>
                  <a:pt x="14771" y="31082"/>
                  <a:pt x="13458" y="42873"/>
                </a:cubicBezTo>
                <a:cubicBezTo>
                  <a:pt x="12470" y="51745"/>
                  <a:pt x="16227" y="55433"/>
                  <a:pt x="21239" y="55433"/>
                </a:cubicBezTo>
                <a:cubicBezTo>
                  <a:pt x="22894" y="55433"/>
                  <a:pt x="24686" y="55031"/>
                  <a:pt x="26489" y="54280"/>
                </a:cubicBezTo>
                <a:cubicBezTo>
                  <a:pt x="30728" y="52514"/>
                  <a:pt x="35329" y="51271"/>
                  <a:pt x="39235" y="51271"/>
                </a:cubicBezTo>
                <a:cubicBezTo>
                  <a:pt x="43832" y="51271"/>
                  <a:pt x="47464" y="52993"/>
                  <a:pt x="48406" y="57613"/>
                </a:cubicBezTo>
                <a:lnTo>
                  <a:pt x="57997" y="57613"/>
                </a:lnTo>
                <a:cubicBezTo>
                  <a:pt x="52464" y="53276"/>
                  <a:pt x="55412" y="45767"/>
                  <a:pt x="51001" y="41858"/>
                </a:cubicBezTo>
                <a:cubicBezTo>
                  <a:pt x="49295" y="40343"/>
                  <a:pt x="47314" y="39797"/>
                  <a:pt x="45253" y="39797"/>
                </a:cubicBezTo>
                <a:cubicBezTo>
                  <a:pt x="39952" y="39797"/>
                  <a:pt x="34117" y="43403"/>
                  <a:pt x="31068" y="43403"/>
                </a:cubicBezTo>
                <a:cubicBezTo>
                  <a:pt x="30230" y="43403"/>
                  <a:pt x="29602" y="43131"/>
                  <a:pt x="29254" y="42435"/>
                </a:cubicBezTo>
                <a:cubicBezTo>
                  <a:pt x="27151" y="38227"/>
                  <a:pt x="30921" y="35204"/>
                  <a:pt x="26659" y="32620"/>
                </a:cubicBezTo>
                <a:cubicBezTo>
                  <a:pt x="25858" y="32128"/>
                  <a:pt x="24555" y="31957"/>
                  <a:pt x="23071" y="31829"/>
                </a:cubicBezTo>
                <a:cubicBezTo>
                  <a:pt x="20411" y="31583"/>
                  <a:pt x="17741" y="31573"/>
                  <a:pt x="19354" y="27759"/>
                </a:cubicBezTo>
                <a:cubicBezTo>
                  <a:pt x="21191" y="23423"/>
                  <a:pt x="29992" y="20091"/>
                  <a:pt x="25784" y="11204"/>
                </a:cubicBezTo>
                <a:cubicBezTo>
                  <a:pt x="23199" y="5757"/>
                  <a:pt x="15872" y="2051"/>
                  <a:pt x="1058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14287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" name="Google Shape;20;p2">
            <a:extLst>
              <a:ext uri="{FF2B5EF4-FFF2-40B4-BE49-F238E27FC236}">
                <a16:creationId xmlns:a16="http://schemas.microsoft.com/office/drawing/2014/main" id="{F5017C97-B40E-3738-CE34-8504ACCBFE4C}"/>
              </a:ext>
            </a:extLst>
          </p:cNvPr>
          <p:cNvSpPr/>
          <p:nvPr/>
        </p:nvSpPr>
        <p:spPr>
          <a:xfrm>
            <a:off x="-241262" y="0"/>
            <a:ext cx="3942295" cy="6857908"/>
          </a:xfrm>
          <a:custGeom>
            <a:avLst/>
            <a:gdLst/>
            <a:ahLst/>
            <a:cxnLst/>
            <a:rect l="l" t="t" r="r" b="b"/>
            <a:pathLst>
              <a:path w="51066" h="88833" extrusionOk="0">
                <a:moveTo>
                  <a:pt x="0" y="0"/>
                </a:moveTo>
                <a:lnTo>
                  <a:pt x="0" y="88833"/>
                </a:lnTo>
                <a:lnTo>
                  <a:pt x="49485" y="88833"/>
                </a:lnTo>
                <a:cubicBezTo>
                  <a:pt x="48543" y="84213"/>
                  <a:pt x="44911" y="82491"/>
                  <a:pt x="40314" y="82491"/>
                </a:cubicBezTo>
                <a:cubicBezTo>
                  <a:pt x="36408" y="82491"/>
                  <a:pt x="31807" y="83734"/>
                  <a:pt x="27568" y="85500"/>
                </a:cubicBezTo>
                <a:cubicBezTo>
                  <a:pt x="25765" y="86251"/>
                  <a:pt x="23973" y="86653"/>
                  <a:pt x="22318" y="86653"/>
                </a:cubicBezTo>
                <a:cubicBezTo>
                  <a:pt x="17306" y="86653"/>
                  <a:pt x="13549" y="82965"/>
                  <a:pt x="14537" y="74093"/>
                </a:cubicBezTo>
                <a:cubicBezTo>
                  <a:pt x="15850" y="62302"/>
                  <a:pt x="1720" y="66542"/>
                  <a:pt x="1400" y="58979"/>
                </a:cubicBezTo>
                <a:cubicBezTo>
                  <a:pt x="1079" y="51417"/>
                  <a:pt x="14825" y="52817"/>
                  <a:pt x="15274" y="45863"/>
                </a:cubicBezTo>
                <a:cubicBezTo>
                  <a:pt x="15722" y="38900"/>
                  <a:pt x="7424" y="30494"/>
                  <a:pt x="14537" y="24822"/>
                </a:cubicBezTo>
                <a:cubicBezTo>
                  <a:pt x="17520" y="22447"/>
                  <a:pt x="21645" y="22322"/>
                  <a:pt x="26088" y="22322"/>
                </a:cubicBezTo>
                <a:cubicBezTo>
                  <a:pt x="26612" y="22322"/>
                  <a:pt x="27140" y="22324"/>
                  <a:pt x="27671" y="22324"/>
                </a:cubicBezTo>
                <a:cubicBezTo>
                  <a:pt x="33394" y="22324"/>
                  <a:pt x="39475" y="22122"/>
                  <a:pt x="44230" y="17367"/>
                </a:cubicBezTo>
                <a:cubicBezTo>
                  <a:pt x="49046" y="12550"/>
                  <a:pt x="50724" y="5960"/>
                  <a:pt x="5106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14287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18" name="Picture 4" descr="Microsoft Power BI — Wikipédia">
            <a:extLst>
              <a:ext uri="{FF2B5EF4-FFF2-40B4-BE49-F238E27FC236}">
                <a16:creationId xmlns:a16="http://schemas.microsoft.com/office/drawing/2014/main" id="{94EB7DE2-5478-6234-15F5-8A31E1CF99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6673" y="5712431"/>
            <a:ext cx="868165" cy="868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Google Shape;59;p5">
            <a:extLst>
              <a:ext uri="{FF2B5EF4-FFF2-40B4-BE49-F238E27FC236}">
                <a16:creationId xmlns:a16="http://schemas.microsoft.com/office/drawing/2014/main" id="{31E742EC-0435-A8C6-4D06-BD46DB4196B7}"/>
              </a:ext>
            </a:extLst>
          </p:cNvPr>
          <p:cNvSpPr/>
          <p:nvPr userDrawn="1"/>
        </p:nvSpPr>
        <p:spPr>
          <a:xfrm>
            <a:off x="10212512" y="5013789"/>
            <a:ext cx="1979488" cy="1842236"/>
          </a:xfrm>
          <a:custGeom>
            <a:avLst/>
            <a:gdLst/>
            <a:ahLst/>
            <a:cxnLst/>
            <a:rect l="l" t="t" r="r" b="b"/>
            <a:pathLst>
              <a:path w="9251" h="7723" extrusionOk="0">
                <a:moveTo>
                  <a:pt x="7830" y="1"/>
                </a:moveTo>
                <a:cubicBezTo>
                  <a:pt x="7787" y="22"/>
                  <a:pt x="7745" y="32"/>
                  <a:pt x="7702" y="65"/>
                </a:cubicBezTo>
                <a:cubicBezTo>
                  <a:pt x="6794" y="588"/>
                  <a:pt x="7745" y="1624"/>
                  <a:pt x="7050" y="2468"/>
                </a:cubicBezTo>
                <a:cubicBezTo>
                  <a:pt x="6131" y="3578"/>
                  <a:pt x="2543" y="3953"/>
                  <a:pt x="898" y="6089"/>
                </a:cubicBezTo>
                <a:cubicBezTo>
                  <a:pt x="546" y="6548"/>
                  <a:pt x="247" y="7114"/>
                  <a:pt x="1" y="7722"/>
                </a:cubicBezTo>
                <a:lnTo>
                  <a:pt x="9250" y="7722"/>
                </a:lnTo>
                <a:lnTo>
                  <a:pt x="9250" y="941"/>
                </a:lnTo>
                <a:cubicBezTo>
                  <a:pt x="8706" y="780"/>
                  <a:pt x="8215" y="481"/>
                  <a:pt x="7830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28588" dist="9525" dir="384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+mn-lt"/>
            </a:endParaRPr>
          </a:p>
        </p:txBody>
      </p:sp>
      <p:sp>
        <p:nvSpPr>
          <p:cNvPr id="3" name="Google Shape;19;p2">
            <a:extLst>
              <a:ext uri="{FF2B5EF4-FFF2-40B4-BE49-F238E27FC236}">
                <a16:creationId xmlns:a16="http://schemas.microsoft.com/office/drawing/2014/main" id="{A0C42A29-9A68-1D8F-BFE5-0B5A873C2FF6}"/>
              </a:ext>
            </a:extLst>
          </p:cNvPr>
          <p:cNvSpPr/>
          <p:nvPr userDrawn="1"/>
        </p:nvSpPr>
        <p:spPr>
          <a:xfrm flipH="1">
            <a:off x="-426197" y="343802"/>
            <a:ext cx="2067819" cy="5056180"/>
          </a:xfrm>
          <a:custGeom>
            <a:avLst/>
            <a:gdLst/>
            <a:ahLst/>
            <a:cxnLst/>
            <a:rect l="l" t="t" r="r" b="b"/>
            <a:pathLst>
              <a:path w="21587" h="52784" extrusionOk="0">
                <a:moveTo>
                  <a:pt x="14180" y="0"/>
                </a:moveTo>
                <a:cubicBezTo>
                  <a:pt x="13936" y="0"/>
                  <a:pt x="13684" y="8"/>
                  <a:pt x="13426" y="24"/>
                </a:cubicBezTo>
                <a:cubicBezTo>
                  <a:pt x="13191" y="1124"/>
                  <a:pt x="12924" y="2181"/>
                  <a:pt x="12593" y="3121"/>
                </a:cubicBezTo>
                <a:cubicBezTo>
                  <a:pt x="9325" y="12542"/>
                  <a:pt x="1207" y="11356"/>
                  <a:pt x="588" y="16013"/>
                </a:cubicBezTo>
                <a:cubicBezTo>
                  <a:pt x="0" y="20424"/>
                  <a:pt x="5907" y="19901"/>
                  <a:pt x="6954" y="24397"/>
                </a:cubicBezTo>
                <a:cubicBezTo>
                  <a:pt x="8342" y="30347"/>
                  <a:pt x="961" y="32547"/>
                  <a:pt x="3888" y="43591"/>
                </a:cubicBezTo>
                <a:cubicBezTo>
                  <a:pt x="6046" y="51713"/>
                  <a:pt x="15827" y="52784"/>
                  <a:pt x="20874" y="52784"/>
                </a:cubicBezTo>
                <a:cubicBezTo>
                  <a:pt x="21124" y="52784"/>
                  <a:pt x="21362" y="52781"/>
                  <a:pt x="21586" y="52777"/>
                </a:cubicBezTo>
                <a:lnTo>
                  <a:pt x="21586" y="42106"/>
                </a:lnTo>
                <a:cubicBezTo>
                  <a:pt x="17132" y="40782"/>
                  <a:pt x="13479" y="37353"/>
                  <a:pt x="12508" y="30347"/>
                </a:cubicBezTo>
                <a:cubicBezTo>
                  <a:pt x="11546" y="23436"/>
                  <a:pt x="16246" y="14988"/>
                  <a:pt x="18275" y="8077"/>
                </a:cubicBezTo>
                <a:cubicBezTo>
                  <a:pt x="19140" y="5119"/>
                  <a:pt x="18980" y="1872"/>
                  <a:pt x="17165" y="664"/>
                </a:cubicBezTo>
                <a:cubicBezTo>
                  <a:pt x="16485" y="209"/>
                  <a:pt x="15432" y="0"/>
                  <a:pt x="14180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142875" dist="19050" dir="99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" name="Google Shape;18;p2">
            <a:extLst>
              <a:ext uri="{FF2B5EF4-FFF2-40B4-BE49-F238E27FC236}">
                <a16:creationId xmlns:a16="http://schemas.microsoft.com/office/drawing/2014/main" id="{83A4C401-AF18-4FB0-DC95-00AB22FA59A5}"/>
              </a:ext>
            </a:extLst>
          </p:cNvPr>
          <p:cNvSpPr/>
          <p:nvPr userDrawn="1"/>
        </p:nvSpPr>
        <p:spPr>
          <a:xfrm>
            <a:off x="-1022572" y="2678903"/>
            <a:ext cx="4477368" cy="4447724"/>
          </a:xfrm>
          <a:custGeom>
            <a:avLst/>
            <a:gdLst/>
            <a:ahLst/>
            <a:cxnLst/>
            <a:rect l="l" t="t" r="r" b="b"/>
            <a:pathLst>
              <a:path w="57997" h="57613" extrusionOk="0">
                <a:moveTo>
                  <a:pt x="10584" y="0"/>
                </a:moveTo>
                <a:cubicBezTo>
                  <a:pt x="10895" y="4689"/>
                  <a:pt x="14494" y="9998"/>
                  <a:pt x="14195" y="14643"/>
                </a:cubicBezTo>
                <a:cubicBezTo>
                  <a:pt x="13746" y="21597"/>
                  <a:pt x="0" y="20197"/>
                  <a:pt x="321" y="27759"/>
                </a:cubicBezTo>
                <a:cubicBezTo>
                  <a:pt x="641" y="35322"/>
                  <a:pt x="14771" y="31082"/>
                  <a:pt x="13458" y="42873"/>
                </a:cubicBezTo>
                <a:cubicBezTo>
                  <a:pt x="12470" y="51745"/>
                  <a:pt x="16227" y="55433"/>
                  <a:pt x="21239" y="55433"/>
                </a:cubicBezTo>
                <a:cubicBezTo>
                  <a:pt x="22894" y="55433"/>
                  <a:pt x="24686" y="55031"/>
                  <a:pt x="26489" y="54280"/>
                </a:cubicBezTo>
                <a:cubicBezTo>
                  <a:pt x="30728" y="52514"/>
                  <a:pt x="35329" y="51271"/>
                  <a:pt x="39235" y="51271"/>
                </a:cubicBezTo>
                <a:cubicBezTo>
                  <a:pt x="43832" y="51271"/>
                  <a:pt x="47464" y="52993"/>
                  <a:pt x="48406" y="57613"/>
                </a:cubicBezTo>
                <a:lnTo>
                  <a:pt x="57997" y="57613"/>
                </a:lnTo>
                <a:cubicBezTo>
                  <a:pt x="52464" y="53276"/>
                  <a:pt x="55412" y="45767"/>
                  <a:pt x="51001" y="41858"/>
                </a:cubicBezTo>
                <a:cubicBezTo>
                  <a:pt x="49295" y="40343"/>
                  <a:pt x="47314" y="39797"/>
                  <a:pt x="45253" y="39797"/>
                </a:cubicBezTo>
                <a:cubicBezTo>
                  <a:pt x="39952" y="39797"/>
                  <a:pt x="34117" y="43403"/>
                  <a:pt x="31068" y="43403"/>
                </a:cubicBezTo>
                <a:cubicBezTo>
                  <a:pt x="30230" y="43403"/>
                  <a:pt x="29602" y="43131"/>
                  <a:pt x="29254" y="42435"/>
                </a:cubicBezTo>
                <a:cubicBezTo>
                  <a:pt x="27151" y="38227"/>
                  <a:pt x="30921" y="35204"/>
                  <a:pt x="26659" y="32620"/>
                </a:cubicBezTo>
                <a:cubicBezTo>
                  <a:pt x="25858" y="32128"/>
                  <a:pt x="24555" y="31957"/>
                  <a:pt x="23071" y="31829"/>
                </a:cubicBezTo>
                <a:cubicBezTo>
                  <a:pt x="20411" y="31583"/>
                  <a:pt x="17741" y="31573"/>
                  <a:pt x="19354" y="27759"/>
                </a:cubicBezTo>
                <a:cubicBezTo>
                  <a:pt x="21191" y="23423"/>
                  <a:pt x="29992" y="20091"/>
                  <a:pt x="25784" y="11204"/>
                </a:cubicBezTo>
                <a:cubicBezTo>
                  <a:pt x="23199" y="5757"/>
                  <a:pt x="15872" y="2051"/>
                  <a:pt x="1058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14287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" name="Google Shape;20;p2">
            <a:extLst>
              <a:ext uri="{FF2B5EF4-FFF2-40B4-BE49-F238E27FC236}">
                <a16:creationId xmlns:a16="http://schemas.microsoft.com/office/drawing/2014/main" id="{56DFCCA6-F285-E076-AFB3-27F3846D5746}"/>
              </a:ext>
            </a:extLst>
          </p:cNvPr>
          <p:cNvSpPr/>
          <p:nvPr userDrawn="1"/>
        </p:nvSpPr>
        <p:spPr>
          <a:xfrm>
            <a:off x="-241262" y="0"/>
            <a:ext cx="3942295" cy="6857908"/>
          </a:xfrm>
          <a:custGeom>
            <a:avLst/>
            <a:gdLst/>
            <a:ahLst/>
            <a:cxnLst/>
            <a:rect l="l" t="t" r="r" b="b"/>
            <a:pathLst>
              <a:path w="51066" h="88833" extrusionOk="0">
                <a:moveTo>
                  <a:pt x="0" y="0"/>
                </a:moveTo>
                <a:lnTo>
                  <a:pt x="0" y="88833"/>
                </a:lnTo>
                <a:lnTo>
                  <a:pt x="49485" y="88833"/>
                </a:lnTo>
                <a:cubicBezTo>
                  <a:pt x="48543" y="84213"/>
                  <a:pt x="44911" y="82491"/>
                  <a:pt x="40314" y="82491"/>
                </a:cubicBezTo>
                <a:cubicBezTo>
                  <a:pt x="36408" y="82491"/>
                  <a:pt x="31807" y="83734"/>
                  <a:pt x="27568" y="85500"/>
                </a:cubicBezTo>
                <a:cubicBezTo>
                  <a:pt x="25765" y="86251"/>
                  <a:pt x="23973" y="86653"/>
                  <a:pt x="22318" y="86653"/>
                </a:cubicBezTo>
                <a:cubicBezTo>
                  <a:pt x="17306" y="86653"/>
                  <a:pt x="13549" y="82965"/>
                  <a:pt x="14537" y="74093"/>
                </a:cubicBezTo>
                <a:cubicBezTo>
                  <a:pt x="15850" y="62302"/>
                  <a:pt x="1720" y="66542"/>
                  <a:pt x="1400" y="58979"/>
                </a:cubicBezTo>
                <a:cubicBezTo>
                  <a:pt x="1079" y="51417"/>
                  <a:pt x="14825" y="52817"/>
                  <a:pt x="15274" y="45863"/>
                </a:cubicBezTo>
                <a:cubicBezTo>
                  <a:pt x="15722" y="38900"/>
                  <a:pt x="7424" y="30494"/>
                  <a:pt x="14537" y="24822"/>
                </a:cubicBezTo>
                <a:cubicBezTo>
                  <a:pt x="17520" y="22447"/>
                  <a:pt x="21645" y="22322"/>
                  <a:pt x="26088" y="22322"/>
                </a:cubicBezTo>
                <a:cubicBezTo>
                  <a:pt x="26612" y="22322"/>
                  <a:pt x="27140" y="22324"/>
                  <a:pt x="27671" y="22324"/>
                </a:cubicBezTo>
                <a:cubicBezTo>
                  <a:pt x="33394" y="22324"/>
                  <a:pt x="39475" y="22122"/>
                  <a:pt x="44230" y="17367"/>
                </a:cubicBezTo>
                <a:cubicBezTo>
                  <a:pt x="49046" y="12550"/>
                  <a:pt x="50724" y="5960"/>
                  <a:pt x="5106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142875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39440036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7" r:id="rId2"/>
    <p:sldLayoutId id="2147483668" r:id="rId3"/>
    <p:sldLayoutId id="2147483669" r:id="rId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2983AEB-9467-444A-9E0A-5CA31C60B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3F80EE1-ACC0-451A-B580-6EF0BCC880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152386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hyperlink" Target="https://twitter.com/Datatouille" TargetMode="External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2.png"/><Relationship Id="rId5" Type="http://schemas.openxmlformats.org/officeDocument/2006/relationships/hyperlink" Target="https://www.youtube.com/channel/UCILVtCQSiLtkm0Cmc1MMSvQ" TargetMode="External"/><Relationship Id="rId10" Type="http://schemas.openxmlformats.org/officeDocument/2006/relationships/image" Target="../media/image16.jpg"/><Relationship Id="rId4" Type="http://schemas.openxmlformats.org/officeDocument/2006/relationships/hyperlink" Target="https://www.linkedin.com/in/tristanmalherbe/" TargetMode="External"/><Relationship Id="rId9" Type="http://schemas.openxmlformats.org/officeDocument/2006/relationships/image" Target="../media/image15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07BC89-5C72-B7D5-87C5-146E7F29F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0861" y="2085849"/>
            <a:ext cx="9438098" cy="965379"/>
          </a:xfrm>
        </p:spPr>
        <p:txBody>
          <a:bodyPr/>
          <a:lstStyle/>
          <a:p>
            <a:r>
              <a:rPr lang="fr-FR"/>
              <a:t>Practical Use Cases for </a:t>
            </a:r>
            <a:br>
              <a:rPr lang="fr-FR"/>
            </a:br>
            <a:r>
              <a:rPr lang="fr-FR"/>
              <a:t>DAX Calculated Columns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54055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77597" y="871196"/>
            <a:ext cx="5737253" cy="664889"/>
          </a:xfrm>
        </p:spPr>
        <p:txBody>
          <a:bodyPr>
            <a:normAutofit fontScale="90000"/>
          </a:bodyPr>
          <a:lstStyle/>
          <a:p>
            <a:r>
              <a:rPr lang="en-US" sz="5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Tristan Malherbe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218113" y="1846115"/>
            <a:ext cx="5697537" cy="390525"/>
          </a:xfrm>
        </p:spPr>
        <p:txBody>
          <a:bodyPr>
            <a:normAutofit fontScale="92500" lnSpcReduction="10000"/>
          </a:bodyPr>
          <a:lstStyle/>
          <a:p>
            <a:r>
              <a:rPr lang="en-US" sz="2400" b="1">
                <a:solidFill>
                  <a:srgbClr val="CC0000"/>
                </a:solidFill>
              </a:rPr>
              <a:t>Co-Founder </a:t>
            </a:r>
            <a:r>
              <a:rPr lang="en-US" sz="2400" b="1" dirty="0">
                <a:solidFill>
                  <a:srgbClr val="CC0000"/>
                </a:solidFill>
              </a:rPr>
              <a:t>Data Pulse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5218113" y="2294745"/>
            <a:ext cx="5697537" cy="390263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Consulting &amp; </a:t>
            </a:r>
            <a:r>
              <a:rPr lang="en-US" sz="1800">
                <a:solidFill>
                  <a:schemeClr val="tx1">
                    <a:lumMod val="75000"/>
                    <a:lumOff val="25000"/>
                  </a:schemeClr>
                </a:solidFill>
              </a:rPr>
              <a:t>Training on Power BI &amp; Fabric</a:t>
            </a: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solidFill>
                  <a:srgbClr val="CC0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@Datatouille</a:t>
            </a:r>
            <a:endParaRPr lang="en-US" dirty="0">
              <a:solidFill>
                <a:srgbClr val="CC0000"/>
              </a:solidFill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>
                <a:solidFill>
                  <a:srgbClr val="CC000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Tristan Malherbe</a:t>
            </a:r>
            <a:endParaRPr lang="en-US" dirty="0">
              <a:solidFill>
                <a:srgbClr val="CC0000"/>
              </a:solidFill>
            </a:endParaRPr>
          </a:p>
        </p:txBody>
      </p:sp>
      <p:sp>
        <p:nvSpPr>
          <p:cNvPr id="15" name="Espace réservé du texte 1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fr-FR" dirty="0">
                <a:solidFill>
                  <a:srgbClr val="CC000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Tristan Malherbe</a:t>
            </a:r>
            <a:endParaRPr lang="fr-FR" dirty="0">
              <a:solidFill>
                <a:srgbClr val="CC0000"/>
              </a:solidFill>
            </a:endParaRP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23E57CE2-EFEF-49D1-B7D1-7520A9886E63}"/>
              </a:ext>
            </a:extLst>
          </p:cNvPr>
          <p:cNvSpPr txBox="1">
            <a:spLocks/>
          </p:cNvSpPr>
          <p:nvPr/>
        </p:nvSpPr>
        <p:spPr bwMode="auto">
          <a:xfrm>
            <a:off x="5218113" y="4343732"/>
            <a:ext cx="5697537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20000"/>
          </a:bodyPr>
          <a:lstStyle>
            <a:lvl1pPr marL="0" indent="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F2C811"/>
              </a:buClr>
              <a:buFont typeface="Arial" panose="020B0604020202020204" pitchFamily="34" charset="0"/>
              <a:buNone/>
              <a:defRPr lang="en-US" sz="2000" kern="1200" dirty="0" smtClean="0">
                <a:solidFill>
                  <a:schemeClr val="bg1"/>
                </a:solidFill>
                <a:latin typeface="+mn-lt"/>
                <a:ea typeface="Gotham Book" charset="0"/>
                <a:cs typeface="Gotham Book" charset="0"/>
              </a:defRPr>
            </a:lvl1pPr>
            <a:lvl2pPr marL="990575" indent="-38099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2C81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it-IT" sz="24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</a:rPr>
              <a:t>Co-Founder Club Power BI &amp; Club Fabric</a:t>
            </a:r>
            <a:endParaRPr kumimoji="0" lang="it-IT" sz="2400" b="1" i="0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7EBFC7B5-9684-40C2-B7D7-F12FEC3DA4D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255974" y="4814292"/>
            <a:ext cx="5697537" cy="940085"/>
          </a:xfrm>
        </p:spPr>
        <p:txBody>
          <a:bodyPr>
            <a:normAutofit/>
          </a:bodyPr>
          <a:lstStyle/>
          <a:p>
            <a:r>
              <a:rPr lang="en-US" sz="1800">
                <a:solidFill>
                  <a:schemeClr val="tx1">
                    <a:lumMod val="75000"/>
                    <a:lumOff val="25000"/>
                  </a:schemeClr>
                </a:solidFill>
              </a:rPr>
              <a:t>French Power BI User Group: 7k members</a:t>
            </a:r>
          </a:p>
          <a:p>
            <a:r>
              <a:rPr lang="en-US" sz="1800">
                <a:solidFill>
                  <a:schemeClr val="tx1">
                    <a:lumMod val="75000"/>
                    <a:lumOff val="25000"/>
                  </a:schemeClr>
                </a:solidFill>
              </a:rPr>
              <a:t>Club Fabric: 300 members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DAA91A95-3D84-4797-93FE-6EA172646A6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218113" y="3037884"/>
            <a:ext cx="5697537" cy="390525"/>
          </a:xfrm>
        </p:spPr>
        <p:txBody>
          <a:bodyPr>
            <a:normAutofit fontScale="92500" lnSpcReduction="10000"/>
          </a:bodyPr>
          <a:lstStyle/>
          <a:p>
            <a:r>
              <a:rPr lang="en-US" sz="2400" b="1" dirty="0">
                <a:solidFill>
                  <a:srgbClr val="CC0000"/>
                </a:solidFill>
              </a:rPr>
              <a:t>Microsoft Data Platform MVP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23B8DCD5-C640-4739-8778-9793ED07120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218113" y="3508706"/>
            <a:ext cx="5697537" cy="390263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Power Query/M, Modelling, DAX, Data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Visualisation</a:t>
            </a: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0" name="Image 2">
            <a:extLst>
              <a:ext uri="{FF2B5EF4-FFF2-40B4-BE49-F238E27FC236}">
                <a16:creationId xmlns:a16="http://schemas.microsoft.com/office/drawing/2014/main" id="{9236CFA8-955E-4560-AD5D-279917D6925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8633" y="2961792"/>
            <a:ext cx="1371673" cy="553418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A29DE7AC-0AF6-46D5-8482-CEE91D64B94B}"/>
              </a:ext>
            </a:extLst>
          </p:cNvPr>
          <p:cNvGrpSpPr/>
          <p:nvPr/>
        </p:nvGrpSpPr>
        <p:grpSpPr>
          <a:xfrm>
            <a:off x="10309637" y="4360793"/>
            <a:ext cx="706000" cy="614353"/>
            <a:chOff x="10749434" y="4481258"/>
            <a:chExt cx="957263" cy="723297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84131DF-00AD-4D82-A6CF-8FC05974D5ED}"/>
                </a:ext>
              </a:extLst>
            </p:cNvPr>
            <p:cNvSpPr/>
            <p:nvPr/>
          </p:nvSpPr>
          <p:spPr>
            <a:xfrm>
              <a:off x="10749434" y="4481258"/>
              <a:ext cx="957263" cy="723297"/>
            </a:xfrm>
            <a:prstGeom prst="rect">
              <a:avLst/>
            </a:prstGeom>
            <a:solidFill>
              <a:srgbClr val="F3C819"/>
            </a:solidFill>
            <a:ln>
              <a:solidFill>
                <a:srgbClr val="F3C8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429E30E0-989D-414B-9DAD-48A52E37AD2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0793910" y="4517801"/>
              <a:ext cx="891848" cy="666488"/>
            </a:xfrm>
            <a:prstGeom prst="rect">
              <a:avLst/>
            </a:prstGeom>
          </p:spPr>
        </p:pic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82A6FAF5-A6F9-42AE-8417-FDCA8AA53A6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6208" y="1677760"/>
            <a:ext cx="2194606" cy="616985"/>
          </a:xfrm>
          <a:prstGeom prst="rect">
            <a:avLst/>
          </a:prstGeom>
        </p:spPr>
      </p:pic>
      <p:pic>
        <p:nvPicPr>
          <p:cNvPr id="19" name="Espace réservé pour une image  18" descr="Une image contenant Visage humain, habits, personne, sourire&#10;&#10;Description générée automatiquement">
            <a:extLst>
              <a:ext uri="{FF2B5EF4-FFF2-40B4-BE49-F238E27FC236}">
                <a16:creationId xmlns:a16="http://schemas.microsoft.com/office/drawing/2014/main" id="{50F7CA97-3C7B-BDFC-CFDE-969487966C06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" r="7983"/>
          <a:stretch>
            <a:fillRect/>
          </a:stretch>
        </p:blipFill>
        <p:spPr>
          <a:xfrm>
            <a:off x="666093" y="815929"/>
            <a:ext cx="3002017" cy="3002016"/>
          </a:xfrm>
        </p:spPr>
      </p:pic>
      <p:pic>
        <p:nvPicPr>
          <p:cNvPr id="13" name="Image 12" descr="Une image contenant capture d’écran, symbole, Graphique, logo&#10;&#10;Description générée automatiquement">
            <a:extLst>
              <a:ext uri="{FF2B5EF4-FFF2-40B4-BE49-F238E27FC236}">
                <a16:creationId xmlns:a16="http://schemas.microsoft.com/office/drawing/2014/main" id="{C251FF82-19C1-6EBA-D9AC-781113F95AF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7763" y="4110370"/>
            <a:ext cx="1114238" cy="1137007"/>
          </a:xfrm>
          <a:prstGeom prst="rect">
            <a:avLst/>
          </a:prstGeom>
        </p:spPr>
      </p:pic>
      <p:sp>
        <p:nvSpPr>
          <p:cNvPr id="17" name="Google Shape;59;p5">
            <a:extLst>
              <a:ext uri="{FF2B5EF4-FFF2-40B4-BE49-F238E27FC236}">
                <a16:creationId xmlns:a16="http://schemas.microsoft.com/office/drawing/2014/main" id="{DC637D94-4748-42C4-1D8C-C7C591D5422C}"/>
              </a:ext>
            </a:extLst>
          </p:cNvPr>
          <p:cNvSpPr/>
          <p:nvPr/>
        </p:nvSpPr>
        <p:spPr>
          <a:xfrm>
            <a:off x="11195342" y="5859367"/>
            <a:ext cx="996658" cy="996658"/>
          </a:xfrm>
          <a:custGeom>
            <a:avLst/>
            <a:gdLst/>
            <a:ahLst/>
            <a:cxnLst/>
            <a:rect l="l" t="t" r="r" b="b"/>
            <a:pathLst>
              <a:path w="9251" h="7723" extrusionOk="0">
                <a:moveTo>
                  <a:pt x="7830" y="1"/>
                </a:moveTo>
                <a:cubicBezTo>
                  <a:pt x="7787" y="22"/>
                  <a:pt x="7745" y="32"/>
                  <a:pt x="7702" y="65"/>
                </a:cubicBezTo>
                <a:cubicBezTo>
                  <a:pt x="6794" y="588"/>
                  <a:pt x="7745" y="1624"/>
                  <a:pt x="7050" y="2468"/>
                </a:cubicBezTo>
                <a:cubicBezTo>
                  <a:pt x="6131" y="3578"/>
                  <a:pt x="2543" y="3953"/>
                  <a:pt x="898" y="6089"/>
                </a:cubicBezTo>
                <a:cubicBezTo>
                  <a:pt x="546" y="6548"/>
                  <a:pt x="247" y="7114"/>
                  <a:pt x="1" y="7722"/>
                </a:cubicBezTo>
                <a:lnTo>
                  <a:pt x="9250" y="7722"/>
                </a:lnTo>
                <a:lnTo>
                  <a:pt x="9250" y="941"/>
                </a:lnTo>
                <a:cubicBezTo>
                  <a:pt x="8706" y="780"/>
                  <a:pt x="8215" y="481"/>
                  <a:pt x="7830" y="1"/>
                </a:cubicBezTo>
                <a:close/>
              </a:path>
            </a:pathLst>
          </a:custGeom>
          <a:gradFill>
            <a:gsLst>
              <a:gs pos="0">
                <a:srgbClr val="F30B06"/>
              </a:gs>
              <a:gs pos="100000">
                <a:srgbClr val="CA2E1B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28588" dist="9525" dir="384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quada one"/>
            </a:endParaRPr>
          </a:p>
        </p:txBody>
      </p:sp>
    </p:spTree>
    <p:extLst>
      <p:ext uri="{BB962C8B-B14F-4D97-AF65-F5344CB8AC3E}">
        <p14:creationId xmlns:p14="http://schemas.microsoft.com/office/powerpoint/2010/main" val="1764760686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8A35FC72-4B32-F96C-13DB-29EA01DAE13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s-ES" smtClean="0"/>
              <a:pPr/>
              <a:t>3</a:t>
            </a:fld>
            <a:endParaRPr lang="es-ES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DF268DF9-A59F-D1EE-F332-6CC07825D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742" y="246973"/>
            <a:ext cx="8862918" cy="713662"/>
          </a:xfrm>
        </p:spPr>
        <p:txBody>
          <a:bodyPr/>
          <a:lstStyle/>
          <a:p>
            <a:r>
              <a:rPr lang="fr-FR"/>
              <a:t>Agenda</a:t>
            </a:r>
          </a:p>
        </p:txBody>
      </p:sp>
      <p:sp>
        <p:nvSpPr>
          <p:cNvPr id="4" name="Sous-titre 3">
            <a:extLst>
              <a:ext uri="{FF2B5EF4-FFF2-40B4-BE49-F238E27FC236}">
                <a16:creationId xmlns:a16="http://schemas.microsoft.com/office/drawing/2014/main" id="{EFDFFEA3-2B93-560F-109C-69452E1DF6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5458" y="1392616"/>
            <a:ext cx="8670533" cy="3693092"/>
          </a:xfrm>
        </p:spPr>
        <p:txBody>
          <a:bodyPr/>
          <a:lstStyle/>
          <a:p>
            <a:r>
              <a:rPr lang="fr-FR"/>
              <a:t>I – A bit of context…</a:t>
            </a:r>
          </a:p>
          <a:p>
            <a:endParaRPr lang="fr-FR" sz="100"/>
          </a:p>
          <a:p>
            <a:r>
              <a:rPr lang="fr-FR"/>
              <a:t>II – Why DAX Calculated Columns can be bad ?</a:t>
            </a:r>
          </a:p>
          <a:p>
            <a:endParaRPr lang="fr-FR" sz="100"/>
          </a:p>
          <a:p>
            <a:r>
              <a:rPr lang="fr-FR"/>
              <a:t>III – Use Cases for DAX Calculated Columns</a:t>
            </a:r>
          </a:p>
          <a:p>
            <a:r>
              <a:rPr lang="fr-FR" sz="2000"/>
              <a:t>	</a:t>
            </a:r>
            <a:r>
              <a:rPr lang="fr-FR" sz="2200"/>
              <a:t>Static segmentation based on DAX measures</a:t>
            </a:r>
          </a:p>
          <a:p>
            <a:r>
              <a:rPr lang="fr-FR" sz="2200"/>
              <a:t>	Precomputing flags in Dimension tables</a:t>
            </a:r>
          </a:p>
          <a:p>
            <a:r>
              <a:rPr lang="fr-FR" sz="2200"/>
              <a:t>	Inter-Table &amp; Inter-Row (windowing) patterns</a:t>
            </a:r>
          </a:p>
          <a:p>
            <a:r>
              <a:rPr lang="fr-FR"/>
              <a:t>	</a:t>
            </a:r>
          </a:p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7358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8A35FC72-4B32-F96C-13DB-29EA01DAE13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s-ES" smtClean="0"/>
              <a:pPr/>
              <a:t>4</a:t>
            </a:fld>
            <a:endParaRPr lang="es-ES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DF268DF9-A59F-D1EE-F332-6CC07825D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025" y="-5137"/>
            <a:ext cx="8862918" cy="713662"/>
          </a:xfrm>
        </p:spPr>
        <p:txBody>
          <a:bodyPr/>
          <a:lstStyle/>
          <a:p>
            <a:r>
              <a:rPr lang="fr-FR"/>
              <a:t>Context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39993C81-EAEF-2631-321C-65FE5FE1B4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076831"/>
            <a:ext cx="11279732" cy="4805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816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8A35FC72-4B32-F96C-13DB-29EA01DAE13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s-ES" smtClean="0"/>
              <a:pPr/>
              <a:t>5</a:t>
            </a:fld>
            <a:endParaRPr lang="es-ES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DF268DF9-A59F-D1EE-F332-6CC07825D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146" y="37967"/>
            <a:ext cx="10427413" cy="713662"/>
          </a:xfrm>
        </p:spPr>
        <p:txBody>
          <a:bodyPr/>
          <a:lstStyle/>
          <a:p>
            <a:r>
              <a:rPr lang="fr-FR"/>
              <a:t>Why DAX Calculated Columns can be bad ?</a:t>
            </a:r>
          </a:p>
        </p:txBody>
      </p:sp>
      <p:sp>
        <p:nvSpPr>
          <p:cNvPr id="4" name="Sous-titre 3">
            <a:extLst>
              <a:ext uri="{FF2B5EF4-FFF2-40B4-BE49-F238E27FC236}">
                <a16:creationId xmlns:a16="http://schemas.microsoft.com/office/drawing/2014/main" id="{EFDFFEA3-2B93-560F-109C-69452E1DF6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5006" y="950359"/>
            <a:ext cx="11645758" cy="5417323"/>
          </a:xfrm>
        </p:spPr>
        <p:txBody>
          <a:bodyPr/>
          <a:lstStyle/>
          <a:p>
            <a:r>
              <a:rPr lang="fr-FR" sz="2000"/>
              <a:t>1) </a:t>
            </a:r>
            <a:r>
              <a:rPr lang="fr-FR" sz="2200" b="1"/>
              <a:t>« Persisted » </a:t>
            </a:r>
            <a:r>
              <a:rPr lang="fr-FR" sz="2200"/>
              <a:t>in the data model and only </a:t>
            </a:r>
            <a:r>
              <a:rPr lang="fr-FR" sz="2200" b="1"/>
              <a:t>recompute</a:t>
            </a:r>
            <a:r>
              <a:rPr lang="fr-FR" sz="2200"/>
              <a:t> at processing time</a:t>
            </a:r>
          </a:p>
          <a:p>
            <a:r>
              <a:rPr lang="fr-FR" sz="2200"/>
              <a:t>2) Can have a </a:t>
            </a:r>
            <a:r>
              <a:rPr lang="fr-FR" sz="2200" b="1"/>
              <a:t>negative</a:t>
            </a:r>
            <a:r>
              <a:rPr lang="fr-FR" sz="2200"/>
              <a:t> </a:t>
            </a:r>
            <a:r>
              <a:rPr lang="fr-FR" sz="2200" b="1"/>
              <a:t>impact</a:t>
            </a:r>
            <a:r>
              <a:rPr lang="fr-FR" sz="2200"/>
              <a:t> on Data Model </a:t>
            </a:r>
            <a:r>
              <a:rPr lang="fr-FR" sz="2200" b="1" u="sng"/>
              <a:t>processing time </a:t>
            </a:r>
            <a:r>
              <a:rPr lang="fr-FR" sz="2200"/>
              <a:t>and </a:t>
            </a:r>
            <a:r>
              <a:rPr lang="fr-FR" sz="2200" b="1" u="sng"/>
              <a:t>size</a:t>
            </a:r>
          </a:p>
          <a:p>
            <a:r>
              <a:rPr lang="fr-FR" sz="2200"/>
              <a:t>3) Very often used for </a:t>
            </a:r>
            <a:r>
              <a:rPr lang="fr-FR" sz="2200" b="1" u="sng"/>
              <a:t>wrong reasons</a:t>
            </a:r>
          </a:p>
          <a:p>
            <a:endParaRPr lang="fr-FR" sz="100" b="1" u="sng"/>
          </a:p>
          <a:p>
            <a:endParaRPr lang="fr-FR" sz="300" b="1"/>
          </a:p>
          <a:p>
            <a:r>
              <a:rPr lang="fr-FR" sz="2000" b="1"/>
              <a:t>What are the alternatives to create columns in a Power BI project ?</a:t>
            </a:r>
          </a:p>
          <a:p>
            <a:r>
              <a:rPr lang="fr-FR" sz="2200" i="1"/>
              <a:t>«</a:t>
            </a:r>
            <a:r>
              <a:rPr lang="en-US" sz="2200" i="1"/>
              <a:t>Data should be transformed as far upstream as possible, and as far downstream as necessary</a:t>
            </a:r>
            <a:r>
              <a:rPr lang="fr-FR" sz="2200" i="1"/>
              <a:t>» (Matthew Roche)</a:t>
            </a:r>
          </a:p>
          <a:p>
            <a:endParaRPr lang="fr-FR" sz="700" i="1"/>
          </a:p>
          <a:p>
            <a:r>
              <a:rPr lang="fr-FR" sz="2200"/>
              <a:t>- DataWarehouse / SQL Layer: Not always available.</a:t>
            </a:r>
          </a:p>
          <a:p>
            <a:endParaRPr lang="fr-FR" sz="500"/>
          </a:p>
          <a:p>
            <a:r>
              <a:rPr lang="fr-FR" sz="2200"/>
              <a:t>- Power Query / M: Not always easy nor performant. DAX is sometimes better.</a:t>
            </a:r>
          </a:p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3576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8A35FC72-4B32-F96C-13DB-29EA01DAE13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s-ES" smtClean="0"/>
              <a:pPr/>
              <a:t>6</a:t>
            </a:fld>
            <a:endParaRPr lang="es-ES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DF268DF9-A59F-D1EE-F332-6CC07825D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83" y="0"/>
            <a:ext cx="10427413" cy="713662"/>
          </a:xfrm>
        </p:spPr>
        <p:txBody>
          <a:bodyPr/>
          <a:lstStyle/>
          <a:p>
            <a:r>
              <a:rPr lang="fr-FR" sz="3600"/>
              <a:t>The « Magic Triangle »</a:t>
            </a:r>
          </a:p>
        </p:txBody>
      </p:sp>
      <p:sp>
        <p:nvSpPr>
          <p:cNvPr id="4" name="Sous-titre 3">
            <a:extLst>
              <a:ext uri="{FF2B5EF4-FFF2-40B4-BE49-F238E27FC236}">
                <a16:creationId xmlns:a16="http://schemas.microsoft.com/office/drawing/2014/main" id="{EFDFFEA3-2B93-560F-109C-69452E1DF6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76964" y="1079696"/>
            <a:ext cx="6209444" cy="5050143"/>
          </a:xfrm>
        </p:spPr>
        <p:txBody>
          <a:bodyPr/>
          <a:lstStyle/>
          <a:p>
            <a:pPr algn="just"/>
            <a:r>
              <a:rPr lang="fr-FR" sz="1800" b="1"/>
              <a:t>Front-End Performance: </a:t>
            </a:r>
            <a:r>
              <a:rPr lang="fr-FR" sz="1800"/>
              <a:t>Performance &amp; Interactivity of your Power BI Report. Mostly relies on the quality of your Data Model and DAX measures.</a:t>
            </a:r>
          </a:p>
          <a:p>
            <a:endParaRPr lang="fr-FR" sz="1800"/>
          </a:p>
          <a:p>
            <a:pPr algn="just"/>
            <a:r>
              <a:rPr lang="fr-FR" sz="1800" b="1"/>
              <a:t>Back-End Performance: </a:t>
            </a:r>
            <a:r>
              <a:rPr lang="fr-FR" sz="1800"/>
              <a:t>Processing time of your Power BI model. Relies on many factors: Data Volumes, Architecture &amp; Infrastructure, Performance of the data source.</a:t>
            </a:r>
          </a:p>
          <a:p>
            <a:pPr algn="just"/>
            <a:endParaRPr lang="fr-FR" sz="1800" b="1"/>
          </a:p>
          <a:p>
            <a:pPr algn="just"/>
            <a:r>
              <a:rPr lang="fr-FR" sz="1800" b="1"/>
              <a:t>Data Model Size: </a:t>
            </a:r>
            <a:r>
              <a:rPr lang="fr-FR" sz="1800"/>
              <a:t>Size of your Power BI model. Mostly Relies on: Data Volumes &amp; Cardinality of Columns.</a:t>
            </a:r>
          </a:p>
          <a:p>
            <a:pPr algn="just"/>
            <a:endParaRPr lang="fr-FR" sz="1800"/>
          </a:p>
          <a:p>
            <a:endParaRPr lang="fr-FR" sz="1800"/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id="{832487B7-94EC-192A-51B6-6F7E7CD5C2ED}"/>
              </a:ext>
            </a:extLst>
          </p:cNvPr>
          <p:cNvGrpSpPr/>
          <p:nvPr/>
        </p:nvGrpSpPr>
        <p:grpSpPr>
          <a:xfrm>
            <a:off x="0" y="710341"/>
            <a:ext cx="6483441" cy="5503722"/>
            <a:chOff x="84783" y="720608"/>
            <a:chExt cx="6483441" cy="5503722"/>
          </a:xfrm>
        </p:grpSpPr>
        <p:sp>
          <p:nvSpPr>
            <p:cNvPr id="5" name="Triangle isocèle 4">
              <a:extLst>
                <a:ext uri="{FF2B5EF4-FFF2-40B4-BE49-F238E27FC236}">
                  <a16:creationId xmlns:a16="http://schemas.microsoft.com/office/drawing/2014/main" id="{05F362E7-E8EC-8A60-09AA-27AE685642EB}"/>
                </a:ext>
              </a:extLst>
            </p:cNvPr>
            <p:cNvSpPr/>
            <p:nvPr/>
          </p:nvSpPr>
          <p:spPr>
            <a:xfrm>
              <a:off x="556944" y="1233367"/>
              <a:ext cx="5099407" cy="4534619"/>
            </a:xfrm>
            <a:prstGeom prst="triangle">
              <a:avLst>
                <a:gd name="adj" fmla="val 50101"/>
              </a:avLst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" name="Sous-titre 3">
              <a:extLst>
                <a:ext uri="{FF2B5EF4-FFF2-40B4-BE49-F238E27FC236}">
                  <a16:creationId xmlns:a16="http://schemas.microsoft.com/office/drawing/2014/main" id="{27938575-B585-201B-DD77-AF4DEE028EAB}"/>
                </a:ext>
              </a:extLst>
            </p:cNvPr>
            <p:cNvSpPr txBox="1">
              <a:spLocks/>
            </p:cNvSpPr>
            <p:nvPr/>
          </p:nvSpPr>
          <p:spPr>
            <a:xfrm>
              <a:off x="2084798" y="720608"/>
              <a:ext cx="2369904" cy="540757"/>
            </a:xfrm>
            <a:prstGeom prst="rect">
              <a:avLst/>
            </a:prstGeom>
          </p:spPr>
          <p:txBody>
            <a:bodyPr spcFirstLastPara="1" wrap="square" lIns="68575" tIns="34275" rIns="68575" bIns="3427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 eaLnBrk="1" hangingPunct="1">
                <a:lnSpc>
                  <a:spcPct val="100000"/>
                </a:lnSpc>
                <a:spcBef>
                  <a:spcPts val="1067"/>
                </a:spcBef>
                <a:spcAft>
                  <a:spcPts val="0"/>
                </a:spcAft>
                <a:buClr>
                  <a:srgbClr val="FFFFFF"/>
                </a:buClr>
                <a:buSzPts val="1200"/>
                <a:buFont typeface="Arial"/>
                <a:buNone/>
                <a:defRPr sz="2800" b="0" i="0" u="none" strike="noStrike" cap="none">
                  <a:solidFill>
                    <a:schemeClr val="tx1"/>
                  </a:solidFill>
                  <a:latin typeface="+mn-lt"/>
                  <a:ea typeface="Arial"/>
                  <a:cs typeface="Arial"/>
                  <a:sym typeface="Arial"/>
                </a:defRPr>
              </a:lvl1pPr>
              <a:lvl2pPr marR="0" lvl="1" algn="ctr" rtl="0" eaLnBrk="1" hangingPunct="1">
                <a:lnSpc>
                  <a:spcPct val="100000"/>
                </a:lnSpc>
                <a:spcBef>
                  <a:spcPts val="533"/>
                </a:spcBef>
                <a:spcAft>
                  <a:spcPts val="0"/>
                </a:spcAft>
                <a:buClr>
                  <a:srgbClr val="FFFFFF"/>
                </a:buClr>
                <a:buSzPts val="2800"/>
                <a:buFont typeface="Arial"/>
                <a:buNone/>
                <a:defRPr sz="3733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ctr" rtl="0" eaLnBrk="1" hangingPunct="1">
                <a:lnSpc>
                  <a:spcPct val="100000"/>
                </a:lnSpc>
                <a:spcBef>
                  <a:spcPts val="533"/>
                </a:spcBef>
                <a:spcAft>
                  <a:spcPts val="0"/>
                </a:spcAft>
                <a:buClr>
                  <a:srgbClr val="FFFFFF"/>
                </a:buClr>
                <a:buSzPts val="2800"/>
                <a:buFont typeface="Arial"/>
                <a:buNone/>
                <a:defRPr sz="3733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ctr" rtl="0" eaLnBrk="1" hangingPunct="1">
                <a:lnSpc>
                  <a:spcPct val="100000"/>
                </a:lnSpc>
                <a:spcBef>
                  <a:spcPts val="533"/>
                </a:spcBef>
                <a:spcAft>
                  <a:spcPts val="0"/>
                </a:spcAft>
                <a:buClr>
                  <a:srgbClr val="FFFFFF"/>
                </a:buClr>
                <a:buSzPts val="2800"/>
                <a:buFont typeface="Arial"/>
                <a:buNone/>
                <a:defRPr sz="3733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ctr" rtl="0" eaLnBrk="1" hangingPunct="1">
                <a:lnSpc>
                  <a:spcPct val="100000"/>
                </a:lnSpc>
                <a:spcBef>
                  <a:spcPts val="533"/>
                </a:spcBef>
                <a:spcAft>
                  <a:spcPts val="0"/>
                </a:spcAft>
                <a:buClr>
                  <a:srgbClr val="FFFFFF"/>
                </a:buClr>
                <a:buSzPts val="2800"/>
                <a:buFont typeface="Arial"/>
                <a:buNone/>
                <a:defRPr sz="3733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ctr" rtl="0" eaLnBrk="1" hangingPunct="1">
                <a:lnSpc>
                  <a:spcPct val="100000"/>
                </a:lnSpc>
                <a:spcBef>
                  <a:spcPts val="533"/>
                </a:spcBef>
                <a:spcAft>
                  <a:spcPts val="0"/>
                </a:spcAft>
                <a:buClr>
                  <a:srgbClr val="FFFFFF"/>
                </a:buClr>
                <a:buSzPts val="2800"/>
                <a:buFont typeface="Arial"/>
                <a:buNone/>
                <a:defRPr sz="3733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ctr" rtl="0" eaLnBrk="1" hangingPunct="1">
                <a:lnSpc>
                  <a:spcPct val="100000"/>
                </a:lnSpc>
                <a:spcBef>
                  <a:spcPts val="533"/>
                </a:spcBef>
                <a:spcAft>
                  <a:spcPts val="0"/>
                </a:spcAft>
                <a:buClr>
                  <a:srgbClr val="FFFFFF"/>
                </a:buClr>
                <a:buSzPts val="2800"/>
                <a:buFont typeface="Arial"/>
                <a:buNone/>
                <a:defRPr sz="3733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ctr" rtl="0" eaLnBrk="1" hangingPunct="1">
                <a:lnSpc>
                  <a:spcPct val="100000"/>
                </a:lnSpc>
                <a:spcBef>
                  <a:spcPts val="533"/>
                </a:spcBef>
                <a:spcAft>
                  <a:spcPts val="0"/>
                </a:spcAft>
                <a:buClr>
                  <a:srgbClr val="FFFFFF"/>
                </a:buClr>
                <a:buSzPts val="2800"/>
                <a:buFont typeface="Arial"/>
                <a:buNone/>
                <a:defRPr sz="3733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ctr" rtl="0" eaLnBrk="1" hangingPunct="1">
                <a:lnSpc>
                  <a:spcPct val="100000"/>
                </a:lnSpc>
                <a:spcBef>
                  <a:spcPts val="533"/>
                </a:spcBef>
                <a:spcAft>
                  <a:spcPts val="0"/>
                </a:spcAft>
                <a:buClr>
                  <a:srgbClr val="FFFFFF"/>
                </a:buClr>
                <a:buSzPts val="2800"/>
                <a:buFont typeface="Arial"/>
                <a:buNone/>
                <a:defRPr sz="3733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fr-FR" sz="1800" b="1" kern="0"/>
                <a:t>Front-End Performance</a:t>
              </a:r>
            </a:p>
          </p:txBody>
        </p:sp>
        <p:sp>
          <p:nvSpPr>
            <p:cNvPr id="7" name="Sous-titre 3">
              <a:extLst>
                <a:ext uri="{FF2B5EF4-FFF2-40B4-BE49-F238E27FC236}">
                  <a16:creationId xmlns:a16="http://schemas.microsoft.com/office/drawing/2014/main" id="{10DC6564-1AB9-761F-07E8-45B4AE24DE72}"/>
                </a:ext>
              </a:extLst>
            </p:cNvPr>
            <p:cNvSpPr txBox="1">
              <a:spLocks/>
            </p:cNvSpPr>
            <p:nvPr/>
          </p:nvSpPr>
          <p:spPr>
            <a:xfrm>
              <a:off x="4198320" y="5667057"/>
              <a:ext cx="2369904" cy="540757"/>
            </a:xfrm>
            <a:prstGeom prst="rect">
              <a:avLst/>
            </a:prstGeom>
          </p:spPr>
          <p:txBody>
            <a:bodyPr spcFirstLastPara="1" wrap="square" lIns="68575" tIns="34275" rIns="68575" bIns="3427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 eaLnBrk="1" hangingPunct="1">
                <a:lnSpc>
                  <a:spcPct val="100000"/>
                </a:lnSpc>
                <a:spcBef>
                  <a:spcPts val="1067"/>
                </a:spcBef>
                <a:spcAft>
                  <a:spcPts val="0"/>
                </a:spcAft>
                <a:buClr>
                  <a:srgbClr val="FFFFFF"/>
                </a:buClr>
                <a:buSzPts val="1200"/>
                <a:buFont typeface="Arial"/>
                <a:buNone/>
                <a:defRPr sz="2800" b="0" i="0" u="none" strike="noStrike" cap="none">
                  <a:solidFill>
                    <a:schemeClr val="tx1"/>
                  </a:solidFill>
                  <a:latin typeface="+mn-lt"/>
                  <a:ea typeface="Arial"/>
                  <a:cs typeface="Arial"/>
                  <a:sym typeface="Arial"/>
                </a:defRPr>
              </a:lvl1pPr>
              <a:lvl2pPr marR="0" lvl="1" algn="ctr" rtl="0" eaLnBrk="1" hangingPunct="1">
                <a:lnSpc>
                  <a:spcPct val="100000"/>
                </a:lnSpc>
                <a:spcBef>
                  <a:spcPts val="533"/>
                </a:spcBef>
                <a:spcAft>
                  <a:spcPts val="0"/>
                </a:spcAft>
                <a:buClr>
                  <a:srgbClr val="FFFFFF"/>
                </a:buClr>
                <a:buSzPts val="2800"/>
                <a:buFont typeface="Arial"/>
                <a:buNone/>
                <a:defRPr sz="3733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ctr" rtl="0" eaLnBrk="1" hangingPunct="1">
                <a:lnSpc>
                  <a:spcPct val="100000"/>
                </a:lnSpc>
                <a:spcBef>
                  <a:spcPts val="533"/>
                </a:spcBef>
                <a:spcAft>
                  <a:spcPts val="0"/>
                </a:spcAft>
                <a:buClr>
                  <a:srgbClr val="FFFFFF"/>
                </a:buClr>
                <a:buSzPts val="2800"/>
                <a:buFont typeface="Arial"/>
                <a:buNone/>
                <a:defRPr sz="3733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ctr" rtl="0" eaLnBrk="1" hangingPunct="1">
                <a:lnSpc>
                  <a:spcPct val="100000"/>
                </a:lnSpc>
                <a:spcBef>
                  <a:spcPts val="533"/>
                </a:spcBef>
                <a:spcAft>
                  <a:spcPts val="0"/>
                </a:spcAft>
                <a:buClr>
                  <a:srgbClr val="FFFFFF"/>
                </a:buClr>
                <a:buSzPts val="2800"/>
                <a:buFont typeface="Arial"/>
                <a:buNone/>
                <a:defRPr sz="3733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ctr" rtl="0" eaLnBrk="1" hangingPunct="1">
                <a:lnSpc>
                  <a:spcPct val="100000"/>
                </a:lnSpc>
                <a:spcBef>
                  <a:spcPts val="533"/>
                </a:spcBef>
                <a:spcAft>
                  <a:spcPts val="0"/>
                </a:spcAft>
                <a:buClr>
                  <a:srgbClr val="FFFFFF"/>
                </a:buClr>
                <a:buSzPts val="2800"/>
                <a:buFont typeface="Arial"/>
                <a:buNone/>
                <a:defRPr sz="3733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ctr" rtl="0" eaLnBrk="1" hangingPunct="1">
                <a:lnSpc>
                  <a:spcPct val="100000"/>
                </a:lnSpc>
                <a:spcBef>
                  <a:spcPts val="533"/>
                </a:spcBef>
                <a:spcAft>
                  <a:spcPts val="0"/>
                </a:spcAft>
                <a:buClr>
                  <a:srgbClr val="FFFFFF"/>
                </a:buClr>
                <a:buSzPts val="2800"/>
                <a:buFont typeface="Arial"/>
                <a:buNone/>
                <a:defRPr sz="3733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ctr" rtl="0" eaLnBrk="1" hangingPunct="1">
                <a:lnSpc>
                  <a:spcPct val="100000"/>
                </a:lnSpc>
                <a:spcBef>
                  <a:spcPts val="533"/>
                </a:spcBef>
                <a:spcAft>
                  <a:spcPts val="0"/>
                </a:spcAft>
                <a:buClr>
                  <a:srgbClr val="FFFFFF"/>
                </a:buClr>
                <a:buSzPts val="2800"/>
                <a:buFont typeface="Arial"/>
                <a:buNone/>
                <a:defRPr sz="3733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ctr" rtl="0" eaLnBrk="1" hangingPunct="1">
                <a:lnSpc>
                  <a:spcPct val="100000"/>
                </a:lnSpc>
                <a:spcBef>
                  <a:spcPts val="533"/>
                </a:spcBef>
                <a:spcAft>
                  <a:spcPts val="0"/>
                </a:spcAft>
                <a:buClr>
                  <a:srgbClr val="FFFFFF"/>
                </a:buClr>
                <a:buSzPts val="2800"/>
                <a:buFont typeface="Arial"/>
                <a:buNone/>
                <a:defRPr sz="3733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ctr" rtl="0" eaLnBrk="1" hangingPunct="1">
                <a:lnSpc>
                  <a:spcPct val="100000"/>
                </a:lnSpc>
                <a:spcBef>
                  <a:spcPts val="533"/>
                </a:spcBef>
                <a:spcAft>
                  <a:spcPts val="0"/>
                </a:spcAft>
                <a:buClr>
                  <a:srgbClr val="FFFFFF"/>
                </a:buClr>
                <a:buSzPts val="2800"/>
                <a:buFont typeface="Arial"/>
                <a:buNone/>
                <a:defRPr sz="3733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fr-FR" sz="1800" b="1" kern="0"/>
                <a:t>Back-End Performance</a:t>
              </a:r>
            </a:p>
          </p:txBody>
        </p:sp>
        <p:sp>
          <p:nvSpPr>
            <p:cNvPr id="8" name="Sous-titre 3">
              <a:extLst>
                <a:ext uri="{FF2B5EF4-FFF2-40B4-BE49-F238E27FC236}">
                  <a16:creationId xmlns:a16="http://schemas.microsoft.com/office/drawing/2014/main" id="{BDA4B2C0-E082-D120-8047-D7121F85762D}"/>
                </a:ext>
              </a:extLst>
            </p:cNvPr>
            <p:cNvSpPr txBox="1">
              <a:spLocks/>
            </p:cNvSpPr>
            <p:nvPr/>
          </p:nvSpPr>
          <p:spPr>
            <a:xfrm>
              <a:off x="84783" y="5683573"/>
              <a:ext cx="2369904" cy="540757"/>
            </a:xfrm>
            <a:prstGeom prst="rect">
              <a:avLst/>
            </a:prstGeom>
          </p:spPr>
          <p:txBody>
            <a:bodyPr spcFirstLastPara="1" wrap="square" lIns="68575" tIns="34275" rIns="68575" bIns="3427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 eaLnBrk="1" hangingPunct="1">
                <a:lnSpc>
                  <a:spcPct val="100000"/>
                </a:lnSpc>
                <a:spcBef>
                  <a:spcPts val="1067"/>
                </a:spcBef>
                <a:spcAft>
                  <a:spcPts val="0"/>
                </a:spcAft>
                <a:buClr>
                  <a:srgbClr val="FFFFFF"/>
                </a:buClr>
                <a:buSzPts val="1200"/>
                <a:buFont typeface="Arial"/>
                <a:buNone/>
                <a:defRPr sz="2800" b="0" i="0" u="none" strike="noStrike" cap="none">
                  <a:solidFill>
                    <a:schemeClr val="tx1"/>
                  </a:solidFill>
                  <a:latin typeface="+mn-lt"/>
                  <a:ea typeface="Arial"/>
                  <a:cs typeface="Arial"/>
                  <a:sym typeface="Arial"/>
                </a:defRPr>
              </a:lvl1pPr>
              <a:lvl2pPr marR="0" lvl="1" algn="ctr" rtl="0" eaLnBrk="1" hangingPunct="1">
                <a:lnSpc>
                  <a:spcPct val="100000"/>
                </a:lnSpc>
                <a:spcBef>
                  <a:spcPts val="533"/>
                </a:spcBef>
                <a:spcAft>
                  <a:spcPts val="0"/>
                </a:spcAft>
                <a:buClr>
                  <a:srgbClr val="FFFFFF"/>
                </a:buClr>
                <a:buSzPts val="2800"/>
                <a:buFont typeface="Arial"/>
                <a:buNone/>
                <a:defRPr sz="3733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ctr" rtl="0" eaLnBrk="1" hangingPunct="1">
                <a:lnSpc>
                  <a:spcPct val="100000"/>
                </a:lnSpc>
                <a:spcBef>
                  <a:spcPts val="533"/>
                </a:spcBef>
                <a:spcAft>
                  <a:spcPts val="0"/>
                </a:spcAft>
                <a:buClr>
                  <a:srgbClr val="FFFFFF"/>
                </a:buClr>
                <a:buSzPts val="2800"/>
                <a:buFont typeface="Arial"/>
                <a:buNone/>
                <a:defRPr sz="3733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ctr" rtl="0" eaLnBrk="1" hangingPunct="1">
                <a:lnSpc>
                  <a:spcPct val="100000"/>
                </a:lnSpc>
                <a:spcBef>
                  <a:spcPts val="533"/>
                </a:spcBef>
                <a:spcAft>
                  <a:spcPts val="0"/>
                </a:spcAft>
                <a:buClr>
                  <a:srgbClr val="FFFFFF"/>
                </a:buClr>
                <a:buSzPts val="2800"/>
                <a:buFont typeface="Arial"/>
                <a:buNone/>
                <a:defRPr sz="3733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ctr" rtl="0" eaLnBrk="1" hangingPunct="1">
                <a:lnSpc>
                  <a:spcPct val="100000"/>
                </a:lnSpc>
                <a:spcBef>
                  <a:spcPts val="533"/>
                </a:spcBef>
                <a:spcAft>
                  <a:spcPts val="0"/>
                </a:spcAft>
                <a:buClr>
                  <a:srgbClr val="FFFFFF"/>
                </a:buClr>
                <a:buSzPts val="2800"/>
                <a:buFont typeface="Arial"/>
                <a:buNone/>
                <a:defRPr sz="3733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ctr" rtl="0" eaLnBrk="1" hangingPunct="1">
                <a:lnSpc>
                  <a:spcPct val="100000"/>
                </a:lnSpc>
                <a:spcBef>
                  <a:spcPts val="533"/>
                </a:spcBef>
                <a:spcAft>
                  <a:spcPts val="0"/>
                </a:spcAft>
                <a:buClr>
                  <a:srgbClr val="FFFFFF"/>
                </a:buClr>
                <a:buSzPts val="2800"/>
                <a:buFont typeface="Arial"/>
                <a:buNone/>
                <a:defRPr sz="3733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ctr" rtl="0" eaLnBrk="1" hangingPunct="1">
                <a:lnSpc>
                  <a:spcPct val="100000"/>
                </a:lnSpc>
                <a:spcBef>
                  <a:spcPts val="533"/>
                </a:spcBef>
                <a:spcAft>
                  <a:spcPts val="0"/>
                </a:spcAft>
                <a:buClr>
                  <a:srgbClr val="FFFFFF"/>
                </a:buClr>
                <a:buSzPts val="2800"/>
                <a:buFont typeface="Arial"/>
                <a:buNone/>
                <a:defRPr sz="3733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ctr" rtl="0" eaLnBrk="1" hangingPunct="1">
                <a:lnSpc>
                  <a:spcPct val="100000"/>
                </a:lnSpc>
                <a:spcBef>
                  <a:spcPts val="533"/>
                </a:spcBef>
                <a:spcAft>
                  <a:spcPts val="0"/>
                </a:spcAft>
                <a:buClr>
                  <a:srgbClr val="FFFFFF"/>
                </a:buClr>
                <a:buSzPts val="2800"/>
                <a:buFont typeface="Arial"/>
                <a:buNone/>
                <a:defRPr sz="3733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ctr" rtl="0" eaLnBrk="1" hangingPunct="1">
                <a:lnSpc>
                  <a:spcPct val="100000"/>
                </a:lnSpc>
                <a:spcBef>
                  <a:spcPts val="533"/>
                </a:spcBef>
                <a:spcAft>
                  <a:spcPts val="0"/>
                </a:spcAft>
                <a:buClr>
                  <a:srgbClr val="FFFFFF"/>
                </a:buClr>
                <a:buSzPts val="2800"/>
                <a:buFont typeface="Arial"/>
                <a:buNone/>
                <a:defRPr sz="3733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fr-FR" sz="1800" b="1" kern="0"/>
                <a:t>Data Model Size</a:t>
              </a:r>
            </a:p>
          </p:txBody>
        </p:sp>
      </p:grp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834E208F-A714-1260-63B1-15796EAD7AFF}"/>
              </a:ext>
            </a:extLst>
          </p:cNvPr>
          <p:cNvGrpSpPr/>
          <p:nvPr/>
        </p:nvGrpSpPr>
        <p:grpSpPr>
          <a:xfrm>
            <a:off x="1527426" y="1956631"/>
            <a:ext cx="3383619" cy="3291647"/>
            <a:chOff x="1527426" y="1956631"/>
            <a:chExt cx="3383619" cy="3291647"/>
          </a:xfrm>
        </p:grpSpPr>
        <p:sp>
          <p:nvSpPr>
            <p:cNvPr id="10" name="Organigramme : Connecteur 9">
              <a:extLst>
                <a:ext uri="{FF2B5EF4-FFF2-40B4-BE49-F238E27FC236}">
                  <a16:creationId xmlns:a16="http://schemas.microsoft.com/office/drawing/2014/main" id="{788DC8D0-E0F0-D491-B939-36683CF9DE39}"/>
                </a:ext>
              </a:extLst>
            </p:cNvPr>
            <p:cNvSpPr/>
            <p:nvPr/>
          </p:nvSpPr>
          <p:spPr>
            <a:xfrm>
              <a:off x="2085655" y="3806576"/>
              <a:ext cx="114725" cy="92468"/>
            </a:xfrm>
            <a:prstGeom prst="flowChartConnector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Organigramme : Connecteur 10">
              <a:extLst>
                <a:ext uri="{FF2B5EF4-FFF2-40B4-BE49-F238E27FC236}">
                  <a16:creationId xmlns:a16="http://schemas.microsoft.com/office/drawing/2014/main" id="{76140496-E178-4DF5-6837-B3C2C4704880}"/>
                </a:ext>
              </a:extLst>
            </p:cNvPr>
            <p:cNvSpPr/>
            <p:nvPr/>
          </p:nvSpPr>
          <p:spPr>
            <a:xfrm>
              <a:off x="3876560" y="4708990"/>
              <a:ext cx="114725" cy="92468"/>
            </a:xfrm>
            <a:prstGeom prst="flowChartConnector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Organigramme : Connecteur 11">
              <a:extLst>
                <a:ext uri="{FF2B5EF4-FFF2-40B4-BE49-F238E27FC236}">
                  <a16:creationId xmlns:a16="http://schemas.microsoft.com/office/drawing/2014/main" id="{4D03AB48-2AC6-900F-E875-FBCC2FA25063}"/>
                </a:ext>
              </a:extLst>
            </p:cNvPr>
            <p:cNvSpPr/>
            <p:nvPr/>
          </p:nvSpPr>
          <p:spPr>
            <a:xfrm>
              <a:off x="2819191" y="4345972"/>
              <a:ext cx="114725" cy="92468"/>
            </a:xfrm>
            <a:prstGeom prst="flowChartConnector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Organigramme : Connecteur 12">
              <a:extLst>
                <a:ext uri="{FF2B5EF4-FFF2-40B4-BE49-F238E27FC236}">
                  <a16:creationId xmlns:a16="http://schemas.microsoft.com/office/drawing/2014/main" id="{1C8B07A4-F07A-002D-66FE-6D5F83F8F473}"/>
                </a:ext>
              </a:extLst>
            </p:cNvPr>
            <p:cNvSpPr/>
            <p:nvPr/>
          </p:nvSpPr>
          <p:spPr>
            <a:xfrm>
              <a:off x="3271442" y="3186412"/>
              <a:ext cx="114725" cy="92468"/>
            </a:xfrm>
            <a:prstGeom prst="flowChartConnector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" name="Organigramme : Connecteur 13">
              <a:extLst>
                <a:ext uri="{FF2B5EF4-FFF2-40B4-BE49-F238E27FC236}">
                  <a16:creationId xmlns:a16="http://schemas.microsoft.com/office/drawing/2014/main" id="{F6A6DE3E-F345-74CF-3842-AECA52BE5117}"/>
                </a:ext>
              </a:extLst>
            </p:cNvPr>
            <p:cNvSpPr/>
            <p:nvPr/>
          </p:nvSpPr>
          <p:spPr>
            <a:xfrm>
              <a:off x="4796320" y="5119354"/>
              <a:ext cx="114725" cy="92468"/>
            </a:xfrm>
            <a:prstGeom prst="flowChartConnector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" name="Organigramme : Connecteur 14">
              <a:extLst>
                <a:ext uri="{FF2B5EF4-FFF2-40B4-BE49-F238E27FC236}">
                  <a16:creationId xmlns:a16="http://schemas.microsoft.com/office/drawing/2014/main" id="{3E69CBBE-6602-EA52-27A5-F2B6D24C103B}"/>
                </a:ext>
              </a:extLst>
            </p:cNvPr>
            <p:cNvSpPr/>
            <p:nvPr/>
          </p:nvSpPr>
          <p:spPr>
            <a:xfrm>
              <a:off x="1527426" y="5063342"/>
              <a:ext cx="114725" cy="92468"/>
            </a:xfrm>
            <a:prstGeom prst="flowChartConnector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Organigramme : Connecteur 15">
              <a:extLst>
                <a:ext uri="{FF2B5EF4-FFF2-40B4-BE49-F238E27FC236}">
                  <a16:creationId xmlns:a16="http://schemas.microsoft.com/office/drawing/2014/main" id="{1BE90A30-EBE9-BDD6-A1F2-AFC552BFD023}"/>
                </a:ext>
              </a:extLst>
            </p:cNvPr>
            <p:cNvSpPr/>
            <p:nvPr/>
          </p:nvSpPr>
          <p:spPr>
            <a:xfrm>
              <a:off x="3081371" y="5155810"/>
              <a:ext cx="114725" cy="92468"/>
            </a:xfrm>
            <a:prstGeom prst="flowChartConnector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" name="Organigramme : Connecteur 16">
              <a:extLst>
                <a:ext uri="{FF2B5EF4-FFF2-40B4-BE49-F238E27FC236}">
                  <a16:creationId xmlns:a16="http://schemas.microsoft.com/office/drawing/2014/main" id="{E441FCCA-E645-6B3B-9E33-051805B7F260}"/>
                </a:ext>
              </a:extLst>
            </p:cNvPr>
            <p:cNvSpPr/>
            <p:nvPr/>
          </p:nvSpPr>
          <p:spPr>
            <a:xfrm>
              <a:off x="2713258" y="2659833"/>
              <a:ext cx="114725" cy="92468"/>
            </a:xfrm>
            <a:prstGeom prst="flowChartConnector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" name="Organigramme : Connecteur 17">
              <a:extLst>
                <a:ext uri="{FF2B5EF4-FFF2-40B4-BE49-F238E27FC236}">
                  <a16:creationId xmlns:a16="http://schemas.microsoft.com/office/drawing/2014/main" id="{4B3014E5-82EF-6A9B-DE24-6B326DB4768A}"/>
                </a:ext>
              </a:extLst>
            </p:cNvPr>
            <p:cNvSpPr/>
            <p:nvPr/>
          </p:nvSpPr>
          <p:spPr>
            <a:xfrm>
              <a:off x="3058893" y="1956631"/>
              <a:ext cx="114725" cy="92468"/>
            </a:xfrm>
            <a:prstGeom prst="flowChartConnector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Organigramme : Connecteur 18">
              <a:extLst>
                <a:ext uri="{FF2B5EF4-FFF2-40B4-BE49-F238E27FC236}">
                  <a16:creationId xmlns:a16="http://schemas.microsoft.com/office/drawing/2014/main" id="{3D4F0F89-C771-CD07-71EE-B495B9D88AFA}"/>
                </a:ext>
              </a:extLst>
            </p:cNvPr>
            <p:cNvSpPr/>
            <p:nvPr/>
          </p:nvSpPr>
          <p:spPr>
            <a:xfrm>
              <a:off x="3890480" y="3986377"/>
              <a:ext cx="114725" cy="92468"/>
            </a:xfrm>
            <a:prstGeom prst="flowChartConnector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1" name="ZoneTexte 20">
            <a:extLst>
              <a:ext uri="{FF2B5EF4-FFF2-40B4-BE49-F238E27FC236}">
                <a16:creationId xmlns:a16="http://schemas.microsoft.com/office/drawing/2014/main" id="{2A042079-099D-5662-9D46-6D52B5AF7E59}"/>
              </a:ext>
            </a:extLst>
          </p:cNvPr>
          <p:cNvSpPr txBox="1"/>
          <p:nvPr/>
        </p:nvSpPr>
        <p:spPr>
          <a:xfrm>
            <a:off x="6409136" y="6563581"/>
            <a:ext cx="60514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>
                <a:solidFill>
                  <a:srgbClr val="FF0000"/>
                </a:solidFill>
              </a:rPr>
              <a:t>Decisions that you make in Power BI</a:t>
            </a:r>
          </a:p>
        </p:txBody>
      </p:sp>
      <p:sp>
        <p:nvSpPr>
          <p:cNvPr id="22" name="Organigramme : Connecteur 21">
            <a:extLst>
              <a:ext uri="{FF2B5EF4-FFF2-40B4-BE49-F238E27FC236}">
                <a16:creationId xmlns:a16="http://schemas.microsoft.com/office/drawing/2014/main" id="{35903EB7-5140-464B-642B-01EADBDCCB69}"/>
              </a:ext>
            </a:extLst>
          </p:cNvPr>
          <p:cNvSpPr/>
          <p:nvPr/>
        </p:nvSpPr>
        <p:spPr>
          <a:xfrm>
            <a:off x="6366440" y="6690871"/>
            <a:ext cx="75118" cy="84021"/>
          </a:xfrm>
          <a:prstGeom prst="flowChartConnector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1286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21" grpId="0"/>
      <p:bldP spid="2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8A35FC72-4B32-F96C-13DB-29EA01DAE13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s-ES" smtClean="0"/>
              <a:pPr/>
              <a:t>7</a:t>
            </a:fld>
            <a:endParaRPr lang="es-ES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DF268DF9-A59F-D1EE-F332-6CC07825D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146" y="37967"/>
            <a:ext cx="10427413" cy="713662"/>
          </a:xfrm>
        </p:spPr>
        <p:txBody>
          <a:bodyPr/>
          <a:lstStyle/>
          <a:p>
            <a:r>
              <a:rPr lang="fr-FR"/>
              <a:t>Conclusion</a:t>
            </a:r>
          </a:p>
        </p:txBody>
      </p:sp>
      <p:sp>
        <p:nvSpPr>
          <p:cNvPr id="4" name="Sous-titre 3">
            <a:extLst>
              <a:ext uri="{FF2B5EF4-FFF2-40B4-BE49-F238E27FC236}">
                <a16:creationId xmlns:a16="http://schemas.microsoft.com/office/drawing/2014/main" id="{EFDFFEA3-2B93-560F-109C-69452E1DF6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5006" y="1001730"/>
            <a:ext cx="11645758" cy="5417323"/>
          </a:xfrm>
        </p:spPr>
        <p:txBody>
          <a:bodyPr/>
          <a:lstStyle/>
          <a:p>
            <a:r>
              <a:rPr lang="fr-FR" sz="2000"/>
              <a:t>1) </a:t>
            </a:r>
            <a:r>
              <a:rPr lang="fr-FR" sz="2200"/>
              <a:t>Do it </a:t>
            </a:r>
            <a:r>
              <a:rPr lang="fr-FR" sz="2200" b="1"/>
              <a:t>upstream</a:t>
            </a:r>
            <a:r>
              <a:rPr lang="fr-FR" sz="2200"/>
              <a:t> if you can (SQL / DataWarehouse) but be </a:t>
            </a:r>
            <a:r>
              <a:rPr lang="fr-FR" sz="2200" b="1" u="sng"/>
              <a:t>pragmatic</a:t>
            </a:r>
          </a:p>
          <a:p>
            <a:endParaRPr lang="fr-FR" sz="1200"/>
          </a:p>
          <a:p>
            <a:r>
              <a:rPr lang="fr-FR" sz="2200"/>
              <a:t>2) Always think about the </a:t>
            </a:r>
            <a:r>
              <a:rPr lang="fr-FR" sz="2200" b="1"/>
              <a:t>‘Magic Triangle’ </a:t>
            </a:r>
            <a:r>
              <a:rPr lang="fr-FR" sz="2200"/>
              <a:t>when making decisions in your Data Model</a:t>
            </a:r>
          </a:p>
          <a:p>
            <a:endParaRPr lang="fr-FR" sz="1200"/>
          </a:p>
          <a:p>
            <a:r>
              <a:rPr lang="fr-FR" sz="2200"/>
              <a:t>3) DAX Calculated Columns can be a </a:t>
            </a:r>
            <a:r>
              <a:rPr lang="fr-FR" sz="2200" b="1"/>
              <a:t>great weapon </a:t>
            </a:r>
            <a:r>
              <a:rPr lang="fr-FR" sz="2200"/>
              <a:t>since they can </a:t>
            </a:r>
            <a:r>
              <a:rPr lang="fr-FR" sz="2200" b="1"/>
              <a:t>leverage your Data Model </a:t>
            </a:r>
          </a:p>
          <a:p>
            <a:endParaRPr lang="fr-FR" sz="1200"/>
          </a:p>
          <a:p>
            <a:r>
              <a:rPr lang="fr-FR" sz="2200"/>
              <a:t>4) DAX Calculated Columns are </a:t>
            </a:r>
            <a:r>
              <a:rPr lang="fr-FR" sz="2200" b="1"/>
              <a:t>easier to code / faster to execute </a:t>
            </a:r>
            <a:r>
              <a:rPr lang="fr-FR" sz="2200"/>
              <a:t>than Power Query/M for </a:t>
            </a:r>
            <a:r>
              <a:rPr lang="fr-FR" sz="2200" b="1"/>
              <a:t>inter-table</a:t>
            </a:r>
            <a:r>
              <a:rPr lang="fr-FR" sz="2200"/>
              <a:t> and </a:t>
            </a:r>
            <a:r>
              <a:rPr lang="fr-FR" sz="2200" b="1"/>
              <a:t>inter-row calculations </a:t>
            </a:r>
            <a:r>
              <a:rPr lang="fr-FR" sz="2200"/>
              <a:t>(windowing).</a:t>
            </a:r>
          </a:p>
          <a:p>
            <a:endParaRPr lang="fr-FR" sz="1200"/>
          </a:p>
          <a:p>
            <a:r>
              <a:rPr lang="fr-FR" sz="2200"/>
              <a:t>5) DAX Calculated Columns can be also used as a </a:t>
            </a:r>
            <a:r>
              <a:rPr lang="fr-FR" sz="2200" b="1"/>
              <a:t>temporary</a:t>
            </a:r>
            <a:r>
              <a:rPr lang="fr-FR" sz="2200"/>
              <a:t> &amp; </a:t>
            </a:r>
            <a:r>
              <a:rPr lang="fr-FR" sz="2200" b="1"/>
              <a:t>short-term solution </a:t>
            </a:r>
            <a:r>
              <a:rPr lang="fr-FR" sz="2200"/>
              <a:t>to test &amp; learn. Then you can express your need to IT &amp; Data Engineers so they do it upstream. </a:t>
            </a:r>
          </a:p>
          <a:p>
            <a:endParaRPr lang="fr-FR" sz="2200" b="1" u="sng"/>
          </a:p>
          <a:p>
            <a:endParaRPr lang="fr-FR" sz="100" b="1" u="sng"/>
          </a:p>
          <a:p>
            <a:endParaRPr lang="fr-FR" sz="300" b="1"/>
          </a:p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278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ata Pulse Academy">
  <a:themeElements>
    <a:clrScheme name="Personnalisé 1">
      <a:dk1>
        <a:srgbClr val="000000"/>
      </a:dk1>
      <a:lt1>
        <a:srgbClr val="000000"/>
      </a:lt1>
      <a:dk2>
        <a:srgbClr val="000000"/>
      </a:dk2>
      <a:lt2>
        <a:srgbClr val="FFFFFF"/>
      </a:lt2>
      <a:accent1>
        <a:srgbClr val="F30B06"/>
      </a:accent1>
      <a:accent2>
        <a:srgbClr val="CA2E1B"/>
      </a:accent2>
      <a:accent3>
        <a:srgbClr val="D76734"/>
      </a:accent3>
      <a:accent4>
        <a:srgbClr val="E6AB53"/>
      </a:accent4>
      <a:accent5>
        <a:srgbClr val="F5D755"/>
      </a:accent5>
      <a:accent6>
        <a:srgbClr val="F6E2C4"/>
      </a:accent6>
      <a:hlink>
        <a:srgbClr val="0563C1"/>
      </a:hlink>
      <a:folHlink>
        <a:srgbClr val="954F72"/>
      </a:folHlink>
    </a:clrScheme>
    <a:fontScheme name="Data Pulse">
      <a:majorFont>
        <a:latin typeface="Squada one"/>
        <a:ea typeface=""/>
        <a:cs typeface=""/>
      </a:majorFont>
      <a:minorFont>
        <a:latin typeface="Squada on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11" id="{569DB734-7B6A-437D-AFB4-22D0106AA855}" vid="{4749185A-59E8-4E66-AEE4-6214E2040BC6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15344</TotalTime>
  <Words>433</Words>
  <Application>Microsoft Office PowerPoint</Application>
  <PresentationFormat>Grand écran</PresentationFormat>
  <Paragraphs>63</Paragraphs>
  <Slides>7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7</vt:i4>
      </vt:variant>
    </vt:vector>
  </HeadingPairs>
  <TitlesOfParts>
    <vt:vector size="16" baseType="lpstr">
      <vt:lpstr>Arial</vt:lpstr>
      <vt:lpstr>Calibri</vt:lpstr>
      <vt:lpstr>Calibri Light</vt:lpstr>
      <vt:lpstr>Lato</vt:lpstr>
      <vt:lpstr>Segoe UI Light</vt:lpstr>
      <vt:lpstr>Squada one</vt:lpstr>
      <vt:lpstr>Wingdings</vt:lpstr>
      <vt:lpstr>Data Pulse Academy</vt:lpstr>
      <vt:lpstr>Thème Office</vt:lpstr>
      <vt:lpstr>Practical Use Cases for  DAX Calculated Columns</vt:lpstr>
      <vt:lpstr>Tristan Malherbe</vt:lpstr>
      <vt:lpstr>Agenda</vt:lpstr>
      <vt:lpstr>Context</vt:lpstr>
      <vt:lpstr>Why DAX Calculated Columns can be bad ?</vt:lpstr>
      <vt:lpstr>The « Magic Triangle »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Tristan Malherbe</dc:creator>
  <cp:lastModifiedBy>Tristan Malherbe</cp:lastModifiedBy>
  <cp:revision>51</cp:revision>
  <dcterms:created xsi:type="dcterms:W3CDTF">2023-06-14T22:04:06Z</dcterms:created>
  <dcterms:modified xsi:type="dcterms:W3CDTF">2024-09-13T15:58:47Z</dcterms:modified>
</cp:coreProperties>
</file>