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98" r:id="rId6"/>
    <p:sldId id="263" r:id="rId7"/>
    <p:sldId id="596" r:id="rId8"/>
    <p:sldId id="597" r:id="rId9"/>
    <p:sldId id="281" r:id="rId10"/>
    <p:sldId id="576" r:id="rId11"/>
    <p:sldId id="598" r:id="rId12"/>
    <p:sldId id="336" r:id="rId13"/>
    <p:sldId id="574" r:id="rId14"/>
    <p:sldId id="575" r:id="rId15"/>
    <p:sldId id="579" r:id="rId16"/>
    <p:sldId id="583" r:id="rId17"/>
    <p:sldId id="584" r:id="rId18"/>
    <p:sldId id="585" r:id="rId19"/>
    <p:sldId id="591" r:id="rId20"/>
    <p:sldId id="592" r:id="rId21"/>
    <p:sldId id="593" r:id="rId22"/>
    <p:sldId id="594" r:id="rId23"/>
    <p:sldId id="595" r:id="rId2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7"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0" y="57"/>
      </p:cViewPr>
      <p:guideLst>
        <p:guide pos="3817"/>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1771E1-06CC-4AE4-A830-5759365A901A}"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id-ID"/>
        </a:p>
      </dgm:t>
    </dgm:pt>
    <dgm:pt modelId="{3F1C8B1E-3D66-4285-B3A0-9E861CC975C6}">
      <dgm:prSet phldrT="[Text]"/>
      <dgm:spPr/>
      <dgm:t>
        <a:bodyPr/>
        <a:lstStyle/>
        <a:p>
          <a:br>
            <a:rPr lang="id-ID"/>
          </a:br>
          <a:r>
            <a:rPr lang="id-ID"/>
            <a:t>Design</a:t>
          </a:r>
        </a:p>
      </dgm:t>
    </dgm:pt>
    <dgm:pt modelId="{4DAF6F8C-A7BB-483F-B799-FA47690D0074}" type="parTrans" cxnId="{F9507BEA-BE7D-4161-8E3B-1A16F93CB7FE}">
      <dgm:prSet/>
      <dgm:spPr/>
      <dgm:t>
        <a:bodyPr/>
        <a:lstStyle/>
        <a:p>
          <a:endParaRPr lang="id-ID"/>
        </a:p>
      </dgm:t>
    </dgm:pt>
    <dgm:pt modelId="{D8572B57-0547-45DC-83A8-8A63C7026065}" type="sibTrans" cxnId="{F9507BEA-BE7D-4161-8E3B-1A16F93CB7FE}">
      <dgm:prSet/>
      <dgm:spPr/>
      <dgm:t>
        <a:bodyPr/>
        <a:lstStyle/>
        <a:p>
          <a:endParaRPr lang="id-ID"/>
        </a:p>
      </dgm:t>
    </dgm:pt>
    <dgm:pt modelId="{E5332D9B-44E0-4708-B318-CBCEA372F558}">
      <dgm:prSet phldrT="[Text]"/>
      <dgm:spPr/>
      <dgm:t>
        <a:bodyPr/>
        <a:lstStyle/>
        <a:p>
          <a:br>
            <a:rPr lang="id-ID"/>
          </a:br>
          <a:r>
            <a:rPr lang="id-ID"/>
            <a:t>Develop</a:t>
          </a:r>
        </a:p>
      </dgm:t>
    </dgm:pt>
    <dgm:pt modelId="{95370C49-95D9-479C-8453-43550A26D346}" type="parTrans" cxnId="{C8824451-C174-4093-9CDE-244EE890D4FE}">
      <dgm:prSet/>
      <dgm:spPr/>
      <dgm:t>
        <a:bodyPr/>
        <a:lstStyle/>
        <a:p>
          <a:endParaRPr lang="id-ID"/>
        </a:p>
      </dgm:t>
    </dgm:pt>
    <dgm:pt modelId="{7AFDF7EA-EC20-4DD1-AE2A-94102CC6FC94}" type="sibTrans" cxnId="{C8824451-C174-4093-9CDE-244EE890D4FE}">
      <dgm:prSet/>
      <dgm:spPr/>
      <dgm:t>
        <a:bodyPr/>
        <a:lstStyle/>
        <a:p>
          <a:endParaRPr lang="id-ID"/>
        </a:p>
      </dgm:t>
    </dgm:pt>
    <dgm:pt modelId="{DCE3A0BA-12B3-48F5-9318-C4E558AD7D21}">
      <dgm:prSet phldrT="[Text]"/>
      <dgm:spPr/>
      <dgm:t>
        <a:bodyPr/>
        <a:lstStyle/>
        <a:p>
          <a:br>
            <a:rPr lang="id-ID"/>
          </a:br>
          <a:r>
            <a:rPr lang="id-ID"/>
            <a:t>Launch</a:t>
          </a:r>
        </a:p>
      </dgm:t>
    </dgm:pt>
    <dgm:pt modelId="{1B45CD43-B924-43E8-B46A-EA377B5369AF}" type="parTrans" cxnId="{C7B57F57-7D44-46F7-AEE0-692A416A18C8}">
      <dgm:prSet/>
      <dgm:spPr/>
      <dgm:t>
        <a:bodyPr/>
        <a:lstStyle/>
        <a:p>
          <a:endParaRPr lang="id-ID"/>
        </a:p>
      </dgm:t>
    </dgm:pt>
    <dgm:pt modelId="{10CB2C7E-B770-4294-AD50-7BC6369CE7E9}" type="sibTrans" cxnId="{C7B57F57-7D44-46F7-AEE0-692A416A18C8}">
      <dgm:prSet/>
      <dgm:spPr/>
      <dgm:t>
        <a:bodyPr/>
        <a:lstStyle/>
        <a:p>
          <a:endParaRPr lang="id-ID"/>
        </a:p>
      </dgm:t>
    </dgm:pt>
    <dgm:pt modelId="{B7422014-A3EC-47E3-BC8D-B5C96DFA7081}">
      <dgm:prSet phldrT="[Text]"/>
      <dgm:spPr/>
      <dgm:t>
        <a:bodyPr/>
        <a:lstStyle/>
        <a:p>
          <a:r>
            <a:rPr lang="fr-FR"/>
            <a:t>Ateliers</a:t>
          </a:r>
          <a:endParaRPr lang="id-ID"/>
        </a:p>
      </dgm:t>
    </dgm:pt>
    <dgm:pt modelId="{AD1D6C6E-5621-4CBB-9120-B03E72B2D3C0}" type="parTrans" cxnId="{434F2CE1-6B10-44AC-B27A-750ACB4A4AEC}">
      <dgm:prSet/>
      <dgm:spPr/>
      <dgm:t>
        <a:bodyPr/>
        <a:lstStyle/>
        <a:p>
          <a:endParaRPr lang="id-ID"/>
        </a:p>
      </dgm:t>
    </dgm:pt>
    <dgm:pt modelId="{C85400F7-98CB-4F22-98D0-D9BD340112A9}" type="sibTrans" cxnId="{434F2CE1-6B10-44AC-B27A-750ACB4A4AEC}">
      <dgm:prSet/>
      <dgm:spPr/>
      <dgm:t>
        <a:bodyPr/>
        <a:lstStyle/>
        <a:p>
          <a:endParaRPr lang="id-ID"/>
        </a:p>
      </dgm:t>
    </dgm:pt>
    <dgm:pt modelId="{CFB768BC-C2B4-4E22-8CC3-53FD13DB912E}" type="pres">
      <dgm:prSet presAssocID="{541771E1-06CC-4AE4-A830-5759365A901A}" presName="Name0" presStyleCnt="0">
        <dgm:presLayoutVars>
          <dgm:chMax val="7"/>
          <dgm:chPref val="7"/>
          <dgm:dir/>
          <dgm:animLvl val="lvl"/>
        </dgm:presLayoutVars>
      </dgm:prSet>
      <dgm:spPr/>
    </dgm:pt>
    <dgm:pt modelId="{A57A707D-FBD4-41A9-85B3-C834CAE10F95}" type="pres">
      <dgm:prSet presAssocID="{B7422014-A3EC-47E3-BC8D-B5C96DFA7081}" presName="Accent1" presStyleCnt="0"/>
      <dgm:spPr/>
    </dgm:pt>
    <dgm:pt modelId="{9AA9D525-BCD2-478E-ADBF-B69A6D1830A0}" type="pres">
      <dgm:prSet presAssocID="{B7422014-A3EC-47E3-BC8D-B5C96DFA7081}" presName="Accent" presStyleLbl="node1" presStyleIdx="0" presStyleCnt="4"/>
      <dgm:spPr>
        <a:solidFill>
          <a:schemeClr val="accent1"/>
        </a:solidFill>
        <a:ln>
          <a:noFill/>
        </a:ln>
      </dgm:spPr>
    </dgm:pt>
    <dgm:pt modelId="{D2E597FC-40AF-4999-8C9D-3B6C839A1697}" type="pres">
      <dgm:prSet presAssocID="{B7422014-A3EC-47E3-BC8D-B5C96DFA7081}" presName="Parent1" presStyleLbl="revTx" presStyleIdx="0" presStyleCnt="4" custScaleY="56245" custLinFactNeighborX="5195" custLinFactNeighborY="24849">
        <dgm:presLayoutVars>
          <dgm:chMax val="1"/>
          <dgm:chPref val="1"/>
          <dgm:bulletEnabled val="1"/>
        </dgm:presLayoutVars>
      </dgm:prSet>
      <dgm:spPr/>
    </dgm:pt>
    <dgm:pt modelId="{6716923B-2E08-47E0-AF2C-8E4DABB69B47}" type="pres">
      <dgm:prSet presAssocID="{3F1C8B1E-3D66-4285-B3A0-9E861CC975C6}" presName="Accent2" presStyleCnt="0"/>
      <dgm:spPr/>
    </dgm:pt>
    <dgm:pt modelId="{2A5AAD22-35E3-4CE5-923F-3C5896B8943E}" type="pres">
      <dgm:prSet presAssocID="{3F1C8B1E-3D66-4285-B3A0-9E861CC975C6}" presName="Accent" presStyleLbl="node1" presStyleIdx="1" presStyleCnt="4"/>
      <dgm:spPr>
        <a:solidFill>
          <a:schemeClr val="accent1">
            <a:lumMod val="60000"/>
            <a:lumOff val="40000"/>
          </a:schemeClr>
        </a:solidFill>
        <a:ln>
          <a:noFill/>
        </a:ln>
      </dgm:spPr>
    </dgm:pt>
    <dgm:pt modelId="{BD8EF5E2-9955-464E-80AD-53062C24C396}" type="pres">
      <dgm:prSet presAssocID="{3F1C8B1E-3D66-4285-B3A0-9E861CC975C6}" presName="Parent2" presStyleLbl="revTx" presStyleIdx="1" presStyleCnt="4">
        <dgm:presLayoutVars>
          <dgm:chMax val="1"/>
          <dgm:chPref val="1"/>
          <dgm:bulletEnabled val="1"/>
        </dgm:presLayoutVars>
      </dgm:prSet>
      <dgm:spPr/>
    </dgm:pt>
    <dgm:pt modelId="{220A107E-D6E7-4267-9BAA-628D9D9DFC17}" type="pres">
      <dgm:prSet presAssocID="{E5332D9B-44E0-4708-B318-CBCEA372F558}" presName="Accent3" presStyleCnt="0"/>
      <dgm:spPr/>
    </dgm:pt>
    <dgm:pt modelId="{FC92541E-3533-4C80-ADC9-51E2A26FF153}" type="pres">
      <dgm:prSet presAssocID="{E5332D9B-44E0-4708-B318-CBCEA372F558}" presName="Accent" presStyleLbl="node1" presStyleIdx="2" presStyleCnt="4"/>
      <dgm:spPr>
        <a:solidFill>
          <a:schemeClr val="tx2"/>
        </a:solidFill>
        <a:ln>
          <a:noFill/>
        </a:ln>
      </dgm:spPr>
    </dgm:pt>
    <dgm:pt modelId="{BFFADFB2-251B-4AB1-9AF7-157A1F562260}" type="pres">
      <dgm:prSet presAssocID="{E5332D9B-44E0-4708-B318-CBCEA372F558}" presName="Parent3" presStyleLbl="revTx" presStyleIdx="2" presStyleCnt="4">
        <dgm:presLayoutVars>
          <dgm:chMax val="1"/>
          <dgm:chPref val="1"/>
          <dgm:bulletEnabled val="1"/>
        </dgm:presLayoutVars>
      </dgm:prSet>
      <dgm:spPr/>
    </dgm:pt>
    <dgm:pt modelId="{C836BA7D-3E20-4642-9308-0061F8AEFFCF}" type="pres">
      <dgm:prSet presAssocID="{DCE3A0BA-12B3-48F5-9318-C4E558AD7D21}" presName="Accent4" presStyleCnt="0"/>
      <dgm:spPr/>
    </dgm:pt>
    <dgm:pt modelId="{F8F5DDCB-FE61-4F60-AB87-673DDFF71661}" type="pres">
      <dgm:prSet presAssocID="{DCE3A0BA-12B3-48F5-9318-C4E558AD7D21}" presName="Accent" presStyleLbl="node1" presStyleIdx="3" presStyleCnt="4"/>
      <dgm:spPr>
        <a:solidFill>
          <a:schemeClr val="bg2"/>
        </a:solidFill>
        <a:ln>
          <a:noFill/>
        </a:ln>
      </dgm:spPr>
    </dgm:pt>
    <dgm:pt modelId="{411061B4-4F1F-4000-B78E-0FA0082A7768}" type="pres">
      <dgm:prSet presAssocID="{DCE3A0BA-12B3-48F5-9318-C4E558AD7D21}" presName="Parent4" presStyleLbl="revTx" presStyleIdx="3" presStyleCnt="4">
        <dgm:presLayoutVars>
          <dgm:chMax val="1"/>
          <dgm:chPref val="1"/>
          <dgm:bulletEnabled val="1"/>
        </dgm:presLayoutVars>
      </dgm:prSet>
      <dgm:spPr/>
    </dgm:pt>
  </dgm:ptLst>
  <dgm:cxnLst>
    <dgm:cxn modelId="{0B9C6C32-86FB-45C7-8F67-121D7DC4965A}" type="presOf" srcId="{DCE3A0BA-12B3-48F5-9318-C4E558AD7D21}" destId="{411061B4-4F1F-4000-B78E-0FA0082A7768}" srcOrd="0" destOrd="0" presId="urn:microsoft.com/office/officeart/2009/layout/CircleArrowProcess"/>
    <dgm:cxn modelId="{9E15704E-C198-41CE-A356-1611F893C06D}" type="presOf" srcId="{B7422014-A3EC-47E3-BC8D-B5C96DFA7081}" destId="{D2E597FC-40AF-4999-8C9D-3B6C839A1697}" srcOrd="0" destOrd="0" presId="urn:microsoft.com/office/officeart/2009/layout/CircleArrowProcess"/>
    <dgm:cxn modelId="{8D74674F-6594-4BE0-B888-CDA0968584D8}" type="presOf" srcId="{541771E1-06CC-4AE4-A830-5759365A901A}" destId="{CFB768BC-C2B4-4E22-8CC3-53FD13DB912E}" srcOrd="0" destOrd="0" presId="urn:microsoft.com/office/officeart/2009/layout/CircleArrowProcess"/>
    <dgm:cxn modelId="{C8824451-C174-4093-9CDE-244EE890D4FE}" srcId="{541771E1-06CC-4AE4-A830-5759365A901A}" destId="{E5332D9B-44E0-4708-B318-CBCEA372F558}" srcOrd="2" destOrd="0" parTransId="{95370C49-95D9-479C-8453-43550A26D346}" sibTransId="{7AFDF7EA-EC20-4DD1-AE2A-94102CC6FC94}"/>
    <dgm:cxn modelId="{C7B57F57-7D44-46F7-AEE0-692A416A18C8}" srcId="{541771E1-06CC-4AE4-A830-5759365A901A}" destId="{DCE3A0BA-12B3-48F5-9318-C4E558AD7D21}" srcOrd="3" destOrd="0" parTransId="{1B45CD43-B924-43E8-B46A-EA377B5369AF}" sibTransId="{10CB2C7E-B770-4294-AD50-7BC6369CE7E9}"/>
    <dgm:cxn modelId="{790E7E78-9076-42EB-BC71-7D347561DDCB}" type="presOf" srcId="{E5332D9B-44E0-4708-B318-CBCEA372F558}" destId="{BFFADFB2-251B-4AB1-9AF7-157A1F562260}" srcOrd="0" destOrd="0" presId="urn:microsoft.com/office/officeart/2009/layout/CircleArrowProcess"/>
    <dgm:cxn modelId="{03E13D93-25AF-4BDD-967B-F8A4DAEB2B03}" type="presOf" srcId="{3F1C8B1E-3D66-4285-B3A0-9E861CC975C6}" destId="{BD8EF5E2-9955-464E-80AD-53062C24C396}" srcOrd="0" destOrd="0" presId="urn:microsoft.com/office/officeart/2009/layout/CircleArrowProcess"/>
    <dgm:cxn modelId="{434F2CE1-6B10-44AC-B27A-750ACB4A4AEC}" srcId="{541771E1-06CC-4AE4-A830-5759365A901A}" destId="{B7422014-A3EC-47E3-BC8D-B5C96DFA7081}" srcOrd="0" destOrd="0" parTransId="{AD1D6C6E-5621-4CBB-9120-B03E72B2D3C0}" sibTransId="{C85400F7-98CB-4F22-98D0-D9BD340112A9}"/>
    <dgm:cxn modelId="{F9507BEA-BE7D-4161-8E3B-1A16F93CB7FE}" srcId="{541771E1-06CC-4AE4-A830-5759365A901A}" destId="{3F1C8B1E-3D66-4285-B3A0-9E861CC975C6}" srcOrd="1" destOrd="0" parTransId="{4DAF6F8C-A7BB-483F-B799-FA47690D0074}" sibTransId="{D8572B57-0547-45DC-83A8-8A63C7026065}"/>
    <dgm:cxn modelId="{9250B808-C43C-4223-B69B-796D20B3F4FC}" type="presParOf" srcId="{CFB768BC-C2B4-4E22-8CC3-53FD13DB912E}" destId="{A57A707D-FBD4-41A9-85B3-C834CAE10F95}" srcOrd="0" destOrd="0" presId="urn:microsoft.com/office/officeart/2009/layout/CircleArrowProcess"/>
    <dgm:cxn modelId="{6CC131D5-34A0-4D6D-A250-B8B1FDA2DAE6}" type="presParOf" srcId="{A57A707D-FBD4-41A9-85B3-C834CAE10F95}" destId="{9AA9D525-BCD2-478E-ADBF-B69A6D1830A0}" srcOrd="0" destOrd="0" presId="urn:microsoft.com/office/officeart/2009/layout/CircleArrowProcess"/>
    <dgm:cxn modelId="{6A6938B7-2E77-4FD6-9D64-9D4A3262A796}" type="presParOf" srcId="{CFB768BC-C2B4-4E22-8CC3-53FD13DB912E}" destId="{D2E597FC-40AF-4999-8C9D-3B6C839A1697}" srcOrd="1" destOrd="0" presId="urn:microsoft.com/office/officeart/2009/layout/CircleArrowProcess"/>
    <dgm:cxn modelId="{5679B4B3-5722-4BE7-BBA6-B2320A6B6B01}" type="presParOf" srcId="{CFB768BC-C2B4-4E22-8CC3-53FD13DB912E}" destId="{6716923B-2E08-47E0-AF2C-8E4DABB69B47}" srcOrd="2" destOrd="0" presId="urn:microsoft.com/office/officeart/2009/layout/CircleArrowProcess"/>
    <dgm:cxn modelId="{B03F09D1-AE11-45F6-AB73-8889DEC9F54B}" type="presParOf" srcId="{6716923B-2E08-47E0-AF2C-8E4DABB69B47}" destId="{2A5AAD22-35E3-4CE5-923F-3C5896B8943E}" srcOrd="0" destOrd="0" presId="urn:microsoft.com/office/officeart/2009/layout/CircleArrowProcess"/>
    <dgm:cxn modelId="{3AB0414B-1671-4435-A677-4292ED442CF2}" type="presParOf" srcId="{CFB768BC-C2B4-4E22-8CC3-53FD13DB912E}" destId="{BD8EF5E2-9955-464E-80AD-53062C24C396}" srcOrd="3" destOrd="0" presId="urn:microsoft.com/office/officeart/2009/layout/CircleArrowProcess"/>
    <dgm:cxn modelId="{80E6CAFD-220A-4EC4-A092-91275EBAA21A}" type="presParOf" srcId="{CFB768BC-C2B4-4E22-8CC3-53FD13DB912E}" destId="{220A107E-D6E7-4267-9BAA-628D9D9DFC17}" srcOrd="4" destOrd="0" presId="urn:microsoft.com/office/officeart/2009/layout/CircleArrowProcess"/>
    <dgm:cxn modelId="{26E2C84C-24E3-4492-8B8D-364AE328D10A}" type="presParOf" srcId="{220A107E-D6E7-4267-9BAA-628D9D9DFC17}" destId="{FC92541E-3533-4C80-ADC9-51E2A26FF153}" srcOrd="0" destOrd="0" presId="urn:microsoft.com/office/officeart/2009/layout/CircleArrowProcess"/>
    <dgm:cxn modelId="{C324DB3D-C556-46C6-93DC-B473D652EF01}" type="presParOf" srcId="{CFB768BC-C2B4-4E22-8CC3-53FD13DB912E}" destId="{BFFADFB2-251B-4AB1-9AF7-157A1F562260}" srcOrd="5" destOrd="0" presId="urn:microsoft.com/office/officeart/2009/layout/CircleArrowProcess"/>
    <dgm:cxn modelId="{EDB4C29B-57A9-4138-AAF4-BB9E8FFED1A8}" type="presParOf" srcId="{CFB768BC-C2B4-4E22-8CC3-53FD13DB912E}" destId="{C836BA7D-3E20-4642-9308-0061F8AEFFCF}" srcOrd="6" destOrd="0" presId="urn:microsoft.com/office/officeart/2009/layout/CircleArrowProcess"/>
    <dgm:cxn modelId="{290A286E-7711-4A80-97DA-26E8E5A2D158}" type="presParOf" srcId="{C836BA7D-3E20-4642-9308-0061F8AEFFCF}" destId="{F8F5DDCB-FE61-4F60-AB87-673DDFF71661}" srcOrd="0" destOrd="0" presId="urn:microsoft.com/office/officeart/2009/layout/CircleArrowProcess"/>
    <dgm:cxn modelId="{776E36E1-76D1-43CF-81F0-E4C696152343}" type="presParOf" srcId="{CFB768BC-C2B4-4E22-8CC3-53FD13DB912E}" destId="{411061B4-4F1F-4000-B78E-0FA0082A7768}"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9D525-BCD2-478E-ADBF-B69A6D1830A0}">
      <dsp:nvSpPr>
        <dsp:cNvPr id="0" name=""/>
        <dsp:cNvSpPr/>
      </dsp:nvSpPr>
      <dsp:spPr>
        <a:xfrm>
          <a:off x="2776253" y="0"/>
          <a:ext cx="1705347" cy="1705521"/>
        </a:xfrm>
        <a:prstGeom prst="circularArrow">
          <a:avLst>
            <a:gd name="adj1" fmla="val 10980"/>
            <a:gd name="adj2" fmla="val 1142322"/>
            <a:gd name="adj3" fmla="val 4500000"/>
            <a:gd name="adj4" fmla="val 10800000"/>
            <a:gd name="adj5" fmla="val 12500"/>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E597FC-40AF-4999-8C9D-3B6C839A1697}">
      <dsp:nvSpPr>
        <dsp:cNvPr id="0" name=""/>
        <dsp:cNvSpPr/>
      </dsp:nvSpPr>
      <dsp:spPr>
        <a:xfrm>
          <a:off x="3202207" y="839673"/>
          <a:ext cx="951680" cy="26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a:t>Ateliers</a:t>
          </a:r>
          <a:endParaRPr lang="id-ID" sz="1600" kern="1200"/>
        </a:p>
      </dsp:txBody>
      <dsp:txXfrm>
        <a:off x="3202207" y="839673"/>
        <a:ext cx="951680" cy="267608"/>
      </dsp:txXfrm>
    </dsp:sp>
    <dsp:sp modelId="{2A5AAD22-35E3-4CE5-923F-3C5896B8943E}">
      <dsp:nvSpPr>
        <dsp:cNvPr id="0" name=""/>
        <dsp:cNvSpPr/>
      </dsp:nvSpPr>
      <dsp:spPr>
        <a:xfrm>
          <a:off x="2302492" y="980075"/>
          <a:ext cx="1705347" cy="1705521"/>
        </a:xfrm>
        <a:prstGeom prst="leftCircularArrow">
          <a:avLst>
            <a:gd name="adj1" fmla="val 10980"/>
            <a:gd name="adj2" fmla="val 1142322"/>
            <a:gd name="adj3" fmla="val 6300000"/>
            <a:gd name="adj4" fmla="val 18900000"/>
            <a:gd name="adj5" fmla="val 12500"/>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8EF5E2-9955-464E-80AD-53062C24C396}">
      <dsp:nvSpPr>
        <dsp:cNvPr id="0" name=""/>
        <dsp:cNvSpPr/>
      </dsp:nvSpPr>
      <dsp:spPr>
        <a:xfrm>
          <a:off x="2677086" y="1599237"/>
          <a:ext cx="951680" cy="475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br>
            <a:rPr lang="id-ID" sz="1600" kern="1200"/>
          </a:br>
          <a:r>
            <a:rPr lang="id-ID" sz="1600" kern="1200"/>
            <a:t>Design</a:t>
          </a:r>
        </a:p>
      </dsp:txBody>
      <dsp:txXfrm>
        <a:off x="2677086" y="1599237"/>
        <a:ext cx="951680" cy="475791"/>
      </dsp:txXfrm>
    </dsp:sp>
    <dsp:sp modelId="{FC92541E-3533-4C80-ADC9-51E2A26FF153}">
      <dsp:nvSpPr>
        <dsp:cNvPr id="0" name=""/>
        <dsp:cNvSpPr/>
      </dsp:nvSpPr>
      <dsp:spPr>
        <a:xfrm>
          <a:off x="2776253" y="1963769"/>
          <a:ext cx="1705347" cy="1705521"/>
        </a:xfrm>
        <a:prstGeom prst="circularArrow">
          <a:avLst>
            <a:gd name="adj1" fmla="val 10980"/>
            <a:gd name="adj2" fmla="val 1142322"/>
            <a:gd name="adj3" fmla="val 4500000"/>
            <a:gd name="adj4" fmla="val 13500000"/>
            <a:gd name="adj5" fmla="val 12500"/>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FADFB2-251B-4AB1-9AF7-157A1F562260}">
      <dsp:nvSpPr>
        <dsp:cNvPr id="0" name=""/>
        <dsp:cNvSpPr/>
      </dsp:nvSpPr>
      <dsp:spPr>
        <a:xfrm>
          <a:off x="3152767" y="2581122"/>
          <a:ext cx="951680" cy="475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br>
            <a:rPr lang="id-ID" sz="1600" kern="1200"/>
          </a:br>
          <a:r>
            <a:rPr lang="id-ID" sz="1600" kern="1200"/>
            <a:t>Develop</a:t>
          </a:r>
        </a:p>
      </dsp:txBody>
      <dsp:txXfrm>
        <a:off x="3152767" y="2581122"/>
        <a:ext cx="951680" cy="475791"/>
      </dsp:txXfrm>
    </dsp:sp>
    <dsp:sp modelId="{F8F5DDCB-FE61-4F60-AB87-673DDFF71661}">
      <dsp:nvSpPr>
        <dsp:cNvPr id="0" name=""/>
        <dsp:cNvSpPr/>
      </dsp:nvSpPr>
      <dsp:spPr>
        <a:xfrm>
          <a:off x="2424051" y="3056913"/>
          <a:ext cx="1465108" cy="1465816"/>
        </a:xfrm>
        <a:prstGeom prst="blockArc">
          <a:avLst>
            <a:gd name="adj1" fmla="val 0"/>
            <a:gd name="adj2" fmla="val 18900000"/>
            <a:gd name="adj3" fmla="val 12740"/>
          </a:avLst>
        </a:prstGeom>
        <a:solidFill>
          <a:schemeClr val="bg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1061B4-4F1F-4000-B78E-0FA0082A7768}">
      <dsp:nvSpPr>
        <dsp:cNvPr id="0" name=""/>
        <dsp:cNvSpPr/>
      </dsp:nvSpPr>
      <dsp:spPr>
        <a:xfrm>
          <a:off x="2677086" y="3563006"/>
          <a:ext cx="951680" cy="475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br>
            <a:rPr lang="id-ID" sz="1600" kern="1200"/>
          </a:br>
          <a:r>
            <a:rPr lang="id-ID" sz="1600" kern="1200"/>
            <a:t>Launch</a:t>
          </a:r>
        </a:p>
      </dsp:txBody>
      <dsp:txXfrm>
        <a:off x="2677086" y="3563006"/>
        <a:ext cx="951680" cy="47579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6E8180-4106-494F-96DB-3ED926C741EF}" type="datetimeFigureOut">
              <a:rPr lang="id-ID" smtClean="0"/>
              <a:t>28/08/2025</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017A1F-03D1-4E51-A23F-16B28CB12214}" type="slidenum">
              <a:rPr lang="id-ID" smtClean="0"/>
              <a:t>‹N°›</a:t>
            </a:fld>
            <a:endParaRPr lang="id-ID"/>
          </a:p>
        </p:txBody>
      </p:sp>
    </p:spTree>
    <p:extLst>
      <p:ext uri="{BB962C8B-B14F-4D97-AF65-F5344CB8AC3E}">
        <p14:creationId xmlns:p14="http://schemas.microsoft.com/office/powerpoint/2010/main" val="4108668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D0B1-4826-49C4-BB64-820BF9888C4F}" type="datetimeFigureOut">
              <a:rPr lang="id-ID" smtClean="0"/>
              <a:t>28/08/2025</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A975CF-ECE3-4B69-BB20-4BB18D97BC00}" type="slidenum">
              <a:rPr lang="id-ID" smtClean="0"/>
              <a:t>‹N°›</a:t>
            </a:fld>
            <a:endParaRPr lang="id-ID"/>
          </a:p>
        </p:txBody>
      </p:sp>
    </p:spTree>
    <p:extLst>
      <p:ext uri="{BB962C8B-B14F-4D97-AF65-F5344CB8AC3E}">
        <p14:creationId xmlns:p14="http://schemas.microsoft.com/office/powerpoint/2010/main" val="304860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4A975CF-ECE3-4B69-BB20-4BB18D97BC00}" type="slidenum">
              <a:rPr lang="id-ID" smtClean="0"/>
              <a:t>1</a:t>
            </a:fld>
            <a:endParaRPr lang="id-ID"/>
          </a:p>
        </p:txBody>
      </p:sp>
    </p:spTree>
    <p:extLst>
      <p:ext uri="{BB962C8B-B14F-4D97-AF65-F5344CB8AC3E}">
        <p14:creationId xmlns:p14="http://schemas.microsoft.com/office/powerpoint/2010/main" val="1740127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4A975CF-ECE3-4B69-BB20-4BB18D97BC00}" type="slidenum">
              <a:rPr lang="id-ID" smtClean="0"/>
              <a:t>13</a:t>
            </a:fld>
            <a:endParaRPr lang="id-ID"/>
          </a:p>
        </p:txBody>
      </p:sp>
    </p:spTree>
    <p:extLst>
      <p:ext uri="{BB962C8B-B14F-4D97-AF65-F5344CB8AC3E}">
        <p14:creationId xmlns:p14="http://schemas.microsoft.com/office/powerpoint/2010/main" val="4071434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A975CF-ECE3-4B69-BB20-4BB18D97BC00}"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258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A975CF-ECE3-4B69-BB20-4BB18D97BC00}"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29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A975CF-ECE3-4B69-BB20-4BB18D97BC00}"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8208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193C4-7522-12F5-5FE8-C01D8910AB1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7B552DB-457C-B835-98C1-3944E4BE78D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256FB10-DECC-9696-75E3-29EF453B011A}"/>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4B3384B8-0A50-3C3B-A9CC-5EA073D0C75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A975CF-ECE3-4B69-BB20-4BB18D97BC00}"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045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193C4-7522-12F5-5FE8-C01D8910AB1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7B552DB-457C-B835-98C1-3944E4BE78D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256FB10-DECC-9696-75E3-29EF453B011A}"/>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4B3384B8-0A50-3C3B-A9CC-5EA073D0C75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A975CF-ECE3-4B69-BB20-4BB18D97BC00}"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721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193C4-7522-12F5-5FE8-C01D8910AB1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7B552DB-457C-B835-98C1-3944E4BE78D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256FB10-DECC-9696-75E3-29EF453B011A}"/>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4B3384B8-0A50-3C3B-A9CC-5EA073D0C75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A975CF-ECE3-4B69-BB20-4BB18D97BC00}"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0565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rmal P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497734" y="134406"/>
            <a:ext cx="550334"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4084704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Medium Portrait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Picture Placeholder 4"/>
          <p:cNvSpPr>
            <a:spLocks noGrp="1"/>
          </p:cNvSpPr>
          <p:nvPr>
            <p:ph type="pic" sz="quarter" idx="13"/>
          </p:nvPr>
        </p:nvSpPr>
        <p:spPr>
          <a:xfrm>
            <a:off x="1068181" y="1570817"/>
            <a:ext cx="3564000" cy="4320000"/>
          </a:xfrm>
        </p:spPr>
      </p:sp>
      <p:sp>
        <p:nvSpPr>
          <p:cNvPr id="7"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345774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 Picture Plac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31600"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065932" y="134406"/>
            <a:ext cx="821268" cy="365125"/>
          </a:xfrm>
        </p:spPr>
        <p:txBody>
          <a:bodyPr/>
          <a:lstStyle>
            <a:lvl1pPr>
              <a:defRPr b="1">
                <a:solidFill>
                  <a:schemeClr val="bg1"/>
                </a:solidFill>
              </a:defRPr>
            </a:lvl1pPr>
          </a:lstStyle>
          <a:p>
            <a:fld id="{7A5DDAD3-E743-4B29-A948-63E93E36D1BF}" type="slidenum">
              <a:rPr lang="id-ID" smtClean="0"/>
              <a:pPr/>
              <a:t>‹N°›</a:t>
            </a:fld>
            <a:endParaRPr lang="id-ID"/>
          </a:p>
        </p:txBody>
      </p:sp>
      <p:sp>
        <p:nvSpPr>
          <p:cNvPr id="2" name="Rectangle 1"/>
          <p:cNvSpPr/>
          <p:nvPr userDrawn="1"/>
        </p:nvSpPr>
        <p:spPr>
          <a:xfrm>
            <a:off x="3997033" y="6290588"/>
            <a:ext cx="4195947" cy="430887"/>
          </a:xfrm>
          <a:prstGeom prst="rect">
            <a:avLst/>
          </a:prstGeom>
        </p:spPr>
        <p:txBody>
          <a:bodyPr wrap="square">
            <a:spAutoFit/>
          </a:bodyPr>
          <a:lstStyle/>
          <a:p>
            <a:pPr algn="ctr"/>
            <a:r>
              <a:rPr lang="id-ID" sz="1200">
                <a:solidFill>
                  <a:schemeClr val="accent1"/>
                </a:solidFill>
              </a:rPr>
              <a:t>www.YourCompany.com</a:t>
            </a:r>
          </a:p>
          <a:p>
            <a:pPr algn="ctr"/>
            <a:r>
              <a:rPr lang="en-US" sz="1000">
                <a:solidFill>
                  <a:schemeClr val="tx2"/>
                </a:solidFill>
              </a:rPr>
              <a:t>© 2020 </a:t>
            </a:r>
            <a:r>
              <a:rPr lang="en-US" sz="1000" err="1">
                <a:solidFill>
                  <a:schemeClr val="tx2"/>
                </a:solidFill>
              </a:rPr>
              <a:t>Companyname</a:t>
            </a:r>
            <a:r>
              <a:rPr lang="en-US" sz="1000">
                <a:solidFill>
                  <a:schemeClr val="tx2"/>
                </a:solidFill>
              </a:rPr>
              <a:t> </a:t>
            </a:r>
            <a:r>
              <a:rPr lang="id-ID" sz="1000">
                <a:solidFill>
                  <a:schemeClr val="tx2"/>
                </a:solidFill>
              </a:rPr>
              <a:t>PowerPoint Business </a:t>
            </a:r>
            <a:r>
              <a:rPr lang="en-US" sz="1000">
                <a:solidFill>
                  <a:schemeClr val="tx2"/>
                </a:solidFill>
              </a:rPr>
              <a:t>Theme. All Rights Reserved. </a:t>
            </a:r>
            <a:endParaRPr lang="id-ID" sz="1000">
              <a:solidFill>
                <a:schemeClr val="tx2"/>
              </a:solidFill>
            </a:endParaRPr>
          </a:p>
        </p:txBody>
      </p:sp>
      <p:sp>
        <p:nvSpPr>
          <p:cNvPr id="6" name="Picture Placeholder 15"/>
          <p:cNvSpPr>
            <a:spLocks noGrp="1"/>
          </p:cNvSpPr>
          <p:nvPr>
            <p:ph type="pic" sz="quarter" idx="13"/>
          </p:nvPr>
        </p:nvSpPr>
        <p:spPr>
          <a:xfrm>
            <a:off x="3564" y="0"/>
            <a:ext cx="2437200" cy="2412000"/>
          </a:xfrm>
        </p:spPr>
        <p:txBody>
          <a:bodyPr/>
          <a:lstStyle/>
          <a:p>
            <a:endParaRPr lang="id-ID"/>
          </a:p>
        </p:txBody>
      </p:sp>
      <p:sp>
        <p:nvSpPr>
          <p:cNvPr id="7" name="Picture Placeholder 15"/>
          <p:cNvSpPr>
            <a:spLocks noGrp="1"/>
          </p:cNvSpPr>
          <p:nvPr>
            <p:ph type="pic" sz="quarter" idx="14"/>
          </p:nvPr>
        </p:nvSpPr>
        <p:spPr>
          <a:xfrm>
            <a:off x="3564" y="2425031"/>
            <a:ext cx="2437200" cy="2412000"/>
          </a:xfrm>
        </p:spPr>
        <p:txBody>
          <a:bodyPr/>
          <a:lstStyle/>
          <a:p>
            <a:endParaRPr lang="id-ID"/>
          </a:p>
        </p:txBody>
      </p:sp>
      <p:sp>
        <p:nvSpPr>
          <p:cNvPr id="9" name="Picture Placeholder 15"/>
          <p:cNvSpPr>
            <a:spLocks noGrp="1"/>
          </p:cNvSpPr>
          <p:nvPr>
            <p:ph type="pic" sz="quarter" idx="15"/>
          </p:nvPr>
        </p:nvSpPr>
        <p:spPr>
          <a:xfrm>
            <a:off x="2442851" y="0"/>
            <a:ext cx="2437200" cy="2412000"/>
          </a:xfrm>
        </p:spPr>
        <p:txBody>
          <a:bodyPr/>
          <a:lstStyle/>
          <a:p>
            <a:endParaRPr lang="id-ID"/>
          </a:p>
        </p:txBody>
      </p:sp>
      <p:sp>
        <p:nvSpPr>
          <p:cNvPr id="10" name="Picture Placeholder 15"/>
          <p:cNvSpPr>
            <a:spLocks noGrp="1"/>
          </p:cNvSpPr>
          <p:nvPr>
            <p:ph type="pic" sz="quarter" idx="16"/>
          </p:nvPr>
        </p:nvSpPr>
        <p:spPr>
          <a:xfrm>
            <a:off x="2442851" y="2425031"/>
            <a:ext cx="2437200" cy="2412000"/>
          </a:xfrm>
        </p:spPr>
        <p:txBody>
          <a:bodyPr/>
          <a:lstStyle/>
          <a:p>
            <a:endParaRPr lang="id-ID"/>
          </a:p>
        </p:txBody>
      </p:sp>
      <p:sp>
        <p:nvSpPr>
          <p:cNvPr id="11" name="Picture Placeholder 15"/>
          <p:cNvSpPr>
            <a:spLocks noGrp="1"/>
          </p:cNvSpPr>
          <p:nvPr>
            <p:ph type="pic" sz="quarter" idx="17"/>
          </p:nvPr>
        </p:nvSpPr>
        <p:spPr>
          <a:xfrm>
            <a:off x="4873226" y="0"/>
            <a:ext cx="2437200" cy="2412000"/>
          </a:xfrm>
        </p:spPr>
        <p:txBody>
          <a:bodyPr/>
          <a:lstStyle/>
          <a:p>
            <a:endParaRPr lang="id-ID"/>
          </a:p>
        </p:txBody>
      </p:sp>
      <p:sp>
        <p:nvSpPr>
          <p:cNvPr id="12" name="Picture Placeholder 15"/>
          <p:cNvSpPr>
            <a:spLocks noGrp="1"/>
          </p:cNvSpPr>
          <p:nvPr>
            <p:ph type="pic" sz="quarter" idx="18"/>
          </p:nvPr>
        </p:nvSpPr>
        <p:spPr>
          <a:xfrm>
            <a:off x="4873226" y="2425031"/>
            <a:ext cx="2437200" cy="2412000"/>
          </a:xfrm>
        </p:spPr>
        <p:txBody>
          <a:bodyPr/>
          <a:lstStyle/>
          <a:p>
            <a:endParaRPr lang="id-ID"/>
          </a:p>
        </p:txBody>
      </p:sp>
      <p:sp>
        <p:nvSpPr>
          <p:cNvPr id="13" name="Picture Placeholder 15"/>
          <p:cNvSpPr>
            <a:spLocks noGrp="1"/>
          </p:cNvSpPr>
          <p:nvPr>
            <p:ph type="pic" sz="quarter" idx="19" hasCustomPrompt="1"/>
          </p:nvPr>
        </p:nvSpPr>
        <p:spPr>
          <a:xfrm>
            <a:off x="7311176" y="0"/>
            <a:ext cx="2437200" cy="2412000"/>
          </a:xfrm>
        </p:spPr>
        <p:txBody>
          <a:bodyPr/>
          <a:lstStyle/>
          <a:p>
            <a:r>
              <a:rPr lang="id-ID"/>
              <a:t>z</a:t>
            </a:r>
          </a:p>
        </p:txBody>
      </p:sp>
      <p:sp>
        <p:nvSpPr>
          <p:cNvPr id="14" name="Picture Placeholder 15"/>
          <p:cNvSpPr>
            <a:spLocks noGrp="1"/>
          </p:cNvSpPr>
          <p:nvPr>
            <p:ph type="pic" sz="quarter" idx="20"/>
          </p:nvPr>
        </p:nvSpPr>
        <p:spPr>
          <a:xfrm>
            <a:off x="7311176" y="2425031"/>
            <a:ext cx="2437200" cy="2412000"/>
          </a:xfrm>
        </p:spPr>
        <p:txBody>
          <a:bodyPr/>
          <a:lstStyle/>
          <a:p>
            <a:endParaRPr lang="id-ID"/>
          </a:p>
        </p:txBody>
      </p:sp>
      <p:sp>
        <p:nvSpPr>
          <p:cNvPr id="15" name="Picture Placeholder 15"/>
          <p:cNvSpPr>
            <a:spLocks noGrp="1"/>
          </p:cNvSpPr>
          <p:nvPr>
            <p:ph type="pic" sz="quarter" idx="21"/>
          </p:nvPr>
        </p:nvSpPr>
        <p:spPr>
          <a:xfrm>
            <a:off x="9756706" y="0"/>
            <a:ext cx="2437200" cy="2412000"/>
          </a:xfrm>
        </p:spPr>
        <p:txBody>
          <a:bodyPr/>
          <a:lstStyle/>
          <a:p>
            <a:endParaRPr lang="id-ID"/>
          </a:p>
        </p:txBody>
      </p:sp>
      <p:sp>
        <p:nvSpPr>
          <p:cNvPr id="16" name="Picture Placeholder 15"/>
          <p:cNvSpPr>
            <a:spLocks noGrp="1"/>
          </p:cNvSpPr>
          <p:nvPr>
            <p:ph type="pic" sz="quarter" idx="22"/>
          </p:nvPr>
        </p:nvSpPr>
        <p:spPr>
          <a:xfrm>
            <a:off x="9756706" y="2425031"/>
            <a:ext cx="2437200" cy="2412000"/>
          </a:xfrm>
        </p:spPr>
        <p:txBody>
          <a:bodyPr/>
          <a:lstStyle/>
          <a:p>
            <a:endParaRPr lang="id-ID"/>
          </a:p>
        </p:txBody>
      </p:sp>
    </p:spTree>
    <p:extLst>
      <p:ext uri="{BB962C8B-B14F-4D97-AF65-F5344CB8AC3E}">
        <p14:creationId xmlns:p14="http://schemas.microsoft.com/office/powerpoint/2010/main" val="2434910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 Picture Placholder bottom">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3997033" y="6290588"/>
            <a:ext cx="4195947" cy="430887"/>
          </a:xfrm>
          <a:prstGeom prst="rect">
            <a:avLst/>
          </a:prstGeom>
        </p:spPr>
        <p:txBody>
          <a:bodyPr wrap="square">
            <a:spAutoFit/>
          </a:bodyPr>
          <a:lstStyle/>
          <a:p>
            <a:pPr algn="ctr"/>
            <a:r>
              <a:rPr lang="id-ID" sz="1200">
                <a:solidFill>
                  <a:schemeClr val="accent1"/>
                </a:solidFill>
              </a:rPr>
              <a:t>www.YourCompany.com</a:t>
            </a:r>
          </a:p>
          <a:p>
            <a:pPr algn="ctr"/>
            <a:r>
              <a:rPr lang="en-US" sz="1000">
                <a:solidFill>
                  <a:schemeClr val="tx2"/>
                </a:solidFill>
              </a:rPr>
              <a:t>© 2020 </a:t>
            </a:r>
            <a:r>
              <a:rPr lang="en-US" sz="1000" err="1">
                <a:solidFill>
                  <a:schemeClr val="tx2"/>
                </a:solidFill>
              </a:rPr>
              <a:t>Companyname</a:t>
            </a:r>
            <a:r>
              <a:rPr lang="en-US" sz="1000">
                <a:solidFill>
                  <a:schemeClr val="tx2"/>
                </a:solidFill>
              </a:rPr>
              <a:t> </a:t>
            </a:r>
            <a:r>
              <a:rPr lang="id-ID" sz="1000">
                <a:solidFill>
                  <a:schemeClr val="tx2"/>
                </a:solidFill>
              </a:rPr>
              <a:t>PowerPoint Business </a:t>
            </a:r>
            <a:r>
              <a:rPr lang="en-US" sz="1000">
                <a:solidFill>
                  <a:schemeClr val="tx2"/>
                </a:solidFill>
              </a:rPr>
              <a:t>Theme. All Rights Reserved. </a:t>
            </a:r>
            <a:endParaRPr lang="id-ID" sz="1000">
              <a:solidFill>
                <a:schemeClr val="tx2"/>
              </a:solidFill>
            </a:endParaRPr>
          </a:p>
        </p:txBody>
      </p:sp>
      <p:sp>
        <p:nvSpPr>
          <p:cNvPr id="17" name="Picture Placeholder 15"/>
          <p:cNvSpPr>
            <a:spLocks noGrp="1"/>
          </p:cNvSpPr>
          <p:nvPr>
            <p:ph type="pic" sz="quarter" idx="13"/>
          </p:nvPr>
        </p:nvSpPr>
        <p:spPr>
          <a:xfrm>
            <a:off x="3564" y="2018804"/>
            <a:ext cx="2437200" cy="2412000"/>
          </a:xfrm>
        </p:spPr>
        <p:txBody>
          <a:bodyPr/>
          <a:lstStyle/>
          <a:p>
            <a:endParaRPr lang="id-ID"/>
          </a:p>
        </p:txBody>
      </p:sp>
      <p:sp>
        <p:nvSpPr>
          <p:cNvPr id="18" name="Picture Placeholder 15"/>
          <p:cNvSpPr>
            <a:spLocks noGrp="1"/>
          </p:cNvSpPr>
          <p:nvPr>
            <p:ph type="pic" sz="quarter" idx="14"/>
          </p:nvPr>
        </p:nvSpPr>
        <p:spPr>
          <a:xfrm>
            <a:off x="3564" y="4443835"/>
            <a:ext cx="2437200" cy="2412000"/>
          </a:xfrm>
        </p:spPr>
        <p:txBody>
          <a:bodyPr/>
          <a:lstStyle/>
          <a:p>
            <a:endParaRPr lang="id-ID"/>
          </a:p>
        </p:txBody>
      </p:sp>
      <p:sp>
        <p:nvSpPr>
          <p:cNvPr id="19" name="Picture Placeholder 15"/>
          <p:cNvSpPr>
            <a:spLocks noGrp="1"/>
          </p:cNvSpPr>
          <p:nvPr>
            <p:ph type="pic" sz="quarter" idx="15"/>
          </p:nvPr>
        </p:nvSpPr>
        <p:spPr>
          <a:xfrm>
            <a:off x="2442851" y="2018804"/>
            <a:ext cx="2437200" cy="2412000"/>
          </a:xfrm>
        </p:spPr>
        <p:txBody>
          <a:bodyPr/>
          <a:lstStyle/>
          <a:p>
            <a:endParaRPr lang="id-ID"/>
          </a:p>
        </p:txBody>
      </p:sp>
      <p:sp>
        <p:nvSpPr>
          <p:cNvPr id="20" name="Picture Placeholder 15"/>
          <p:cNvSpPr>
            <a:spLocks noGrp="1"/>
          </p:cNvSpPr>
          <p:nvPr>
            <p:ph type="pic" sz="quarter" idx="16"/>
          </p:nvPr>
        </p:nvSpPr>
        <p:spPr>
          <a:xfrm>
            <a:off x="2442851" y="4443835"/>
            <a:ext cx="2437200" cy="2412000"/>
          </a:xfrm>
        </p:spPr>
        <p:txBody>
          <a:bodyPr/>
          <a:lstStyle/>
          <a:p>
            <a:endParaRPr lang="id-ID"/>
          </a:p>
        </p:txBody>
      </p:sp>
      <p:sp>
        <p:nvSpPr>
          <p:cNvPr id="21" name="Picture Placeholder 15"/>
          <p:cNvSpPr>
            <a:spLocks noGrp="1"/>
          </p:cNvSpPr>
          <p:nvPr>
            <p:ph type="pic" sz="quarter" idx="17"/>
          </p:nvPr>
        </p:nvSpPr>
        <p:spPr>
          <a:xfrm>
            <a:off x="4873226" y="2018804"/>
            <a:ext cx="2437200" cy="2412000"/>
          </a:xfrm>
        </p:spPr>
        <p:txBody>
          <a:bodyPr/>
          <a:lstStyle/>
          <a:p>
            <a:endParaRPr lang="id-ID"/>
          </a:p>
        </p:txBody>
      </p:sp>
      <p:sp>
        <p:nvSpPr>
          <p:cNvPr id="22" name="Picture Placeholder 15"/>
          <p:cNvSpPr>
            <a:spLocks noGrp="1"/>
          </p:cNvSpPr>
          <p:nvPr>
            <p:ph type="pic" sz="quarter" idx="18"/>
          </p:nvPr>
        </p:nvSpPr>
        <p:spPr>
          <a:xfrm>
            <a:off x="4873226" y="4443835"/>
            <a:ext cx="2437200" cy="2412000"/>
          </a:xfrm>
        </p:spPr>
        <p:txBody>
          <a:bodyPr/>
          <a:lstStyle/>
          <a:p>
            <a:endParaRPr lang="id-ID"/>
          </a:p>
        </p:txBody>
      </p:sp>
      <p:sp>
        <p:nvSpPr>
          <p:cNvPr id="23" name="Picture Placeholder 15"/>
          <p:cNvSpPr>
            <a:spLocks noGrp="1"/>
          </p:cNvSpPr>
          <p:nvPr>
            <p:ph type="pic" sz="quarter" idx="19" hasCustomPrompt="1"/>
          </p:nvPr>
        </p:nvSpPr>
        <p:spPr>
          <a:xfrm>
            <a:off x="7311176" y="2018804"/>
            <a:ext cx="2437200" cy="2412000"/>
          </a:xfrm>
        </p:spPr>
        <p:txBody>
          <a:bodyPr/>
          <a:lstStyle/>
          <a:p>
            <a:r>
              <a:rPr lang="id-ID"/>
              <a:t>z</a:t>
            </a:r>
          </a:p>
        </p:txBody>
      </p:sp>
      <p:sp>
        <p:nvSpPr>
          <p:cNvPr id="24" name="Picture Placeholder 15"/>
          <p:cNvSpPr>
            <a:spLocks noGrp="1"/>
          </p:cNvSpPr>
          <p:nvPr>
            <p:ph type="pic" sz="quarter" idx="20"/>
          </p:nvPr>
        </p:nvSpPr>
        <p:spPr>
          <a:xfrm>
            <a:off x="7311176" y="4443835"/>
            <a:ext cx="2437200" cy="2412000"/>
          </a:xfrm>
        </p:spPr>
        <p:txBody>
          <a:bodyPr/>
          <a:lstStyle/>
          <a:p>
            <a:endParaRPr lang="id-ID"/>
          </a:p>
        </p:txBody>
      </p:sp>
      <p:sp>
        <p:nvSpPr>
          <p:cNvPr id="25" name="Picture Placeholder 15"/>
          <p:cNvSpPr>
            <a:spLocks noGrp="1"/>
          </p:cNvSpPr>
          <p:nvPr>
            <p:ph type="pic" sz="quarter" idx="21"/>
          </p:nvPr>
        </p:nvSpPr>
        <p:spPr>
          <a:xfrm>
            <a:off x="9756706" y="2018804"/>
            <a:ext cx="2437200" cy="2412000"/>
          </a:xfrm>
        </p:spPr>
        <p:txBody>
          <a:bodyPr/>
          <a:lstStyle/>
          <a:p>
            <a:endParaRPr lang="id-ID"/>
          </a:p>
        </p:txBody>
      </p:sp>
      <p:sp>
        <p:nvSpPr>
          <p:cNvPr id="26" name="Picture Placeholder 15"/>
          <p:cNvSpPr>
            <a:spLocks noGrp="1"/>
          </p:cNvSpPr>
          <p:nvPr>
            <p:ph type="pic" sz="quarter" idx="22"/>
          </p:nvPr>
        </p:nvSpPr>
        <p:spPr>
          <a:xfrm>
            <a:off x="9756706" y="4443835"/>
            <a:ext cx="2437200" cy="2412000"/>
          </a:xfrm>
        </p:spPr>
        <p:txBody>
          <a:bodyPr/>
          <a:lstStyle/>
          <a:p>
            <a:endParaRPr lang="id-ID"/>
          </a:p>
        </p:txBody>
      </p:sp>
      <p:sp>
        <p:nvSpPr>
          <p:cNvPr id="16"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1815147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holder gallery">
    <p:spTree>
      <p:nvGrpSpPr>
        <p:cNvPr id="1" name=""/>
        <p:cNvGrpSpPr/>
        <p:nvPr/>
      </p:nvGrpSpPr>
      <p:grpSpPr>
        <a:xfrm>
          <a:off x="0" y="0"/>
          <a:ext cx="0" cy="0"/>
          <a:chOff x="0" y="0"/>
          <a:chExt cx="0" cy="0"/>
        </a:xfrm>
      </p:grpSpPr>
      <p:sp>
        <p:nvSpPr>
          <p:cNvPr id="11" name="Picture Placeholder 8"/>
          <p:cNvSpPr>
            <a:spLocks noGrp="1"/>
          </p:cNvSpPr>
          <p:nvPr>
            <p:ph type="pic" sz="quarter" idx="15"/>
          </p:nvPr>
        </p:nvSpPr>
        <p:spPr>
          <a:xfrm>
            <a:off x="8181341" y="0"/>
            <a:ext cx="3996000" cy="2933700"/>
          </a:xfrm>
        </p:spPr>
        <p:txBody>
          <a:bodyPr/>
          <a:lstStyle/>
          <a:p>
            <a:endParaRPr lang="id-ID"/>
          </a:p>
        </p:txBody>
      </p:sp>
      <p:sp>
        <p:nvSpPr>
          <p:cNvPr id="6" name="Picture Placeholder 3"/>
          <p:cNvSpPr>
            <a:spLocks noGrp="1"/>
          </p:cNvSpPr>
          <p:nvPr>
            <p:ph type="pic" sz="quarter" idx="10"/>
          </p:nvPr>
        </p:nvSpPr>
        <p:spPr>
          <a:xfrm>
            <a:off x="0" y="2958346"/>
            <a:ext cx="3384000" cy="3888000"/>
          </a:xfrm>
        </p:spPr>
        <p:txBody>
          <a:bodyPr/>
          <a:lstStyle/>
          <a:p>
            <a:endParaRPr lang="id-ID"/>
          </a:p>
        </p:txBody>
      </p:sp>
      <p:sp>
        <p:nvSpPr>
          <p:cNvPr id="7" name="Picture Placeholder 3"/>
          <p:cNvSpPr>
            <a:spLocks noGrp="1"/>
          </p:cNvSpPr>
          <p:nvPr>
            <p:ph type="pic" sz="quarter" idx="11"/>
          </p:nvPr>
        </p:nvSpPr>
        <p:spPr>
          <a:xfrm>
            <a:off x="3387541" y="2958346"/>
            <a:ext cx="5436000" cy="3888000"/>
          </a:xfrm>
        </p:spPr>
        <p:txBody>
          <a:bodyPr/>
          <a:lstStyle/>
          <a:p>
            <a:endParaRPr lang="id-ID"/>
          </a:p>
        </p:txBody>
      </p:sp>
      <p:sp>
        <p:nvSpPr>
          <p:cNvPr id="8" name="Picture Placeholder 3"/>
          <p:cNvSpPr>
            <a:spLocks noGrp="1"/>
          </p:cNvSpPr>
          <p:nvPr>
            <p:ph type="pic" sz="quarter" idx="12"/>
          </p:nvPr>
        </p:nvSpPr>
        <p:spPr>
          <a:xfrm>
            <a:off x="8813550" y="2933720"/>
            <a:ext cx="3384000" cy="1962364"/>
          </a:xfrm>
        </p:spPr>
        <p:txBody>
          <a:bodyPr/>
          <a:lstStyle/>
          <a:p>
            <a:endParaRPr lang="id-ID"/>
          </a:p>
        </p:txBody>
      </p:sp>
      <p:sp>
        <p:nvSpPr>
          <p:cNvPr id="9" name="Picture Placeholder 3"/>
          <p:cNvSpPr>
            <a:spLocks noGrp="1"/>
          </p:cNvSpPr>
          <p:nvPr>
            <p:ph type="pic" sz="quarter" idx="13"/>
          </p:nvPr>
        </p:nvSpPr>
        <p:spPr>
          <a:xfrm>
            <a:off x="8813550" y="4896532"/>
            <a:ext cx="3384000" cy="1962364"/>
          </a:xfrm>
        </p:spPr>
        <p:txBody>
          <a:bodyPr/>
          <a:lstStyle/>
          <a:p>
            <a:endParaRPr lang="id-ID"/>
          </a:p>
        </p:txBody>
      </p:sp>
      <p:sp>
        <p:nvSpPr>
          <p:cNvPr id="10" name="Picture Placeholder 5"/>
          <p:cNvSpPr>
            <a:spLocks noGrp="1"/>
          </p:cNvSpPr>
          <p:nvPr>
            <p:ph type="pic" sz="quarter" idx="14"/>
          </p:nvPr>
        </p:nvSpPr>
        <p:spPr>
          <a:xfrm>
            <a:off x="0" y="0"/>
            <a:ext cx="3996000" cy="2933700"/>
          </a:xfrm>
        </p:spPr>
        <p:txBody>
          <a:bodyPr/>
          <a:lstStyle/>
          <a:p>
            <a:endParaRPr lang="id-ID"/>
          </a:p>
        </p:txBody>
      </p:sp>
    </p:spTree>
    <p:extLst>
      <p:ext uri="{BB962C8B-B14F-4D97-AF65-F5344CB8AC3E}">
        <p14:creationId xmlns:p14="http://schemas.microsoft.com/office/powerpoint/2010/main" val="3676447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ndscape Picture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480802" y="134406"/>
            <a:ext cx="558800"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2" name="Rectangle 1"/>
          <p:cNvSpPr/>
          <p:nvPr userDrawn="1"/>
        </p:nvSpPr>
        <p:spPr>
          <a:xfrm>
            <a:off x="3997033" y="6290588"/>
            <a:ext cx="4195947" cy="553998"/>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p:txBody>
      </p:sp>
      <p:sp>
        <p:nvSpPr>
          <p:cNvPr id="6" name="Picture Placeholder 5"/>
          <p:cNvSpPr>
            <a:spLocks noGrp="1"/>
          </p:cNvSpPr>
          <p:nvPr>
            <p:ph type="pic" sz="quarter" idx="13"/>
          </p:nvPr>
        </p:nvSpPr>
        <p:spPr>
          <a:xfrm>
            <a:off x="0" y="1971675"/>
            <a:ext cx="8288338" cy="2838450"/>
          </a:xfrm>
        </p:spPr>
        <p:txBody>
          <a:bodyPr/>
          <a:lstStyle/>
          <a:p>
            <a:endParaRPr lang="id-ID"/>
          </a:p>
        </p:txBody>
      </p:sp>
    </p:spTree>
    <p:extLst>
      <p:ext uri="{BB962C8B-B14F-4D97-AF65-F5344CB8AC3E}">
        <p14:creationId xmlns:p14="http://schemas.microsoft.com/office/powerpoint/2010/main" val="404445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ndscape Picture Placeholder Cent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3997033" y="6290588"/>
            <a:ext cx="4195947" cy="553998"/>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p:txBody>
      </p:sp>
      <p:sp>
        <p:nvSpPr>
          <p:cNvPr id="6" name="Picture Placeholder 5"/>
          <p:cNvSpPr>
            <a:spLocks noGrp="1"/>
          </p:cNvSpPr>
          <p:nvPr>
            <p:ph type="pic" sz="quarter" idx="13"/>
          </p:nvPr>
        </p:nvSpPr>
        <p:spPr>
          <a:xfrm>
            <a:off x="900000" y="1769800"/>
            <a:ext cx="10384511" cy="2838450"/>
          </a:xfrm>
        </p:spPr>
        <p:txBody>
          <a:bodyPr/>
          <a:lstStyle/>
          <a:p>
            <a:endParaRPr lang="id-ID"/>
          </a:p>
        </p:txBody>
      </p:sp>
      <p:sp>
        <p:nvSpPr>
          <p:cNvPr id="7"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1612866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Picture landscape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Picture Placeholder 11"/>
          <p:cNvSpPr>
            <a:spLocks noGrp="1"/>
          </p:cNvSpPr>
          <p:nvPr>
            <p:ph type="pic" sz="quarter" idx="13"/>
          </p:nvPr>
        </p:nvSpPr>
        <p:spPr>
          <a:xfrm>
            <a:off x="8988880" y="1993476"/>
            <a:ext cx="3204000" cy="1620000"/>
          </a:xfrm>
        </p:spPr>
        <p:txBody>
          <a:bodyPr/>
          <a:lstStyle/>
          <a:p>
            <a:endParaRPr lang="id-ID"/>
          </a:p>
        </p:txBody>
      </p:sp>
      <p:sp>
        <p:nvSpPr>
          <p:cNvPr id="25" name="Picture Placeholder 11"/>
          <p:cNvSpPr>
            <a:spLocks noGrp="1"/>
          </p:cNvSpPr>
          <p:nvPr>
            <p:ph type="pic" sz="quarter" idx="15"/>
          </p:nvPr>
        </p:nvSpPr>
        <p:spPr>
          <a:xfrm>
            <a:off x="8988880" y="3611347"/>
            <a:ext cx="3204000" cy="1620000"/>
          </a:xfrm>
        </p:spPr>
        <p:txBody>
          <a:bodyPr/>
          <a:lstStyle/>
          <a:p>
            <a:endParaRPr lang="id-ID"/>
          </a:p>
        </p:txBody>
      </p:sp>
      <p:sp>
        <p:nvSpPr>
          <p:cNvPr id="27" name="Picture Placeholder 11"/>
          <p:cNvSpPr>
            <a:spLocks noGrp="1"/>
          </p:cNvSpPr>
          <p:nvPr>
            <p:ph type="pic" sz="quarter" idx="17"/>
          </p:nvPr>
        </p:nvSpPr>
        <p:spPr>
          <a:xfrm>
            <a:off x="8988880" y="5243434"/>
            <a:ext cx="3204000" cy="1620000"/>
          </a:xfrm>
        </p:spPr>
        <p:txBody>
          <a:bodyPr/>
          <a:lstStyle/>
          <a:p>
            <a:endParaRPr lang="id-ID"/>
          </a:p>
        </p:txBody>
      </p:sp>
      <p:sp>
        <p:nvSpPr>
          <p:cNvPr id="29" name="Picture Placeholder 11"/>
          <p:cNvSpPr>
            <a:spLocks noGrp="1"/>
          </p:cNvSpPr>
          <p:nvPr>
            <p:ph type="pic" sz="quarter" idx="18"/>
          </p:nvPr>
        </p:nvSpPr>
        <p:spPr>
          <a:xfrm>
            <a:off x="5773043" y="1993476"/>
            <a:ext cx="3204000" cy="1620000"/>
          </a:xfrm>
        </p:spPr>
        <p:txBody>
          <a:bodyPr/>
          <a:lstStyle/>
          <a:p>
            <a:endParaRPr lang="id-ID"/>
          </a:p>
        </p:txBody>
      </p:sp>
      <p:sp>
        <p:nvSpPr>
          <p:cNvPr id="30" name="Picture Placeholder 11"/>
          <p:cNvSpPr>
            <a:spLocks noGrp="1"/>
          </p:cNvSpPr>
          <p:nvPr>
            <p:ph type="pic" sz="quarter" idx="19"/>
          </p:nvPr>
        </p:nvSpPr>
        <p:spPr>
          <a:xfrm>
            <a:off x="5773043" y="3611347"/>
            <a:ext cx="3204000" cy="1620000"/>
          </a:xfrm>
        </p:spPr>
        <p:txBody>
          <a:bodyPr/>
          <a:lstStyle/>
          <a:p>
            <a:endParaRPr lang="id-ID"/>
          </a:p>
        </p:txBody>
      </p:sp>
      <p:sp>
        <p:nvSpPr>
          <p:cNvPr id="31" name="Picture Placeholder 11"/>
          <p:cNvSpPr>
            <a:spLocks noGrp="1"/>
          </p:cNvSpPr>
          <p:nvPr>
            <p:ph type="pic" sz="quarter" idx="20"/>
          </p:nvPr>
        </p:nvSpPr>
        <p:spPr>
          <a:xfrm>
            <a:off x="5773043" y="5243434"/>
            <a:ext cx="3204000" cy="1620000"/>
          </a:xfrm>
        </p:spPr>
        <p:txBody>
          <a:bodyPr/>
          <a:lstStyle/>
          <a:p>
            <a:endParaRPr lang="id-ID"/>
          </a:p>
        </p:txBody>
      </p:sp>
      <p:sp>
        <p:nvSpPr>
          <p:cNvPr id="11"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3924979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igzag picture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Picture Placeholder 24"/>
          <p:cNvSpPr>
            <a:spLocks noGrp="1"/>
          </p:cNvSpPr>
          <p:nvPr>
            <p:ph type="pic" sz="quarter" idx="13"/>
          </p:nvPr>
        </p:nvSpPr>
        <p:spPr>
          <a:xfrm>
            <a:off x="657550" y="1974850"/>
            <a:ext cx="1800000" cy="1800000"/>
          </a:xfrm>
        </p:spPr>
        <p:txBody>
          <a:bodyPr/>
          <a:lstStyle/>
          <a:p>
            <a:endParaRPr lang="id-ID"/>
          </a:p>
        </p:txBody>
      </p:sp>
      <p:sp>
        <p:nvSpPr>
          <p:cNvPr id="26" name="Picture Placeholder 24"/>
          <p:cNvSpPr>
            <a:spLocks noGrp="1"/>
          </p:cNvSpPr>
          <p:nvPr>
            <p:ph type="pic" sz="quarter" idx="14"/>
          </p:nvPr>
        </p:nvSpPr>
        <p:spPr>
          <a:xfrm>
            <a:off x="2481914" y="3784600"/>
            <a:ext cx="1800000" cy="1800000"/>
          </a:xfrm>
        </p:spPr>
        <p:txBody>
          <a:bodyPr/>
          <a:lstStyle/>
          <a:p>
            <a:endParaRPr lang="id-ID"/>
          </a:p>
        </p:txBody>
      </p:sp>
      <p:sp>
        <p:nvSpPr>
          <p:cNvPr id="37" name="Picture Placeholder 24"/>
          <p:cNvSpPr>
            <a:spLocks noGrp="1"/>
          </p:cNvSpPr>
          <p:nvPr>
            <p:ph type="pic" sz="quarter" idx="15"/>
          </p:nvPr>
        </p:nvSpPr>
        <p:spPr>
          <a:xfrm>
            <a:off x="4283838" y="1974850"/>
            <a:ext cx="1800000" cy="1800000"/>
          </a:xfrm>
        </p:spPr>
        <p:txBody>
          <a:bodyPr/>
          <a:lstStyle/>
          <a:p>
            <a:endParaRPr lang="id-ID"/>
          </a:p>
        </p:txBody>
      </p:sp>
      <p:sp>
        <p:nvSpPr>
          <p:cNvPr id="38" name="Picture Placeholder 24"/>
          <p:cNvSpPr>
            <a:spLocks noGrp="1"/>
          </p:cNvSpPr>
          <p:nvPr>
            <p:ph type="pic" sz="quarter" idx="16"/>
          </p:nvPr>
        </p:nvSpPr>
        <p:spPr>
          <a:xfrm>
            <a:off x="6108202" y="3784600"/>
            <a:ext cx="1800000" cy="1800000"/>
          </a:xfrm>
        </p:spPr>
        <p:txBody>
          <a:bodyPr/>
          <a:lstStyle/>
          <a:p>
            <a:endParaRPr lang="id-ID"/>
          </a:p>
        </p:txBody>
      </p:sp>
      <p:sp>
        <p:nvSpPr>
          <p:cNvPr id="41" name="Picture Placeholder 24"/>
          <p:cNvSpPr>
            <a:spLocks noGrp="1"/>
          </p:cNvSpPr>
          <p:nvPr>
            <p:ph type="pic" sz="quarter" idx="17"/>
          </p:nvPr>
        </p:nvSpPr>
        <p:spPr>
          <a:xfrm>
            <a:off x="7915703" y="1974850"/>
            <a:ext cx="1800000" cy="1800000"/>
          </a:xfrm>
        </p:spPr>
        <p:txBody>
          <a:bodyPr/>
          <a:lstStyle/>
          <a:p>
            <a:endParaRPr lang="id-ID"/>
          </a:p>
        </p:txBody>
      </p:sp>
      <p:sp>
        <p:nvSpPr>
          <p:cNvPr id="42" name="Picture Placeholder 24"/>
          <p:cNvSpPr>
            <a:spLocks noGrp="1"/>
          </p:cNvSpPr>
          <p:nvPr>
            <p:ph type="pic" sz="quarter" idx="18"/>
          </p:nvPr>
        </p:nvSpPr>
        <p:spPr>
          <a:xfrm>
            <a:off x="9740067" y="3784600"/>
            <a:ext cx="1800000" cy="1800000"/>
          </a:xfrm>
        </p:spPr>
        <p:txBody>
          <a:bodyPr/>
          <a:lstStyle/>
          <a:p>
            <a:endParaRPr lang="id-ID"/>
          </a:p>
        </p:txBody>
      </p:sp>
      <p:sp>
        <p:nvSpPr>
          <p:cNvPr id="12"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3653324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dium Picture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3997033" y="6290588"/>
            <a:ext cx="4195947" cy="553998"/>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p:txBody>
      </p:sp>
      <p:sp>
        <p:nvSpPr>
          <p:cNvPr id="23" name="Picture Placeholder 22"/>
          <p:cNvSpPr>
            <a:spLocks noGrp="1"/>
          </p:cNvSpPr>
          <p:nvPr>
            <p:ph type="pic" sz="quarter" idx="13"/>
          </p:nvPr>
        </p:nvSpPr>
        <p:spPr>
          <a:xfrm>
            <a:off x="889621" y="1772754"/>
            <a:ext cx="6615774" cy="4260456"/>
          </a:xfrm>
        </p:spPr>
        <p:txBody>
          <a:bodyPr/>
          <a:lstStyle/>
          <a:p>
            <a:endParaRPr lang="id-ID"/>
          </a:p>
        </p:txBody>
      </p:sp>
      <p:sp>
        <p:nvSpPr>
          <p:cNvPr id="7"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1088113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allery 1">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3997033" y="6290588"/>
            <a:ext cx="4195947" cy="553998"/>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p:txBody>
      </p:sp>
      <p:sp>
        <p:nvSpPr>
          <p:cNvPr id="23" name="Picture Placeholder 22"/>
          <p:cNvSpPr>
            <a:spLocks noGrp="1"/>
          </p:cNvSpPr>
          <p:nvPr>
            <p:ph type="pic" sz="quarter" idx="13"/>
          </p:nvPr>
        </p:nvSpPr>
        <p:spPr>
          <a:xfrm>
            <a:off x="889621" y="1772754"/>
            <a:ext cx="3600000" cy="2160000"/>
          </a:xfrm>
        </p:spPr>
        <p:txBody>
          <a:bodyPr/>
          <a:lstStyle/>
          <a:p>
            <a:endParaRPr lang="id-ID"/>
          </a:p>
        </p:txBody>
      </p:sp>
      <p:sp>
        <p:nvSpPr>
          <p:cNvPr id="24" name="Picture Placeholder 22"/>
          <p:cNvSpPr>
            <a:spLocks noGrp="1"/>
          </p:cNvSpPr>
          <p:nvPr>
            <p:ph type="pic" sz="quarter" idx="14"/>
          </p:nvPr>
        </p:nvSpPr>
        <p:spPr>
          <a:xfrm>
            <a:off x="889621" y="4053210"/>
            <a:ext cx="1728000" cy="1980000"/>
          </a:xfrm>
        </p:spPr>
        <p:txBody>
          <a:bodyPr/>
          <a:lstStyle/>
          <a:p>
            <a:endParaRPr lang="id-ID"/>
          </a:p>
        </p:txBody>
      </p:sp>
      <p:sp>
        <p:nvSpPr>
          <p:cNvPr id="25" name="Picture Placeholder 22"/>
          <p:cNvSpPr>
            <a:spLocks noGrp="1"/>
          </p:cNvSpPr>
          <p:nvPr>
            <p:ph type="pic" sz="quarter" idx="15"/>
          </p:nvPr>
        </p:nvSpPr>
        <p:spPr>
          <a:xfrm>
            <a:off x="2761642" y="4053210"/>
            <a:ext cx="1728000" cy="1980000"/>
          </a:xfrm>
        </p:spPr>
        <p:txBody>
          <a:bodyPr/>
          <a:lstStyle/>
          <a:p>
            <a:endParaRPr lang="id-ID"/>
          </a:p>
        </p:txBody>
      </p:sp>
      <p:sp>
        <p:nvSpPr>
          <p:cNvPr id="28" name="Picture Placeholder 22"/>
          <p:cNvSpPr>
            <a:spLocks noGrp="1"/>
          </p:cNvSpPr>
          <p:nvPr>
            <p:ph type="pic" sz="quarter" idx="16"/>
          </p:nvPr>
        </p:nvSpPr>
        <p:spPr>
          <a:xfrm>
            <a:off x="4625395" y="1744179"/>
            <a:ext cx="2880000" cy="4291113"/>
          </a:xfrm>
        </p:spPr>
        <p:txBody>
          <a:bodyPr/>
          <a:lstStyle/>
          <a:p>
            <a:endParaRPr lang="id-ID"/>
          </a:p>
        </p:txBody>
      </p:sp>
      <p:sp>
        <p:nvSpPr>
          <p:cNvPr id="29" name="Picture Placeholder 22"/>
          <p:cNvSpPr>
            <a:spLocks noGrp="1"/>
          </p:cNvSpPr>
          <p:nvPr>
            <p:ph type="pic" sz="quarter" idx="17"/>
          </p:nvPr>
        </p:nvSpPr>
        <p:spPr>
          <a:xfrm>
            <a:off x="7635853" y="3873210"/>
            <a:ext cx="3600000" cy="2160000"/>
          </a:xfrm>
        </p:spPr>
        <p:txBody>
          <a:bodyPr/>
          <a:lstStyle/>
          <a:p>
            <a:endParaRPr lang="id-ID"/>
          </a:p>
        </p:txBody>
      </p:sp>
      <p:sp>
        <p:nvSpPr>
          <p:cNvPr id="30" name="Picture Placeholder 22"/>
          <p:cNvSpPr>
            <a:spLocks noGrp="1"/>
          </p:cNvSpPr>
          <p:nvPr>
            <p:ph type="pic" sz="quarter" idx="18"/>
          </p:nvPr>
        </p:nvSpPr>
        <p:spPr>
          <a:xfrm>
            <a:off x="7635853" y="1772754"/>
            <a:ext cx="1728000" cy="1980000"/>
          </a:xfrm>
        </p:spPr>
        <p:txBody>
          <a:bodyPr/>
          <a:lstStyle/>
          <a:p>
            <a:endParaRPr lang="id-ID"/>
          </a:p>
        </p:txBody>
      </p:sp>
      <p:sp>
        <p:nvSpPr>
          <p:cNvPr id="31" name="Picture Placeholder 22"/>
          <p:cNvSpPr>
            <a:spLocks noGrp="1"/>
          </p:cNvSpPr>
          <p:nvPr>
            <p:ph type="pic" sz="quarter" idx="19"/>
          </p:nvPr>
        </p:nvSpPr>
        <p:spPr>
          <a:xfrm>
            <a:off x="9509767" y="1772754"/>
            <a:ext cx="1728000" cy="1980000"/>
          </a:xfrm>
        </p:spPr>
        <p:txBody>
          <a:bodyPr/>
          <a:lstStyle/>
          <a:p>
            <a:endParaRPr lang="id-ID"/>
          </a:p>
        </p:txBody>
      </p:sp>
      <p:sp>
        <p:nvSpPr>
          <p:cNvPr id="13"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70962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Normal P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497734" y="134406"/>
            <a:ext cx="550334"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9" name="Picture Placeholder 3"/>
          <p:cNvSpPr>
            <a:spLocks noGrp="1"/>
          </p:cNvSpPr>
          <p:nvPr>
            <p:ph type="pic" sz="quarter" idx="14"/>
          </p:nvPr>
        </p:nvSpPr>
        <p:spPr>
          <a:xfrm>
            <a:off x="7315648" y="1411660"/>
            <a:ext cx="2847453" cy="2177701"/>
          </a:xfrm>
        </p:spPr>
      </p:sp>
      <p:sp>
        <p:nvSpPr>
          <p:cNvPr id="10" name="Picture Placeholder 2"/>
          <p:cNvSpPr>
            <a:spLocks noGrp="1"/>
          </p:cNvSpPr>
          <p:nvPr>
            <p:ph type="pic" sz="quarter" idx="13"/>
          </p:nvPr>
        </p:nvSpPr>
        <p:spPr>
          <a:xfrm>
            <a:off x="1972449" y="1399536"/>
            <a:ext cx="2776972" cy="2177701"/>
          </a:xfrm>
        </p:spPr>
      </p:sp>
    </p:spTree>
    <p:extLst>
      <p:ext uri="{BB962C8B-B14F-4D97-AF65-F5344CB8AC3E}">
        <p14:creationId xmlns:p14="http://schemas.microsoft.com/office/powerpoint/2010/main" val="125139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allery 2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3997033" y="6290588"/>
            <a:ext cx="4195947" cy="553998"/>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p:txBody>
      </p:sp>
      <p:sp>
        <p:nvSpPr>
          <p:cNvPr id="23" name="Picture Placeholder 22"/>
          <p:cNvSpPr>
            <a:spLocks noGrp="1"/>
          </p:cNvSpPr>
          <p:nvPr>
            <p:ph type="pic" sz="quarter" idx="13"/>
          </p:nvPr>
        </p:nvSpPr>
        <p:spPr>
          <a:xfrm>
            <a:off x="889621" y="656470"/>
            <a:ext cx="3600000" cy="2160000"/>
          </a:xfrm>
        </p:spPr>
        <p:txBody>
          <a:bodyPr/>
          <a:lstStyle/>
          <a:p>
            <a:endParaRPr lang="id-ID"/>
          </a:p>
        </p:txBody>
      </p:sp>
      <p:sp>
        <p:nvSpPr>
          <p:cNvPr id="24" name="Picture Placeholder 22"/>
          <p:cNvSpPr>
            <a:spLocks noGrp="1"/>
          </p:cNvSpPr>
          <p:nvPr>
            <p:ph type="pic" sz="quarter" idx="14"/>
          </p:nvPr>
        </p:nvSpPr>
        <p:spPr>
          <a:xfrm>
            <a:off x="889621" y="2936927"/>
            <a:ext cx="1728000" cy="1611324"/>
          </a:xfrm>
        </p:spPr>
        <p:txBody>
          <a:bodyPr/>
          <a:lstStyle/>
          <a:p>
            <a:endParaRPr lang="id-ID"/>
          </a:p>
        </p:txBody>
      </p:sp>
      <p:sp>
        <p:nvSpPr>
          <p:cNvPr id="25" name="Picture Placeholder 22"/>
          <p:cNvSpPr>
            <a:spLocks noGrp="1"/>
          </p:cNvSpPr>
          <p:nvPr>
            <p:ph type="pic" sz="quarter" idx="15"/>
          </p:nvPr>
        </p:nvSpPr>
        <p:spPr>
          <a:xfrm>
            <a:off x="2761642" y="2936927"/>
            <a:ext cx="1728000" cy="1611324"/>
          </a:xfrm>
        </p:spPr>
        <p:txBody>
          <a:bodyPr/>
          <a:lstStyle/>
          <a:p>
            <a:endParaRPr lang="id-ID"/>
          </a:p>
        </p:txBody>
      </p:sp>
      <p:sp>
        <p:nvSpPr>
          <p:cNvPr id="28" name="Picture Placeholder 22"/>
          <p:cNvSpPr>
            <a:spLocks noGrp="1"/>
          </p:cNvSpPr>
          <p:nvPr>
            <p:ph type="pic" sz="quarter" idx="16"/>
          </p:nvPr>
        </p:nvSpPr>
        <p:spPr>
          <a:xfrm>
            <a:off x="4625395" y="627896"/>
            <a:ext cx="2880000" cy="3920354"/>
          </a:xfrm>
        </p:spPr>
        <p:txBody>
          <a:bodyPr/>
          <a:lstStyle/>
          <a:p>
            <a:endParaRPr lang="id-ID"/>
          </a:p>
        </p:txBody>
      </p:sp>
      <p:sp>
        <p:nvSpPr>
          <p:cNvPr id="29" name="Picture Placeholder 22"/>
          <p:cNvSpPr>
            <a:spLocks noGrp="1"/>
          </p:cNvSpPr>
          <p:nvPr>
            <p:ph type="pic" sz="quarter" idx="17"/>
          </p:nvPr>
        </p:nvSpPr>
        <p:spPr>
          <a:xfrm>
            <a:off x="7635853" y="2756927"/>
            <a:ext cx="3600000" cy="1791324"/>
          </a:xfrm>
        </p:spPr>
        <p:txBody>
          <a:bodyPr/>
          <a:lstStyle/>
          <a:p>
            <a:endParaRPr lang="id-ID"/>
          </a:p>
        </p:txBody>
      </p:sp>
      <p:sp>
        <p:nvSpPr>
          <p:cNvPr id="30" name="Picture Placeholder 22"/>
          <p:cNvSpPr>
            <a:spLocks noGrp="1"/>
          </p:cNvSpPr>
          <p:nvPr>
            <p:ph type="pic" sz="quarter" idx="18"/>
          </p:nvPr>
        </p:nvSpPr>
        <p:spPr>
          <a:xfrm>
            <a:off x="7635853" y="656470"/>
            <a:ext cx="1728000" cy="1980000"/>
          </a:xfrm>
        </p:spPr>
        <p:txBody>
          <a:bodyPr/>
          <a:lstStyle/>
          <a:p>
            <a:endParaRPr lang="id-ID"/>
          </a:p>
        </p:txBody>
      </p:sp>
      <p:sp>
        <p:nvSpPr>
          <p:cNvPr id="31" name="Picture Placeholder 22"/>
          <p:cNvSpPr>
            <a:spLocks noGrp="1"/>
          </p:cNvSpPr>
          <p:nvPr>
            <p:ph type="pic" sz="quarter" idx="19"/>
          </p:nvPr>
        </p:nvSpPr>
        <p:spPr>
          <a:xfrm>
            <a:off x="9509767" y="656470"/>
            <a:ext cx="1728000" cy="1980000"/>
          </a:xfrm>
        </p:spPr>
        <p:txBody>
          <a:bodyPr/>
          <a:lstStyle/>
          <a:p>
            <a:endParaRPr lang="id-ID"/>
          </a:p>
        </p:txBody>
      </p:sp>
      <p:sp>
        <p:nvSpPr>
          <p:cNvPr id="13"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88682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allery 2 Bott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3997033" y="6290588"/>
            <a:ext cx="4195947" cy="553998"/>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p:txBody>
      </p:sp>
      <p:sp>
        <p:nvSpPr>
          <p:cNvPr id="23" name="Picture Placeholder 22"/>
          <p:cNvSpPr>
            <a:spLocks noGrp="1"/>
          </p:cNvSpPr>
          <p:nvPr>
            <p:ph type="pic" sz="quarter" idx="13"/>
          </p:nvPr>
        </p:nvSpPr>
        <p:spPr>
          <a:xfrm>
            <a:off x="3913689" y="1764404"/>
            <a:ext cx="3600000" cy="4260456"/>
          </a:xfrm>
        </p:spPr>
        <p:txBody>
          <a:bodyPr/>
          <a:lstStyle/>
          <a:p>
            <a:endParaRPr lang="id-ID"/>
          </a:p>
        </p:txBody>
      </p:sp>
      <p:sp>
        <p:nvSpPr>
          <p:cNvPr id="28" name="Picture Placeholder 22"/>
          <p:cNvSpPr>
            <a:spLocks noGrp="1"/>
          </p:cNvSpPr>
          <p:nvPr>
            <p:ph type="pic" sz="quarter" idx="16"/>
          </p:nvPr>
        </p:nvSpPr>
        <p:spPr>
          <a:xfrm>
            <a:off x="889621" y="1763432"/>
            <a:ext cx="2880000" cy="4262400"/>
          </a:xfrm>
        </p:spPr>
        <p:txBody>
          <a:bodyPr/>
          <a:lstStyle/>
          <a:p>
            <a:endParaRPr lang="id-ID"/>
          </a:p>
        </p:txBody>
      </p:sp>
      <p:sp>
        <p:nvSpPr>
          <p:cNvPr id="29" name="Picture Placeholder 22"/>
          <p:cNvSpPr>
            <a:spLocks noGrp="1"/>
          </p:cNvSpPr>
          <p:nvPr>
            <p:ph type="pic" sz="quarter" idx="17"/>
          </p:nvPr>
        </p:nvSpPr>
        <p:spPr>
          <a:xfrm>
            <a:off x="7635853" y="3873210"/>
            <a:ext cx="3600000" cy="2160000"/>
          </a:xfrm>
        </p:spPr>
        <p:txBody>
          <a:bodyPr/>
          <a:lstStyle/>
          <a:p>
            <a:endParaRPr lang="id-ID"/>
          </a:p>
        </p:txBody>
      </p:sp>
      <p:sp>
        <p:nvSpPr>
          <p:cNvPr id="30" name="Picture Placeholder 22"/>
          <p:cNvSpPr>
            <a:spLocks noGrp="1"/>
          </p:cNvSpPr>
          <p:nvPr>
            <p:ph type="pic" sz="quarter" idx="18"/>
          </p:nvPr>
        </p:nvSpPr>
        <p:spPr>
          <a:xfrm>
            <a:off x="7635853" y="1771382"/>
            <a:ext cx="1728000" cy="1980000"/>
          </a:xfrm>
        </p:spPr>
        <p:txBody>
          <a:bodyPr/>
          <a:lstStyle/>
          <a:p>
            <a:endParaRPr lang="id-ID"/>
          </a:p>
        </p:txBody>
      </p:sp>
      <p:sp>
        <p:nvSpPr>
          <p:cNvPr id="31" name="Picture Placeholder 22"/>
          <p:cNvSpPr>
            <a:spLocks noGrp="1"/>
          </p:cNvSpPr>
          <p:nvPr>
            <p:ph type="pic" sz="quarter" idx="19"/>
          </p:nvPr>
        </p:nvSpPr>
        <p:spPr>
          <a:xfrm>
            <a:off x="9509767" y="1771382"/>
            <a:ext cx="1728000" cy="1980000"/>
          </a:xfrm>
        </p:spPr>
        <p:txBody>
          <a:bodyPr/>
          <a:lstStyle/>
          <a:p>
            <a:endParaRPr lang="id-ID"/>
          </a:p>
        </p:txBody>
      </p:sp>
      <p:sp>
        <p:nvSpPr>
          <p:cNvPr id="11" name="Slide Number Placeholder 4"/>
          <p:cNvSpPr txBox="1">
            <a:spLocks/>
          </p:cNvSpPr>
          <p:nvPr userDrawn="1"/>
        </p:nvSpPr>
        <p:spPr>
          <a:xfrm>
            <a:off x="11472332" y="134406"/>
            <a:ext cx="584201" cy="365125"/>
          </a:xfrm>
          <a:prstGeom prst="rect">
            <a:avLst/>
          </a:prstGeom>
        </p:spPr>
        <p:txBody>
          <a:bodyPr vert="horz" lIns="91440" tIns="45720" rIns="91440" bIns="45720" rtlCol="0" anchor="ctr"/>
          <a:lstStyle>
            <a:defPPr>
              <a:defRPr lang="id-ID"/>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5DDAD3-E743-4B29-A948-63E93E36D1BF}" type="slidenum">
              <a:rPr lang="id-ID" smtClean="0"/>
              <a:pPr/>
              <a:t>‹N°›</a:t>
            </a:fld>
            <a:endParaRPr lang="id-ID"/>
          </a:p>
        </p:txBody>
      </p:sp>
    </p:spTree>
    <p:extLst>
      <p:ext uri="{BB962C8B-B14F-4D97-AF65-F5344CB8AC3E}">
        <p14:creationId xmlns:p14="http://schemas.microsoft.com/office/powerpoint/2010/main" val="136910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 Picture Placeholder Circ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516316" y="134406"/>
            <a:ext cx="509977"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2" name="Rectangle 1"/>
          <p:cNvSpPr/>
          <p:nvPr userDrawn="1"/>
        </p:nvSpPr>
        <p:spPr>
          <a:xfrm>
            <a:off x="3997033" y="6290588"/>
            <a:ext cx="4195947" cy="553998"/>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p:txBody>
      </p:sp>
      <p:sp>
        <p:nvSpPr>
          <p:cNvPr id="11" name="Picture Placeholder 2"/>
          <p:cNvSpPr>
            <a:spLocks noGrp="1"/>
          </p:cNvSpPr>
          <p:nvPr>
            <p:ph type="pic" sz="quarter" idx="13"/>
          </p:nvPr>
        </p:nvSpPr>
        <p:spPr>
          <a:xfrm>
            <a:off x="1372582" y="1543667"/>
            <a:ext cx="1764000" cy="1764000"/>
          </a:xfrm>
          <a:prstGeom prst="ellipse">
            <a:avLst/>
          </a:prstGeom>
        </p:spPr>
      </p:sp>
      <p:sp>
        <p:nvSpPr>
          <p:cNvPr id="12" name="Picture Placeholder 3"/>
          <p:cNvSpPr>
            <a:spLocks noGrp="1"/>
          </p:cNvSpPr>
          <p:nvPr>
            <p:ph type="pic" sz="quarter" idx="14"/>
          </p:nvPr>
        </p:nvSpPr>
        <p:spPr>
          <a:xfrm>
            <a:off x="1372581" y="3938716"/>
            <a:ext cx="1764000" cy="1764000"/>
          </a:xfrm>
          <a:prstGeom prst="ellipse">
            <a:avLst/>
          </a:prstGeom>
        </p:spPr>
      </p:sp>
      <p:sp>
        <p:nvSpPr>
          <p:cNvPr id="13" name="Picture Placeholder 4"/>
          <p:cNvSpPr>
            <a:spLocks noGrp="1"/>
          </p:cNvSpPr>
          <p:nvPr>
            <p:ph type="pic" sz="quarter" idx="15"/>
          </p:nvPr>
        </p:nvSpPr>
        <p:spPr>
          <a:xfrm>
            <a:off x="3909695" y="1543667"/>
            <a:ext cx="1764000" cy="1764000"/>
          </a:xfrm>
          <a:prstGeom prst="ellipse">
            <a:avLst/>
          </a:prstGeom>
        </p:spPr>
      </p:sp>
      <p:sp>
        <p:nvSpPr>
          <p:cNvPr id="14" name="Picture Placeholder 5"/>
          <p:cNvSpPr>
            <a:spLocks noGrp="1"/>
          </p:cNvSpPr>
          <p:nvPr>
            <p:ph type="pic" sz="quarter" idx="16"/>
          </p:nvPr>
        </p:nvSpPr>
        <p:spPr>
          <a:xfrm>
            <a:off x="3909694" y="3938716"/>
            <a:ext cx="1764000" cy="1764000"/>
          </a:xfrm>
          <a:prstGeom prst="ellipse">
            <a:avLst/>
          </a:prstGeom>
        </p:spPr>
      </p:sp>
      <p:sp>
        <p:nvSpPr>
          <p:cNvPr id="15" name="Picture Placeholder 6"/>
          <p:cNvSpPr>
            <a:spLocks noGrp="1"/>
          </p:cNvSpPr>
          <p:nvPr>
            <p:ph type="pic" sz="quarter" idx="17"/>
          </p:nvPr>
        </p:nvSpPr>
        <p:spPr>
          <a:xfrm>
            <a:off x="6470557" y="1543667"/>
            <a:ext cx="1764000" cy="1764000"/>
          </a:xfrm>
          <a:prstGeom prst="ellipse">
            <a:avLst/>
          </a:prstGeom>
        </p:spPr>
      </p:sp>
      <p:sp>
        <p:nvSpPr>
          <p:cNvPr id="16" name="Picture Placeholder 7"/>
          <p:cNvSpPr>
            <a:spLocks noGrp="1"/>
          </p:cNvSpPr>
          <p:nvPr>
            <p:ph type="pic" sz="quarter" idx="18"/>
          </p:nvPr>
        </p:nvSpPr>
        <p:spPr>
          <a:xfrm>
            <a:off x="6470556" y="3938716"/>
            <a:ext cx="1764000" cy="1764000"/>
          </a:xfrm>
          <a:prstGeom prst="ellipse">
            <a:avLst/>
          </a:prstGeom>
        </p:spPr>
      </p:sp>
      <p:sp>
        <p:nvSpPr>
          <p:cNvPr id="17" name="Picture Placeholder 8"/>
          <p:cNvSpPr>
            <a:spLocks noGrp="1"/>
          </p:cNvSpPr>
          <p:nvPr>
            <p:ph type="pic" sz="quarter" idx="19"/>
          </p:nvPr>
        </p:nvSpPr>
        <p:spPr>
          <a:xfrm>
            <a:off x="9022289" y="1543667"/>
            <a:ext cx="1764000" cy="1764000"/>
          </a:xfrm>
          <a:prstGeom prst="ellipse">
            <a:avLst/>
          </a:prstGeom>
        </p:spPr>
      </p:sp>
      <p:sp>
        <p:nvSpPr>
          <p:cNvPr id="18" name="Picture Placeholder 9"/>
          <p:cNvSpPr>
            <a:spLocks noGrp="1"/>
          </p:cNvSpPr>
          <p:nvPr>
            <p:ph type="pic" sz="quarter" idx="20"/>
          </p:nvPr>
        </p:nvSpPr>
        <p:spPr>
          <a:xfrm>
            <a:off x="9022288" y="3938716"/>
            <a:ext cx="1764000" cy="1764000"/>
          </a:xfrm>
          <a:prstGeom prst="ellipse">
            <a:avLst/>
          </a:prstGeom>
        </p:spPr>
      </p:sp>
    </p:spTree>
    <p:extLst>
      <p:ext uri="{BB962C8B-B14F-4D97-AF65-F5344CB8AC3E}">
        <p14:creationId xmlns:p14="http://schemas.microsoft.com/office/powerpoint/2010/main" val="787764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Placeholder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5"/>
          <p:cNvSpPr>
            <a:spLocks noGrp="1"/>
          </p:cNvSpPr>
          <p:nvPr>
            <p:ph type="pic" sz="quarter" idx="13"/>
          </p:nvPr>
        </p:nvSpPr>
        <p:spPr>
          <a:xfrm>
            <a:off x="1047750" y="1285875"/>
            <a:ext cx="2524125" cy="2524125"/>
          </a:xfrm>
        </p:spPr>
        <p:txBody>
          <a:bodyPr/>
          <a:lstStyle/>
          <a:p>
            <a:endParaRPr lang="id-ID"/>
          </a:p>
        </p:txBody>
      </p:sp>
      <p:sp>
        <p:nvSpPr>
          <p:cNvPr id="7"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12445755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Placeholder picture (circ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5"/>
          <p:cNvSpPr>
            <a:spLocks noGrp="1"/>
          </p:cNvSpPr>
          <p:nvPr>
            <p:ph type="pic" sz="quarter" idx="13"/>
          </p:nvPr>
        </p:nvSpPr>
        <p:spPr>
          <a:xfrm>
            <a:off x="1047750" y="1285875"/>
            <a:ext cx="2524125" cy="2524125"/>
          </a:xfrm>
          <a:prstGeom prst="ellipse">
            <a:avLst/>
          </a:prstGeom>
        </p:spPr>
        <p:txBody>
          <a:bodyPr/>
          <a:lstStyle/>
          <a:p>
            <a:endParaRPr lang="id-ID"/>
          </a:p>
        </p:txBody>
      </p:sp>
      <p:sp>
        <p:nvSpPr>
          <p:cNvPr id="7"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16012108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Picture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Picture Placeholder 11"/>
          <p:cNvSpPr>
            <a:spLocks noGrp="1"/>
          </p:cNvSpPr>
          <p:nvPr>
            <p:ph type="pic" sz="quarter" idx="13"/>
          </p:nvPr>
        </p:nvSpPr>
        <p:spPr>
          <a:xfrm>
            <a:off x="1743075" y="2073935"/>
            <a:ext cx="1620000" cy="1620000"/>
          </a:xfrm>
        </p:spPr>
        <p:txBody>
          <a:bodyPr/>
          <a:lstStyle/>
          <a:p>
            <a:endParaRPr lang="id-ID"/>
          </a:p>
        </p:txBody>
      </p:sp>
      <p:sp>
        <p:nvSpPr>
          <p:cNvPr id="18" name="Picture Placeholder 11"/>
          <p:cNvSpPr>
            <a:spLocks noGrp="1"/>
          </p:cNvSpPr>
          <p:nvPr>
            <p:ph type="pic" sz="quarter" idx="14"/>
          </p:nvPr>
        </p:nvSpPr>
        <p:spPr>
          <a:xfrm>
            <a:off x="4592335" y="2073935"/>
            <a:ext cx="1620000" cy="1620000"/>
          </a:xfrm>
        </p:spPr>
        <p:txBody>
          <a:bodyPr/>
          <a:lstStyle/>
          <a:p>
            <a:endParaRPr lang="id-ID"/>
          </a:p>
        </p:txBody>
      </p:sp>
      <p:sp>
        <p:nvSpPr>
          <p:cNvPr id="19" name="Picture Placeholder 11"/>
          <p:cNvSpPr>
            <a:spLocks noGrp="1"/>
          </p:cNvSpPr>
          <p:nvPr>
            <p:ph type="pic" sz="quarter" idx="15"/>
          </p:nvPr>
        </p:nvSpPr>
        <p:spPr>
          <a:xfrm>
            <a:off x="9494370" y="2073935"/>
            <a:ext cx="1620000" cy="1620000"/>
          </a:xfrm>
        </p:spPr>
        <p:txBody>
          <a:bodyPr/>
          <a:lstStyle/>
          <a:p>
            <a:endParaRPr lang="id-ID"/>
          </a:p>
        </p:txBody>
      </p:sp>
      <p:sp>
        <p:nvSpPr>
          <p:cNvPr id="20" name="Picture Placeholder 11"/>
          <p:cNvSpPr>
            <a:spLocks noGrp="1"/>
          </p:cNvSpPr>
          <p:nvPr>
            <p:ph type="pic" sz="quarter" idx="16"/>
          </p:nvPr>
        </p:nvSpPr>
        <p:spPr>
          <a:xfrm>
            <a:off x="7128423" y="2073935"/>
            <a:ext cx="1620000" cy="1620000"/>
          </a:xfrm>
        </p:spPr>
        <p:txBody>
          <a:bodyPr/>
          <a:lstStyle/>
          <a:p>
            <a:endParaRPr lang="id-ID"/>
          </a:p>
        </p:txBody>
      </p:sp>
      <p:sp>
        <p:nvSpPr>
          <p:cNvPr id="10"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15317879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Picture Placeholder (Circ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Picture Placeholder 11"/>
          <p:cNvSpPr>
            <a:spLocks noGrp="1"/>
          </p:cNvSpPr>
          <p:nvPr>
            <p:ph type="pic" sz="quarter" idx="13"/>
          </p:nvPr>
        </p:nvSpPr>
        <p:spPr>
          <a:xfrm>
            <a:off x="1743075" y="2073935"/>
            <a:ext cx="1620000" cy="1620000"/>
          </a:xfrm>
          <a:prstGeom prst="ellipse">
            <a:avLst/>
          </a:prstGeom>
        </p:spPr>
        <p:txBody>
          <a:bodyPr>
            <a:normAutofit/>
          </a:bodyPr>
          <a:lstStyle>
            <a:lvl1pPr>
              <a:defRPr sz="1800"/>
            </a:lvl1pPr>
          </a:lstStyle>
          <a:p>
            <a:endParaRPr lang="id-ID"/>
          </a:p>
        </p:txBody>
      </p:sp>
      <p:sp>
        <p:nvSpPr>
          <p:cNvPr id="18" name="Picture Placeholder 11"/>
          <p:cNvSpPr>
            <a:spLocks noGrp="1"/>
          </p:cNvSpPr>
          <p:nvPr>
            <p:ph type="pic" sz="quarter" idx="14"/>
          </p:nvPr>
        </p:nvSpPr>
        <p:spPr>
          <a:xfrm>
            <a:off x="4592335" y="2073935"/>
            <a:ext cx="1620000" cy="1620000"/>
          </a:xfrm>
          <a:prstGeom prst="ellipse">
            <a:avLst/>
          </a:prstGeom>
        </p:spPr>
        <p:txBody>
          <a:bodyPr>
            <a:normAutofit/>
          </a:bodyPr>
          <a:lstStyle>
            <a:lvl1pPr>
              <a:defRPr sz="1800"/>
            </a:lvl1pPr>
          </a:lstStyle>
          <a:p>
            <a:endParaRPr lang="id-ID"/>
          </a:p>
        </p:txBody>
      </p:sp>
      <p:sp>
        <p:nvSpPr>
          <p:cNvPr id="19" name="Picture Placeholder 11"/>
          <p:cNvSpPr>
            <a:spLocks noGrp="1"/>
          </p:cNvSpPr>
          <p:nvPr>
            <p:ph type="pic" sz="quarter" idx="15"/>
          </p:nvPr>
        </p:nvSpPr>
        <p:spPr>
          <a:xfrm>
            <a:off x="9494370" y="2073935"/>
            <a:ext cx="1620000" cy="1620000"/>
          </a:xfrm>
          <a:prstGeom prst="ellipse">
            <a:avLst/>
          </a:prstGeom>
        </p:spPr>
        <p:txBody>
          <a:bodyPr>
            <a:normAutofit/>
          </a:bodyPr>
          <a:lstStyle>
            <a:lvl1pPr>
              <a:defRPr sz="1800"/>
            </a:lvl1pPr>
          </a:lstStyle>
          <a:p>
            <a:endParaRPr lang="id-ID"/>
          </a:p>
        </p:txBody>
      </p:sp>
      <p:sp>
        <p:nvSpPr>
          <p:cNvPr id="20" name="Picture Placeholder 11"/>
          <p:cNvSpPr>
            <a:spLocks noGrp="1"/>
          </p:cNvSpPr>
          <p:nvPr>
            <p:ph type="pic" sz="quarter" idx="16"/>
          </p:nvPr>
        </p:nvSpPr>
        <p:spPr>
          <a:xfrm>
            <a:off x="7128423" y="2073935"/>
            <a:ext cx="1620000" cy="1620000"/>
          </a:xfrm>
          <a:prstGeom prst="ellipse">
            <a:avLst/>
          </a:prstGeom>
        </p:spPr>
        <p:txBody>
          <a:bodyPr>
            <a:normAutofit/>
          </a:bodyPr>
          <a:lstStyle>
            <a:lvl1pPr>
              <a:defRPr sz="1800"/>
            </a:lvl1pPr>
          </a:lstStyle>
          <a:p>
            <a:endParaRPr lang="id-ID"/>
          </a:p>
        </p:txBody>
      </p:sp>
      <p:sp>
        <p:nvSpPr>
          <p:cNvPr id="10"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31903585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elcome Page">
    <p:spTree>
      <p:nvGrpSpPr>
        <p:cNvPr id="1" name=""/>
        <p:cNvGrpSpPr/>
        <p:nvPr/>
      </p:nvGrpSpPr>
      <p:grpSpPr>
        <a:xfrm>
          <a:off x="0" y="0"/>
          <a:ext cx="0" cy="0"/>
          <a:chOff x="0" y="0"/>
          <a:chExt cx="0" cy="0"/>
        </a:xfrm>
      </p:grpSpPr>
      <p:sp>
        <p:nvSpPr>
          <p:cNvPr id="6" name="Freeform 49"/>
          <p:cNvSpPr>
            <a:spLocks/>
          </p:cNvSpPr>
          <p:nvPr userDrawn="1"/>
        </p:nvSpPr>
        <p:spPr bwMode="auto">
          <a:xfrm flipH="1">
            <a:off x="-3798" y="9729"/>
            <a:ext cx="12195798" cy="6885782"/>
          </a:xfrm>
          <a:custGeom>
            <a:avLst/>
            <a:gdLst>
              <a:gd name="T0" fmla="*/ 5630 w 5630"/>
              <a:gd name="T1" fmla="*/ 2131 h 3194"/>
              <a:gd name="T2" fmla="*/ 5630 w 5630"/>
              <a:gd name="T3" fmla="*/ 3194 h 3194"/>
              <a:gd name="T4" fmla="*/ 0 w 5630"/>
              <a:gd name="T5" fmla="*/ 3194 h 3194"/>
              <a:gd name="T6" fmla="*/ 0 w 5630"/>
              <a:gd name="T7" fmla="*/ 0 h 3194"/>
              <a:gd name="T8" fmla="*/ 5630 w 5630"/>
              <a:gd name="T9" fmla="*/ 2131 h 3194"/>
            </a:gdLst>
            <a:ahLst/>
            <a:cxnLst>
              <a:cxn ang="0">
                <a:pos x="T0" y="T1"/>
              </a:cxn>
              <a:cxn ang="0">
                <a:pos x="T2" y="T3"/>
              </a:cxn>
              <a:cxn ang="0">
                <a:pos x="T4" y="T5"/>
              </a:cxn>
              <a:cxn ang="0">
                <a:pos x="T6" y="T7"/>
              </a:cxn>
              <a:cxn ang="0">
                <a:pos x="T8" y="T9"/>
              </a:cxn>
            </a:cxnLst>
            <a:rect l="0" t="0" r="r" b="b"/>
            <a:pathLst>
              <a:path w="5630" h="3194">
                <a:moveTo>
                  <a:pt x="5630" y="2131"/>
                </a:moveTo>
                <a:lnTo>
                  <a:pt x="5630" y="3194"/>
                </a:lnTo>
                <a:lnTo>
                  <a:pt x="0" y="3194"/>
                </a:lnTo>
                <a:lnTo>
                  <a:pt x="0" y="0"/>
                </a:lnTo>
                <a:lnTo>
                  <a:pt x="5630" y="213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3997033" y="6290588"/>
            <a:ext cx="4195947" cy="430887"/>
          </a:xfrm>
          <a:prstGeom prst="rect">
            <a:avLst/>
          </a:prstGeom>
        </p:spPr>
        <p:txBody>
          <a:bodyPr wrap="square">
            <a:spAutoFit/>
          </a:bodyPr>
          <a:lstStyle/>
          <a:p>
            <a:pPr algn="ctr"/>
            <a:r>
              <a:rPr lang="id-ID" sz="1200">
                <a:solidFill>
                  <a:schemeClr val="tx1"/>
                </a:solidFill>
              </a:rPr>
              <a:t>www.YourCompany.com</a:t>
            </a:r>
          </a:p>
          <a:p>
            <a:pPr algn="ctr"/>
            <a:r>
              <a:rPr lang="en-US" sz="1000">
                <a:solidFill>
                  <a:schemeClr val="bg1"/>
                </a:solidFill>
              </a:rPr>
              <a:t>© 2020 </a:t>
            </a:r>
            <a:r>
              <a:rPr lang="en-US" sz="1000" err="1">
                <a:solidFill>
                  <a:schemeClr val="bg1"/>
                </a:solidFill>
              </a:rPr>
              <a:t>Companyname</a:t>
            </a:r>
            <a:r>
              <a:rPr lang="en-US" sz="1000">
                <a:solidFill>
                  <a:schemeClr val="bg1"/>
                </a:solidFill>
              </a:rPr>
              <a:t> </a:t>
            </a:r>
            <a:r>
              <a:rPr lang="id-ID" sz="1000">
                <a:solidFill>
                  <a:schemeClr val="bg1"/>
                </a:solidFill>
              </a:rPr>
              <a:t>PowerPoint Business </a:t>
            </a:r>
            <a:r>
              <a:rPr lang="en-US" sz="1000">
                <a:solidFill>
                  <a:schemeClr val="bg1"/>
                </a:solidFill>
              </a:rPr>
              <a:t>Theme. All Rights Reserved. </a:t>
            </a:r>
            <a:endParaRPr lang="id-ID" sz="1000">
              <a:solidFill>
                <a:schemeClr val="bg1"/>
              </a:solidFill>
            </a:endParaRPr>
          </a:p>
        </p:txBody>
      </p:sp>
      <p:sp>
        <p:nvSpPr>
          <p:cNvPr id="7"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15835064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elcome Page 2">
    <p:spTree>
      <p:nvGrpSpPr>
        <p:cNvPr id="1" name=""/>
        <p:cNvGrpSpPr/>
        <p:nvPr/>
      </p:nvGrpSpPr>
      <p:grpSpPr>
        <a:xfrm>
          <a:off x="0" y="0"/>
          <a:ext cx="0" cy="0"/>
          <a:chOff x="0" y="0"/>
          <a:chExt cx="0" cy="0"/>
        </a:xfrm>
      </p:grpSpPr>
      <p:sp>
        <p:nvSpPr>
          <p:cNvPr id="6" name="Freeform 49"/>
          <p:cNvSpPr>
            <a:spLocks/>
          </p:cNvSpPr>
          <p:nvPr userDrawn="1"/>
        </p:nvSpPr>
        <p:spPr bwMode="auto">
          <a:xfrm>
            <a:off x="-3798" y="9729"/>
            <a:ext cx="12195798" cy="6885782"/>
          </a:xfrm>
          <a:custGeom>
            <a:avLst/>
            <a:gdLst>
              <a:gd name="T0" fmla="*/ 5630 w 5630"/>
              <a:gd name="T1" fmla="*/ 2131 h 3194"/>
              <a:gd name="T2" fmla="*/ 5630 w 5630"/>
              <a:gd name="T3" fmla="*/ 3194 h 3194"/>
              <a:gd name="T4" fmla="*/ 0 w 5630"/>
              <a:gd name="T5" fmla="*/ 3194 h 3194"/>
              <a:gd name="T6" fmla="*/ 0 w 5630"/>
              <a:gd name="T7" fmla="*/ 0 h 3194"/>
              <a:gd name="T8" fmla="*/ 5630 w 5630"/>
              <a:gd name="T9" fmla="*/ 2131 h 3194"/>
              <a:gd name="connsiteX0" fmla="*/ 10000 w 10000"/>
              <a:gd name="connsiteY0" fmla="*/ 8632 h 10000"/>
              <a:gd name="connsiteX1" fmla="*/ 10000 w 10000"/>
              <a:gd name="connsiteY1" fmla="*/ 10000 h 10000"/>
              <a:gd name="connsiteX2" fmla="*/ 0 w 10000"/>
              <a:gd name="connsiteY2" fmla="*/ 10000 h 10000"/>
              <a:gd name="connsiteX3" fmla="*/ 0 w 10000"/>
              <a:gd name="connsiteY3" fmla="*/ 0 h 10000"/>
              <a:gd name="connsiteX4" fmla="*/ 10000 w 10000"/>
              <a:gd name="connsiteY4" fmla="*/ 8632 h 10000"/>
              <a:gd name="connsiteX0" fmla="*/ 10000 w 10000"/>
              <a:gd name="connsiteY0" fmla="*/ 6946 h 10000"/>
              <a:gd name="connsiteX1" fmla="*/ 10000 w 10000"/>
              <a:gd name="connsiteY1" fmla="*/ 10000 h 10000"/>
              <a:gd name="connsiteX2" fmla="*/ 0 w 10000"/>
              <a:gd name="connsiteY2" fmla="*/ 10000 h 10000"/>
              <a:gd name="connsiteX3" fmla="*/ 0 w 10000"/>
              <a:gd name="connsiteY3" fmla="*/ 0 h 10000"/>
              <a:gd name="connsiteX4" fmla="*/ 10000 w 10000"/>
              <a:gd name="connsiteY4" fmla="*/ 694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0000" y="6946"/>
                </a:moveTo>
                <a:lnTo>
                  <a:pt x="10000" y="10000"/>
                </a:lnTo>
                <a:lnTo>
                  <a:pt x="0" y="10000"/>
                </a:lnTo>
                <a:lnTo>
                  <a:pt x="0" y="0"/>
                </a:lnTo>
                <a:lnTo>
                  <a:pt x="10000" y="69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3997033" y="6290588"/>
            <a:ext cx="4195947" cy="430887"/>
          </a:xfrm>
          <a:prstGeom prst="rect">
            <a:avLst/>
          </a:prstGeom>
        </p:spPr>
        <p:txBody>
          <a:bodyPr wrap="square">
            <a:spAutoFit/>
          </a:bodyPr>
          <a:lstStyle/>
          <a:p>
            <a:pPr algn="ctr"/>
            <a:r>
              <a:rPr lang="id-ID" sz="1200">
                <a:solidFill>
                  <a:schemeClr val="tx1"/>
                </a:solidFill>
              </a:rPr>
              <a:t>www.YourCompany.com</a:t>
            </a:r>
          </a:p>
          <a:p>
            <a:pPr algn="ctr"/>
            <a:r>
              <a:rPr lang="en-US" sz="1000">
                <a:solidFill>
                  <a:schemeClr val="bg1"/>
                </a:solidFill>
              </a:rPr>
              <a:t>© 2020 </a:t>
            </a:r>
            <a:r>
              <a:rPr lang="en-US" sz="1000" err="1">
                <a:solidFill>
                  <a:schemeClr val="bg1"/>
                </a:solidFill>
              </a:rPr>
              <a:t>Companyname</a:t>
            </a:r>
            <a:r>
              <a:rPr lang="en-US" sz="1000">
                <a:solidFill>
                  <a:schemeClr val="bg1"/>
                </a:solidFill>
              </a:rPr>
              <a:t> </a:t>
            </a:r>
            <a:r>
              <a:rPr lang="id-ID" sz="1000">
                <a:solidFill>
                  <a:schemeClr val="bg1"/>
                </a:solidFill>
              </a:rPr>
              <a:t>PowerPoint Business </a:t>
            </a:r>
            <a:r>
              <a:rPr lang="en-US" sz="1000">
                <a:solidFill>
                  <a:schemeClr val="bg1"/>
                </a:solidFill>
              </a:rPr>
              <a:t>Theme. All Rights Reserved. </a:t>
            </a:r>
            <a:endParaRPr lang="id-ID" sz="1000">
              <a:solidFill>
                <a:schemeClr val="bg1"/>
              </a:solidFill>
            </a:endParaRPr>
          </a:p>
        </p:txBody>
      </p:sp>
      <p:sp>
        <p:nvSpPr>
          <p:cNvPr id="7"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1449255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Welcome Page 2">
    <p:spTree>
      <p:nvGrpSpPr>
        <p:cNvPr id="1" name=""/>
        <p:cNvGrpSpPr/>
        <p:nvPr/>
      </p:nvGrpSpPr>
      <p:grpSpPr>
        <a:xfrm>
          <a:off x="0" y="0"/>
          <a:ext cx="0" cy="0"/>
          <a:chOff x="0" y="0"/>
          <a:chExt cx="0" cy="0"/>
        </a:xfrm>
      </p:grpSpPr>
      <p:sp>
        <p:nvSpPr>
          <p:cNvPr id="10" name="Freeform 5"/>
          <p:cNvSpPr>
            <a:spLocks/>
          </p:cNvSpPr>
          <p:nvPr userDrawn="1"/>
        </p:nvSpPr>
        <p:spPr bwMode="auto">
          <a:xfrm>
            <a:off x="-3175" y="4876800"/>
            <a:ext cx="12195175" cy="1981200"/>
          </a:xfrm>
          <a:custGeom>
            <a:avLst/>
            <a:gdLst>
              <a:gd name="T0" fmla="*/ 7682 w 7682"/>
              <a:gd name="T1" fmla="*/ 941 h 1248"/>
              <a:gd name="T2" fmla="*/ 0 w 7682"/>
              <a:gd name="T3" fmla="*/ 0 h 1248"/>
              <a:gd name="T4" fmla="*/ 0 w 7682"/>
              <a:gd name="T5" fmla="*/ 911 h 1248"/>
              <a:gd name="T6" fmla="*/ 0 w 7682"/>
              <a:gd name="T7" fmla="*/ 943 h 1248"/>
              <a:gd name="T8" fmla="*/ 0 w 7682"/>
              <a:gd name="T9" fmla="*/ 1248 h 1248"/>
              <a:gd name="T10" fmla="*/ 7682 w 7682"/>
              <a:gd name="T11" fmla="*/ 1248 h 1248"/>
              <a:gd name="T12" fmla="*/ 7682 w 7682"/>
              <a:gd name="T13" fmla="*/ 943 h 1248"/>
              <a:gd name="T14" fmla="*/ 7682 w 7682"/>
              <a:gd name="T15" fmla="*/ 941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2" h="1248">
                <a:moveTo>
                  <a:pt x="7682" y="941"/>
                </a:moveTo>
                <a:lnTo>
                  <a:pt x="0" y="0"/>
                </a:lnTo>
                <a:lnTo>
                  <a:pt x="0" y="911"/>
                </a:lnTo>
                <a:lnTo>
                  <a:pt x="0" y="943"/>
                </a:lnTo>
                <a:lnTo>
                  <a:pt x="0" y="1248"/>
                </a:lnTo>
                <a:lnTo>
                  <a:pt x="7682" y="1248"/>
                </a:lnTo>
                <a:lnTo>
                  <a:pt x="7682" y="943"/>
                </a:lnTo>
                <a:lnTo>
                  <a:pt x="7682" y="94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3997033" y="6290588"/>
            <a:ext cx="4195947" cy="430887"/>
          </a:xfrm>
          <a:prstGeom prst="rect">
            <a:avLst/>
          </a:prstGeom>
        </p:spPr>
        <p:txBody>
          <a:bodyPr wrap="square">
            <a:spAutoFit/>
          </a:bodyPr>
          <a:lstStyle/>
          <a:p>
            <a:pPr algn="ctr"/>
            <a:r>
              <a:rPr lang="id-ID" sz="1200">
                <a:solidFill>
                  <a:schemeClr val="tx1"/>
                </a:solidFill>
              </a:rPr>
              <a:t>www.YourCompany.com</a:t>
            </a:r>
          </a:p>
          <a:p>
            <a:pPr algn="ctr"/>
            <a:r>
              <a:rPr lang="en-US" sz="1000">
                <a:solidFill>
                  <a:schemeClr val="bg1"/>
                </a:solidFill>
              </a:rPr>
              <a:t>© 2020 </a:t>
            </a:r>
            <a:r>
              <a:rPr lang="en-US" sz="1000" err="1">
                <a:solidFill>
                  <a:schemeClr val="bg1"/>
                </a:solidFill>
              </a:rPr>
              <a:t>Companyname</a:t>
            </a:r>
            <a:r>
              <a:rPr lang="en-US" sz="1000">
                <a:solidFill>
                  <a:schemeClr val="bg1"/>
                </a:solidFill>
              </a:rPr>
              <a:t> </a:t>
            </a:r>
            <a:r>
              <a:rPr lang="id-ID" sz="1000">
                <a:solidFill>
                  <a:schemeClr val="bg1"/>
                </a:solidFill>
              </a:rPr>
              <a:t>PowerPoint Business </a:t>
            </a:r>
            <a:r>
              <a:rPr lang="en-US" sz="1000">
                <a:solidFill>
                  <a:schemeClr val="bg1"/>
                </a:solidFill>
              </a:rPr>
              <a:t>Theme. All Rights Reserved. </a:t>
            </a:r>
            <a:endParaRPr lang="id-ID" sz="1000">
              <a:solidFill>
                <a:schemeClr val="bg1"/>
              </a:solidFill>
            </a:endParaRPr>
          </a:p>
        </p:txBody>
      </p:sp>
      <p:sp>
        <p:nvSpPr>
          <p:cNvPr id="7"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371492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Normal P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497734" y="134406"/>
            <a:ext cx="550334"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6" name="Freeform 71"/>
          <p:cNvSpPr>
            <a:spLocks noEditPoints="1"/>
          </p:cNvSpPr>
          <p:nvPr userDrawn="1"/>
        </p:nvSpPr>
        <p:spPr bwMode="auto">
          <a:xfrm rot="5217264">
            <a:off x="9379573" y="1107354"/>
            <a:ext cx="4571607" cy="3890506"/>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97010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Welcome Page 2">
    <p:spTree>
      <p:nvGrpSpPr>
        <p:cNvPr id="1" name=""/>
        <p:cNvGrpSpPr/>
        <p:nvPr/>
      </p:nvGrpSpPr>
      <p:grpSpPr>
        <a:xfrm>
          <a:off x="0" y="0"/>
          <a:ext cx="0" cy="0"/>
          <a:chOff x="0" y="0"/>
          <a:chExt cx="0" cy="0"/>
        </a:xfrm>
      </p:grpSpPr>
      <p:sp>
        <p:nvSpPr>
          <p:cNvPr id="10" name="Freeform 5"/>
          <p:cNvSpPr>
            <a:spLocks/>
          </p:cNvSpPr>
          <p:nvPr userDrawn="1"/>
        </p:nvSpPr>
        <p:spPr bwMode="auto">
          <a:xfrm flipH="1">
            <a:off x="-3175" y="4876800"/>
            <a:ext cx="12195175" cy="1981200"/>
          </a:xfrm>
          <a:custGeom>
            <a:avLst/>
            <a:gdLst>
              <a:gd name="T0" fmla="*/ 7682 w 7682"/>
              <a:gd name="T1" fmla="*/ 941 h 1248"/>
              <a:gd name="T2" fmla="*/ 0 w 7682"/>
              <a:gd name="T3" fmla="*/ 0 h 1248"/>
              <a:gd name="T4" fmla="*/ 0 w 7682"/>
              <a:gd name="T5" fmla="*/ 911 h 1248"/>
              <a:gd name="T6" fmla="*/ 0 w 7682"/>
              <a:gd name="T7" fmla="*/ 943 h 1248"/>
              <a:gd name="T8" fmla="*/ 0 w 7682"/>
              <a:gd name="T9" fmla="*/ 1248 h 1248"/>
              <a:gd name="T10" fmla="*/ 7682 w 7682"/>
              <a:gd name="T11" fmla="*/ 1248 h 1248"/>
              <a:gd name="T12" fmla="*/ 7682 w 7682"/>
              <a:gd name="T13" fmla="*/ 943 h 1248"/>
              <a:gd name="T14" fmla="*/ 7682 w 7682"/>
              <a:gd name="T15" fmla="*/ 941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2" h="1248">
                <a:moveTo>
                  <a:pt x="7682" y="941"/>
                </a:moveTo>
                <a:lnTo>
                  <a:pt x="0" y="0"/>
                </a:lnTo>
                <a:lnTo>
                  <a:pt x="0" y="911"/>
                </a:lnTo>
                <a:lnTo>
                  <a:pt x="0" y="943"/>
                </a:lnTo>
                <a:lnTo>
                  <a:pt x="0" y="1248"/>
                </a:lnTo>
                <a:lnTo>
                  <a:pt x="7682" y="1248"/>
                </a:lnTo>
                <a:lnTo>
                  <a:pt x="7682" y="943"/>
                </a:lnTo>
                <a:lnTo>
                  <a:pt x="7682" y="94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3997033" y="6290588"/>
            <a:ext cx="4195947" cy="430887"/>
          </a:xfrm>
          <a:prstGeom prst="rect">
            <a:avLst/>
          </a:prstGeom>
        </p:spPr>
        <p:txBody>
          <a:bodyPr wrap="square">
            <a:spAutoFit/>
          </a:bodyPr>
          <a:lstStyle/>
          <a:p>
            <a:pPr algn="ctr"/>
            <a:r>
              <a:rPr lang="id-ID" sz="1200">
                <a:solidFill>
                  <a:schemeClr val="tx1"/>
                </a:solidFill>
              </a:rPr>
              <a:t>www.YourCompany.com</a:t>
            </a:r>
          </a:p>
          <a:p>
            <a:pPr algn="ctr"/>
            <a:r>
              <a:rPr lang="en-US" sz="1000">
                <a:solidFill>
                  <a:schemeClr val="bg1"/>
                </a:solidFill>
              </a:rPr>
              <a:t>© 2020 </a:t>
            </a:r>
            <a:r>
              <a:rPr lang="en-US" sz="1000" err="1">
                <a:solidFill>
                  <a:schemeClr val="bg1"/>
                </a:solidFill>
              </a:rPr>
              <a:t>Companyname</a:t>
            </a:r>
            <a:r>
              <a:rPr lang="en-US" sz="1000">
                <a:solidFill>
                  <a:schemeClr val="bg1"/>
                </a:solidFill>
              </a:rPr>
              <a:t> </a:t>
            </a:r>
            <a:r>
              <a:rPr lang="id-ID" sz="1000">
                <a:solidFill>
                  <a:schemeClr val="bg1"/>
                </a:solidFill>
              </a:rPr>
              <a:t>PowerPoint Business </a:t>
            </a:r>
            <a:r>
              <a:rPr lang="en-US" sz="1000">
                <a:solidFill>
                  <a:schemeClr val="bg1"/>
                </a:solidFill>
              </a:rPr>
              <a:t>Theme. All Rights Reserved. </a:t>
            </a:r>
            <a:endParaRPr lang="id-ID" sz="1000">
              <a:solidFill>
                <a:schemeClr val="bg1"/>
              </a:solidFill>
            </a:endParaRPr>
          </a:p>
        </p:txBody>
      </p:sp>
      <p:sp>
        <p:nvSpPr>
          <p:cNvPr id="7"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9209903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alf Color">
    <p:spTree>
      <p:nvGrpSpPr>
        <p:cNvPr id="1" name=""/>
        <p:cNvGrpSpPr/>
        <p:nvPr/>
      </p:nvGrpSpPr>
      <p:grpSpPr>
        <a:xfrm>
          <a:off x="0" y="0"/>
          <a:ext cx="0" cy="0"/>
          <a:chOff x="0" y="0"/>
          <a:chExt cx="0" cy="0"/>
        </a:xfrm>
      </p:grpSpPr>
      <p:sp>
        <p:nvSpPr>
          <p:cNvPr id="9" name="Rectangle 8"/>
          <p:cNvSpPr/>
          <p:nvPr userDrawn="1"/>
        </p:nvSpPr>
        <p:spPr>
          <a:xfrm>
            <a:off x="0" y="0"/>
            <a:ext cx="12192000" cy="450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userDrawn="1"/>
        </p:nvSpPr>
        <p:spPr>
          <a:xfrm>
            <a:off x="3997033" y="6290588"/>
            <a:ext cx="4195947" cy="553998"/>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p:txBody>
      </p:sp>
      <p:sp>
        <p:nvSpPr>
          <p:cNvPr id="7"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21611245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Color for smart phone">
    <p:spTree>
      <p:nvGrpSpPr>
        <p:cNvPr id="1" name=""/>
        <p:cNvGrpSpPr/>
        <p:nvPr/>
      </p:nvGrpSpPr>
      <p:grpSpPr>
        <a:xfrm>
          <a:off x="0" y="0"/>
          <a:ext cx="0" cy="0"/>
          <a:chOff x="0" y="0"/>
          <a:chExt cx="0" cy="0"/>
        </a:xfrm>
      </p:grpSpPr>
      <p:sp>
        <p:nvSpPr>
          <p:cNvPr id="9" name="Rectangle 8"/>
          <p:cNvSpPr/>
          <p:nvPr userDrawn="1"/>
        </p:nvSpPr>
        <p:spPr>
          <a:xfrm>
            <a:off x="0" y="0"/>
            <a:ext cx="12192000" cy="450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userDrawn="1"/>
        </p:nvSpPr>
        <p:spPr>
          <a:xfrm>
            <a:off x="3997033" y="6290588"/>
            <a:ext cx="4195947" cy="553998"/>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p:txBody>
      </p:sp>
      <p:sp>
        <p:nvSpPr>
          <p:cNvPr id="4" name="Picture Placeholder 3"/>
          <p:cNvSpPr>
            <a:spLocks noGrp="1"/>
          </p:cNvSpPr>
          <p:nvPr>
            <p:ph type="pic" sz="quarter" idx="13"/>
          </p:nvPr>
        </p:nvSpPr>
        <p:spPr>
          <a:xfrm>
            <a:off x="1222375" y="1401763"/>
            <a:ext cx="2220913" cy="3930650"/>
          </a:xfrm>
        </p:spPr>
        <p:txBody>
          <a:bodyPr/>
          <a:lstStyle/>
          <a:p>
            <a:endParaRPr lang="id-ID"/>
          </a:p>
        </p:txBody>
      </p:sp>
      <p:sp>
        <p:nvSpPr>
          <p:cNvPr id="11"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1275352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Half Color for smart phone">
    <p:spTree>
      <p:nvGrpSpPr>
        <p:cNvPr id="1" name=""/>
        <p:cNvGrpSpPr/>
        <p:nvPr/>
      </p:nvGrpSpPr>
      <p:grpSpPr>
        <a:xfrm>
          <a:off x="0" y="0"/>
          <a:ext cx="0" cy="0"/>
          <a:chOff x="0" y="0"/>
          <a:chExt cx="0" cy="0"/>
        </a:xfrm>
      </p:grpSpPr>
      <p:sp>
        <p:nvSpPr>
          <p:cNvPr id="9" name="Rectangle 8"/>
          <p:cNvSpPr/>
          <p:nvPr userDrawn="1"/>
        </p:nvSpPr>
        <p:spPr>
          <a:xfrm>
            <a:off x="0" y="0"/>
            <a:ext cx="12192000" cy="34438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523137" y="134406"/>
            <a:ext cx="482600"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4" name="Picture Placeholder 3"/>
          <p:cNvSpPr>
            <a:spLocks noGrp="1"/>
          </p:cNvSpPr>
          <p:nvPr>
            <p:ph type="pic" sz="quarter" idx="13"/>
          </p:nvPr>
        </p:nvSpPr>
        <p:spPr>
          <a:xfrm>
            <a:off x="1222375" y="1401763"/>
            <a:ext cx="2220913" cy="3930650"/>
          </a:xfrm>
        </p:spPr>
        <p:txBody>
          <a:bodyPr/>
          <a:lstStyle/>
          <a:p>
            <a:endParaRPr lang="id-ID"/>
          </a:p>
        </p:txBody>
      </p:sp>
    </p:spTree>
    <p:extLst>
      <p:ext uri="{BB962C8B-B14F-4D97-AF65-F5344CB8AC3E}">
        <p14:creationId xmlns:p14="http://schemas.microsoft.com/office/powerpoint/2010/main" val="11446454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Normal Page">
    <p:spTree>
      <p:nvGrpSpPr>
        <p:cNvPr id="1" name=""/>
        <p:cNvGrpSpPr/>
        <p:nvPr/>
      </p:nvGrpSpPr>
      <p:grpSpPr>
        <a:xfrm>
          <a:off x="0" y="0"/>
          <a:ext cx="0" cy="0"/>
          <a:chOff x="0" y="0"/>
          <a:chExt cx="0" cy="0"/>
        </a:xfrm>
      </p:grpSpPr>
      <p:sp>
        <p:nvSpPr>
          <p:cNvPr id="7" name="Rectangle 6"/>
          <p:cNvSpPr/>
          <p:nvPr userDrawn="1"/>
        </p:nvSpPr>
        <p:spPr>
          <a:xfrm>
            <a:off x="0" y="2358000"/>
            <a:ext cx="12192000" cy="450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userDrawn="1"/>
        </p:nvSpPr>
        <p:spPr>
          <a:xfrm>
            <a:off x="3997033" y="6290588"/>
            <a:ext cx="4195947" cy="430887"/>
          </a:xfrm>
          <a:prstGeom prst="rect">
            <a:avLst/>
          </a:prstGeom>
        </p:spPr>
        <p:txBody>
          <a:bodyPr wrap="square">
            <a:spAutoFit/>
          </a:bodyPr>
          <a:lstStyle/>
          <a:p>
            <a:pPr algn="ctr"/>
            <a:r>
              <a:rPr lang="id-ID" sz="1200">
                <a:solidFill>
                  <a:schemeClr val="tx1"/>
                </a:solidFill>
              </a:rPr>
              <a:t>www.YourCompany.com</a:t>
            </a:r>
          </a:p>
          <a:p>
            <a:pPr algn="ctr"/>
            <a:r>
              <a:rPr lang="en-US" sz="1000">
                <a:solidFill>
                  <a:schemeClr val="bg1"/>
                </a:solidFill>
              </a:rPr>
              <a:t>© 2020 </a:t>
            </a:r>
            <a:r>
              <a:rPr lang="en-US" sz="1000" err="1">
                <a:solidFill>
                  <a:schemeClr val="bg1"/>
                </a:solidFill>
              </a:rPr>
              <a:t>Companyname</a:t>
            </a:r>
            <a:r>
              <a:rPr lang="en-US" sz="1000">
                <a:solidFill>
                  <a:schemeClr val="bg1"/>
                </a:solidFill>
              </a:rPr>
              <a:t> </a:t>
            </a:r>
            <a:r>
              <a:rPr lang="id-ID" sz="1000">
                <a:solidFill>
                  <a:schemeClr val="bg1"/>
                </a:solidFill>
              </a:rPr>
              <a:t>PowerPoint Business </a:t>
            </a:r>
            <a:r>
              <a:rPr lang="en-US" sz="1000">
                <a:solidFill>
                  <a:schemeClr val="bg1"/>
                </a:solidFill>
              </a:rPr>
              <a:t>Theme. All Rights Reserved. </a:t>
            </a:r>
            <a:endParaRPr lang="id-ID" sz="1000">
              <a:solidFill>
                <a:schemeClr val="bg1"/>
              </a:solidFill>
            </a:endParaRPr>
          </a:p>
        </p:txBody>
      </p:sp>
      <p:sp>
        <p:nvSpPr>
          <p:cNvPr id="9"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3269107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alf Color 2">
    <p:spTree>
      <p:nvGrpSpPr>
        <p:cNvPr id="1" name=""/>
        <p:cNvGrpSpPr/>
        <p:nvPr/>
      </p:nvGrpSpPr>
      <p:grpSpPr>
        <a:xfrm>
          <a:off x="0" y="0"/>
          <a:ext cx="0" cy="0"/>
          <a:chOff x="0" y="0"/>
          <a:chExt cx="0" cy="0"/>
        </a:xfrm>
      </p:grpSpPr>
      <p:sp>
        <p:nvSpPr>
          <p:cNvPr id="9" name="Rectangle 8"/>
          <p:cNvSpPr/>
          <p:nvPr userDrawn="1"/>
        </p:nvSpPr>
        <p:spPr>
          <a:xfrm>
            <a:off x="0" y="-1"/>
            <a:ext cx="12192000" cy="4867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36983387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Half Color 2">
    <p:spTree>
      <p:nvGrpSpPr>
        <p:cNvPr id="1" name=""/>
        <p:cNvGrpSpPr/>
        <p:nvPr/>
      </p:nvGrpSpPr>
      <p:grpSpPr>
        <a:xfrm>
          <a:off x="0" y="0"/>
          <a:ext cx="0" cy="0"/>
          <a:chOff x="0" y="0"/>
          <a:chExt cx="0" cy="0"/>
        </a:xfrm>
      </p:grpSpPr>
      <p:sp>
        <p:nvSpPr>
          <p:cNvPr id="9" name="Rectangle 8"/>
          <p:cNvSpPr/>
          <p:nvPr userDrawn="1"/>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userDrawn="1"/>
        </p:nvSpPr>
        <p:spPr>
          <a:xfrm>
            <a:off x="3997033" y="6290588"/>
            <a:ext cx="4195947" cy="430887"/>
          </a:xfrm>
          <a:prstGeom prst="rect">
            <a:avLst/>
          </a:prstGeom>
        </p:spPr>
        <p:txBody>
          <a:bodyPr wrap="square">
            <a:spAutoFit/>
          </a:bodyPr>
          <a:lstStyle/>
          <a:p>
            <a:pPr algn="ctr"/>
            <a:r>
              <a:rPr lang="id-ID" sz="1200">
                <a:solidFill>
                  <a:schemeClr val="tx1"/>
                </a:solidFill>
              </a:rPr>
              <a:t>www.YourCompany.com</a:t>
            </a:r>
          </a:p>
          <a:p>
            <a:pPr algn="ctr"/>
            <a:r>
              <a:rPr lang="en-US" sz="1000">
                <a:solidFill>
                  <a:schemeClr val="bg1"/>
                </a:solidFill>
              </a:rPr>
              <a:t>© 2020 </a:t>
            </a:r>
            <a:r>
              <a:rPr lang="en-US" sz="1000" err="1">
                <a:solidFill>
                  <a:schemeClr val="bg1"/>
                </a:solidFill>
              </a:rPr>
              <a:t>Companyname</a:t>
            </a:r>
            <a:r>
              <a:rPr lang="en-US" sz="1000">
                <a:solidFill>
                  <a:schemeClr val="bg1"/>
                </a:solidFill>
              </a:rPr>
              <a:t> </a:t>
            </a:r>
            <a:r>
              <a:rPr lang="id-ID" sz="1000">
                <a:solidFill>
                  <a:schemeClr val="bg1"/>
                </a:solidFill>
              </a:rPr>
              <a:t>PowerPoint Business </a:t>
            </a:r>
            <a:r>
              <a:rPr lang="en-US" sz="1000">
                <a:solidFill>
                  <a:schemeClr val="bg1"/>
                </a:solidFill>
              </a:rPr>
              <a:t>Theme. All Rights Reserved. </a:t>
            </a:r>
            <a:endParaRPr lang="id-ID" sz="1000">
              <a:solidFill>
                <a:schemeClr val="bg1"/>
              </a:solidFill>
            </a:endParaRPr>
          </a:p>
        </p:txBody>
      </p:sp>
      <p:sp>
        <p:nvSpPr>
          <p:cNvPr id="11" name="Picture Placeholder 4"/>
          <p:cNvSpPr>
            <a:spLocks noGrp="1"/>
          </p:cNvSpPr>
          <p:nvPr>
            <p:ph type="pic" sz="quarter" idx="13"/>
          </p:nvPr>
        </p:nvSpPr>
        <p:spPr>
          <a:xfrm>
            <a:off x="1049088" y="1437205"/>
            <a:ext cx="3178527" cy="4144962"/>
          </a:xfrm>
        </p:spPr>
      </p:sp>
      <p:sp>
        <p:nvSpPr>
          <p:cNvPr id="7"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19477438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Half Color 2">
    <p:bg>
      <p:bgPr>
        <a:solidFill>
          <a:schemeClr val="accent1"/>
        </a:solidFill>
        <a:effectLst/>
      </p:bgPr>
    </p:bg>
    <p:spTree>
      <p:nvGrpSpPr>
        <p:cNvPr id="1" name=""/>
        <p:cNvGrpSpPr/>
        <p:nvPr/>
      </p:nvGrpSpPr>
      <p:grpSpPr>
        <a:xfrm>
          <a:off x="0" y="0"/>
          <a:ext cx="0" cy="0"/>
          <a:chOff x="0" y="0"/>
          <a:chExt cx="0" cy="0"/>
        </a:xfrm>
      </p:grpSpPr>
      <p:sp>
        <p:nvSpPr>
          <p:cNvPr id="8" name="Oval 7"/>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6252714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verse Color Bubb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userDrawn="1"/>
        </p:nvSpPr>
        <p:spPr>
          <a:xfrm>
            <a:off x="3997033" y="6290588"/>
            <a:ext cx="4195947" cy="553998"/>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p:txBody>
      </p:sp>
      <p:sp>
        <p:nvSpPr>
          <p:cNvPr id="6"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928965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Reverse Color Bubb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4" name="Picture Placeholder 3"/>
          <p:cNvSpPr>
            <a:spLocks noGrp="1"/>
          </p:cNvSpPr>
          <p:nvPr>
            <p:ph type="pic" sz="quarter" idx="13"/>
          </p:nvPr>
        </p:nvSpPr>
        <p:spPr>
          <a:xfrm>
            <a:off x="0" y="-1"/>
            <a:ext cx="6096000" cy="2278800"/>
          </a:xfrm>
        </p:spPr>
        <p:txBody>
          <a:bodyPr/>
          <a:lstStyle/>
          <a:p>
            <a:endParaRPr lang="id-ID"/>
          </a:p>
        </p:txBody>
      </p:sp>
      <p:sp>
        <p:nvSpPr>
          <p:cNvPr id="9" name="Picture Placeholder 3"/>
          <p:cNvSpPr>
            <a:spLocks noGrp="1"/>
          </p:cNvSpPr>
          <p:nvPr>
            <p:ph type="pic" sz="quarter" idx="14"/>
          </p:nvPr>
        </p:nvSpPr>
        <p:spPr>
          <a:xfrm>
            <a:off x="6096000" y="2292374"/>
            <a:ext cx="6096000" cy="2278800"/>
          </a:xfrm>
        </p:spPr>
        <p:txBody>
          <a:bodyPr/>
          <a:lstStyle/>
          <a:p>
            <a:endParaRPr lang="id-ID"/>
          </a:p>
        </p:txBody>
      </p:sp>
      <p:sp>
        <p:nvSpPr>
          <p:cNvPr id="11" name="Picture Placeholder 3"/>
          <p:cNvSpPr>
            <a:spLocks noGrp="1"/>
          </p:cNvSpPr>
          <p:nvPr>
            <p:ph type="pic" sz="quarter" idx="15"/>
          </p:nvPr>
        </p:nvSpPr>
        <p:spPr>
          <a:xfrm>
            <a:off x="-994" y="4579424"/>
            <a:ext cx="6096000" cy="2278800"/>
          </a:xfrm>
        </p:spPr>
        <p:txBody>
          <a:bodyPr/>
          <a:lstStyle/>
          <a:p>
            <a:endParaRPr lang="id-ID"/>
          </a:p>
        </p:txBody>
      </p:sp>
    </p:spTree>
    <p:extLst>
      <p:ext uri="{BB962C8B-B14F-4D97-AF65-F5344CB8AC3E}">
        <p14:creationId xmlns:p14="http://schemas.microsoft.com/office/powerpoint/2010/main" val="33261892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Normal P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497734" y="134406"/>
            <a:ext cx="550334"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6" name="Freeform 71"/>
          <p:cNvSpPr>
            <a:spLocks noEditPoints="1"/>
          </p:cNvSpPr>
          <p:nvPr userDrawn="1"/>
        </p:nvSpPr>
        <p:spPr bwMode="auto">
          <a:xfrm rot="5217264">
            <a:off x="-1581350" y="-697695"/>
            <a:ext cx="4571607" cy="3890506"/>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16173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Half Color">
    <p:spTree>
      <p:nvGrpSpPr>
        <p:cNvPr id="1" name=""/>
        <p:cNvGrpSpPr/>
        <p:nvPr/>
      </p:nvGrpSpPr>
      <p:grpSpPr>
        <a:xfrm>
          <a:off x="0" y="0"/>
          <a:ext cx="0" cy="0"/>
          <a:chOff x="0" y="0"/>
          <a:chExt cx="0" cy="0"/>
        </a:xfrm>
      </p:grpSpPr>
      <p:sp>
        <p:nvSpPr>
          <p:cNvPr id="7" name="Rectangle 6"/>
          <p:cNvSpPr/>
          <p:nvPr userDrawn="1"/>
        </p:nvSpPr>
        <p:spPr>
          <a:xfrm>
            <a:off x="0" y="4471475"/>
            <a:ext cx="12192000" cy="238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489269" y="134406"/>
            <a:ext cx="550335"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11" name="Rectangle 10"/>
          <p:cNvSpPr/>
          <p:nvPr userDrawn="1"/>
        </p:nvSpPr>
        <p:spPr>
          <a:xfrm>
            <a:off x="3997033" y="6290588"/>
            <a:ext cx="4195947" cy="430887"/>
          </a:xfrm>
          <a:prstGeom prst="rect">
            <a:avLst/>
          </a:prstGeom>
        </p:spPr>
        <p:txBody>
          <a:bodyPr wrap="square">
            <a:spAutoFit/>
          </a:bodyPr>
          <a:lstStyle/>
          <a:p>
            <a:pPr algn="ctr"/>
            <a:r>
              <a:rPr lang="id-ID" sz="1200">
                <a:solidFill>
                  <a:schemeClr val="tx1"/>
                </a:solidFill>
              </a:rPr>
              <a:t>www.YourCompany.com</a:t>
            </a:r>
          </a:p>
          <a:p>
            <a:pPr algn="ctr"/>
            <a:r>
              <a:rPr lang="en-US" sz="1000">
                <a:solidFill>
                  <a:schemeClr val="bg1"/>
                </a:solidFill>
              </a:rPr>
              <a:t>© 2020 </a:t>
            </a:r>
            <a:r>
              <a:rPr lang="en-US" sz="1000" err="1">
                <a:solidFill>
                  <a:schemeClr val="bg1"/>
                </a:solidFill>
              </a:rPr>
              <a:t>Companyname</a:t>
            </a:r>
            <a:r>
              <a:rPr lang="en-US" sz="1000">
                <a:solidFill>
                  <a:schemeClr val="bg1"/>
                </a:solidFill>
              </a:rPr>
              <a:t> </a:t>
            </a:r>
            <a:r>
              <a:rPr lang="id-ID" sz="1000">
                <a:solidFill>
                  <a:schemeClr val="bg1"/>
                </a:solidFill>
              </a:rPr>
              <a:t>PowerPoint Business </a:t>
            </a:r>
            <a:r>
              <a:rPr lang="en-US" sz="1000">
                <a:solidFill>
                  <a:schemeClr val="bg1"/>
                </a:solidFill>
              </a:rPr>
              <a:t>Theme. All Rights Reserved. </a:t>
            </a:r>
            <a:endParaRPr lang="id-ID" sz="1000">
              <a:solidFill>
                <a:schemeClr val="bg1"/>
              </a:solidFill>
            </a:endParaRPr>
          </a:p>
        </p:txBody>
      </p:sp>
    </p:spTree>
    <p:extLst>
      <p:ext uri="{BB962C8B-B14F-4D97-AF65-F5344CB8AC3E}">
        <p14:creationId xmlns:p14="http://schemas.microsoft.com/office/powerpoint/2010/main" val="15406037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Half Color">
    <p:spTree>
      <p:nvGrpSpPr>
        <p:cNvPr id="1" name=""/>
        <p:cNvGrpSpPr/>
        <p:nvPr/>
      </p:nvGrpSpPr>
      <p:grpSpPr>
        <a:xfrm>
          <a:off x="0" y="0"/>
          <a:ext cx="0" cy="0"/>
          <a:chOff x="0" y="0"/>
          <a:chExt cx="0" cy="0"/>
        </a:xfrm>
      </p:grpSpPr>
      <p:sp>
        <p:nvSpPr>
          <p:cNvPr id="7" name="Rectangle 6"/>
          <p:cNvSpPr/>
          <p:nvPr userDrawn="1"/>
        </p:nvSpPr>
        <p:spPr>
          <a:xfrm>
            <a:off x="0" y="4863830"/>
            <a:ext cx="12192000" cy="19941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506202" y="134406"/>
            <a:ext cx="499534"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11" name="Rectangle 10"/>
          <p:cNvSpPr/>
          <p:nvPr userDrawn="1"/>
        </p:nvSpPr>
        <p:spPr>
          <a:xfrm>
            <a:off x="3997033" y="6290588"/>
            <a:ext cx="4195947" cy="430887"/>
          </a:xfrm>
          <a:prstGeom prst="rect">
            <a:avLst/>
          </a:prstGeom>
        </p:spPr>
        <p:txBody>
          <a:bodyPr wrap="square">
            <a:spAutoFit/>
          </a:bodyPr>
          <a:lstStyle/>
          <a:p>
            <a:pPr algn="ctr"/>
            <a:r>
              <a:rPr lang="id-ID" sz="1200">
                <a:solidFill>
                  <a:schemeClr val="tx1"/>
                </a:solidFill>
              </a:rPr>
              <a:t>www.YourCompany.com</a:t>
            </a:r>
          </a:p>
          <a:p>
            <a:pPr algn="ctr"/>
            <a:r>
              <a:rPr lang="en-US" sz="1000">
                <a:solidFill>
                  <a:schemeClr val="bg1"/>
                </a:solidFill>
              </a:rPr>
              <a:t>© 2020 </a:t>
            </a:r>
            <a:r>
              <a:rPr lang="en-US" sz="1000" err="1">
                <a:solidFill>
                  <a:schemeClr val="bg1"/>
                </a:solidFill>
              </a:rPr>
              <a:t>Companyname</a:t>
            </a:r>
            <a:r>
              <a:rPr lang="en-US" sz="1000">
                <a:solidFill>
                  <a:schemeClr val="bg1"/>
                </a:solidFill>
              </a:rPr>
              <a:t> </a:t>
            </a:r>
            <a:r>
              <a:rPr lang="id-ID" sz="1000">
                <a:solidFill>
                  <a:schemeClr val="bg1"/>
                </a:solidFill>
              </a:rPr>
              <a:t>PowerPoint Business </a:t>
            </a:r>
            <a:r>
              <a:rPr lang="en-US" sz="1000">
                <a:solidFill>
                  <a:schemeClr val="bg1"/>
                </a:solidFill>
              </a:rPr>
              <a:t>Theme. All Rights Reserved. </a:t>
            </a:r>
            <a:endParaRPr lang="id-ID" sz="1000">
              <a:solidFill>
                <a:schemeClr val="bg1"/>
              </a:solidFill>
            </a:endParaRPr>
          </a:p>
        </p:txBody>
      </p:sp>
    </p:spTree>
    <p:extLst>
      <p:ext uri="{BB962C8B-B14F-4D97-AF65-F5344CB8AC3E}">
        <p14:creationId xmlns:p14="http://schemas.microsoft.com/office/powerpoint/2010/main" val="2139601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 Color + Picture">
    <p:bg>
      <p:bgPr>
        <a:solidFill>
          <a:schemeClr val="accent1"/>
        </a:solidFill>
        <a:effectLst/>
      </p:bgPr>
    </p:bg>
    <p:spTree>
      <p:nvGrpSpPr>
        <p:cNvPr id="1" name=""/>
        <p:cNvGrpSpPr/>
        <p:nvPr/>
      </p:nvGrpSpPr>
      <p:grpSpPr>
        <a:xfrm>
          <a:off x="0" y="0"/>
          <a:ext cx="0" cy="0"/>
          <a:chOff x="0" y="0"/>
          <a:chExt cx="0" cy="0"/>
        </a:xfrm>
      </p:grpSpPr>
      <p:sp>
        <p:nvSpPr>
          <p:cNvPr id="6" name="Oval 5"/>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p:cNvSpPr>
            <a:spLocks noGrp="1"/>
          </p:cNvSpPr>
          <p:nvPr>
            <p:ph type="pic" sz="quarter" idx="13"/>
          </p:nvPr>
        </p:nvSpPr>
        <p:spPr>
          <a:xfrm>
            <a:off x="3506788" y="1760538"/>
            <a:ext cx="1720850" cy="1719262"/>
          </a:xfrm>
          <a:prstGeom prst="ellipse">
            <a:avLst/>
          </a:prstGeom>
          <a:ln w="38100">
            <a:solidFill>
              <a:schemeClr val="bg1"/>
            </a:solidFill>
          </a:ln>
        </p:spPr>
        <p:txBody>
          <a:bodyPr>
            <a:normAutofit/>
          </a:bodyPr>
          <a:lstStyle>
            <a:lvl1pPr>
              <a:defRPr sz="1600"/>
            </a:lvl1pPr>
          </a:lstStyle>
          <a:p>
            <a:endParaRPr lang="id-ID"/>
          </a:p>
        </p:txBody>
      </p:sp>
      <p:sp>
        <p:nvSpPr>
          <p:cNvPr id="8" name="Picture Placeholder 2"/>
          <p:cNvSpPr>
            <a:spLocks noGrp="1"/>
          </p:cNvSpPr>
          <p:nvPr>
            <p:ph type="pic" sz="quarter" idx="14"/>
          </p:nvPr>
        </p:nvSpPr>
        <p:spPr>
          <a:xfrm>
            <a:off x="3506788" y="4028341"/>
            <a:ext cx="1720850" cy="1719262"/>
          </a:xfrm>
          <a:prstGeom prst="ellipse">
            <a:avLst/>
          </a:prstGeom>
          <a:ln w="38100">
            <a:solidFill>
              <a:schemeClr val="bg1"/>
            </a:solidFill>
          </a:ln>
        </p:spPr>
        <p:txBody>
          <a:bodyPr>
            <a:normAutofit/>
          </a:bodyPr>
          <a:lstStyle>
            <a:lvl1pPr>
              <a:defRPr sz="1600"/>
            </a:lvl1pPr>
          </a:lstStyle>
          <a:p>
            <a:endParaRPr lang="id-ID"/>
          </a:p>
        </p:txBody>
      </p:sp>
      <p:sp>
        <p:nvSpPr>
          <p:cNvPr id="9" name="Picture Placeholder 2"/>
          <p:cNvSpPr>
            <a:spLocks noGrp="1"/>
          </p:cNvSpPr>
          <p:nvPr>
            <p:ph type="pic" sz="quarter" idx="15"/>
          </p:nvPr>
        </p:nvSpPr>
        <p:spPr>
          <a:xfrm>
            <a:off x="6866412" y="1760538"/>
            <a:ext cx="1720850" cy="1719262"/>
          </a:xfrm>
          <a:prstGeom prst="ellipse">
            <a:avLst/>
          </a:prstGeom>
          <a:ln w="38100">
            <a:solidFill>
              <a:schemeClr val="bg1"/>
            </a:solidFill>
          </a:ln>
        </p:spPr>
        <p:txBody>
          <a:bodyPr>
            <a:normAutofit/>
          </a:bodyPr>
          <a:lstStyle>
            <a:lvl1pPr>
              <a:defRPr sz="1600"/>
            </a:lvl1pPr>
          </a:lstStyle>
          <a:p>
            <a:endParaRPr lang="id-ID"/>
          </a:p>
        </p:txBody>
      </p:sp>
      <p:sp>
        <p:nvSpPr>
          <p:cNvPr id="10" name="Picture Placeholder 2"/>
          <p:cNvSpPr>
            <a:spLocks noGrp="1"/>
          </p:cNvSpPr>
          <p:nvPr>
            <p:ph type="pic" sz="quarter" idx="16"/>
          </p:nvPr>
        </p:nvSpPr>
        <p:spPr>
          <a:xfrm>
            <a:off x="6866412" y="4028341"/>
            <a:ext cx="1720850" cy="1719262"/>
          </a:xfrm>
          <a:prstGeom prst="ellipse">
            <a:avLst/>
          </a:prstGeom>
          <a:ln w="38100">
            <a:solidFill>
              <a:schemeClr val="bg1"/>
            </a:solidFill>
          </a:ln>
        </p:spPr>
        <p:txBody>
          <a:bodyPr>
            <a:normAutofit/>
          </a:bodyPr>
          <a:lstStyle>
            <a:lvl1pPr>
              <a:defRPr sz="1600"/>
            </a:lvl1pPr>
          </a:lstStyle>
          <a:p>
            <a:endParaRPr lang="id-ID"/>
          </a:p>
        </p:txBody>
      </p:sp>
      <p:sp>
        <p:nvSpPr>
          <p:cNvPr id="11"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42532898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Full Color + Picture">
    <p:bg>
      <p:bgPr>
        <a:solidFill>
          <a:schemeClr val="accent1"/>
        </a:solidFill>
        <a:effectLst/>
      </p:bgPr>
    </p:bg>
    <p:spTree>
      <p:nvGrpSpPr>
        <p:cNvPr id="1" name=""/>
        <p:cNvGrpSpPr/>
        <p:nvPr/>
      </p:nvGrpSpPr>
      <p:grpSpPr>
        <a:xfrm>
          <a:off x="0" y="0"/>
          <a:ext cx="0" cy="0"/>
          <a:chOff x="0" y="0"/>
          <a:chExt cx="0" cy="0"/>
        </a:xfrm>
      </p:grpSpPr>
      <p:sp>
        <p:nvSpPr>
          <p:cNvPr id="6" name="Oval 5"/>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Slide Number Placeholder 4"/>
          <p:cNvSpPr>
            <a:spLocks noGrp="1"/>
          </p:cNvSpPr>
          <p:nvPr>
            <p:ph type="sldNum" sz="quarter" idx="12"/>
          </p:nvPr>
        </p:nvSpPr>
        <p:spPr>
          <a:xfrm>
            <a:off x="11480799" y="134406"/>
            <a:ext cx="587587"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3" name="Picture Placeholder 2"/>
          <p:cNvSpPr>
            <a:spLocks noGrp="1"/>
          </p:cNvSpPr>
          <p:nvPr>
            <p:ph type="pic" sz="quarter" idx="13"/>
          </p:nvPr>
        </p:nvSpPr>
        <p:spPr>
          <a:xfrm>
            <a:off x="3506788" y="1760538"/>
            <a:ext cx="1720850" cy="1719262"/>
          </a:xfrm>
          <a:prstGeom prst="ellipse">
            <a:avLst/>
          </a:prstGeom>
          <a:ln w="38100">
            <a:solidFill>
              <a:schemeClr val="bg1"/>
            </a:solidFill>
          </a:ln>
        </p:spPr>
        <p:txBody>
          <a:bodyPr>
            <a:normAutofit/>
          </a:bodyPr>
          <a:lstStyle>
            <a:lvl1pPr>
              <a:defRPr sz="1600"/>
            </a:lvl1pPr>
          </a:lstStyle>
          <a:p>
            <a:endParaRPr lang="id-ID"/>
          </a:p>
        </p:txBody>
      </p:sp>
      <p:sp>
        <p:nvSpPr>
          <p:cNvPr id="8" name="Picture Placeholder 2"/>
          <p:cNvSpPr>
            <a:spLocks noGrp="1"/>
          </p:cNvSpPr>
          <p:nvPr>
            <p:ph type="pic" sz="quarter" idx="14"/>
          </p:nvPr>
        </p:nvSpPr>
        <p:spPr>
          <a:xfrm>
            <a:off x="3506788" y="4028341"/>
            <a:ext cx="1720850" cy="1719262"/>
          </a:xfrm>
          <a:prstGeom prst="ellipse">
            <a:avLst/>
          </a:prstGeom>
          <a:ln w="38100">
            <a:solidFill>
              <a:schemeClr val="bg1"/>
            </a:solidFill>
          </a:ln>
        </p:spPr>
        <p:txBody>
          <a:bodyPr>
            <a:normAutofit/>
          </a:bodyPr>
          <a:lstStyle>
            <a:lvl1pPr>
              <a:defRPr sz="1600"/>
            </a:lvl1pPr>
          </a:lstStyle>
          <a:p>
            <a:endParaRPr lang="id-ID"/>
          </a:p>
        </p:txBody>
      </p:sp>
      <p:sp>
        <p:nvSpPr>
          <p:cNvPr id="9" name="Picture Placeholder 2"/>
          <p:cNvSpPr>
            <a:spLocks noGrp="1"/>
          </p:cNvSpPr>
          <p:nvPr>
            <p:ph type="pic" sz="quarter" idx="15"/>
          </p:nvPr>
        </p:nvSpPr>
        <p:spPr>
          <a:xfrm>
            <a:off x="6866412" y="1760538"/>
            <a:ext cx="1720850" cy="1719262"/>
          </a:xfrm>
          <a:prstGeom prst="ellipse">
            <a:avLst/>
          </a:prstGeom>
          <a:ln w="38100">
            <a:solidFill>
              <a:schemeClr val="bg1"/>
            </a:solidFill>
          </a:ln>
        </p:spPr>
        <p:txBody>
          <a:bodyPr>
            <a:normAutofit/>
          </a:bodyPr>
          <a:lstStyle>
            <a:lvl1pPr>
              <a:defRPr sz="1600"/>
            </a:lvl1pPr>
          </a:lstStyle>
          <a:p>
            <a:endParaRPr lang="id-ID"/>
          </a:p>
        </p:txBody>
      </p:sp>
      <p:sp>
        <p:nvSpPr>
          <p:cNvPr id="10" name="Picture Placeholder 2"/>
          <p:cNvSpPr>
            <a:spLocks noGrp="1"/>
          </p:cNvSpPr>
          <p:nvPr>
            <p:ph type="pic" sz="quarter" idx="16"/>
          </p:nvPr>
        </p:nvSpPr>
        <p:spPr>
          <a:xfrm>
            <a:off x="6866412" y="4028341"/>
            <a:ext cx="1720850" cy="1719262"/>
          </a:xfrm>
          <a:prstGeom prst="ellipse">
            <a:avLst/>
          </a:prstGeom>
          <a:ln w="38100">
            <a:solidFill>
              <a:schemeClr val="bg1"/>
            </a:solidFill>
          </a:ln>
        </p:spPr>
        <p:txBody>
          <a:bodyPr>
            <a:normAutofit/>
          </a:bodyPr>
          <a:lstStyle>
            <a:lvl1pPr>
              <a:defRPr sz="1600"/>
            </a:lvl1pPr>
          </a:lstStyle>
          <a:p>
            <a:endParaRPr lang="id-ID"/>
          </a:p>
        </p:txBody>
      </p:sp>
      <p:sp>
        <p:nvSpPr>
          <p:cNvPr id="11" name="Picture Placeholder 2"/>
          <p:cNvSpPr>
            <a:spLocks noGrp="1"/>
          </p:cNvSpPr>
          <p:nvPr>
            <p:ph type="pic" sz="quarter" idx="17"/>
          </p:nvPr>
        </p:nvSpPr>
        <p:spPr>
          <a:xfrm>
            <a:off x="1447950" y="4028341"/>
            <a:ext cx="1720850" cy="1719262"/>
          </a:xfrm>
          <a:prstGeom prst="ellipse">
            <a:avLst/>
          </a:prstGeom>
          <a:ln w="38100">
            <a:solidFill>
              <a:schemeClr val="bg1"/>
            </a:solidFill>
          </a:ln>
        </p:spPr>
        <p:txBody>
          <a:bodyPr>
            <a:normAutofit/>
          </a:bodyPr>
          <a:lstStyle>
            <a:lvl1pPr>
              <a:defRPr sz="1600"/>
            </a:lvl1pPr>
          </a:lstStyle>
          <a:p>
            <a:endParaRPr lang="id-ID"/>
          </a:p>
        </p:txBody>
      </p:sp>
      <p:sp>
        <p:nvSpPr>
          <p:cNvPr id="12" name="Picture Placeholder 2"/>
          <p:cNvSpPr>
            <a:spLocks noGrp="1"/>
          </p:cNvSpPr>
          <p:nvPr>
            <p:ph type="pic" sz="quarter" idx="18"/>
          </p:nvPr>
        </p:nvSpPr>
        <p:spPr>
          <a:xfrm>
            <a:off x="1447950" y="1822853"/>
            <a:ext cx="1720850" cy="1719262"/>
          </a:xfrm>
          <a:prstGeom prst="ellipse">
            <a:avLst/>
          </a:prstGeom>
          <a:ln w="38100">
            <a:solidFill>
              <a:schemeClr val="bg1"/>
            </a:solidFill>
          </a:ln>
        </p:spPr>
        <p:txBody>
          <a:bodyPr>
            <a:normAutofit/>
          </a:bodyPr>
          <a:lstStyle>
            <a:lvl1pPr>
              <a:defRPr sz="1600"/>
            </a:lvl1pPr>
          </a:lstStyle>
          <a:p>
            <a:endParaRPr lang="id-ID"/>
          </a:p>
        </p:txBody>
      </p:sp>
    </p:spTree>
    <p:extLst>
      <p:ext uri="{BB962C8B-B14F-4D97-AF65-F5344CB8AC3E}">
        <p14:creationId xmlns:p14="http://schemas.microsoft.com/office/powerpoint/2010/main" val="17798526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ull Color">
    <p:bg>
      <p:bgPr>
        <a:solidFill>
          <a:schemeClr val="accent1"/>
        </a:solidFill>
        <a:effectLst/>
      </p:bgPr>
    </p:bg>
    <p:spTree>
      <p:nvGrpSpPr>
        <p:cNvPr id="1" name=""/>
        <p:cNvGrpSpPr/>
        <p:nvPr/>
      </p:nvGrpSpPr>
      <p:grpSpPr>
        <a:xfrm>
          <a:off x="0" y="0"/>
          <a:ext cx="0" cy="0"/>
          <a:chOff x="0" y="0"/>
          <a:chExt cx="0" cy="0"/>
        </a:xfrm>
      </p:grpSpPr>
      <p:sp>
        <p:nvSpPr>
          <p:cNvPr id="6" name="Oval 5"/>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Slide Number Placeholder 4"/>
          <p:cNvSpPr>
            <a:spLocks noGrp="1"/>
          </p:cNvSpPr>
          <p:nvPr>
            <p:ph type="sldNum" sz="quarter" idx="12"/>
          </p:nvPr>
        </p:nvSpPr>
        <p:spPr>
          <a:xfrm>
            <a:off x="11521439" y="134406"/>
            <a:ext cx="496147"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4" name="Rectangle 3"/>
          <p:cNvSpPr/>
          <p:nvPr userDrawn="1"/>
        </p:nvSpPr>
        <p:spPr>
          <a:xfrm>
            <a:off x="3997033" y="6290588"/>
            <a:ext cx="4195947" cy="430887"/>
          </a:xfrm>
          <a:prstGeom prst="rect">
            <a:avLst/>
          </a:prstGeom>
        </p:spPr>
        <p:txBody>
          <a:bodyPr wrap="square">
            <a:spAutoFit/>
          </a:bodyPr>
          <a:lstStyle/>
          <a:p>
            <a:pPr algn="ctr"/>
            <a:r>
              <a:rPr lang="id-ID" sz="1200">
                <a:solidFill>
                  <a:schemeClr val="tx1"/>
                </a:solidFill>
              </a:rPr>
              <a:t>www.YourCompany.com</a:t>
            </a:r>
          </a:p>
          <a:p>
            <a:pPr algn="ctr"/>
            <a:r>
              <a:rPr lang="en-US" sz="1000">
                <a:solidFill>
                  <a:schemeClr val="bg1"/>
                </a:solidFill>
              </a:rPr>
              <a:t>© 2020 </a:t>
            </a:r>
            <a:r>
              <a:rPr lang="en-US" sz="1000" err="1">
                <a:solidFill>
                  <a:schemeClr val="bg1"/>
                </a:solidFill>
              </a:rPr>
              <a:t>Companyname</a:t>
            </a:r>
            <a:r>
              <a:rPr lang="en-US" sz="1000">
                <a:solidFill>
                  <a:schemeClr val="bg1"/>
                </a:solidFill>
              </a:rPr>
              <a:t> </a:t>
            </a:r>
            <a:r>
              <a:rPr lang="id-ID" sz="1000">
                <a:solidFill>
                  <a:schemeClr val="bg1"/>
                </a:solidFill>
              </a:rPr>
              <a:t>PowerPoint Business </a:t>
            </a:r>
            <a:r>
              <a:rPr lang="en-US" sz="1000">
                <a:solidFill>
                  <a:schemeClr val="bg1"/>
                </a:solidFill>
              </a:rPr>
              <a:t>Theme. All Rights Reserved. </a:t>
            </a:r>
            <a:endParaRPr lang="id-ID" sz="1000">
              <a:solidFill>
                <a:schemeClr val="bg1"/>
              </a:solidFill>
            </a:endParaRPr>
          </a:p>
        </p:txBody>
      </p:sp>
      <p:sp>
        <p:nvSpPr>
          <p:cNvPr id="5" name="Picture Placeholder 2"/>
          <p:cNvSpPr>
            <a:spLocks noGrp="1"/>
          </p:cNvSpPr>
          <p:nvPr>
            <p:ph type="pic" sz="quarter" idx="13"/>
          </p:nvPr>
        </p:nvSpPr>
        <p:spPr>
          <a:xfrm>
            <a:off x="2478088" y="1760538"/>
            <a:ext cx="1720850" cy="1719262"/>
          </a:xfrm>
          <a:prstGeom prst="ellipse">
            <a:avLst/>
          </a:prstGeom>
          <a:ln w="38100">
            <a:noFill/>
          </a:ln>
        </p:spPr>
        <p:txBody>
          <a:bodyPr>
            <a:normAutofit/>
          </a:bodyPr>
          <a:lstStyle>
            <a:lvl1pPr marL="0" indent="0">
              <a:buNone/>
              <a:defRPr sz="1050"/>
            </a:lvl1pPr>
          </a:lstStyle>
          <a:p>
            <a:endParaRPr lang="id-ID"/>
          </a:p>
        </p:txBody>
      </p:sp>
      <p:sp>
        <p:nvSpPr>
          <p:cNvPr id="8" name="Picture Placeholder 2"/>
          <p:cNvSpPr>
            <a:spLocks noGrp="1"/>
          </p:cNvSpPr>
          <p:nvPr>
            <p:ph type="pic" sz="quarter" idx="14"/>
          </p:nvPr>
        </p:nvSpPr>
        <p:spPr>
          <a:xfrm>
            <a:off x="2478088" y="4028341"/>
            <a:ext cx="1720850" cy="1719262"/>
          </a:xfrm>
          <a:prstGeom prst="ellipse">
            <a:avLst/>
          </a:prstGeom>
          <a:ln w="38100">
            <a:noFill/>
          </a:ln>
        </p:spPr>
        <p:txBody>
          <a:bodyPr>
            <a:normAutofit/>
          </a:bodyPr>
          <a:lstStyle>
            <a:lvl1pPr>
              <a:defRPr sz="1050"/>
            </a:lvl1pPr>
          </a:lstStyle>
          <a:p>
            <a:endParaRPr lang="id-ID"/>
          </a:p>
        </p:txBody>
      </p:sp>
      <p:sp>
        <p:nvSpPr>
          <p:cNvPr id="9" name="Picture Placeholder 2"/>
          <p:cNvSpPr>
            <a:spLocks noGrp="1"/>
          </p:cNvSpPr>
          <p:nvPr>
            <p:ph type="pic" sz="quarter" idx="15"/>
          </p:nvPr>
        </p:nvSpPr>
        <p:spPr>
          <a:xfrm>
            <a:off x="4536926" y="1760538"/>
            <a:ext cx="1720850" cy="1719262"/>
          </a:xfrm>
          <a:prstGeom prst="ellipse">
            <a:avLst/>
          </a:prstGeom>
          <a:ln w="38100">
            <a:noFill/>
          </a:ln>
        </p:spPr>
        <p:txBody>
          <a:bodyPr>
            <a:normAutofit/>
          </a:bodyPr>
          <a:lstStyle>
            <a:lvl1pPr marL="0" indent="0">
              <a:buNone/>
              <a:defRPr sz="1050"/>
            </a:lvl1pPr>
          </a:lstStyle>
          <a:p>
            <a:endParaRPr lang="id-ID"/>
          </a:p>
        </p:txBody>
      </p:sp>
      <p:sp>
        <p:nvSpPr>
          <p:cNvPr id="10" name="Picture Placeholder 2"/>
          <p:cNvSpPr>
            <a:spLocks noGrp="1"/>
          </p:cNvSpPr>
          <p:nvPr>
            <p:ph type="pic" sz="quarter" idx="16"/>
          </p:nvPr>
        </p:nvSpPr>
        <p:spPr>
          <a:xfrm>
            <a:off x="4536926" y="4028341"/>
            <a:ext cx="1720850" cy="1719262"/>
          </a:xfrm>
          <a:prstGeom prst="ellipse">
            <a:avLst/>
          </a:prstGeom>
          <a:ln w="38100">
            <a:noFill/>
          </a:ln>
        </p:spPr>
        <p:txBody>
          <a:bodyPr>
            <a:normAutofit/>
          </a:bodyPr>
          <a:lstStyle>
            <a:lvl1pPr>
              <a:defRPr sz="1050"/>
            </a:lvl1pPr>
          </a:lstStyle>
          <a:p>
            <a:endParaRPr lang="id-ID"/>
          </a:p>
        </p:txBody>
      </p:sp>
      <p:sp>
        <p:nvSpPr>
          <p:cNvPr id="11" name="Picture Placeholder 2"/>
          <p:cNvSpPr>
            <a:spLocks noGrp="1"/>
          </p:cNvSpPr>
          <p:nvPr>
            <p:ph type="pic" sz="quarter" idx="17"/>
          </p:nvPr>
        </p:nvSpPr>
        <p:spPr>
          <a:xfrm>
            <a:off x="419250" y="4028341"/>
            <a:ext cx="1720850" cy="1719262"/>
          </a:xfrm>
          <a:prstGeom prst="ellipse">
            <a:avLst/>
          </a:prstGeom>
          <a:ln w="38100">
            <a:noFill/>
          </a:ln>
        </p:spPr>
        <p:txBody>
          <a:bodyPr>
            <a:normAutofit/>
          </a:bodyPr>
          <a:lstStyle>
            <a:lvl1pPr>
              <a:defRPr sz="1050"/>
            </a:lvl1pPr>
          </a:lstStyle>
          <a:p>
            <a:endParaRPr lang="id-ID"/>
          </a:p>
        </p:txBody>
      </p:sp>
      <p:sp>
        <p:nvSpPr>
          <p:cNvPr id="12" name="Picture Placeholder 2"/>
          <p:cNvSpPr>
            <a:spLocks noGrp="1"/>
          </p:cNvSpPr>
          <p:nvPr>
            <p:ph type="pic" sz="quarter" idx="18"/>
          </p:nvPr>
        </p:nvSpPr>
        <p:spPr>
          <a:xfrm>
            <a:off x="419250" y="1822853"/>
            <a:ext cx="1720850" cy="1719262"/>
          </a:xfrm>
          <a:prstGeom prst="ellipse">
            <a:avLst/>
          </a:prstGeom>
          <a:ln w="38100">
            <a:noFill/>
          </a:ln>
        </p:spPr>
        <p:txBody>
          <a:bodyPr>
            <a:normAutofit/>
          </a:bodyPr>
          <a:lstStyle>
            <a:lvl1pPr marL="0" indent="0">
              <a:buNone/>
              <a:defRPr sz="1050"/>
            </a:lvl1pPr>
          </a:lstStyle>
          <a:p>
            <a:endParaRPr lang="id-ID"/>
          </a:p>
        </p:txBody>
      </p:sp>
      <p:sp>
        <p:nvSpPr>
          <p:cNvPr id="13" name="Picture Placeholder 2"/>
          <p:cNvSpPr>
            <a:spLocks noGrp="1"/>
          </p:cNvSpPr>
          <p:nvPr>
            <p:ph type="pic" sz="quarter" idx="19"/>
          </p:nvPr>
        </p:nvSpPr>
        <p:spPr>
          <a:xfrm>
            <a:off x="8382486" y="1812220"/>
            <a:ext cx="1720850" cy="1719262"/>
          </a:xfrm>
          <a:prstGeom prst="ellipse">
            <a:avLst/>
          </a:prstGeom>
          <a:ln w="38100">
            <a:noFill/>
          </a:ln>
        </p:spPr>
        <p:txBody>
          <a:bodyPr>
            <a:normAutofit/>
          </a:bodyPr>
          <a:lstStyle>
            <a:lvl1pPr>
              <a:defRPr sz="1050"/>
            </a:lvl1pPr>
          </a:lstStyle>
          <a:p>
            <a:endParaRPr lang="id-ID"/>
          </a:p>
        </p:txBody>
      </p:sp>
      <p:sp>
        <p:nvSpPr>
          <p:cNvPr id="14" name="Picture Placeholder 2"/>
          <p:cNvSpPr>
            <a:spLocks noGrp="1"/>
          </p:cNvSpPr>
          <p:nvPr>
            <p:ph type="pic" sz="quarter" idx="20"/>
          </p:nvPr>
        </p:nvSpPr>
        <p:spPr>
          <a:xfrm>
            <a:off x="8382486" y="4080023"/>
            <a:ext cx="1720850" cy="1719262"/>
          </a:xfrm>
          <a:prstGeom prst="ellipse">
            <a:avLst/>
          </a:prstGeom>
          <a:ln w="38100">
            <a:noFill/>
          </a:ln>
        </p:spPr>
        <p:txBody>
          <a:bodyPr>
            <a:normAutofit/>
          </a:bodyPr>
          <a:lstStyle>
            <a:lvl1pPr>
              <a:defRPr sz="1050"/>
            </a:lvl1pPr>
          </a:lstStyle>
          <a:p>
            <a:endParaRPr lang="id-ID"/>
          </a:p>
        </p:txBody>
      </p:sp>
      <p:sp>
        <p:nvSpPr>
          <p:cNvPr id="15" name="Picture Placeholder 2"/>
          <p:cNvSpPr>
            <a:spLocks noGrp="1"/>
          </p:cNvSpPr>
          <p:nvPr>
            <p:ph type="pic" sz="quarter" idx="21"/>
          </p:nvPr>
        </p:nvSpPr>
        <p:spPr>
          <a:xfrm>
            <a:off x="10441324" y="1812220"/>
            <a:ext cx="1720850" cy="1719262"/>
          </a:xfrm>
          <a:prstGeom prst="ellipse">
            <a:avLst/>
          </a:prstGeom>
          <a:ln w="38100">
            <a:noFill/>
          </a:ln>
        </p:spPr>
        <p:txBody>
          <a:bodyPr>
            <a:normAutofit/>
          </a:bodyPr>
          <a:lstStyle>
            <a:lvl1pPr>
              <a:defRPr sz="1050"/>
            </a:lvl1pPr>
          </a:lstStyle>
          <a:p>
            <a:endParaRPr lang="id-ID"/>
          </a:p>
        </p:txBody>
      </p:sp>
      <p:sp>
        <p:nvSpPr>
          <p:cNvPr id="16" name="Picture Placeholder 2"/>
          <p:cNvSpPr>
            <a:spLocks noGrp="1"/>
          </p:cNvSpPr>
          <p:nvPr>
            <p:ph type="pic" sz="quarter" idx="22"/>
          </p:nvPr>
        </p:nvSpPr>
        <p:spPr>
          <a:xfrm>
            <a:off x="10441324" y="4080023"/>
            <a:ext cx="1720850" cy="1719262"/>
          </a:xfrm>
          <a:prstGeom prst="ellipse">
            <a:avLst/>
          </a:prstGeom>
          <a:ln w="38100">
            <a:noFill/>
          </a:ln>
        </p:spPr>
        <p:txBody>
          <a:bodyPr>
            <a:normAutofit/>
          </a:bodyPr>
          <a:lstStyle>
            <a:lvl1pPr>
              <a:defRPr sz="1050"/>
            </a:lvl1pPr>
          </a:lstStyle>
          <a:p>
            <a:endParaRPr lang="id-ID"/>
          </a:p>
        </p:txBody>
      </p:sp>
      <p:sp>
        <p:nvSpPr>
          <p:cNvPr id="17" name="Picture Placeholder 2"/>
          <p:cNvSpPr>
            <a:spLocks noGrp="1"/>
          </p:cNvSpPr>
          <p:nvPr>
            <p:ph type="pic" sz="quarter" idx="23"/>
          </p:nvPr>
        </p:nvSpPr>
        <p:spPr>
          <a:xfrm>
            <a:off x="6323648" y="4080023"/>
            <a:ext cx="1720850" cy="1719262"/>
          </a:xfrm>
          <a:prstGeom prst="ellipse">
            <a:avLst/>
          </a:prstGeom>
          <a:ln w="38100">
            <a:noFill/>
          </a:ln>
        </p:spPr>
        <p:txBody>
          <a:bodyPr>
            <a:normAutofit/>
          </a:bodyPr>
          <a:lstStyle>
            <a:lvl1pPr>
              <a:defRPr sz="1050"/>
            </a:lvl1pPr>
          </a:lstStyle>
          <a:p>
            <a:endParaRPr lang="id-ID"/>
          </a:p>
        </p:txBody>
      </p:sp>
      <p:sp>
        <p:nvSpPr>
          <p:cNvPr id="18" name="Picture Placeholder 2"/>
          <p:cNvSpPr>
            <a:spLocks noGrp="1"/>
          </p:cNvSpPr>
          <p:nvPr>
            <p:ph type="pic" sz="quarter" idx="24"/>
          </p:nvPr>
        </p:nvSpPr>
        <p:spPr>
          <a:xfrm>
            <a:off x="6323648" y="1874535"/>
            <a:ext cx="1720850" cy="1719262"/>
          </a:xfrm>
          <a:prstGeom prst="ellipse">
            <a:avLst/>
          </a:prstGeom>
          <a:ln w="38100">
            <a:noFill/>
          </a:ln>
        </p:spPr>
        <p:txBody>
          <a:bodyPr>
            <a:normAutofit/>
          </a:bodyPr>
          <a:lstStyle>
            <a:lvl1pPr>
              <a:defRPr sz="1050"/>
            </a:lvl1pPr>
          </a:lstStyle>
          <a:p>
            <a:endParaRPr lang="id-ID"/>
          </a:p>
        </p:txBody>
      </p:sp>
      <p:sp>
        <p:nvSpPr>
          <p:cNvPr id="19" name="Picture Placeholder 2"/>
          <p:cNvSpPr>
            <a:spLocks noGrp="1"/>
          </p:cNvSpPr>
          <p:nvPr>
            <p:ph type="pic" sz="quarter" idx="25"/>
          </p:nvPr>
        </p:nvSpPr>
        <p:spPr>
          <a:xfrm>
            <a:off x="2543960" y="-47022"/>
            <a:ext cx="1720850" cy="1719262"/>
          </a:xfrm>
          <a:prstGeom prst="ellipse">
            <a:avLst/>
          </a:prstGeom>
          <a:ln w="38100">
            <a:noFill/>
          </a:ln>
        </p:spPr>
        <p:txBody>
          <a:bodyPr>
            <a:normAutofit/>
          </a:bodyPr>
          <a:lstStyle>
            <a:lvl1pPr marL="0" indent="0">
              <a:buNone/>
              <a:defRPr sz="1050"/>
            </a:lvl1pPr>
          </a:lstStyle>
          <a:p>
            <a:endParaRPr lang="id-ID"/>
          </a:p>
        </p:txBody>
      </p:sp>
      <p:sp>
        <p:nvSpPr>
          <p:cNvPr id="20" name="Picture Placeholder 2"/>
          <p:cNvSpPr>
            <a:spLocks noGrp="1"/>
          </p:cNvSpPr>
          <p:nvPr>
            <p:ph type="pic" sz="quarter" idx="26"/>
          </p:nvPr>
        </p:nvSpPr>
        <p:spPr>
          <a:xfrm>
            <a:off x="4602798" y="-47022"/>
            <a:ext cx="1720850" cy="1719262"/>
          </a:xfrm>
          <a:prstGeom prst="ellipse">
            <a:avLst/>
          </a:prstGeom>
          <a:ln w="38100">
            <a:noFill/>
          </a:ln>
        </p:spPr>
        <p:txBody>
          <a:bodyPr>
            <a:normAutofit/>
          </a:bodyPr>
          <a:lstStyle>
            <a:lvl1pPr marL="0" indent="0">
              <a:buNone/>
              <a:defRPr sz="1050"/>
            </a:lvl1pPr>
          </a:lstStyle>
          <a:p>
            <a:endParaRPr lang="id-ID"/>
          </a:p>
        </p:txBody>
      </p:sp>
      <p:sp>
        <p:nvSpPr>
          <p:cNvPr id="21" name="Picture Placeholder 2"/>
          <p:cNvSpPr>
            <a:spLocks noGrp="1"/>
          </p:cNvSpPr>
          <p:nvPr>
            <p:ph type="pic" sz="quarter" idx="27"/>
          </p:nvPr>
        </p:nvSpPr>
        <p:spPr>
          <a:xfrm>
            <a:off x="485122" y="15293"/>
            <a:ext cx="1720850" cy="1719262"/>
          </a:xfrm>
          <a:prstGeom prst="ellipse">
            <a:avLst/>
          </a:prstGeom>
          <a:ln w="38100">
            <a:noFill/>
          </a:ln>
        </p:spPr>
        <p:txBody>
          <a:bodyPr>
            <a:normAutofit/>
          </a:bodyPr>
          <a:lstStyle>
            <a:lvl1pPr marL="0" indent="0">
              <a:buNone/>
              <a:defRPr sz="1050"/>
            </a:lvl1pPr>
          </a:lstStyle>
          <a:p>
            <a:endParaRPr lang="id-ID"/>
          </a:p>
        </p:txBody>
      </p:sp>
    </p:spTree>
    <p:extLst>
      <p:ext uri="{BB962C8B-B14F-4D97-AF65-F5344CB8AC3E}">
        <p14:creationId xmlns:p14="http://schemas.microsoft.com/office/powerpoint/2010/main" val="34667879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Full Color">
    <p:bg>
      <p:bgPr>
        <a:solidFill>
          <a:schemeClr val="accent1"/>
        </a:solidFill>
        <a:effectLst/>
      </p:bgPr>
    </p:bg>
    <p:spTree>
      <p:nvGrpSpPr>
        <p:cNvPr id="1" name=""/>
        <p:cNvGrpSpPr/>
        <p:nvPr/>
      </p:nvGrpSpPr>
      <p:grpSpPr>
        <a:xfrm>
          <a:off x="0" y="0"/>
          <a:ext cx="0" cy="0"/>
          <a:chOff x="0" y="0"/>
          <a:chExt cx="0" cy="0"/>
        </a:xfrm>
      </p:grpSpPr>
      <p:sp>
        <p:nvSpPr>
          <p:cNvPr id="6" name="Oval 5"/>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Slide Number Placeholder 4"/>
          <p:cNvSpPr>
            <a:spLocks noGrp="1"/>
          </p:cNvSpPr>
          <p:nvPr>
            <p:ph type="sldNum" sz="quarter" idx="12"/>
          </p:nvPr>
        </p:nvSpPr>
        <p:spPr>
          <a:xfrm>
            <a:off x="11541760" y="134406"/>
            <a:ext cx="475827"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4" name="Rectangle 3"/>
          <p:cNvSpPr/>
          <p:nvPr userDrawn="1"/>
        </p:nvSpPr>
        <p:spPr>
          <a:xfrm>
            <a:off x="3997033" y="6290588"/>
            <a:ext cx="4195947" cy="430887"/>
          </a:xfrm>
          <a:prstGeom prst="rect">
            <a:avLst/>
          </a:prstGeom>
        </p:spPr>
        <p:txBody>
          <a:bodyPr wrap="square">
            <a:spAutoFit/>
          </a:bodyPr>
          <a:lstStyle/>
          <a:p>
            <a:pPr algn="ctr"/>
            <a:r>
              <a:rPr lang="id-ID" sz="1200">
                <a:solidFill>
                  <a:schemeClr val="tx1"/>
                </a:solidFill>
              </a:rPr>
              <a:t>www.YourCompany.com</a:t>
            </a:r>
          </a:p>
          <a:p>
            <a:pPr algn="ctr"/>
            <a:r>
              <a:rPr lang="en-US" sz="1000">
                <a:solidFill>
                  <a:schemeClr val="bg1"/>
                </a:solidFill>
              </a:rPr>
              <a:t>© 2020 </a:t>
            </a:r>
            <a:r>
              <a:rPr lang="en-US" sz="1000" err="1">
                <a:solidFill>
                  <a:schemeClr val="bg1"/>
                </a:solidFill>
              </a:rPr>
              <a:t>Companyname</a:t>
            </a:r>
            <a:r>
              <a:rPr lang="en-US" sz="1000">
                <a:solidFill>
                  <a:schemeClr val="bg1"/>
                </a:solidFill>
              </a:rPr>
              <a:t> </a:t>
            </a:r>
            <a:r>
              <a:rPr lang="id-ID" sz="1000">
                <a:solidFill>
                  <a:schemeClr val="bg1"/>
                </a:solidFill>
              </a:rPr>
              <a:t>PowerPoint Business </a:t>
            </a:r>
            <a:r>
              <a:rPr lang="en-US" sz="1000">
                <a:solidFill>
                  <a:schemeClr val="bg1"/>
                </a:solidFill>
              </a:rPr>
              <a:t>Theme. All Rights Reserved. </a:t>
            </a:r>
            <a:endParaRPr lang="id-ID" sz="1000">
              <a:solidFill>
                <a:schemeClr val="bg1"/>
              </a:solidFill>
            </a:endParaRPr>
          </a:p>
        </p:txBody>
      </p:sp>
      <p:sp>
        <p:nvSpPr>
          <p:cNvPr id="3" name="Picture Placeholder 2"/>
          <p:cNvSpPr>
            <a:spLocks noGrp="1"/>
          </p:cNvSpPr>
          <p:nvPr>
            <p:ph type="pic" sz="quarter" idx="13"/>
          </p:nvPr>
        </p:nvSpPr>
        <p:spPr>
          <a:xfrm>
            <a:off x="1044575" y="2708275"/>
            <a:ext cx="2220913" cy="1436688"/>
          </a:xfrm>
        </p:spPr>
        <p:txBody>
          <a:bodyPr/>
          <a:lstStyle/>
          <a:p>
            <a:endParaRPr lang="id-ID"/>
          </a:p>
        </p:txBody>
      </p:sp>
      <p:sp>
        <p:nvSpPr>
          <p:cNvPr id="8" name="Picture Placeholder 2"/>
          <p:cNvSpPr>
            <a:spLocks noGrp="1"/>
          </p:cNvSpPr>
          <p:nvPr>
            <p:ph type="pic" sz="quarter" idx="14"/>
          </p:nvPr>
        </p:nvSpPr>
        <p:spPr>
          <a:xfrm>
            <a:off x="4984549" y="2708275"/>
            <a:ext cx="2220913" cy="1436688"/>
          </a:xfrm>
        </p:spPr>
        <p:txBody>
          <a:bodyPr/>
          <a:lstStyle/>
          <a:p>
            <a:endParaRPr lang="id-ID"/>
          </a:p>
        </p:txBody>
      </p:sp>
      <p:sp>
        <p:nvSpPr>
          <p:cNvPr id="9" name="Picture Placeholder 2"/>
          <p:cNvSpPr>
            <a:spLocks noGrp="1"/>
          </p:cNvSpPr>
          <p:nvPr>
            <p:ph type="pic" sz="quarter" idx="15"/>
          </p:nvPr>
        </p:nvSpPr>
        <p:spPr>
          <a:xfrm>
            <a:off x="8924523" y="2708275"/>
            <a:ext cx="2220913" cy="1436688"/>
          </a:xfrm>
        </p:spPr>
        <p:txBody>
          <a:bodyPr/>
          <a:lstStyle/>
          <a:p>
            <a:endParaRPr lang="id-ID"/>
          </a:p>
        </p:txBody>
      </p:sp>
    </p:spTree>
    <p:extLst>
      <p:ext uri="{BB962C8B-B14F-4D97-AF65-F5344CB8AC3E}">
        <p14:creationId xmlns:p14="http://schemas.microsoft.com/office/powerpoint/2010/main" val="32959087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Full Color">
    <p:bg>
      <p:bgPr>
        <a:solidFill>
          <a:schemeClr val="accent1"/>
        </a:solidFill>
        <a:effectLst/>
      </p:bgPr>
    </p:bg>
    <p:spTree>
      <p:nvGrpSpPr>
        <p:cNvPr id="1" name=""/>
        <p:cNvGrpSpPr/>
        <p:nvPr/>
      </p:nvGrpSpPr>
      <p:grpSpPr>
        <a:xfrm>
          <a:off x="0" y="0"/>
          <a:ext cx="0" cy="0"/>
          <a:chOff x="0" y="0"/>
          <a:chExt cx="0" cy="0"/>
        </a:xfrm>
      </p:grpSpPr>
      <p:sp>
        <p:nvSpPr>
          <p:cNvPr id="6" name="Oval 5"/>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Slide Number Placeholder 4"/>
          <p:cNvSpPr>
            <a:spLocks noGrp="1"/>
          </p:cNvSpPr>
          <p:nvPr>
            <p:ph type="sldNum" sz="quarter" idx="12"/>
          </p:nvPr>
        </p:nvSpPr>
        <p:spPr>
          <a:xfrm>
            <a:off x="11541760" y="134406"/>
            <a:ext cx="475827"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4" name="Rectangle 3"/>
          <p:cNvSpPr/>
          <p:nvPr userDrawn="1"/>
        </p:nvSpPr>
        <p:spPr>
          <a:xfrm>
            <a:off x="3997033" y="6290588"/>
            <a:ext cx="4195947" cy="430887"/>
          </a:xfrm>
          <a:prstGeom prst="rect">
            <a:avLst/>
          </a:prstGeom>
        </p:spPr>
        <p:txBody>
          <a:bodyPr wrap="square">
            <a:spAutoFit/>
          </a:bodyPr>
          <a:lstStyle/>
          <a:p>
            <a:pPr algn="ctr"/>
            <a:r>
              <a:rPr lang="id-ID" sz="1200">
                <a:solidFill>
                  <a:schemeClr val="tx1"/>
                </a:solidFill>
              </a:rPr>
              <a:t>www.YourCompany.com</a:t>
            </a:r>
          </a:p>
          <a:p>
            <a:pPr algn="ctr"/>
            <a:r>
              <a:rPr lang="en-US" sz="1000">
                <a:solidFill>
                  <a:schemeClr val="bg1"/>
                </a:solidFill>
              </a:rPr>
              <a:t>© 2020 </a:t>
            </a:r>
            <a:r>
              <a:rPr lang="en-US" sz="1000" err="1">
                <a:solidFill>
                  <a:schemeClr val="bg1"/>
                </a:solidFill>
              </a:rPr>
              <a:t>Companyname</a:t>
            </a:r>
            <a:r>
              <a:rPr lang="en-US" sz="1000">
                <a:solidFill>
                  <a:schemeClr val="bg1"/>
                </a:solidFill>
              </a:rPr>
              <a:t> </a:t>
            </a:r>
            <a:r>
              <a:rPr lang="id-ID" sz="1000">
                <a:solidFill>
                  <a:schemeClr val="bg1"/>
                </a:solidFill>
              </a:rPr>
              <a:t>PowerPoint Business </a:t>
            </a:r>
            <a:r>
              <a:rPr lang="en-US" sz="1000">
                <a:solidFill>
                  <a:schemeClr val="bg1"/>
                </a:solidFill>
              </a:rPr>
              <a:t>Theme. All Rights Reserved. </a:t>
            </a:r>
            <a:endParaRPr lang="id-ID" sz="1000">
              <a:solidFill>
                <a:schemeClr val="bg1"/>
              </a:solidFill>
            </a:endParaRPr>
          </a:p>
        </p:txBody>
      </p:sp>
    </p:spTree>
    <p:extLst>
      <p:ext uri="{BB962C8B-B14F-4D97-AF65-F5344CB8AC3E}">
        <p14:creationId xmlns:p14="http://schemas.microsoft.com/office/powerpoint/2010/main" val="34073736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Full Color">
    <p:bg>
      <p:bgPr>
        <a:solidFill>
          <a:schemeClr val="accent1"/>
        </a:solidFill>
        <a:effectLst/>
      </p:bgPr>
    </p:bg>
    <p:spTree>
      <p:nvGrpSpPr>
        <p:cNvPr id="1" name=""/>
        <p:cNvGrpSpPr/>
        <p:nvPr/>
      </p:nvGrpSpPr>
      <p:grpSpPr>
        <a:xfrm>
          <a:off x="0" y="0"/>
          <a:ext cx="0" cy="0"/>
          <a:chOff x="0" y="0"/>
          <a:chExt cx="0" cy="0"/>
        </a:xfrm>
      </p:grpSpPr>
      <p:sp>
        <p:nvSpPr>
          <p:cNvPr id="6" name="Oval 5"/>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Slide Number Placeholder 4"/>
          <p:cNvSpPr>
            <a:spLocks noGrp="1"/>
          </p:cNvSpPr>
          <p:nvPr>
            <p:ph type="sldNum" sz="quarter" idx="12"/>
          </p:nvPr>
        </p:nvSpPr>
        <p:spPr>
          <a:xfrm>
            <a:off x="11541760" y="134406"/>
            <a:ext cx="475827"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4" name="Rectangle 3"/>
          <p:cNvSpPr/>
          <p:nvPr userDrawn="1"/>
        </p:nvSpPr>
        <p:spPr>
          <a:xfrm>
            <a:off x="3997033" y="6290588"/>
            <a:ext cx="4195947" cy="430887"/>
          </a:xfrm>
          <a:prstGeom prst="rect">
            <a:avLst/>
          </a:prstGeom>
        </p:spPr>
        <p:txBody>
          <a:bodyPr wrap="square">
            <a:spAutoFit/>
          </a:bodyPr>
          <a:lstStyle/>
          <a:p>
            <a:pPr algn="ctr"/>
            <a:r>
              <a:rPr lang="id-ID" sz="1200">
                <a:solidFill>
                  <a:schemeClr val="tx1"/>
                </a:solidFill>
              </a:rPr>
              <a:t>www.YourCompany.com</a:t>
            </a:r>
          </a:p>
          <a:p>
            <a:pPr algn="ctr"/>
            <a:r>
              <a:rPr lang="en-US" sz="1000">
                <a:solidFill>
                  <a:schemeClr val="bg1"/>
                </a:solidFill>
              </a:rPr>
              <a:t>© 2020 </a:t>
            </a:r>
            <a:r>
              <a:rPr lang="en-US" sz="1000" err="1">
                <a:solidFill>
                  <a:schemeClr val="bg1"/>
                </a:solidFill>
              </a:rPr>
              <a:t>Companyname</a:t>
            </a:r>
            <a:r>
              <a:rPr lang="en-US" sz="1000">
                <a:solidFill>
                  <a:schemeClr val="bg1"/>
                </a:solidFill>
              </a:rPr>
              <a:t> </a:t>
            </a:r>
            <a:r>
              <a:rPr lang="id-ID" sz="1000">
                <a:solidFill>
                  <a:schemeClr val="bg1"/>
                </a:solidFill>
              </a:rPr>
              <a:t>PowerPoint Business </a:t>
            </a:r>
            <a:r>
              <a:rPr lang="en-US" sz="1000">
                <a:solidFill>
                  <a:schemeClr val="bg1"/>
                </a:solidFill>
              </a:rPr>
              <a:t>Theme. All Rights Reserved. </a:t>
            </a:r>
            <a:endParaRPr lang="id-ID" sz="1000">
              <a:solidFill>
                <a:schemeClr val="bg1"/>
              </a:solidFill>
            </a:endParaRPr>
          </a:p>
        </p:txBody>
      </p:sp>
      <p:sp>
        <p:nvSpPr>
          <p:cNvPr id="3" name="Picture Placeholder 2"/>
          <p:cNvSpPr>
            <a:spLocks noGrp="1"/>
          </p:cNvSpPr>
          <p:nvPr>
            <p:ph type="pic" sz="quarter" idx="13"/>
          </p:nvPr>
        </p:nvSpPr>
        <p:spPr>
          <a:xfrm>
            <a:off x="1519587" y="2708275"/>
            <a:ext cx="1080000" cy="1080000"/>
          </a:xfrm>
          <a:prstGeom prst="ellipse">
            <a:avLst/>
          </a:prstGeom>
        </p:spPr>
        <p:txBody>
          <a:bodyPr>
            <a:normAutofit/>
          </a:bodyPr>
          <a:lstStyle>
            <a:lvl1pPr>
              <a:defRPr sz="1200"/>
            </a:lvl1pPr>
          </a:lstStyle>
          <a:p>
            <a:endParaRPr lang="id-ID"/>
          </a:p>
        </p:txBody>
      </p:sp>
      <p:sp>
        <p:nvSpPr>
          <p:cNvPr id="8" name="Picture Placeholder 2"/>
          <p:cNvSpPr>
            <a:spLocks noGrp="1"/>
          </p:cNvSpPr>
          <p:nvPr>
            <p:ph type="pic" sz="quarter" idx="14"/>
          </p:nvPr>
        </p:nvSpPr>
        <p:spPr>
          <a:xfrm>
            <a:off x="4889548" y="2708275"/>
            <a:ext cx="1080000" cy="1080000"/>
          </a:xfrm>
          <a:prstGeom prst="ellipse">
            <a:avLst/>
          </a:prstGeom>
        </p:spPr>
        <p:txBody>
          <a:bodyPr>
            <a:normAutofit/>
          </a:bodyPr>
          <a:lstStyle>
            <a:lvl1pPr>
              <a:defRPr sz="1200"/>
            </a:lvl1pPr>
          </a:lstStyle>
          <a:p>
            <a:endParaRPr lang="id-ID"/>
          </a:p>
        </p:txBody>
      </p:sp>
      <p:sp>
        <p:nvSpPr>
          <p:cNvPr id="9" name="Picture Placeholder 2"/>
          <p:cNvSpPr>
            <a:spLocks noGrp="1"/>
          </p:cNvSpPr>
          <p:nvPr>
            <p:ph type="pic" sz="quarter" idx="15"/>
          </p:nvPr>
        </p:nvSpPr>
        <p:spPr>
          <a:xfrm>
            <a:off x="9399535" y="2708275"/>
            <a:ext cx="1080000" cy="1080000"/>
          </a:xfrm>
          <a:prstGeom prst="ellipse">
            <a:avLst/>
          </a:prstGeom>
        </p:spPr>
        <p:txBody>
          <a:bodyPr>
            <a:normAutofit/>
          </a:bodyPr>
          <a:lstStyle>
            <a:lvl1pPr>
              <a:defRPr sz="1200"/>
            </a:lvl1pPr>
          </a:lstStyle>
          <a:p>
            <a:endParaRPr lang="id-ID"/>
          </a:p>
        </p:txBody>
      </p:sp>
      <p:sp>
        <p:nvSpPr>
          <p:cNvPr id="10" name="Picture Placeholder 2"/>
          <p:cNvSpPr>
            <a:spLocks noGrp="1"/>
          </p:cNvSpPr>
          <p:nvPr>
            <p:ph type="pic" sz="quarter" idx="16"/>
          </p:nvPr>
        </p:nvSpPr>
        <p:spPr>
          <a:xfrm>
            <a:off x="5969548" y="2708275"/>
            <a:ext cx="1080000" cy="1080000"/>
          </a:xfrm>
          <a:prstGeom prst="ellipse">
            <a:avLst/>
          </a:prstGeom>
        </p:spPr>
        <p:txBody>
          <a:bodyPr>
            <a:normAutofit/>
          </a:bodyPr>
          <a:lstStyle>
            <a:lvl1pPr>
              <a:defRPr sz="1200"/>
            </a:lvl1pPr>
          </a:lstStyle>
          <a:p>
            <a:endParaRPr lang="id-ID"/>
          </a:p>
        </p:txBody>
      </p:sp>
      <p:sp>
        <p:nvSpPr>
          <p:cNvPr id="11" name="Picture Placeholder 2"/>
          <p:cNvSpPr>
            <a:spLocks noGrp="1"/>
          </p:cNvSpPr>
          <p:nvPr>
            <p:ph type="pic" sz="quarter" idx="17"/>
          </p:nvPr>
        </p:nvSpPr>
        <p:spPr>
          <a:xfrm>
            <a:off x="8499535" y="2798275"/>
            <a:ext cx="900000" cy="900000"/>
          </a:xfrm>
          <a:prstGeom prst="ellipse">
            <a:avLst/>
          </a:prstGeom>
        </p:spPr>
        <p:txBody>
          <a:bodyPr>
            <a:normAutofit/>
          </a:bodyPr>
          <a:lstStyle>
            <a:lvl1pPr>
              <a:defRPr sz="1200"/>
            </a:lvl1pPr>
          </a:lstStyle>
          <a:p>
            <a:endParaRPr lang="id-ID"/>
          </a:p>
        </p:txBody>
      </p:sp>
      <p:sp>
        <p:nvSpPr>
          <p:cNvPr id="12" name="Picture Placeholder 2"/>
          <p:cNvSpPr>
            <a:spLocks noGrp="1"/>
          </p:cNvSpPr>
          <p:nvPr>
            <p:ph type="pic" sz="quarter" idx="18"/>
          </p:nvPr>
        </p:nvSpPr>
        <p:spPr>
          <a:xfrm>
            <a:off x="10479535" y="2798275"/>
            <a:ext cx="900000" cy="900000"/>
          </a:xfrm>
          <a:prstGeom prst="ellipse">
            <a:avLst/>
          </a:prstGeom>
        </p:spPr>
        <p:txBody>
          <a:bodyPr>
            <a:normAutofit/>
          </a:bodyPr>
          <a:lstStyle>
            <a:lvl1pPr>
              <a:defRPr sz="1200"/>
            </a:lvl1pPr>
          </a:lstStyle>
          <a:p>
            <a:endParaRPr lang="id-ID"/>
          </a:p>
        </p:txBody>
      </p:sp>
    </p:spTree>
    <p:extLst>
      <p:ext uri="{BB962C8B-B14F-4D97-AF65-F5344CB8AC3E}">
        <p14:creationId xmlns:p14="http://schemas.microsoft.com/office/powerpoint/2010/main" val="6119262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Full Color">
    <p:bg>
      <p:bgPr>
        <a:solidFill>
          <a:schemeClr val="accent1"/>
        </a:solidFill>
        <a:effectLst/>
      </p:bgPr>
    </p:bg>
    <p:spTree>
      <p:nvGrpSpPr>
        <p:cNvPr id="1" name=""/>
        <p:cNvGrpSpPr/>
        <p:nvPr/>
      </p:nvGrpSpPr>
      <p:grpSpPr>
        <a:xfrm>
          <a:off x="0" y="0"/>
          <a:ext cx="0" cy="0"/>
          <a:chOff x="0" y="0"/>
          <a:chExt cx="0" cy="0"/>
        </a:xfrm>
      </p:grpSpPr>
      <p:sp>
        <p:nvSpPr>
          <p:cNvPr id="6" name="Oval 5"/>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Slide Number Placeholder 4"/>
          <p:cNvSpPr>
            <a:spLocks noGrp="1"/>
          </p:cNvSpPr>
          <p:nvPr>
            <p:ph type="sldNum" sz="quarter" idx="12"/>
          </p:nvPr>
        </p:nvSpPr>
        <p:spPr>
          <a:xfrm>
            <a:off x="11541760" y="134406"/>
            <a:ext cx="475827"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4" name="Rectangle 3"/>
          <p:cNvSpPr/>
          <p:nvPr userDrawn="1"/>
        </p:nvSpPr>
        <p:spPr>
          <a:xfrm>
            <a:off x="3997033" y="6290588"/>
            <a:ext cx="4195947" cy="553998"/>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p:txBody>
      </p:sp>
      <p:sp>
        <p:nvSpPr>
          <p:cNvPr id="10" name="Picture Placeholder 3"/>
          <p:cNvSpPr>
            <a:spLocks noGrp="1"/>
          </p:cNvSpPr>
          <p:nvPr>
            <p:ph type="pic" sz="quarter" idx="10"/>
          </p:nvPr>
        </p:nvSpPr>
        <p:spPr>
          <a:xfrm>
            <a:off x="0" y="0"/>
            <a:ext cx="2034000" cy="2286000"/>
          </a:xfrm>
        </p:spPr>
        <p:txBody>
          <a:bodyPr/>
          <a:lstStyle/>
          <a:p>
            <a:endParaRPr lang="id-ID"/>
          </a:p>
        </p:txBody>
      </p:sp>
      <p:sp>
        <p:nvSpPr>
          <p:cNvPr id="11" name="Picture Placeholder 3"/>
          <p:cNvSpPr>
            <a:spLocks noGrp="1"/>
          </p:cNvSpPr>
          <p:nvPr>
            <p:ph type="pic" sz="quarter" idx="11"/>
          </p:nvPr>
        </p:nvSpPr>
        <p:spPr>
          <a:xfrm>
            <a:off x="0" y="2286000"/>
            <a:ext cx="2034000" cy="2286000"/>
          </a:xfrm>
        </p:spPr>
        <p:txBody>
          <a:bodyPr/>
          <a:lstStyle/>
          <a:p>
            <a:endParaRPr lang="id-ID"/>
          </a:p>
        </p:txBody>
      </p:sp>
      <p:sp>
        <p:nvSpPr>
          <p:cNvPr id="12" name="Picture Placeholder 3"/>
          <p:cNvSpPr>
            <a:spLocks noGrp="1"/>
          </p:cNvSpPr>
          <p:nvPr>
            <p:ph type="pic" sz="quarter" idx="13"/>
          </p:nvPr>
        </p:nvSpPr>
        <p:spPr>
          <a:xfrm>
            <a:off x="0" y="4572000"/>
            <a:ext cx="2034000" cy="2286000"/>
          </a:xfrm>
        </p:spPr>
        <p:txBody>
          <a:bodyPr/>
          <a:lstStyle/>
          <a:p>
            <a:endParaRPr lang="id-ID"/>
          </a:p>
        </p:txBody>
      </p:sp>
      <p:sp>
        <p:nvSpPr>
          <p:cNvPr id="13" name="Picture Placeholder 3"/>
          <p:cNvSpPr>
            <a:spLocks noGrp="1"/>
          </p:cNvSpPr>
          <p:nvPr>
            <p:ph type="pic" sz="quarter" idx="14"/>
          </p:nvPr>
        </p:nvSpPr>
        <p:spPr>
          <a:xfrm>
            <a:off x="2037319" y="0"/>
            <a:ext cx="2034000" cy="2286000"/>
          </a:xfrm>
        </p:spPr>
        <p:txBody>
          <a:bodyPr/>
          <a:lstStyle/>
          <a:p>
            <a:endParaRPr lang="id-ID"/>
          </a:p>
        </p:txBody>
      </p:sp>
      <p:sp>
        <p:nvSpPr>
          <p:cNvPr id="14" name="Picture Placeholder 3"/>
          <p:cNvSpPr>
            <a:spLocks noGrp="1"/>
          </p:cNvSpPr>
          <p:nvPr>
            <p:ph type="pic" sz="quarter" idx="15"/>
          </p:nvPr>
        </p:nvSpPr>
        <p:spPr>
          <a:xfrm>
            <a:off x="2037319" y="2286000"/>
            <a:ext cx="2034000" cy="2286000"/>
          </a:xfrm>
        </p:spPr>
        <p:txBody>
          <a:bodyPr/>
          <a:lstStyle/>
          <a:p>
            <a:endParaRPr lang="id-ID"/>
          </a:p>
        </p:txBody>
      </p:sp>
      <p:sp>
        <p:nvSpPr>
          <p:cNvPr id="15" name="Picture Placeholder 3"/>
          <p:cNvSpPr>
            <a:spLocks noGrp="1"/>
          </p:cNvSpPr>
          <p:nvPr>
            <p:ph type="pic" sz="quarter" idx="16"/>
          </p:nvPr>
        </p:nvSpPr>
        <p:spPr>
          <a:xfrm>
            <a:off x="2037319" y="4572000"/>
            <a:ext cx="2034000" cy="2286000"/>
          </a:xfrm>
        </p:spPr>
        <p:txBody>
          <a:bodyPr/>
          <a:lstStyle/>
          <a:p>
            <a:endParaRPr lang="id-ID"/>
          </a:p>
        </p:txBody>
      </p:sp>
      <p:sp>
        <p:nvSpPr>
          <p:cNvPr id="16" name="Picture Placeholder 3"/>
          <p:cNvSpPr>
            <a:spLocks noGrp="1"/>
          </p:cNvSpPr>
          <p:nvPr>
            <p:ph type="pic" sz="quarter" idx="17"/>
          </p:nvPr>
        </p:nvSpPr>
        <p:spPr>
          <a:xfrm>
            <a:off x="4071319" y="0"/>
            <a:ext cx="2034000" cy="2286000"/>
          </a:xfrm>
        </p:spPr>
        <p:txBody>
          <a:bodyPr/>
          <a:lstStyle/>
          <a:p>
            <a:endParaRPr lang="id-ID"/>
          </a:p>
        </p:txBody>
      </p:sp>
      <p:sp>
        <p:nvSpPr>
          <p:cNvPr id="17" name="Picture Placeholder 3"/>
          <p:cNvSpPr>
            <a:spLocks noGrp="1"/>
          </p:cNvSpPr>
          <p:nvPr>
            <p:ph type="pic" sz="quarter" idx="18"/>
          </p:nvPr>
        </p:nvSpPr>
        <p:spPr>
          <a:xfrm>
            <a:off x="4071319" y="2286000"/>
            <a:ext cx="2034000" cy="2286000"/>
          </a:xfrm>
        </p:spPr>
        <p:txBody>
          <a:bodyPr/>
          <a:lstStyle/>
          <a:p>
            <a:endParaRPr lang="id-ID"/>
          </a:p>
        </p:txBody>
      </p:sp>
      <p:sp>
        <p:nvSpPr>
          <p:cNvPr id="18" name="Picture Placeholder 3"/>
          <p:cNvSpPr>
            <a:spLocks noGrp="1"/>
          </p:cNvSpPr>
          <p:nvPr>
            <p:ph type="pic" sz="quarter" idx="19"/>
          </p:nvPr>
        </p:nvSpPr>
        <p:spPr>
          <a:xfrm>
            <a:off x="1912691" y="4288294"/>
            <a:ext cx="2034000" cy="2286000"/>
          </a:xfrm>
        </p:spPr>
        <p:txBody>
          <a:bodyPr/>
          <a:lstStyle/>
          <a:p>
            <a:endParaRPr lang="id-ID"/>
          </a:p>
        </p:txBody>
      </p:sp>
      <p:sp>
        <p:nvSpPr>
          <p:cNvPr id="19" name="Picture Placeholder 3"/>
          <p:cNvSpPr>
            <a:spLocks noGrp="1"/>
          </p:cNvSpPr>
          <p:nvPr>
            <p:ph type="pic" sz="quarter" idx="20"/>
          </p:nvPr>
        </p:nvSpPr>
        <p:spPr>
          <a:xfrm>
            <a:off x="6108638" y="0"/>
            <a:ext cx="2034000" cy="2286000"/>
          </a:xfrm>
        </p:spPr>
        <p:txBody>
          <a:bodyPr/>
          <a:lstStyle/>
          <a:p>
            <a:endParaRPr lang="id-ID"/>
          </a:p>
        </p:txBody>
      </p:sp>
      <p:sp>
        <p:nvSpPr>
          <p:cNvPr id="20" name="Picture Placeholder 3"/>
          <p:cNvSpPr>
            <a:spLocks noGrp="1"/>
          </p:cNvSpPr>
          <p:nvPr>
            <p:ph type="pic" sz="quarter" idx="21"/>
          </p:nvPr>
        </p:nvSpPr>
        <p:spPr>
          <a:xfrm>
            <a:off x="6108638" y="2286000"/>
            <a:ext cx="2034000" cy="2286000"/>
          </a:xfrm>
        </p:spPr>
        <p:txBody>
          <a:bodyPr/>
          <a:lstStyle/>
          <a:p>
            <a:endParaRPr lang="id-ID"/>
          </a:p>
        </p:txBody>
      </p:sp>
      <p:sp>
        <p:nvSpPr>
          <p:cNvPr id="21" name="Picture Placeholder 3"/>
          <p:cNvSpPr>
            <a:spLocks noGrp="1"/>
          </p:cNvSpPr>
          <p:nvPr>
            <p:ph type="pic" sz="quarter" idx="22"/>
          </p:nvPr>
        </p:nvSpPr>
        <p:spPr>
          <a:xfrm>
            <a:off x="8887007" y="3955922"/>
            <a:ext cx="2034000" cy="2286000"/>
          </a:xfrm>
        </p:spPr>
        <p:txBody>
          <a:bodyPr/>
          <a:lstStyle/>
          <a:p>
            <a:endParaRPr lang="id-ID"/>
          </a:p>
        </p:txBody>
      </p:sp>
    </p:spTree>
    <p:extLst>
      <p:ext uri="{BB962C8B-B14F-4D97-AF65-F5344CB8AC3E}">
        <p14:creationId xmlns:p14="http://schemas.microsoft.com/office/powerpoint/2010/main" val="16274115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Normal P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531602" y="134406"/>
            <a:ext cx="457200"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2" name="Rectangle 1"/>
          <p:cNvSpPr/>
          <p:nvPr userDrawn="1"/>
        </p:nvSpPr>
        <p:spPr>
          <a:xfrm>
            <a:off x="3997033" y="6290588"/>
            <a:ext cx="4195947" cy="707886"/>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a:p>
            <a:pPr algn="ctr"/>
            <a:r>
              <a:rPr lang="en-US" sz="1000">
                <a:solidFill>
                  <a:schemeClr val="tx2"/>
                </a:solidFill>
              </a:rPr>
              <a:t>. </a:t>
            </a:r>
            <a:endParaRPr lang="id-ID" sz="1000">
              <a:solidFill>
                <a:schemeClr val="tx2"/>
              </a:solidFill>
            </a:endParaRPr>
          </a:p>
        </p:txBody>
      </p:sp>
      <p:sp>
        <p:nvSpPr>
          <p:cNvPr id="9" name="Picture Placeholder 79"/>
          <p:cNvSpPr>
            <a:spLocks noGrp="1"/>
          </p:cNvSpPr>
          <p:nvPr>
            <p:ph type="pic" sz="quarter" idx="13"/>
          </p:nvPr>
        </p:nvSpPr>
        <p:spPr>
          <a:xfrm>
            <a:off x="0" y="1903220"/>
            <a:ext cx="12192000" cy="3051553"/>
          </a:xfrm>
        </p:spPr>
      </p:sp>
    </p:spTree>
    <p:extLst>
      <p:ext uri="{BB962C8B-B14F-4D97-AF65-F5344CB8AC3E}">
        <p14:creationId xmlns:p14="http://schemas.microsoft.com/office/powerpoint/2010/main" val="62849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Normal P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497734" y="134406"/>
            <a:ext cx="550334"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6" name="Freeform 71"/>
          <p:cNvSpPr>
            <a:spLocks noEditPoints="1"/>
          </p:cNvSpPr>
          <p:nvPr userDrawn="1"/>
        </p:nvSpPr>
        <p:spPr bwMode="auto">
          <a:xfrm rot="18900000">
            <a:off x="-954306" y="4250875"/>
            <a:ext cx="3585010" cy="3050897"/>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Freeform 71"/>
          <p:cNvSpPr>
            <a:spLocks noEditPoints="1"/>
          </p:cNvSpPr>
          <p:nvPr userDrawn="1"/>
        </p:nvSpPr>
        <p:spPr bwMode="auto">
          <a:xfrm rot="1800000">
            <a:off x="8762056" y="276081"/>
            <a:ext cx="4571607" cy="3890506"/>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78429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7051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930650" y="0"/>
            <a:ext cx="8261350" cy="6858000"/>
          </a:xfrm>
        </p:spPr>
        <p:txBody>
          <a:bodyPr/>
          <a:lstStyle/>
          <a:p>
            <a:endParaRPr lang="id-ID"/>
          </a:p>
        </p:txBody>
      </p:sp>
    </p:spTree>
    <p:extLst>
      <p:ext uri="{BB962C8B-B14F-4D97-AF65-F5344CB8AC3E}">
        <p14:creationId xmlns:p14="http://schemas.microsoft.com/office/powerpoint/2010/main" val="32106747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5AD2177F-A8A7-4EA1-B959-651ACA0C51B8}" type="datetime1">
              <a:rPr lang="id-ID" smtClean="0"/>
              <a:t>28/08/2025</a:t>
            </a:fld>
            <a:endParaRPr lang="id-ID"/>
          </a:p>
        </p:txBody>
      </p:sp>
      <p:sp>
        <p:nvSpPr>
          <p:cNvPr id="6" name="Picture Placeholder 2"/>
          <p:cNvSpPr>
            <a:spLocks noGrp="1"/>
          </p:cNvSpPr>
          <p:nvPr>
            <p:ph type="pic" sz="quarter" idx="13"/>
          </p:nvPr>
        </p:nvSpPr>
        <p:spPr>
          <a:xfrm>
            <a:off x="1222375" y="1799511"/>
            <a:ext cx="3096000" cy="2016211"/>
          </a:xfrm>
        </p:spPr>
        <p:txBody>
          <a:bodyPr/>
          <a:lstStyle/>
          <a:p>
            <a:endParaRPr lang="id-ID"/>
          </a:p>
        </p:txBody>
      </p:sp>
      <p:sp>
        <p:nvSpPr>
          <p:cNvPr id="7" name="Picture Placeholder 2"/>
          <p:cNvSpPr>
            <a:spLocks noGrp="1"/>
          </p:cNvSpPr>
          <p:nvPr>
            <p:ph type="pic" sz="quarter" idx="14"/>
          </p:nvPr>
        </p:nvSpPr>
        <p:spPr>
          <a:xfrm>
            <a:off x="4533786" y="1799511"/>
            <a:ext cx="3096000" cy="2016211"/>
          </a:xfrm>
        </p:spPr>
        <p:txBody>
          <a:bodyPr/>
          <a:lstStyle/>
          <a:p>
            <a:endParaRPr lang="id-ID"/>
          </a:p>
        </p:txBody>
      </p:sp>
      <p:sp>
        <p:nvSpPr>
          <p:cNvPr id="8" name="Picture Placeholder 2"/>
          <p:cNvSpPr>
            <a:spLocks noGrp="1"/>
          </p:cNvSpPr>
          <p:nvPr>
            <p:ph type="pic" sz="quarter" idx="15"/>
          </p:nvPr>
        </p:nvSpPr>
        <p:spPr>
          <a:xfrm>
            <a:off x="7858048" y="1799511"/>
            <a:ext cx="3096000" cy="2016211"/>
          </a:xfrm>
        </p:spPr>
        <p:txBody>
          <a:bodyPr/>
          <a:lstStyle/>
          <a:p>
            <a:endParaRPr lang="id-ID"/>
          </a:p>
        </p:txBody>
      </p:sp>
      <p:sp>
        <p:nvSpPr>
          <p:cNvPr id="9" name="Picture Placeholder 2"/>
          <p:cNvSpPr>
            <a:spLocks noGrp="1"/>
          </p:cNvSpPr>
          <p:nvPr>
            <p:ph type="pic" sz="quarter" idx="16"/>
          </p:nvPr>
        </p:nvSpPr>
        <p:spPr>
          <a:xfrm>
            <a:off x="1222375" y="4031425"/>
            <a:ext cx="3096000" cy="2016211"/>
          </a:xfrm>
        </p:spPr>
        <p:txBody>
          <a:bodyPr/>
          <a:lstStyle/>
          <a:p>
            <a:endParaRPr lang="id-ID"/>
          </a:p>
        </p:txBody>
      </p:sp>
      <p:sp>
        <p:nvSpPr>
          <p:cNvPr id="10" name="Picture Placeholder 2"/>
          <p:cNvSpPr>
            <a:spLocks noGrp="1"/>
          </p:cNvSpPr>
          <p:nvPr>
            <p:ph type="pic" sz="quarter" idx="17"/>
          </p:nvPr>
        </p:nvSpPr>
        <p:spPr>
          <a:xfrm>
            <a:off x="4533786" y="4031425"/>
            <a:ext cx="3096000" cy="2016211"/>
          </a:xfrm>
        </p:spPr>
        <p:txBody>
          <a:bodyPr/>
          <a:lstStyle/>
          <a:p>
            <a:endParaRPr lang="id-ID"/>
          </a:p>
        </p:txBody>
      </p:sp>
      <p:sp>
        <p:nvSpPr>
          <p:cNvPr id="11" name="Picture Placeholder 2"/>
          <p:cNvSpPr>
            <a:spLocks noGrp="1"/>
          </p:cNvSpPr>
          <p:nvPr>
            <p:ph type="pic" sz="quarter" idx="18"/>
          </p:nvPr>
        </p:nvSpPr>
        <p:spPr>
          <a:xfrm>
            <a:off x="7858048" y="4031425"/>
            <a:ext cx="3096000" cy="2016211"/>
          </a:xfrm>
        </p:spPr>
        <p:txBody>
          <a:bodyPr/>
          <a:lstStyle/>
          <a:p>
            <a:endParaRPr lang="id-ID"/>
          </a:p>
        </p:txBody>
      </p:sp>
      <p:sp>
        <p:nvSpPr>
          <p:cNvPr id="15" name="Oval 14"/>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Slide Number Placeholder 4"/>
          <p:cNvSpPr>
            <a:spLocks noGrp="1"/>
          </p:cNvSpPr>
          <p:nvPr>
            <p:ph type="sldNum" sz="quarter" idx="12"/>
          </p:nvPr>
        </p:nvSpPr>
        <p:spPr>
          <a:xfrm>
            <a:off x="11074399" y="134406"/>
            <a:ext cx="821268" cy="365125"/>
          </a:xfrm>
        </p:spPr>
        <p:txBody>
          <a:bodyPr/>
          <a:lstStyle>
            <a:lvl1pPr>
              <a:defRPr b="1">
                <a:solidFill>
                  <a:schemeClr val="bg1"/>
                </a:solidFill>
              </a:defRPr>
            </a:lvl1pPr>
          </a:lstStyle>
          <a:p>
            <a:fld id="{7A5DDAD3-E743-4B29-A948-63E93E36D1BF}" type="slidenum">
              <a:rPr lang="id-ID" smtClean="0"/>
              <a:pPr/>
              <a:t>‹N°›</a:t>
            </a:fld>
            <a:endParaRPr lang="id-ID"/>
          </a:p>
        </p:txBody>
      </p:sp>
      <p:sp>
        <p:nvSpPr>
          <p:cNvPr id="17" name="Rectangle 16"/>
          <p:cNvSpPr/>
          <p:nvPr userDrawn="1"/>
        </p:nvSpPr>
        <p:spPr>
          <a:xfrm>
            <a:off x="3997033" y="6290588"/>
            <a:ext cx="4195947" cy="430887"/>
          </a:xfrm>
          <a:prstGeom prst="rect">
            <a:avLst/>
          </a:prstGeom>
        </p:spPr>
        <p:txBody>
          <a:bodyPr wrap="square">
            <a:spAutoFit/>
          </a:bodyPr>
          <a:lstStyle/>
          <a:p>
            <a:pPr algn="ctr"/>
            <a:r>
              <a:rPr lang="fr-FR" sz="1200">
                <a:solidFill>
                  <a:schemeClr val="accent1"/>
                </a:solidFill>
              </a:rPr>
              <a:t>www.power-bi-academy.com</a:t>
            </a:r>
            <a:endParaRPr lang="id-ID" sz="1200">
              <a:solidFill>
                <a:schemeClr val="accent1"/>
              </a:solidFill>
            </a:endParaRPr>
          </a:p>
          <a:p>
            <a:pPr algn="ctr"/>
            <a:r>
              <a:rPr lang="en-US" sz="1000">
                <a:solidFill>
                  <a:schemeClr val="tx2"/>
                </a:solidFill>
              </a:rPr>
              <a:t>© </a:t>
            </a:r>
            <a:r>
              <a:rPr lang="fr-FR" sz="1000">
                <a:solidFill>
                  <a:schemeClr val="tx2"/>
                </a:solidFill>
              </a:rPr>
              <a:t>a </a:t>
            </a:r>
            <a:r>
              <a:rPr lang="fr-FR" sz="1000" err="1">
                <a:solidFill>
                  <a:schemeClr val="tx2"/>
                </a:solidFill>
              </a:rPr>
              <a:t>trademark</a:t>
            </a:r>
            <a:r>
              <a:rPr lang="fr-FR" sz="1000">
                <a:solidFill>
                  <a:schemeClr val="tx2"/>
                </a:solidFill>
              </a:rPr>
              <a:t> of Cens Info</a:t>
            </a:r>
            <a:endParaRPr lang="id-ID" sz="1000">
              <a:solidFill>
                <a:schemeClr val="tx2"/>
              </a:solidFill>
            </a:endParaRPr>
          </a:p>
        </p:txBody>
      </p:sp>
    </p:spTree>
    <p:extLst>
      <p:ext uri="{BB962C8B-B14F-4D97-AF65-F5344CB8AC3E}">
        <p14:creationId xmlns:p14="http://schemas.microsoft.com/office/powerpoint/2010/main" val="25112530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5AD2177F-A8A7-4EA1-B959-651ACA0C51B8}" type="datetime1">
              <a:rPr lang="id-ID" smtClean="0"/>
              <a:t>28/08/2025</a:t>
            </a:fld>
            <a:endParaRPr lang="id-ID"/>
          </a:p>
        </p:txBody>
      </p:sp>
      <p:sp>
        <p:nvSpPr>
          <p:cNvPr id="15" name="Oval 14"/>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Slide Number Placeholder 4"/>
          <p:cNvSpPr>
            <a:spLocks noGrp="1"/>
          </p:cNvSpPr>
          <p:nvPr>
            <p:ph type="sldNum" sz="quarter" idx="12"/>
          </p:nvPr>
        </p:nvSpPr>
        <p:spPr>
          <a:xfrm>
            <a:off x="11074399" y="134406"/>
            <a:ext cx="821268" cy="365125"/>
          </a:xfrm>
        </p:spPr>
        <p:txBody>
          <a:bodyPr/>
          <a:lstStyle>
            <a:lvl1pPr>
              <a:defRPr b="1">
                <a:solidFill>
                  <a:schemeClr val="bg1"/>
                </a:solidFill>
              </a:defRPr>
            </a:lvl1pPr>
          </a:lstStyle>
          <a:p>
            <a:fld id="{7A5DDAD3-E743-4B29-A948-63E93E36D1BF}" type="slidenum">
              <a:rPr lang="id-ID" smtClean="0"/>
              <a:pPr/>
              <a:t>‹N°›</a:t>
            </a:fld>
            <a:endParaRPr lang="id-ID"/>
          </a:p>
        </p:txBody>
      </p:sp>
      <p:sp>
        <p:nvSpPr>
          <p:cNvPr id="17" name="Rectangle 16"/>
          <p:cNvSpPr/>
          <p:nvPr userDrawn="1"/>
        </p:nvSpPr>
        <p:spPr>
          <a:xfrm>
            <a:off x="3997033" y="6290588"/>
            <a:ext cx="4195947" cy="553998"/>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p:txBody>
      </p:sp>
      <p:sp>
        <p:nvSpPr>
          <p:cNvPr id="14" name="Picture Placeholder 6"/>
          <p:cNvSpPr>
            <a:spLocks noGrp="1"/>
          </p:cNvSpPr>
          <p:nvPr>
            <p:ph type="pic" sz="quarter" idx="11"/>
          </p:nvPr>
        </p:nvSpPr>
        <p:spPr>
          <a:xfrm>
            <a:off x="6305095" y="1834271"/>
            <a:ext cx="4932000" cy="3600000"/>
          </a:xfrm>
        </p:spPr>
      </p:sp>
      <p:sp>
        <p:nvSpPr>
          <p:cNvPr id="18" name="Picture Placeholder 7"/>
          <p:cNvSpPr>
            <a:spLocks noGrp="1"/>
          </p:cNvSpPr>
          <p:nvPr>
            <p:ph type="pic" sz="quarter" idx="13"/>
          </p:nvPr>
        </p:nvSpPr>
        <p:spPr>
          <a:xfrm>
            <a:off x="901531" y="1834271"/>
            <a:ext cx="4932000" cy="3600000"/>
          </a:xfrm>
        </p:spPr>
      </p:sp>
    </p:spTree>
    <p:extLst>
      <p:ext uri="{BB962C8B-B14F-4D97-AF65-F5344CB8AC3E}">
        <p14:creationId xmlns:p14="http://schemas.microsoft.com/office/powerpoint/2010/main" val="34964152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34000" cy="2286000"/>
          </a:xfrm>
        </p:spPr>
        <p:txBody>
          <a:bodyPr/>
          <a:lstStyle/>
          <a:p>
            <a:endParaRPr lang="id-ID"/>
          </a:p>
        </p:txBody>
      </p:sp>
      <p:sp>
        <p:nvSpPr>
          <p:cNvPr id="5" name="Picture Placeholder 3"/>
          <p:cNvSpPr>
            <a:spLocks noGrp="1"/>
          </p:cNvSpPr>
          <p:nvPr>
            <p:ph type="pic" sz="quarter" idx="11"/>
          </p:nvPr>
        </p:nvSpPr>
        <p:spPr>
          <a:xfrm>
            <a:off x="0" y="2286000"/>
            <a:ext cx="2034000" cy="2286000"/>
          </a:xfrm>
        </p:spPr>
        <p:txBody>
          <a:bodyPr/>
          <a:lstStyle/>
          <a:p>
            <a:endParaRPr lang="id-ID"/>
          </a:p>
        </p:txBody>
      </p:sp>
      <p:sp>
        <p:nvSpPr>
          <p:cNvPr id="6" name="Picture Placeholder 3"/>
          <p:cNvSpPr>
            <a:spLocks noGrp="1"/>
          </p:cNvSpPr>
          <p:nvPr>
            <p:ph type="pic" sz="quarter" idx="12"/>
          </p:nvPr>
        </p:nvSpPr>
        <p:spPr>
          <a:xfrm>
            <a:off x="0" y="4572000"/>
            <a:ext cx="2034000" cy="2286000"/>
          </a:xfrm>
        </p:spPr>
        <p:txBody>
          <a:bodyPr/>
          <a:lstStyle/>
          <a:p>
            <a:endParaRPr lang="id-ID"/>
          </a:p>
        </p:txBody>
      </p:sp>
      <p:sp>
        <p:nvSpPr>
          <p:cNvPr id="7" name="Picture Placeholder 3"/>
          <p:cNvSpPr>
            <a:spLocks noGrp="1"/>
          </p:cNvSpPr>
          <p:nvPr>
            <p:ph type="pic" sz="quarter" idx="13"/>
          </p:nvPr>
        </p:nvSpPr>
        <p:spPr>
          <a:xfrm>
            <a:off x="2037319" y="0"/>
            <a:ext cx="2034000" cy="2286000"/>
          </a:xfrm>
        </p:spPr>
        <p:txBody>
          <a:bodyPr/>
          <a:lstStyle/>
          <a:p>
            <a:endParaRPr lang="id-ID"/>
          </a:p>
        </p:txBody>
      </p:sp>
      <p:sp>
        <p:nvSpPr>
          <p:cNvPr id="8" name="Picture Placeholder 3"/>
          <p:cNvSpPr>
            <a:spLocks noGrp="1"/>
          </p:cNvSpPr>
          <p:nvPr>
            <p:ph type="pic" sz="quarter" idx="14"/>
          </p:nvPr>
        </p:nvSpPr>
        <p:spPr>
          <a:xfrm>
            <a:off x="2037319" y="2286000"/>
            <a:ext cx="2034000" cy="2286000"/>
          </a:xfrm>
        </p:spPr>
        <p:txBody>
          <a:bodyPr/>
          <a:lstStyle/>
          <a:p>
            <a:endParaRPr lang="id-ID"/>
          </a:p>
        </p:txBody>
      </p:sp>
      <p:sp>
        <p:nvSpPr>
          <p:cNvPr id="9" name="Picture Placeholder 3"/>
          <p:cNvSpPr>
            <a:spLocks noGrp="1"/>
          </p:cNvSpPr>
          <p:nvPr>
            <p:ph type="pic" sz="quarter" idx="15"/>
          </p:nvPr>
        </p:nvSpPr>
        <p:spPr>
          <a:xfrm>
            <a:off x="2037319" y="4572000"/>
            <a:ext cx="2034000" cy="2286000"/>
          </a:xfrm>
        </p:spPr>
        <p:txBody>
          <a:bodyPr/>
          <a:lstStyle/>
          <a:p>
            <a:endParaRPr lang="id-ID"/>
          </a:p>
        </p:txBody>
      </p:sp>
      <p:sp>
        <p:nvSpPr>
          <p:cNvPr id="10" name="Picture Placeholder 3"/>
          <p:cNvSpPr>
            <a:spLocks noGrp="1"/>
          </p:cNvSpPr>
          <p:nvPr>
            <p:ph type="pic" sz="quarter" idx="16"/>
          </p:nvPr>
        </p:nvSpPr>
        <p:spPr>
          <a:xfrm>
            <a:off x="4071319" y="0"/>
            <a:ext cx="2034000" cy="2286000"/>
          </a:xfrm>
        </p:spPr>
        <p:txBody>
          <a:bodyPr/>
          <a:lstStyle/>
          <a:p>
            <a:endParaRPr lang="id-ID"/>
          </a:p>
        </p:txBody>
      </p:sp>
      <p:sp>
        <p:nvSpPr>
          <p:cNvPr id="11" name="Picture Placeholder 3"/>
          <p:cNvSpPr>
            <a:spLocks noGrp="1"/>
          </p:cNvSpPr>
          <p:nvPr>
            <p:ph type="pic" sz="quarter" idx="17"/>
          </p:nvPr>
        </p:nvSpPr>
        <p:spPr>
          <a:xfrm>
            <a:off x="4071319" y="2286000"/>
            <a:ext cx="2034000" cy="2286000"/>
          </a:xfrm>
        </p:spPr>
        <p:txBody>
          <a:bodyPr/>
          <a:lstStyle/>
          <a:p>
            <a:endParaRPr lang="id-ID"/>
          </a:p>
        </p:txBody>
      </p:sp>
      <p:sp>
        <p:nvSpPr>
          <p:cNvPr id="12" name="Picture Placeholder 3"/>
          <p:cNvSpPr>
            <a:spLocks noGrp="1"/>
          </p:cNvSpPr>
          <p:nvPr>
            <p:ph type="pic" sz="quarter" idx="18"/>
          </p:nvPr>
        </p:nvSpPr>
        <p:spPr>
          <a:xfrm>
            <a:off x="4071319" y="4572000"/>
            <a:ext cx="2034000" cy="2286000"/>
          </a:xfrm>
        </p:spPr>
        <p:txBody>
          <a:bodyPr/>
          <a:lstStyle/>
          <a:p>
            <a:endParaRPr lang="id-ID"/>
          </a:p>
        </p:txBody>
      </p:sp>
      <p:sp>
        <p:nvSpPr>
          <p:cNvPr id="13" name="Picture Placeholder 3"/>
          <p:cNvSpPr>
            <a:spLocks noGrp="1"/>
          </p:cNvSpPr>
          <p:nvPr>
            <p:ph type="pic" sz="quarter" idx="19"/>
          </p:nvPr>
        </p:nvSpPr>
        <p:spPr>
          <a:xfrm>
            <a:off x="6108638" y="0"/>
            <a:ext cx="2034000" cy="2286000"/>
          </a:xfrm>
        </p:spPr>
        <p:txBody>
          <a:bodyPr/>
          <a:lstStyle/>
          <a:p>
            <a:endParaRPr lang="id-ID"/>
          </a:p>
        </p:txBody>
      </p:sp>
      <p:sp>
        <p:nvSpPr>
          <p:cNvPr id="14" name="Picture Placeholder 3"/>
          <p:cNvSpPr>
            <a:spLocks noGrp="1"/>
          </p:cNvSpPr>
          <p:nvPr>
            <p:ph type="pic" sz="quarter" idx="20"/>
          </p:nvPr>
        </p:nvSpPr>
        <p:spPr>
          <a:xfrm>
            <a:off x="6108638" y="2286000"/>
            <a:ext cx="2034000" cy="2286000"/>
          </a:xfrm>
        </p:spPr>
        <p:txBody>
          <a:bodyPr/>
          <a:lstStyle/>
          <a:p>
            <a:endParaRPr lang="id-ID"/>
          </a:p>
        </p:txBody>
      </p:sp>
      <p:sp>
        <p:nvSpPr>
          <p:cNvPr id="15" name="Picture Placeholder 3"/>
          <p:cNvSpPr>
            <a:spLocks noGrp="1"/>
          </p:cNvSpPr>
          <p:nvPr>
            <p:ph type="pic" sz="quarter" idx="21"/>
          </p:nvPr>
        </p:nvSpPr>
        <p:spPr>
          <a:xfrm>
            <a:off x="6108638" y="4572000"/>
            <a:ext cx="2034000" cy="2286000"/>
          </a:xfrm>
        </p:spPr>
        <p:txBody>
          <a:bodyPr/>
          <a:lstStyle/>
          <a:p>
            <a:endParaRPr lang="id-ID"/>
          </a:p>
        </p:txBody>
      </p:sp>
      <p:sp>
        <p:nvSpPr>
          <p:cNvPr id="16" name="Picture Placeholder 3"/>
          <p:cNvSpPr>
            <a:spLocks noGrp="1"/>
          </p:cNvSpPr>
          <p:nvPr>
            <p:ph type="pic" sz="quarter" idx="22"/>
          </p:nvPr>
        </p:nvSpPr>
        <p:spPr>
          <a:xfrm>
            <a:off x="8139319" y="0"/>
            <a:ext cx="2034000" cy="2286000"/>
          </a:xfrm>
        </p:spPr>
        <p:txBody>
          <a:bodyPr/>
          <a:lstStyle/>
          <a:p>
            <a:endParaRPr lang="id-ID"/>
          </a:p>
        </p:txBody>
      </p:sp>
      <p:sp>
        <p:nvSpPr>
          <p:cNvPr id="17" name="Picture Placeholder 3"/>
          <p:cNvSpPr>
            <a:spLocks noGrp="1"/>
          </p:cNvSpPr>
          <p:nvPr>
            <p:ph type="pic" sz="quarter" idx="23"/>
          </p:nvPr>
        </p:nvSpPr>
        <p:spPr>
          <a:xfrm>
            <a:off x="8139319" y="2286000"/>
            <a:ext cx="2034000" cy="2286000"/>
          </a:xfrm>
        </p:spPr>
        <p:txBody>
          <a:bodyPr/>
          <a:lstStyle/>
          <a:p>
            <a:endParaRPr lang="id-ID"/>
          </a:p>
        </p:txBody>
      </p:sp>
      <p:sp>
        <p:nvSpPr>
          <p:cNvPr id="18" name="Picture Placeholder 3"/>
          <p:cNvSpPr>
            <a:spLocks noGrp="1"/>
          </p:cNvSpPr>
          <p:nvPr>
            <p:ph type="pic" sz="quarter" idx="24"/>
          </p:nvPr>
        </p:nvSpPr>
        <p:spPr>
          <a:xfrm>
            <a:off x="8139319" y="4572000"/>
            <a:ext cx="2034000" cy="2286000"/>
          </a:xfrm>
        </p:spPr>
        <p:txBody>
          <a:bodyPr/>
          <a:lstStyle/>
          <a:p>
            <a:endParaRPr lang="id-ID"/>
          </a:p>
        </p:txBody>
      </p:sp>
      <p:sp>
        <p:nvSpPr>
          <p:cNvPr id="19" name="Picture Placeholder 3"/>
          <p:cNvSpPr>
            <a:spLocks noGrp="1"/>
          </p:cNvSpPr>
          <p:nvPr>
            <p:ph type="pic" sz="quarter" idx="25"/>
          </p:nvPr>
        </p:nvSpPr>
        <p:spPr>
          <a:xfrm>
            <a:off x="10176638" y="0"/>
            <a:ext cx="2034000" cy="2286000"/>
          </a:xfrm>
        </p:spPr>
        <p:txBody>
          <a:bodyPr/>
          <a:lstStyle/>
          <a:p>
            <a:endParaRPr lang="id-ID"/>
          </a:p>
        </p:txBody>
      </p:sp>
      <p:sp>
        <p:nvSpPr>
          <p:cNvPr id="20" name="Picture Placeholder 3"/>
          <p:cNvSpPr>
            <a:spLocks noGrp="1"/>
          </p:cNvSpPr>
          <p:nvPr>
            <p:ph type="pic" sz="quarter" idx="26"/>
          </p:nvPr>
        </p:nvSpPr>
        <p:spPr>
          <a:xfrm>
            <a:off x="10176638" y="2286000"/>
            <a:ext cx="2034000" cy="2286000"/>
          </a:xfrm>
        </p:spPr>
        <p:txBody>
          <a:bodyPr/>
          <a:lstStyle/>
          <a:p>
            <a:endParaRPr lang="id-ID"/>
          </a:p>
        </p:txBody>
      </p:sp>
      <p:sp>
        <p:nvSpPr>
          <p:cNvPr id="21" name="Picture Placeholder 3"/>
          <p:cNvSpPr>
            <a:spLocks noGrp="1"/>
          </p:cNvSpPr>
          <p:nvPr>
            <p:ph type="pic" sz="quarter" idx="27"/>
          </p:nvPr>
        </p:nvSpPr>
        <p:spPr>
          <a:xfrm>
            <a:off x="10176638" y="4572000"/>
            <a:ext cx="2034000" cy="2286000"/>
          </a:xfrm>
        </p:spPr>
        <p:txBody>
          <a:bodyPr/>
          <a:lstStyle/>
          <a:p>
            <a:endParaRPr lang="id-ID"/>
          </a:p>
        </p:txBody>
      </p:sp>
    </p:spTree>
    <p:extLst>
      <p:ext uri="{BB962C8B-B14F-4D97-AF65-F5344CB8AC3E}">
        <p14:creationId xmlns:p14="http://schemas.microsoft.com/office/powerpoint/2010/main" val="28793943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34000" cy="2286000"/>
          </a:xfrm>
        </p:spPr>
        <p:txBody>
          <a:bodyPr/>
          <a:lstStyle/>
          <a:p>
            <a:endParaRPr lang="id-ID"/>
          </a:p>
        </p:txBody>
      </p:sp>
      <p:sp>
        <p:nvSpPr>
          <p:cNvPr id="5" name="Picture Placeholder 3"/>
          <p:cNvSpPr>
            <a:spLocks noGrp="1"/>
          </p:cNvSpPr>
          <p:nvPr>
            <p:ph type="pic" sz="quarter" idx="11"/>
          </p:nvPr>
        </p:nvSpPr>
        <p:spPr>
          <a:xfrm>
            <a:off x="0" y="2286000"/>
            <a:ext cx="2034000" cy="2286000"/>
          </a:xfrm>
        </p:spPr>
        <p:txBody>
          <a:bodyPr/>
          <a:lstStyle/>
          <a:p>
            <a:endParaRPr lang="id-ID"/>
          </a:p>
        </p:txBody>
      </p:sp>
      <p:sp>
        <p:nvSpPr>
          <p:cNvPr id="6" name="Picture Placeholder 3"/>
          <p:cNvSpPr>
            <a:spLocks noGrp="1"/>
          </p:cNvSpPr>
          <p:nvPr>
            <p:ph type="pic" sz="quarter" idx="12"/>
          </p:nvPr>
        </p:nvSpPr>
        <p:spPr>
          <a:xfrm>
            <a:off x="0" y="4572000"/>
            <a:ext cx="2034000" cy="2286000"/>
          </a:xfrm>
        </p:spPr>
        <p:txBody>
          <a:bodyPr/>
          <a:lstStyle/>
          <a:p>
            <a:endParaRPr lang="id-ID"/>
          </a:p>
        </p:txBody>
      </p:sp>
      <p:sp>
        <p:nvSpPr>
          <p:cNvPr id="7" name="Picture Placeholder 3"/>
          <p:cNvSpPr>
            <a:spLocks noGrp="1"/>
          </p:cNvSpPr>
          <p:nvPr>
            <p:ph type="pic" sz="quarter" idx="13"/>
          </p:nvPr>
        </p:nvSpPr>
        <p:spPr>
          <a:xfrm>
            <a:off x="2037319" y="0"/>
            <a:ext cx="2034000" cy="2286000"/>
          </a:xfrm>
        </p:spPr>
        <p:txBody>
          <a:bodyPr/>
          <a:lstStyle/>
          <a:p>
            <a:endParaRPr lang="id-ID"/>
          </a:p>
        </p:txBody>
      </p:sp>
      <p:sp>
        <p:nvSpPr>
          <p:cNvPr id="8" name="Picture Placeholder 3"/>
          <p:cNvSpPr>
            <a:spLocks noGrp="1"/>
          </p:cNvSpPr>
          <p:nvPr>
            <p:ph type="pic" sz="quarter" idx="14"/>
          </p:nvPr>
        </p:nvSpPr>
        <p:spPr>
          <a:xfrm>
            <a:off x="2037319" y="2286000"/>
            <a:ext cx="2034000" cy="2286000"/>
          </a:xfrm>
        </p:spPr>
        <p:txBody>
          <a:bodyPr/>
          <a:lstStyle/>
          <a:p>
            <a:endParaRPr lang="id-ID"/>
          </a:p>
        </p:txBody>
      </p:sp>
      <p:sp>
        <p:nvSpPr>
          <p:cNvPr id="9" name="Picture Placeholder 3"/>
          <p:cNvSpPr>
            <a:spLocks noGrp="1"/>
          </p:cNvSpPr>
          <p:nvPr>
            <p:ph type="pic" sz="quarter" idx="15"/>
          </p:nvPr>
        </p:nvSpPr>
        <p:spPr>
          <a:xfrm>
            <a:off x="2037319" y="4572000"/>
            <a:ext cx="2034000" cy="2286000"/>
          </a:xfrm>
        </p:spPr>
        <p:txBody>
          <a:bodyPr/>
          <a:lstStyle/>
          <a:p>
            <a:endParaRPr lang="id-ID"/>
          </a:p>
        </p:txBody>
      </p:sp>
      <p:sp>
        <p:nvSpPr>
          <p:cNvPr id="10" name="Picture Placeholder 3"/>
          <p:cNvSpPr>
            <a:spLocks noGrp="1"/>
          </p:cNvSpPr>
          <p:nvPr>
            <p:ph type="pic" sz="quarter" idx="16"/>
          </p:nvPr>
        </p:nvSpPr>
        <p:spPr>
          <a:xfrm>
            <a:off x="4071319" y="0"/>
            <a:ext cx="2034000" cy="2286000"/>
          </a:xfrm>
        </p:spPr>
        <p:txBody>
          <a:bodyPr/>
          <a:lstStyle/>
          <a:p>
            <a:endParaRPr lang="id-ID"/>
          </a:p>
        </p:txBody>
      </p:sp>
      <p:sp>
        <p:nvSpPr>
          <p:cNvPr id="11" name="Picture Placeholder 3"/>
          <p:cNvSpPr>
            <a:spLocks noGrp="1"/>
          </p:cNvSpPr>
          <p:nvPr>
            <p:ph type="pic" sz="quarter" idx="17"/>
          </p:nvPr>
        </p:nvSpPr>
        <p:spPr>
          <a:xfrm>
            <a:off x="4071319" y="2286000"/>
            <a:ext cx="2034000" cy="2286000"/>
          </a:xfrm>
        </p:spPr>
        <p:txBody>
          <a:bodyPr/>
          <a:lstStyle/>
          <a:p>
            <a:endParaRPr lang="id-ID"/>
          </a:p>
        </p:txBody>
      </p:sp>
      <p:sp>
        <p:nvSpPr>
          <p:cNvPr id="12" name="Picture Placeholder 3"/>
          <p:cNvSpPr>
            <a:spLocks noGrp="1"/>
          </p:cNvSpPr>
          <p:nvPr>
            <p:ph type="pic" sz="quarter" idx="18"/>
          </p:nvPr>
        </p:nvSpPr>
        <p:spPr>
          <a:xfrm>
            <a:off x="4071319" y="4572000"/>
            <a:ext cx="2034000" cy="2286000"/>
          </a:xfrm>
        </p:spPr>
        <p:txBody>
          <a:bodyPr/>
          <a:lstStyle/>
          <a:p>
            <a:endParaRPr lang="id-ID"/>
          </a:p>
        </p:txBody>
      </p:sp>
      <p:sp>
        <p:nvSpPr>
          <p:cNvPr id="13" name="Picture Placeholder 3"/>
          <p:cNvSpPr>
            <a:spLocks noGrp="1"/>
          </p:cNvSpPr>
          <p:nvPr>
            <p:ph type="pic" sz="quarter" idx="19"/>
          </p:nvPr>
        </p:nvSpPr>
        <p:spPr>
          <a:xfrm>
            <a:off x="6108638" y="0"/>
            <a:ext cx="2034000" cy="2286000"/>
          </a:xfrm>
        </p:spPr>
        <p:txBody>
          <a:bodyPr/>
          <a:lstStyle/>
          <a:p>
            <a:endParaRPr lang="id-ID"/>
          </a:p>
        </p:txBody>
      </p:sp>
      <p:sp>
        <p:nvSpPr>
          <p:cNvPr id="14" name="Picture Placeholder 3"/>
          <p:cNvSpPr>
            <a:spLocks noGrp="1"/>
          </p:cNvSpPr>
          <p:nvPr>
            <p:ph type="pic" sz="quarter" idx="20"/>
          </p:nvPr>
        </p:nvSpPr>
        <p:spPr>
          <a:xfrm>
            <a:off x="6108638" y="2286000"/>
            <a:ext cx="2034000" cy="2286000"/>
          </a:xfrm>
        </p:spPr>
        <p:txBody>
          <a:bodyPr/>
          <a:lstStyle/>
          <a:p>
            <a:endParaRPr lang="id-ID"/>
          </a:p>
        </p:txBody>
      </p:sp>
      <p:sp>
        <p:nvSpPr>
          <p:cNvPr id="15" name="Picture Placeholder 3"/>
          <p:cNvSpPr>
            <a:spLocks noGrp="1"/>
          </p:cNvSpPr>
          <p:nvPr>
            <p:ph type="pic" sz="quarter" idx="21"/>
          </p:nvPr>
        </p:nvSpPr>
        <p:spPr>
          <a:xfrm>
            <a:off x="6108638" y="4572000"/>
            <a:ext cx="2034000" cy="2286000"/>
          </a:xfrm>
        </p:spPr>
        <p:txBody>
          <a:bodyPr/>
          <a:lstStyle/>
          <a:p>
            <a:endParaRPr lang="id-ID"/>
          </a:p>
        </p:txBody>
      </p:sp>
      <p:sp>
        <p:nvSpPr>
          <p:cNvPr id="22" name="Oval 21"/>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Slide Number Placeholder 4"/>
          <p:cNvSpPr txBox="1">
            <a:spLocks/>
          </p:cNvSpPr>
          <p:nvPr userDrawn="1"/>
        </p:nvSpPr>
        <p:spPr>
          <a:xfrm>
            <a:off x="11531599" y="134406"/>
            <a:ext cx="485987" cy="365125"/>
          </a:xfrm>
          <a:prstGeom prst="rect">
            <a:avLst/>
          </a:prstGeom>
        </p:spPr>
        <p:txBody>
          <a:bodyPr vert="horz" lIns="91440" tIns="45720" rIns="91440" bIns="45720" rtlCol="0" anchor="ctr"/>
          <a:lstStyle>
            <a:defPPr>
              <a:defRPr lang="id-ID"/>
            </a:defPPr>
            <a:lvl1pPr marL="0" algn="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7A5DDAD3-E743-4B29-A948-63E93E36D1BF}" type="slidenum">
              <a:rPr lang="id-ID" smtClean="0"/>
              <a:pPr algn="ctr"/>
              <a:t>‹N°›</a:t>
            </a:fld>
            <a:endParaRPr lang="id-ID"/>
          </a:p>
        </p:txBody>
      </p:sp>
    </p:spTree>
    <p:extLst>
      <p:ext uri="{BB962C8B-B14F-4D97-AF65-F5344CB8AC3E}">
        <p14:creationId xmlns:p14="http://schemas.microsoft.com/office/powerpoint/2010/main" val="29411048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34000" cy="2286000"/>
          </a:xfrm>
        </p:spPr>
        <p:txBody>
          <a:bodyPr/>
          <a:lstStyle/>
          <a:p>
            <a:endParaRPr lang="id-ID"/>
          </a:p>
        </p:txBody>
      </p:sp>
      <p:sp>
        <p:nvSpPr>
          <p:cNvPr id="6" name="Picture Placeholder 3"/>
          <p:cNvSpPr>
            <a:spLocks noGrp="1"/>
          </p:cNvSpPr>
          <p:nvPr>
            <p:ph type="pic" sz="quarter" idx="12"/>
          </p:nvPr>
        </p:nvSpPr>
        <p:spPr>
          <a:xfrm>
            <a:off x="0" y="4572000"/>
            <a:ext cx="2034000" cy="2286000"/>
          </a:xfrm>
        </p:spPr>
        <p:txBody>
          <a:bodyPr/>
          <a:lstStyle/>
          <a:p>
            <a:endParaRPr lang="id-ID"/>
          </a:p>
        </p:txBody>
      </p:sp>
      <p:sp>
        <p:nvSpPr>
          <p:cNvPr id="8" name="Picture Placeholder 3"/>
          <p:cNvSpPr>
            <a:spLocks noGrp="1"/>
          </p:cNvSpPr>
          <p:nvPr>
            <p:ph type="pic" sz="quarter" idx="14"/>
          </p:nvPr>
        </p:nvSpPr>
        <p:spPr>
          <a:xfrm>
            <a:off x="2037319" y="2286000"/>
            <a:ext cx="2034000" cy="2286000"/>
          </a:xfrm>
        </p:spPr>
        <p:txBody>
          <a:bodyPr/>
          <a:lstStyle/>
          <a:p>
            <a:endParaRPr lang="id-ID"/>
          </a:p>
        </p:txBody>
      </p:sp>
      <p:sp>
        <p:nvSpPr>
          <p:cNvPr id="10" name="Picture Placeholder 3"/>
          <p:cNvSpPr>
            <a:spLocks noGrp="1"/>
          </p:cNvSpPr>
          <p:nvPr>
            <p:ph type="pic" sz="quarter" idx="16"/>
          </p:nvPr>
        </p:nvSpPr>
        <p:spPr>
          <a:xfrm>
            <a:off x="4071319" y="0"/>
            <a:ext cx="2034000" cy="2286000"/>
          </a:xfrm>
        </p:spPr>
        <p:txBody>
          <a:bodyPr/>
          <a:lstStyle/>
          <a:p>
            <a:endParaRPr lang="id-ID"/>
          </a:p>
        </p:txBody>
      </p:sp>
      <p:sp>
        <p:nvSpPr>
          <p:cNvPr id="12" name="Picture Placeholder 3"/>
          <p:cNvSpPr>
            <a:spLocks noGrp="1"/>
          </p:cNvSpPr>
          <p:nvPr>
            <p:ph type="pic" sz="quarter" idx="18"/>
          </p:nvPr>
        </p:nvSpPr>
        <p:spPr>
          <a:xfrm>
            <a:off x="4071319" y="4572000"/>
            <a:ext cx="2034000" cy="2286000"/>
          </a:xfrm>
        </p:spPr>
        <p:txBody>
          <a:bodyPr/>
          <a:lstStyle/>
          <a:p>
            <a:endParaRPr lang="id-ID"/>
          </a:p>
        </p:txBody>
      </p:sp>
      <p:sp>
        <p:nvSpPr>
          <p:cNvPr id="14" name="Picture Placeholder 3"/>
          <p:cNvSpPr>
            <a:spLocks noGrp="1"/>
          </p:cNvSpPr>
          <p:nvPr>
            <p:ph type="pic" sz="quarter" idx="20"/>
          </p:nvPr>
        </p:nvSpPr>
        <p:spPr>
          <a:xfrm>
            <a:off x="6108638" y="2286000"/>
            <a:ext cx="2034000" cy="2286000"/>
          </a:xfrm>
        </p:spPr>
        <p:txBody>
          <a:bodyPr/>
          <a:lstStyle/>
          <a:p>
            <a:endParaRPr lang="id-ID"/>
          </a:p>
        </p:txBody>
      </p:sp>
      <p:sp>
        <p:nvSpPr>
          <p:cNvPr id="16" name="Picture Placeholder 3"/>
          <p:cNvSpPr>
            <a:spLocks noGrp="1"/>
          </p:cNvSpPr>
          <p:nvPr>
            <p:ph type="pic" sz="quarter" idx="22"/>
          </p:nvPr>
        </p:nvSpPr>
        <p:spPr>
          <a:xfrm>
            <a:off x="8139319" y="0"/>
            <a:ext cx="2034000" cy="2286000"/>
          </a:xfrm>
        </p:spPr>
        <p:txBody>
          <a:bodyPr/>
          <a:lstStyle/>
          <a:p>
            <a:endParaRPr lang="id-ID"/>
          </a:p>
        </p:txBody>
      </p:sp>
      <p:sp>
        <p:nvSpPr>
          <p:cNvPr id="18" name="Picture Placeholder 3"/>
          <p:cNvSpPr>
            <a:spLocks noGrp="1"/>
          </p:cNvSpPr>
          <p:nvPr>
            <p:ph type="pic" sz="quarter" idx="24"/>
          </p:nvPr>
        </p:nvSpPr>
        <p:spPr>
          <a:xfrm>
            <a:off x="8139319" y="4572000"/>
            <a:ext cx="2034000" cy="2286000"/>
          </a:xfrm>
        </p:spPr>
        <p:txBody>
          <a:bodyPr/>
          <a:lstStyle/>
          <a:p>
            <a:endParaRPr lang="id-ID"/>
          </a:p>
        </p:txBody>
      </p:sp>
      <p:sp>
        <p:nvSpPr>
          <p:cNvPr id="20" name="Picture Placeholder 3"/>
          <p:cNvSpPr>
            <a:spLocks noGrp="1"/>
          </p:cNvSpPr>
          <p:nvPr>
            <p:ph type="pic" sz="quarter" idx="26"/>
          </p:nvPr>
        </p:nvSpPr>
        <p:spPr>
          <a:xfrm>
            <a:off x="10176638" y="2286000"/>
            <a:ext cx="2034000" cy="2286000"/>
          </a:xfrm>
        </p:spPr>
        <p:txBody>
          <a:bodyPr/>
          <a:lstStyle/>
          <a:p>
            <a:endParaRPr lang="id-ID"/>
          </a:p>
        </p:txBody>
      </p:sp>
    </p:spTree>
    <p:extLst>
      <p:ext uri="{BB962C8B-B14F-4D97-AF65-F5344CB8AC3E}">
        <p14:creationId xmlns:p14="http://schemas.microsoft.com/office/powerpoint/2010/main" val="32822271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Imag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id-ID"/>
          </a:p>
        </p:txBody>
      </p:sp>
    </p:spTree>
    <p:extLst>
      <p:ext uri="{BB962C8B-B14F-4D97-AF65-F5344CB8AC3E}">
        <p14:creationId xmlns:p14="http://schemas.microsoft.com/office/powerpoint/2010/main" val="8992899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5AD2177F-A8A7-4EA1-B959-651ACA0C51B8}" type="datetime1">
              <a:rPr lang="id-ID" smtClean="0"/>
              <a:t>28/08/2025</a:t>
            </a:fld>
            <a:endParaRPr lang="id-ID"/>
          </a:p>
        </p:txBody>
      </p:sp>
      <p:sp>
        <p:nvSpPr>
          <p:cNvPr id="6" name="Rectangle 5"/>
          <p:cNvSpPr/>
          <p:nvPr userDrawn="1"/>
        </p:nvSpPr>
        <p:spPr>
          <a:xfrm>
            <a:off x="3997033" y="6290588"/>
            <a:ext cx="4195947" cy="553998"/>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p:txBody>
      </p:sp>
      <p:sp>
        <p:nvSpPr>
          <p:cNvPr id="11" name="Picture Placeholder 8"/>
          <p:cNvSpPr>
            <a:spLocks noGrp="1"/>
          </p:cNvSpPr>
          <p:nvPr>
            <p:ph type="pic" sz="quarter" idx="13"/>
          </p:nvPr>
        </p:nvSpPr>
        <p:spPr>
          <a:xfrm>
            <a:off x="5210356" y="978152"/>
            <a:ext cx="1764000" cy="1764000"/>
          </a:xfrm>
          <a:prstGeom prst="ellipse">
            <a:avLst/>
          </a:prstGeom>
        </p:spPr>
      </p:sp>
      <p:sp>
        <p:nvSpPr>
          <p:cNvPr id="12" name="Content Placeholder 9"/>
          <p:cNvSpPr>
            <a:spLocks noGrp="1"/>
          </p:cNvSpPr>
          <p:nvPr>
            <p:ph sz="quarter" idx="14"/>
          </p:nvPr>
        </p:nvSpPr>
        <p:spPr>
          <a:xfrm>
            <a:off x="3913188" y="3678464"/>
            <a:ext cx="4368800" cy="2179637"/>
          </a:xfrm>
        </p:spPr>
        <p:txBody>
          <a:bodyPr/>
          <a:lstStyle/>
          <a:p>
            <a:endParaRPr lang="id-ID"/>
          </a:p>
        </p:txBody>
      </p:sp>
      <p:sp>
        <p:nvSpPr>
          <p:cNvPr id="13" name="Oval 12"/>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Slide Number Placeholder 4"/>
          <p:cNvSpPr txBox="1">
            <a:spLocks/>
          </p:cNvSpPr>
          <p:nvPr userDrawn="1"/>
        </p:nvSpPr>
        <p:spPr>
          <a:xfrm>
            <a:off x="11531599" y="134406"/>
            <a:ext cx="485987" cy="365125"/>
          </a:xfrm>
          <a:prstGeom prst="rect">
            <a:avLst/>
          </a:prstGeom>
        </p:spPr>
        <p:txBody>
          <a:bodyPr vert="horz" lIns="91440" tIns="45720" rIns="91440" bIns="45720" rtlCol="0" anchor="ctr"/>
          <a:lstStyle>
            <a:defPPr>
              <a:defRPr lang="id-ID"/>
            </a:defPPr>
            <a:lvl1pPr marL="0" algn="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7A5DDAD3-E743-4B29-A948-63E93E36D1BF}" type="slidenum">
              <a:rPr lang="id-ID" smtClean="0"/>
              <a:pPr algn="ctr"/>
              <a:t>‹N°›</a:t>
            </a:fld>
            <a:endParaRPr lang="id-ID"/>
          </a:p>
        </p:txBody>
      </p:sp>
    </p:spTree>
    <p:extLst>
      <p:ext uri="{BB962C8B-B14F-4D97-AF65-F5344CB8AC3E}">
        <p14:creationId xmlns:p14="http://schemas.microsoft.com/office/powerpoint/2010/main" val="11657138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Picture Square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5AD2177F-A8A7-4EA1-B959-651ACA0C51B8}" type="datetime1">
              <a:rPr lang="id-ID" smtClean="0"/>
              <a:t>28/08/2025</a:t>
            </a:fld>
            <a:endParaRPr lang="id-ID"/>
          </a:p>
        </p:txBody>
      </p:sp>
      <p:sp>
        <p:nvSpPr>
          <p:cNvPr id="12" name="Picture Placeholder 11"/>
          <p:cNvSpPr>
            <a:spLocks noGrp="1"/>
          </p:cNvSpPr>
          <p:nvPr>
            <p:ph type="pic" sz="quarter" idx="13"/>
          </p:nvPr>
        </p:nvSpPr>
        <p:spPr>
          <a:xfrm>
            <a:off x="1058608" y="1953115"/>
            <a:ext cx="2880000" cy="2160000"/>
          </a:xfrm>
        </p:spPr>
        <p:txBody>
          <a:bodyPr/>
          <a:lstStyle/>
          <a:p>
            <a:endParaRPr lang="id-ID"/>
          </a:p>
        </p:txBody>
      </p:sp>
      <p:sp>
        <p:nvSpPr>
          <p:cNvPr id="13" name="Picture Placeholder 11"/>
          <p:cNvSpPr>
            <a:spLocks noGrp="1"/>
          </p:cNvSpPr>
          <p:nvPr>
            <p:ph type="pic" sz="quarter" idx="14"/>
          </p:nvPr>
        </p:nvSpPr>
        <p:spPr>
          <a:xfrm>
            <a:off x="4652255" y="1976097"/>
            <a:ext cx="2880000" cy="2160000"/>
          </a:xfrm>
        </p:spPr>
        <p:txBody>
          <a:bodyPr/>
          <a:lstStyle/>
          <a:p>
            <a:endParaRPr lang="id-ID"/>
          </a:p>
        </p:txBody>
      </p:sp>
      <p:sp>
        <p:nvSpPr>
          <p:cNvPr id="14" name="Picture Placeholder 11"/>
          <p:cNvSpPr>
            <a:spLocks noGrp="1"/>
          </p:cNvSpPr>
          <p:nvPr>
            <p:ph type="pic" sz="quarter" idx="15"/>
          </p:nvPr>
        </p:nvSpPr>
        <p:spPr>
          <a:xfrm>
            <a:off x="8283830" y="1976097"/>
            <a:ext cx="2880000" cy="2160000"/>
          </a:xfrm>
        </p:spPr>
        <p:txBody>
          <a:bodyPr/>
          <a:lstStyle/>
          <a:p>
            <a:endParaRPr lang="id-ID"/>
          </a:p>
        </p:txBody>
      </p:sp>
      <p:sp>
        <p:nvSpPr>
          <p:cNvPr id="15" name="Rectangle 14"/>
          <p:cNvSpPr/>
          <p:nvPr userDrawn="1"/>
        </p:nvSpPr>
        <p:spPr>
          <a:xfrm>
            <a:off x="3997033" y="6290588"/>
            <a:ext cx="4195947" cy="707886"/>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a:p>
            <a:pPr algn="ctr"/>
            <a:r>
              <a:rPr lang="en-US" sz="1000">
                <a:solidFill>
                  <a:schemeClr val="tx2"/>
                </a:solidFill>
              </a:rPr>
              <a:t>. </a:t>
            </a:r>
            <a:endParaRPr lang="id-ID" sz="1000">
              <a:solidFill>
                <a:schemeClr val="tx2"/>
              </a:solidFill>
            </a:endParaRPr>
          </a:p>
        </p:txBody>
      </p:sp>
      <p:sp>
        <p:nvSpPr>
          <p:cNvPr id="16" name="Oval 15"/>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Slide Number Placeholder 4"/>
          <p:cNvSpPr txBox="1">
            <a:spLocks/>
          </p:cNvSpPr>
          <p:nvPr userDrawn="1"/>
        </p:nvSpPr>
        <p:spPr>
          <a:xfrm>
            <a:off x="11074399" y="134406"/>
            <a:ext cx="821268" cy="365125"/>
          </a:xfrm>
          <a:prstGeom prst="rect">
            <a:avLst/>
          </a:prstGeom>
        </p:spPr>
        <p:txBody>
          <a:bodyPr vert="horz" lIns="91440" tIns="45720" rIns="91440" bIns="45720" rtlCol="0" anchor="ctr"/>
          <a:lstStyle>
            <a:defPPr>
              <a:defRPr lang="id-ID"/>
            </a:defPPr>
            <a:lvl1pPr marL="0" algn="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5DDAD3-E743-4B29-A948-63E93E36D1BF}" type="slidenum">
              <a:rPr lang="id-ID" smtClean="0"/>
              <a:pPr/>
              <a:t>‹N°›</a:t>
            </a:fld>
            <a:endParaRPr lang="id-ID"/>
          </a:p>
        </p:txBody>
      </p:sp>
    </p:spTree>
    <p:extLst>
      <p:ext uri="{BB962C8B-B14F-4D97-AF65-F5344CB8AC3E}">
        <p14:creationId xmlns:p14="http://schemas.microsoft.com/office/powerpoint/2010/main" val="257829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Random Circle Picture Plac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497734" y="134406"/>
            <a:ext cx="550334"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6" name="Picture Placeholder 5"/>
          <p:cNvSpPr>
            <a:spLocks noGrp="1"/>
          </p:cNvSpPr>
          <p:nvPr>
            <p:ph type="pic" sz="quarter" idx="13"/>
          </p:nvPr>
        </p:nvSpPr>
        <p:spPr>
          <a:xfrm>
            <a:off x="1705428" y="2440008"/>
            <a:ext cx="1080000" cy="1080000"/>
          </a:xfrm>
          <a:prstGeom prst="ellipse">
            <a:avLst/>
          </a:prstGeom>
        </p:spPr>
        <p:txBody>
          <a:bodyPr>
            <a:normAutofit/>
          </a:bodyPr>
          <a:lstStyle>
            <a:lvl1pPr>
              <a:defRPr sz="1200"/>
            </a:lvl1pPr>
          </a:lstStyle>
          <a:p>
            <a:endParaRPr lang="id-ID"/>
          </a:p>
        </p:txBody>
      </p:sp>
      <p:sp>
        <p:nvSpPr>
          <p:cNvPr id="9" name="Picture Placeholder 5"/>
          <p:cNvSpPr>
            <a:spLocks noGrp="1"/>
          </p:cNvSpPr>
          <p:nvPr>
            <p:ph type="pic" sz="quarter" idx="14"/>
          </p:nvPr>
        </p:nvSpPr>
        <p:spPr>
          <a:xfrm>
            <a:off x="4826659" y="2440008"/>
            <a:ext cx="1080000" cy="1080000"/>
          </a:xfrm>
          <a:prstGeom prst="ellipse">
            <a:avLst/>
          </a:prstGeom>
        </p:spPr>
        <p:txBody>
          <a:bodyPr>
            <a:normAutofit/>
          </a:bodyPr>
          <a:lstStyle>
            <a:lvl1pPr>
              <a:defRPr sz="1200"/>
            </a:lvl1pPr>
          </a:lstStyle>
          <a:p>
            <a:endParaRPr lang="id-ID"/>
          </a:p>
        </p:txBody>
      </p:sp>
      <p:sp>
        <p:nvSpPr>
          <p:cNvPr id="10" name="Picture Placeholder 5"/>
          <p:cNvSpPr>
            <a:spLocks noGrp="1"/>
          </p:cNvSpPr>
          <p:nvPr>
            <p:ph type="pic" sz="quarter" idx="15"/>
          </p:nvPr>
        </p:nvSpPr>
        <p:spPr>
          <a:xfrm>
            <a:off x="5906659" y="2440008"/>
            <a:ext cx="1080000" cy="1080000"/>
          </a:xfrm>
          <a:prstGeom prst="ellipse">
            <a:avLst/>
          </a:prstGeom>
        </p:spPr>
        <p:txBody>
          <a:bodyPr>
            <a:normAutofit/>
          </a:bodyPr>
          <a:lstStyle>
            <a:lvl1pPr>
              <a:defRPr sz="1200"/>
            </a:lvl1pPr>
          </a:lstStyle>
          <a:p>
            <a:endParaRPr lang="id-ID"/>
          </a:p>
        </p:txBody>
      </p:sp>
      <p:sp>
        <p:nvSpPr>
          <p:cNvPr id="11" name="Picture Placeholder 5"/>
          <p:cNvSpPr>
            <a:spLocks noGrp="1"/>
          </p:cNvSpPr>
          <p:nvPr>
            <p:ph type="pic" sz="quarter" idx="16"/>
          </p:nvPr>
        </p:nvSpPr>
        <p:spPr>
          <a:xfrm>
            <a:off x="8179256" y="2558496"/>
            <a:ext cx="843024" cy="843024"/>
          </a:xfrm>
          <a:prstGeom prst="ellipse">
            <a:avLst/>
          </a:prstGeom>
        </p:spPr>
        <p:txBody>
          <a:bodyPr>
            <a:normAutofit/>
          </a:bodyPr>
          <a:lstStyle>
            <a:lvl1pPr>
              <a:defRPr sz="1200"/>
            </a:lvl1pPr>
          </a:lstStyle>
          <a:p>
            <a:endParaRPr lang="id-ID"/>
          </a:p>
        </p:txBody>
      </p:sp>
      <p:sp>
        <p:nvSpPr>
          <p:cNvPr id="12" name="Picture Placeholder 5"/>
          <p:cNvSpPr>
            <a:spLocks noGrp="1"/>
          </p:cNvSpPr>
          <p:nvPr>
            <p:ph type="pic" sz="quarter" idx="17"/>
          </p:nvPr>
        </p:nvSpPr>
        <p:spPr>
          <a:xfrm>
            <a:off x="10092922" y="2558496"/>
            <a:ext cx="843024" cy="843024"/>
          </a:xfrm>
          <a:prstGeom prst="ellipse">
            <a:avLst/>
          </a:prstGeom>
        </p:spPr>
        <p:txBody>
          <a:bodyPr>
            <a:normAutofit/>
          </a:bodyPr>
          <a:lstStyle>
            <a:lvl1pPr>
              <a:defRPr sz="1200"/>
            </a:lvl1pPr>
          </a:lstStyle>
          <a:p>
            <a:endParaRPr lang="id-ID"/>
          </a:p>
        </p:txBody>
      </p:sp>
      <p:sp>
        <p:nvSpPr>
          <p:cNvPr id="13" name="Picture Placeholder 5"/>
          <p:cNvSpPr>
            <a:spLocks noGrp="1"/>
          </p:cNvSpPr>
          <p:nvPr>
            <p:ph type="pic" sz="quarter" idx="18"/>
          </p:nvPr>
        </p:nvSpPr>
        <p:spPr>
          <a:xfrm>
            <a:off x="9022280" y="2440008"/>
            <a:ext cx="1080000" cy="1080000"/>
          </a:xfrm>
          <a:prstGeom prst="ellipse">
            <a:avLst/>
          </a:prstGeom>
        </p:spPr>
        <p:txBody>
          <a:bodyPr>
            <a:normAutofit/>
          </a:bodyPr>
          <a:lstStyle>
            <a:lvl1pPr>
              <a:defRPr sz="1200"/>
            </a:lvl1pPr>
          </a:lstStyle>
          <a:p>
            <a:endParaRPr lang="id-ID"/>
          </a:p>
        </p:txBody>
      </p:sp>
    </p:spTree>
    <p:extLst>
      <p:ext uri="{BB962C8B-B14F-4D97-AF65-F5344CB8AC3E}">
        <p14:creationId xmlns:p14="http://schemas.microsoft.com/office/powerpoint/2010/main" val="40397557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Portrait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5AD2177F-A8A7-4EA1-B959-651ACA0C51B8}" type="datetime1">
              <a:rPr lang="id-ID" smtClean="0"/>
              <a:t>28/08/2025</a:t>
            </a:fld>
            <a:endParaRPr lang="id-ID"/>
          </a:p>
        </p:txBody>
      </p:sp>
      <p:sp>
        <p:nvSpPr>
          <p:cNvPr id="12" name="Picture Placeholder 11"/>
          <p:cNvSpPr>
            <a:spLocks noGrp="1"/>
          </p:cNvSpPr>
          <p:nvPr>
            <p:ph type="pic" sz="quarter" idx="13"/>
          </p:nvPr>
        </p:nvSpPr>
        <p:spPr>
          <a:xfrm>
            <a:off x="916105" y="1905231"/>
            <a:ext cx="2232000" cy="3600000"/>
          </a:xfrm>
        </p:spPr>
        <p:txBody>
          <a:bodyPr/>
          <a:lstStyle/>
          <a:p>
            <a:endParaRPr lang="id-ID"/>
          </a:p>
        </p:txBody>
      </p:sp>
      <p:sp>
        <p:nvSpPr>
          <p:cNvPr id="13" name="Picture Placeholder 11"/>
          <p:cNvSpPr>
            <a:spLocks noGrp="1"/>
          </p:cNvSpPr>
          <p:nvPr>
            <p:ph type="pic" sz="quarter" idx="14"/>
          </p:nvPr>
        </p:nvSpPr>
        <p:spPr>
          <a:xfrm>
            <a:off x="3619863" y="1905231"/>
            <a:ext cx="2232000" cy="3600000"/>
          </a:xfrm>
        </p:spPr>
        <p:txBody>
          <a:bodyPr/>
          <a:lstStyle/>
          <a:p>
            <a:endParaRPr lang="id-ID"/>
          </a:p>
        </p:txBody>
      </p:sp>
      <p:sp>
        <p:nvSpPr>
          <p:cNvPr id="14" name="Picture Placeholder 11"/>
          <p:cNvSpPr>
            <a:spLocks noGrp="1"/>
          </p:cNvSpPr>
          <p:nvPr>
            <p:ph type="pic" sz="quarter" idx="15"/>
          </p:nvPr>
        </p:nvSpPr>
        <p:spPr>
          <a:xfrm>
            <a:off x="6313606" y="1905231"/>
            <a:ext cx="2232000" cy="3600000"/>
          </a:xfrm>
        </p:spPr>
        <p:txBody>
          <a:bodyPr/>
          <a:lstStyle/>
          <a:p>
            <a:endParaRPr lang="id-ID"/>
          </a:p>
        </p:txBody>
      </p:sp>
      <p:sp>
        <p:nvSpPr>
          <p:cNvPr id="15" name="Rectangle 14"/>
          <p:cNvSpPr/>
          <p:nvPr userDrawn="1"/>
        </p:nvSpPr>
        <p:spPr>
          <a:xfrm>
            <a:off x="3997033" y="6290588"/>
            <a:ext cx="4195947" cy="553998"/>
          </a:xfrm>
          <a:prstGeom prst="rect">
            <a:avLst/>
          </a:prstGeom>
        </p:spPr>
        <p:txBody>
          <a:bodyPr wrap="square">
            <a:spAutoFit/>
          </a:bodyPr>
          <a:lstStyle/>
          <a:p>
            <a:pPr algn="ctr"/>
            <a:r>
              <a:rPr lang="fr-FR" sz="1800">
                <a:solidFill>
                  <a:schemeClr val="accent1"/>
                </a:solidFill>
              </a:rPr>
              <a:t>www.power-bi-academy.com</a:t>
            </a:r>
            <a:endParaRPr lang="id-ID" sz="1800">
              <a:solidFill>
                <a:schemeClr val="accent1"/>
              </a:solidFill>
            </a:endParaRPr>
          </a:p>
          <a:p>
            <a:pPr algn="ctr"/>
            <a:r>
              <a:rPr lang="en-US" sz="1200">
                <a:solidFill>
                  <a:schemeClr val="tx2"/>
                </a:solidFill>
              </a:rPr>
              <a:t>© </a:t>
            </a:r>
            <a:r>
              <a:rPr lang="fr-FR" sz="1200">
                <a:solidFill>
                  <a:schemeClr val="tx2"/>
                </a:solidFill>
              </a:rPr>
              <a:t>a </a:t>
            </a:r>
            <a:r>
              <a:rPr lang="fr-FR" sz="1200" err="1">
                <a:solidFill>
                  <a:schemeClr val="tx2"/>
                </a:solidFill>
              </a:rPr>
              <a:t>trademark</a:t>
            </a:r>
            <a:r>
              <a:rPr lang="fr-FR" sz="1200">
                <a:solidFill>
                  <a:schemeClr val="tx2"/>
                </a:solidFill>
              </a:rPr>
              <a:t> of Cens Info</a:t>
            </a:r>
            <a:endParaRPr lang="id-ID" sz="1200">
              <a:solidFill>
                <a:schemeClr val="tx2"/>
              </a:solidFill>
            </a:endParaRPr>
          </a:p>
        </p:txBody>
      </p:sp>
      <p:sp>
        <p:nvSpPr>
          <p:cNvPr id="16" name="Oval 15"/>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Slide Number Placeholder 4"/>
          <p:cNvSpPr txBox="1">
            <a:spLocks/>
          </p:cNvSpPr>
          <p:nvPr userDrawn="1"/>
        </p:nvSpPr>
        <p:spPr>
          <a:xfrm>
            <a:off x="11074399" y="134406"/>
            <a:ext cx="821268" cy="365125"/>
          </a:xfrm>
          <a:prstGeom prst="rect">
            <a:avLst/>
          </a:prstGeom>
        </p:spPr>
        <p:txBody>
          <a:bodyPr vert="horz" lIns="91440" tIns="45720" rIns="91440" bIns="45720" rtlCol="0" anchor="ctr"/>
          <a:lstStyle>
            <a:defPPr>
              <a:defRPr lang="id-ID"/>
            </a:defPPr>
            <a:lvl1pPr marL="0" algn="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5DDAD3-E743-4B29-A948-63E93E36D1BF}" type="slidenum">
              <a:rPr lang="id-ID" smtClean="0"/>
              <a:pPr/>
              <a:t>‹N°›</a:t>
            </a:fld>
            <a:endParaRPr lang="id-ID"/>
          </a:p>
        </p:txBody>
      </p:sp>
      <p:sp>
        <p:nvSpPr>
          <p:cNvPr id="21" name="Picture Placeholder 11"/>
          <p:cNvSpPr>
            <a:spLocks noGrp="1"/>
          </p:cNvSpPr>
          <p:nvPr>
            <p:ph type="pic" sz="quarter" idx="16"/>
          </p:nvPr>
        </p:nvSpPr>
        <p:spPr>
          <a:xfrm>
            <a:off x="9019229" y="1905231"/>
            <a:ext cx="2232000" cy="3600000"/>
          </a:xfrm>
        </p:spPr>
        <p:txBody>
          <a:bodyPr/>
          <a:lstStyle/>
          <a:p>
            <a:endParaRPr lang="id-ID"/>
          </a:p>
        </p:txBody>
      </p:sp>
    </p:spTree>
    <p:extLst>
      <p:ext uri="{BB962C8B-B14F-4D97-AF65-F5344CB8AC3E}">
        <p14:creationId xmlns:p14="http://schemas.microsoft.com/office/powerpoint/2010/main" val="12154544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3 Picture Square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5AD2177F-A8A7-4EA1-B959-651ACA0C51B8}" type="datetime1">
              <a:rPr lang="id-ID" smtClean="0"/>
              <a:t>28/08/2025</a:t>
            </a:fld>
            <a:endParaRPr lang="id-ID"/>
          </a:p>
        </p:txBody>
      </p:sp>
      <p:sp>
        <p:nvSpPr>
          <p:cNvPr id="12" name="Picture Placeholder 11"/>
          <p:cNvSpPr>
            <a:spLocks noGrp="1"/>
          </p:cNvSpPr>
          <p:nvPr>
            <p:ph type="pic" sz="quarter" idx="13"/>
          </p:nvPr>
        </p:nvSpPr>
        <p:spPr>
          <a:xfrm>
            <a:off x="1058608" y="1953115"/>
            <a:ext cx="2880000" cy="2160000"/>
          </a:xfrm>
        </p:spPr>
        <p:txBody>
          <a:bodyPr/>
          <a:lstStyle/>
          <a:p>
            <a:endParaRPr lang="id-ID"/>
          </a:p>
        </p:txBody>
      </p:sp>
      <p:sp>
        <p:nvSpPr>
          <p:cNvPr id="13" name="Picture Placeholder 11"/>
          <p:cNvSpPr>
            <a:spLocks noGrp="1"/>
          </p:cNvSpPr>
          <p:nvPr>
            <p:ph type="pic" sz="quarter" idx="14"/>
          </p:nvPr>
        </p:nvSpPr>
        <p:spPr>
          <a:xfrm>
            <a:off x="4652255" y="1976097"/>
            <a:ext cx="2880000" cy="2160000"/>
          </a:xfrm>
        </p:spPr>
        <p:txBody>
          <a:bodyPr/>
          <a:lstStyle/>
          <a:p>
            <a:endParaRPr lang="id-ID"/>
          </a:p>
        </p:txBody>
      </p:sp>
      <p:sp>
        <p:nvSpPr>
          <p:cNvPr id="14" name="Picture Placeholder 11"/>
          <p:cNvSpPr>
            <a:spLocks noGrp="1"/>
          </p:cNvSpPr>
          <p:nvPr>
            <p:ph type="pic" sz="quarter" idx="15"/>
          </p:nvPr>
        </p:nvSpPr>
        <p:spPr>
          <a:xfrm>
            <a:off x="8283830" y="1976097"/>
            <a:ext cx="2880000" cy="2160000"/>
          </a:xfrm>
        </p:spPr>
        <p:txBody>
          <a:bodyPr/>
          <a:lstStyle/>
          <a:p>
            <a:endParaRPr lang="id-ID"/>
          </a:p>
        </p:txBody>
      </p:sp>
      <p:sp>
        <p:nvSpPr>
          <p:cNvPr id="16" name="Oval 15"/>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userDrawn="1"/>
        </p:nvSpPr>
        <p:spPr>
          <a:xfrm>
            <a:off x="0" y="3431969"/>
            <a:ext cx="12192000" cy="34260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userDrawn="1"/>
        </p:nvSpPr>
        <p:spPr>
          <a:xfrm>
            <a:off x="3997033" y="6290588"/>
            <a:ext cx="4195947" cy="430887"/>
          </a:xfrm>
          <a:prstGeom prst="rect">
            <a:avLst/>
          </a:prstGeom>
        </p:spPr>
        <p:txBody>
          <a:bodyPr wrap="square">
            <a:spAutoFit/>
          </a:bodyPr>
          <a:lstStyle/>
          <a:p>
            <a:pPr algn="ctr"/>
            <a:r>
              <a:rPr lang="id-ID" sz="1200">
                <a:solidFill>
                  <a:schemeClr val="tx1"/>
                </a:solidFill>
              </a:rPr>
              <a:t>www.YourCompany.com</a:t>
            </a:r>
          </a:p>
          <a:p>
            <a:pPr algn="ctr"/>
            <a:r>
              <a:rPr lang="en-US" sz="1000">
                <a:solidFill>
                  <a:schemeClr val="bg1"/>
                </a:solidFill>
              </a:rPr>
              <a:t>© 2020 </a:t>
            </a:r>
            <a:r>
              <a:rPr lang="en-US" sz="1000" err="1">
                <a:solidFill>
                  <a:schemeClr val="bg1"/>
                </a:solidFill>
              </a:rPr>
              <a:t>Companyname</a:t>
            </a:r>
            <a:r>
              <a:rPr lang="en-US" sz="1000">
                <a:solidFill>
                  <a:schemeClr val="bg1"/>
                </a:solidFill>
              </a:rPr>
              <a:t> </a:t>
            </a:r>
            <a:r>
              <a:rPr lang="id-ID" sz="1000">
                <a:solidFill>
                  <a:schemeClr val="bg1"/>
                </a:solidFill>
              </a:rPr>
              <a:t>PowerPoint Business </a:t>
            </a:r>
            <a:r>
              <a:rPr lang="en-US" sz="1000">
                <a:solidFill>
                  <a:schemeClr val="bg1"/>
                </a:solidFill>
              </a:rPr>
              <a:t>Theme. All Rights Reserved. </a:t>
            </a:r>
            <a:endParaRPr lang="id-ID" sz="1000">
              <a:solidFill>
                <a:schemeClr val="bg1"/>
              </a:solidFill>
            </a:endParaRPr>
          </a:p>
        </p:txBody>
      </p:sp>
      <p:sp>
        <p:nvSpPr>
          <p:cNvPr id="11"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21866837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 Picture Circle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5AD2177F-A8A7-4EA1-B959-651ACA0C51B8}" type="datetime1">
              <a:rPr lang="id-ID" smtClean="0"/>
              <a:t>28/08/2025</a:t>
            </a:fld>
            <a:endParaRPr lang="id-ID"/>
          </a:p>
        </p:txBody>
      </p:sp>
      <p:sp>
        <p:nvSpPr>
          <p:cNvPr id="15" name="Rectangle 14"/>
          <p:cNvSpPr/>
          <p:nvPr userDrawn="1"/>
        </p:nvSpPr>
        <p:spPr>
          <a:xfrm>
            <a:off x="3997033" y="6290588"/>
            <a:ext cx="4195947" cy="430887"/>
          </a:xfrm>
          <a:prstGeom prst="rect">
            <a:avLst/>
          </a:prstGeom>
        </p:spPr>
        <p:txBody>
          <a:bodyPr wrap="square">
            <a:spAutoFit/>
          </a:bodyPr>
          <a:lstStyle/>
          <a:p>
            <a:pPr algn="ctr"/>
            <a:r>
              <a:rPr lang="id-ID" sz="1200">
                <a:solidFill>
                  <a:schemeClr val="accent1"/>
                </a:solidFill>
              </a:rPr>
              <a:t>www.YourCompany.com</a:t>
            </a:r>
          </a:p>
          <a:p>
            <a:pPr algn="ctr"/>
            <a:r>
              <a:rPr lang="en-US" sz="1000">
                <a:solidFill>
                  <a:schemeClr val="tx2"/>
                </a:solidFill>
              </a:rPr>
              <a:t>© 2020 </a:t>
            </a:r>
            <a:r>
              <a:rPr lang="en-US" sz="1000" err="1">
                <a:solidFill>
                  <a:schemeClr val="tx2"/>
                </a:solidFill>
              </a:rPr>
              <a:t>Companyname</a:t>
            </a:r>
            <a:r>
              <a:rPr lang="en-US" sz="1000">
                <a:solidFill>
                  <a:schemeClr val="tx2"/>
                </a:solidFill>
              </a:rPr>
              <a:t> </a:t>
            </a:r>
            <a:r>
              <a:rPr lang="id-ID" sz="1000">
                <a:solidFill>
                  <a:schemeClr val="tx2"/>
                </a:solidFill>
              </a:rPr>
              <a:t>PowerPoint Business </a:t>
            </a:r>
            <a:r>
              <a:rPr lang="en-US" sz="1000">
                <a:solidFill>
                  <a:schemeClr val="tx2"/>
                </a:solidFill>
              </a:rPr>
              <a:t>Theme. All Rights Reserved. </a:t>
            </a:r>
            <a:endParaRPr lang="id-ID" sz="1000">
              <a:solidFill>
                <a:schemeClr val="tx2"/>
              </a:solidFill>
            </a:endParaRPr>
          </a:p>
        </p:txBody>
      </p:sp>
      <p:sp>
        <p:nvSpPr>
          <p:cNvPr id="16" name="Oval 15"/>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1"/>
          <p:cNvSpPr>
            <a:spLocks noGrp="1"/>
          </p:cNvSpPr>
          <p:nvPr>
            <p:ph type="pic" sz="quarter" idx="13"/>
          </p:nvPr>
        </p:nvSpPr>
        <p:spPr>
          <a:xfrm>
            <a:off x="1236738" y="1549357"/>
            <a:ext cx="2520000" cy="2520000"/>
          </a:xfrm>
          <a:prstGeom prst="ellipse">
            <a:avLst/>
          </a:prstGeom>
        </p:spPr>
      </p:sp>
      <p:sp>
        <p:nvSpPr>
          <p:cNvPr id="10" name="Picture Placeholder 2"/>
          <p:cNvSpPr>
            <a:spLocks noGrp="1"/>
          </p:cNvSpPr>
          <p:nvPr>
            <p:ph type="pic" sz="quarter" idx="14"/>
          </p:nvPr>
        </p:nvSpPr>
        <p:spPr>
          <a:xfrm>
            <a:off x="4842255" y="1572339"/>
            <a:ext cx="2520000" cy="2520000"/>
          </a:xfrm>
          <a:prstGeom prst="ellipse">
            <a:avLst/>
          </a:prstGeom>
        </p:spPr>
      </p:sp>
      <p:sp>
        <p:nvSpPr>
          <p:cNvPr id="11" name="Picture Placeholder 3"/>
          <p:cNvSpPr>
            <a:spLocks noGrp="1"/>
          </p:cNvSpPr>
          <p:nvPr>
            <p:ph type="pic" sz="quarter" idx="15"/>
          </p:nvPr>
        </p:nvSpPr>
        <p:spPr>
          <a:xfrm>
            <a:off x="8450080" y="1572339"/>
            <a:ext cx="2520000" cy="2520000"/>
          </a:xfrm>
          <a:prstGeom prst="ellipse">
            <a:avLst/>
          </a:prstGeom>
        </p:spPr>
      </p:sp>
      <p:sp>
        <p:nvSpPr>
          <p:cNvPr id="12"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7455872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3 Picture Circle Placeholder">
    <p:spTree>
      <p:nvGrpSpPr>
        <p:cNvPr id="1" name=""/>
        <p:cNvGrpSpPr/>
        <p:nvPr/>
      </p:nvGrpSpPr>
      <p:grpSpPr>
        <a:xfrm>
          <a:off x="0" y="0"/>
          <a:ext cx="0" cy="0"/>
          <a:chOff x="0" y="0"/>
          <a:chExt cx="0" cy="0"/>
        </a:xfrm>
      </p:grpSpPr>
      <p:sp>
        <p:nvSpPr>
          <p:cNvPr id="2" name="Rectangle 1"/>
          <p:cNvSpPr/>
          <p:nvPr userDrawn="1"/>
        </p:nvSpPr>
        <p:spPr>
          <a:xfrm>
            <a:off x="0" y="-178130"/>
            <a:ext cx="12192000" cy="361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5AD2177F-A8A7-4EA1-B959-651ACA0C51B8}" type="datetime1">
              <a:rPr lang="id-ID" smtClean="0"/>
              <a:t>28/08/2025</a:t>
            </a:fld>
            <a:endParaRPr lang="id-ID"/>
          </a:p>
        </p:txBody>
      </p:sp>
      <p:sp>
        <p:nvSpPr>
          <p:cNvPr id="15" name="Rectangle 14"/>
          <p:cNvSpPr/>
          <p:nvPr userDrawn="1"/>
        </p:nvSpPr>
        <p:spPr>
          <a:xfrm>
            <a:off x="3997033" y="6290588"/>
            <a:ext cx="4195947" cy="430887"/>
          </a:xfrm>
          <a:prstGeom prst="rect">
            <a:avLst/>
          </a:prstGeom>
        </p:spPr>
        <p:txBody>
          <a:bodyPr wrap="square">
            <a:spAutoFit/>
          </a:bodyPr>
          <a:lstStyle/>
          <a:p>
            <a:pPr algn="ctr"/>
            <a:r>
              <a:rPr lang="id-ID" sz="1200">
                <a:solidFill>
                  <a:schemeClr val="accent1"/>
                </a:solidFill>
              </a:rPr>
              <a:t>www.YourCompany.com</a:t>
            </a:r>
          </a:p>
          <a:p>
            <a:pPr algn="ctr"/>
            <a:r>
              <a:rPr lang="en-US" sz="1000">
                <a:solidFill>
                  <a:schemeClr val="tx2"/>
                </a:solidFill>
              </a:rPr>
              <a:t>© 2020 </a:t>
            </a:r>
            <a:r>
              <a:rPr lang="en-US" sz="1000" err="1">
                <a:solidFill>
                  <a:schemeClr val="tx2"/>
                </a:solidFill>
              </a:rPr>
              <a:t>Companyname</a:t>
            </a:r>
            <a:r>
              <a:rPr lang="en-US" sz="1000">
                <a:solidFill>
                  <a:schemeClr val="tx2"/>
                </a:solidFill>
              </a:rPr>
              <a:t> </a:t>
            </a:r>
            <a:r>
              <a:rPr lang="id-ID" sz="1000">
                <a:solidFill>
                  <a:schemeClr val="tx2"/>
                </a:solidFill>
              </a:rPr>
              <a:t>PowerPoint Business </a:t>
            </a:r>
            <a:r>
              <a:rPr lang="en-US" sz="1000">
                <a:solidFill>
                  <a:schemeClr val="tx2"/>
                </a:solidFill>
              </a:rPr>
              <a:t>Theme. All Rights Reserved. </a:t>
            </a:r>
            <a:endParaRPr lang="id-ID" sz="1000">
              <a:solidFill>
                <a:schemeClr val="tx2"/>
              </a:solidFill>
            </a:endParaRPr>
          </a:p>
        </p:txBody>
      </p:sp>
      <p:sp>
        <p:nvSpPr>
          <p:cNvPr id="16" name="Oval 15"/>
          <p:cNvSpPr/>
          <p:nvPr userDrawn="1"/>
        </p:nvSpPr>
        <p:spPr>
          <a:xfrm>
            <a:off x="11540067" y="101600"/>
            <a:ext cx="448733" cy="4487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Slide Number Placeholder 4"/>
          <p:cNvSpPr txBox="1">
            <a:spLocks/>
          </p:cNvSpPr>
          <p:nvPr userDrawn="1"/>
        </p:nvSpPr>
        <p:spPr>
          <a:xfrm>
            <a:off x="11110024" y="134406"/>
            <a:ext cx="821268" cy="365125"/>
          </a:xfrm>
          <a:prstGeom prst="rect">
            <a:avLst/>
          </a:prstGeom>
        </p:spPr>
        <p:txBody>
          <a:bodyPr vert="horz" lIns="91440" tIns="45720" rIns="91440" bIns="45720" rtlCol="0" anchor="ctr"/>
          <a:lstStyle>
            <a:defPPr>
              <a:defRPr lang="id-ID"/>
            </a:defPPr>
            <a:lvl1pPr marL="0" algn="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A5DDAD3-E743-4B29-A948-63E93E36D1BF}" type="slidenum">
              <a:rPr lang="id-ID" smtClean="0"/>
              <a:pPr/>
              <a:t>‹N°›</a:t>
            </a:fld>
            <a:endParaRPr lang="id-ID"/>
          </a:p>
        </p:txBody>
      </p:sp>
      <p:sp>
        <p:nvSpPr>
          <p:cNvPr id="9" name="Picture Placeholder 1"/>
          <p:cNvSpPr>
            <a:spLocks noGrp="1"/>
          </p:cNvSpPr>
          <p:nvPr>
            <p:ph type="pic" sz="quarter" idx="13"/>
          </p:nvPr>
        </p:nvSpPr>
        <p:spPr>
          <a:xfrm>
            <a:off x="1236738" y="1549357"/>
            <a:ext cx="2520000" cy="2520000"/>
          </a:xfrm>
          <a:prstGeom prst="ellipse">
            <a:avLst/>
          </a:prstGeom>
        </p:spPr>
      </p:sp>
      <p:sp>
        <p:nvSpPr>
          <p:cNvPr id="10" name="Picture Placeholder 2"/>
          <p:cNvSpPr>
            <a:spLocks noGrp="1"/>
          </p:cNvSpPr>
          <p:nvPr>
            <p:ph type="pic" sz="quarter" idx="14"/>
          </p:nvPr>
        </p:nvSpPr>
        <p:spPr>
          <a:xfrm>
            <a:off x="4842255" y="1572339"/>
            <a:ext cx="2520000" cy="2520000"/>
          </a:xfrm>
          <a:prstGeom prst="ellipse">
            <a:avLst/>
          </a:prstGeom>
        </p:spPr>
      </p:sp>
      <p:sp>
        <p:nvSpPr>
          <p:cNvPr id="11" name="Picture Placeholder 3"/>
          <p:cNvSpPr>
            <a:spLocks noGrp="1"/>
          </p:cNvSpPr>
          <p:nvPr>
            <p:ph type="pic" sz="quarter" idx="15"/>
          </p:nvPr>
        </p:nvSpPr>
        <p:spPr>
          <a:xfrm>
            <a:off x="8450080" y="1572339"/>
            <a:ext cx="2520000" cy="2520000"/>
          </a:xfrm>
          <a:prstGeom prst="ellipse">
            <a:avLst/>
          </a:prstGeom>
        </p:spPr>
      </p:sp>
    </p:spTree>
    <p:extLst>
      <p:ext uri="{BB962C8B-B14F-4D97-AF65-F5344CB8AC3E}">
        <p14:creationId xmlns:p14="http://schemas.microsoft.com/office/powerpoint/2010/main" val="233605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rtphone picture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523134" y="134406"/>
            <a:ext cx="474134"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7" name="Picture Placeholder 6"/>
          <p:cNvSpPr>
            <a:spLocks noGrp="1"/>
          </p:cNvSpPr>
          <p:nvPr>
            <p:ph type="pic" sz="quarter" idx="13"/>
          </p:nvPr>
        </p:nvSpPr>
        <p:spPr>
          <a:xfrm>
            <a:off x="1092200" y="1911350"/>
            <a:ext cx="1773238" cy="3233738"/>
          </a:xfrm>
        </p:spPr>
        <p:txBody>
          <a:bodyPr/>
          <a:lstStyle/>
          <a:p>
            <a:endParaRPr lang="id-ID"/>
          </a:p>
        </p:txBody>
      </p:sp>
    </p:spTree>
    <p:extLst>
      <p:ext uri="{BB962C8B-B14F-4D97-AF65-F5344CB8AC3E}">
        <p14:creationId xmlns:p14="http://schemas.microsoft.com/office/powerpoint/2010/main" val="69165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rmal Page without foot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523306" y="134406"/>
            <a:ext cx="474998" cy="365125"/>
          </a:xfrm>
        </p:spPr>
        <p:txBody>
          <a:bodyPr/>
          <a:lstStyle>
            <a:lvl1pPr algn="ctr">
              <a:defRPr b="1">
                <a:solidFill>
                  <a:schemeClr val="bg1"/>
                </a:solidFill>
              </a:defRPr>
            </a:lvl1pPr>
          </a:lstStyle>
          <a:p>
            <a:fld id="{7A5DDAD3-E743-4B29-A948-63E93E36D1BF}" type="slidenum">
              <a:rPr lang="id-ID" smtClean="0"/>
              <a:pPr/>
              <a:t>‹N°›</a:t>
            </a:fld>
            <a:endParaRPr lang="id-ID"/>
          </a:p>
        </p:txBody>
      </p:sp>
    </p:spTree>
    <p:extLst>
      <p:ext uri="{BB962C8B-B14F-4D97-AF65-F5344CB8AC3E}">
        <p14:creationId xmlns:p14="http://schemas.microsoft.com/office/powerpoint/2010/main" val="20603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Medium Picture Placehol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6CF9BB31-60D2-4BE9-92FE-A8798CD84CF0}" type="datetime1">
              <a:rPr lang="id-ID" smtClean="0"/>
              <a:t>28/08/2025</a:t>
            </a:fld>
            <a:endParaRPr lang="id-ID"/>
          </a:p>
        </p:txBody>
      </p:sp>
      <p:sp>
        <p:nvSpPr>
          <p:cNvPr id="8" name="Oval 7"/>
          <p:cNvSpPr/>
          <p:nvPr userDrawn="1"/>
        </p:nvSpPr>
        <p:spPr>
          <a:xfrm>
            <a:off x="11540067" y="101600"/>
            <a:ext cx="448733" cy="4487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lide Number Placeholder 4"/>
          <p:cNvSpPr>
            <a:spLocks noGrp="1"/>
          </p:cNvSpPr>
          <p:nvPr>
            <p:ph type="sldNum" sz="quarter" idx="12"/>
          </p:nvPr>
        </p:nvSpPr>
        <p:spPr>
          <a:xfrm>
            <a:off x="11472332" y="134406"/>
            <a:ext cx="584201" cy="365125"/>
          </a:xfrm>
        </p:spPr>
        <p:txBody>
          <a:bodyPr/>
          <a:lstStyle>
            <a:lvl1pPr algn="ctr">
              <a:defRPr b="1">
                <a:solidFill>
                  <a:schemeClr val="bg1"/>
                </a:solidFill>
              </a:defRPr>
            </a:lvl1pPr>
          </a:lstStyle>
          <a:p>
            <a:fld id="{7A5DDAD3-E743-4B29-A948-63E93E36D1BF}" type="slidenum">
              <a:rPr lang="id-ID" smtClean="0"/>
              <a:pPr/>
              <a:t>‹N°›</a:t>
            </a:fld>
            <a:endParaRPr lang="id-ID"/>
          </a:p>
        </p:txBody>
      </p:sp>
      <p:sp>
        <p:nvSpPr>
          <p:cNvPr id="7" name="Picture Placeholder 2"/>
          <p:cNvSpPr>
            <a:spLocks noGrp="1"/>
          </p:cNvSpPr>
          <p:nvPr>
            <p:ph type="pic" sz="quarter" idx="13"/>
          </p:nvPr>
        </p:nvSpPr>
        <p:spPr>
          <a:xfrm>
            <a:off x="1073436" y="1992849"/>
            <a:ext cx="4320000" cy="3960000"/>
          </a:xfrm>
        </p:spPr>
      </p:sp>
    </p:spTree>
    <p:extLst>
      <p:ext uri="{BB962C8B-B14F-4D97-AF65-F5344CB8AC3E}">
        <p14:creationId xmlns:p14="http://schemas.microsoft.com/office/powerpoint/2010/main" val="1088233252"/>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A3354-35A3-4475-B622-72BE953716D5}" type="slidenum">
              <a:rPr lang="id-ID" smtClean="0"/>
              <a:t>‹N°›</a:t>
            </a:fld>
            <a:endParaRPr lang="id-ID"/>
          </a:p>
        </p:txBody>
      </p:sp>
    </p:spTree>
    <p:extLst>
      <p:ext uri="{BB962C8B-B14F-4D97-AF65-F5344CB8AC3E}">
        <p14:creationId xmlns:p14="http://schemas.microsoft.com/office/powerpoint/2010/main" val="1372779389"/>
      </p:ext>
    </p:extLst>
  </p:cSld>
  <p:clrMap bg1="lt1" tx1="dk1" bg2="lt2" tx2="dk2" accent1="accent1" accent2="accent2" accent3="accent3" accent4="accent4" accent5="accent5" accent6="accent6" hlink="hlink" folHlink="folHlink"/>
  <p:sldLayoutIdLst>
    <p:sldLayoutId id="2147483660" r:id="rId1"/>
    <p:sldLayoutId id="2147483733" r:id="rId2"/>
    <p:sldLayoutId id="2147483730" r:id="rId3"/>
    <p:sldLayoutId id="2147483731" r:id="rId4"/>
    <p:sldLayoutId id="2147483732" r:id="rId5"/>
    <p:sldLayoutId id="2147483726" r:id="rId6"/>
    <p:sldLayoutId id="2147483716" r:id="rId7"/>
    <p:sldLayoutId id="2147483715" r:id="rId8"/>
    <p:sldLayoutId id="2147483713" r:id="rId9"/>
    <p:sldLayoutId id="2147483714" r:id="rId10"/>
    <p:sldLayoutId id="2147483710" r:id="rId11"/>
    <p:sldLayoutId id="2147483711" r:id="rId12"/>
    <p:sldLayoutId id="2147483709" r:id="rId13"/>
    <p:sldLayoutId id="2147483707" r:id="rId14"/>
    <p:sldLayoutId id="2147483708" r:id="rId15"/>
    <p:sldLayoutId id="2147483705" r:id="rId16"/>
    <p:sldLayoutId id="2147483703" r:id="rId17"/>
    <p:sldLayoutId id="2147483718" r:id="rId18"/>
    <p:sldLayoutId id="2147483702" r:id="rId19"/>
    <p:sldLayoutId id="2147483719" r:id="rId20"/>
    <p:sldLayoutId id="2147483706" r:id="rId21"/>
    <p:sldLayoutId id="2147483725" r:id="rId22"/>
    <p:sldLayoutId id="2147483697" r:id="rId23"/>
    <p:sldLayoutId id="2147483698" r:id="rId24"/>
    <p:sldLayoutId id="2147483689" r:id="rId25"/>
    <p:sldLayoutId id="2147483691" r:id="rId26"/>
    <p:sldLayoutId id="2147483678" r:id="rId27"/>
    <p:sldLayoutId id="2147483683" r:id="rId28"/>
    <p:sldLayoutId id="2147483695" r:id="rId29"/>
    <p:sldLayoutId id="2147483696" r:id="rId30"/>
    <p:sldLayoutId id="2147483679" r:id="rId31"/>
    <p:sldLayoutId id="2147483717" r:id="rId32"/>
    <p:sldLayoutId id="2147483720" r:id="rId33"/>
    <p:sldLayoutId id="2147483688" r:id="rId34"/>
    <p:sldLayoutId id="2147483684" r:id="rId35"/>
    <p:sldLayoutId id="2147483722" r:id="rId36"/>
    <p:sldLayoutId id="2147483729" r:id="rId37"/>
    <p:sldLayoutId id="2147483685" r:id="rId38"/>
    <p:sldLayoutId id="2147483712" r:id="rId39"/>
    <p:sldLayoutId id="2147483686" r:id="rId40"/>
    <p:sldLayoutId id="2147483687" r:id="rId41"/>
    <p:sldLayoutId id="2147483680" r:id="rId42"/>
    <p:sldLayoutId id="2147483682" r:id="rId43"/>
    <p:sldLayoutId id="2147483681" r:id="rId44"/>
    <p:sldLayoutId id="2147483690" r:id="rId45"/>
    <p:sldLayoutId id="2147483728" r:id="rId46"/>
    <p:sldLayoutId id="2147483727" r:id="rId47"/>
    <p:sldLayoutId id="2147483724" r:id="rId48"/>
    <p:sldLayoutId id="2147483675" r:id="rId49"/>
    <p:sldLayoutId id="2147483655" r:id="rId50"/>
    <p:sldLayoutId id="2147483704" r:id="rId51"/>
    <p:sldLayoutId id="2147483699" r:id="rId52"/>
    <p:sldLayoutId id="2147483700" r:id="rId53"/>
    <p:sldLayoutId id="2147483694" r:id="rId54"/>
    <p:sldLayoutId id="2147483723" r:id="rId55"/>
    <p:sldLayoutId id="2147483721" r:id="rId56"/>
    <p:sldLayoutId id="2147483673" r:id="rId57"/>
    <p:sldLayoutId id="2147483674" r:id="rId58"/>
    <p:sldLayoutId id="2147483676" r:id="rId59"/>
    <p:sldLayoutId id="2147483701" r:id="rId60"/>
    <p:sldLayoutId id="2147483693" r:id="rId61"/>
    <p:sldLayoutId id="2147483677" r:id="rId62"/>
    <p:sldLayoutId id="2147483692" r:id="rId6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8" Type="http://schemas.openxmlformats.org/officeDocument/2006/relationships/hyperlink" Target="https://twitter.com/jpbi365" TargetMode="External"/><Relationship Id="rId13"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7.jpeg"/><Relationship Id="rId12" Type="http://schemas.openxmlformats.org/officeDocument/2006/relationships/hyperlink" Target="https://www.linkedin.com/in/power-bi-academy/?originalSubdomain=fr" TargetMode="External"/><Relationship Id="rId2"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image" Target="../media/image6.jpeg"/><Relationship Id="rId11" Type="http://schemas.openxmlformats.org/officeDocument/2006/relationships/image" Target="../media/image9.png"/><Relationship Id="rId5" Type="http://schemas.openxmlformats.org/officeDocument/2006/relationships/image" Target="../media/image5.png"/><Relationship Id="rId10" Type="http://schemas.openxmlformats.org/officeDocument/2006/relationships/hyperlink" Target="https://www.youtube.com/channel/UCp84ZaRmuoZltSA8mQFI0rA" TargetMode="External"/><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channel/UCILVtCQSiLtkm0Cmc1MMSvQ" TargetMode="External"/><Relationship Id="rId3" Type="http://schemas.microsoft.com/office/2007/relationships/hdphoto" Target="../media/hdphoto2.wdp"/><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3.xml"/><Relationship Id="rId6" Type="http://schemas.openxmlformats.org/officeDocument/2006/relationships/hyperlink" Target="https://twitter.com/Datatouille" TargetMode="Externa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image" Target="../media/image12.png"/><Relationship Id="rId4" Type="http://schemas.openxmlformats.org/officeDocument/2006/relationships/hyperlink" Target="https://www.linkedin.com/in/tristanmalherbe/" TargetMode="Externa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hyperlink" Target="https://courses.edx.org/certificates/d6959b3e0da54b619ec15405e5e90212" TargetMode="External"/><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6.png"/><Relationship Id="rId2" Type="http://schemas.openxmlformats.org/officeDocument/2006/relationships/hyperlink" Target="https://www.linkedin.com/in/jonathanchanal/" TargetMode="External"/><Relationship Id="rId1" Type="http://schemas.openxmlformats.org/officeDocument/2006/relationships/slideLayout" Target="../slideLayouts/slideLayout23.xml"/><Relationship Id="rId6" Type="http://schemas.openxmlformats.org/officeDocument/2006/relationships/hyperlink" Target="https://www.youracclaim.com/badges/d2e66701-1b08-4b0a-83a3-903beddcab98/linked_in_profile" TargetMode="External"/><Relationship Id="rId11" Type="http://schemas.openxmlformats.org/officeDocument/2006/relationships/hyperlink" Target="https://www.certiport.com/portal/Pages/ViewTranscript.aspx?printview=true&amp;defaultlang=FRA" TargetMode="External"/><Relationship Id="rId5" Type="http://schemas.microsoft.com/office/2007/relationships/hdphoto" Target="../media/hdphoto3.wdp"/><Relationship Id="rId10" Type="http://schemas.microsoft.com/office/2007/relationships/hdphoto" Target="../media/hdphoto4.wdp"/><Relationship Id="rId4" Type="http://schemas.openxmlformats.org/officeDocument/2006/relationships/image" Target="../media/image14.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9.png"/><Relationship Id="rId3" Type="http://schemas.openxmlformats.org/officeDocument/2006/relationships/hyperlink" Target="https://www.linkedin.com/in/matthieu-mamet-1249a2129/" TargetMode="External"/><Relationship Id="rId7" Type="http://schemas.openxmlformats.org/officeDocument/2006/relationships/image" Target="../media/image13.png"/><Relationship Id="rId12" Type="http://schemas.microsoft.com/office/2007/relationships/hdphoto" Target="../media/hdphoto6.wdp"/><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9.png"/><Relationship Id="rId11" Type="http://schemas.openxmlformats.org/officeDocument/2006/relationships/image" Target="../media/image18.png"/><Relationship Id="rId5" Type="http://schemas.openxmlformats.org/officeDocument/2006/relationships/hyperlink" Target="https://www.youtube.com/channel/UC8pmDkJFMoE3zXAK3IzNXxw" TargetMode="External"/><Relationship Id="rId10" Type="http://schemas.openxmlformats.org/officeDocument/2006/relationships/hyperlink" Target="https://app.powerbi.com/view?r=eyJrIjoiZDMwYmYxOTktYjRlMi00NWQwLWFhMzAtZWExY2RiNTgxYzBiIiwidCI6ImQyMjVjZTg2LTY2OTctNDk4OS1hZTY1LTg5MTcxYTNkOGRkYSIsImMiOjh9" TargetMode="External"/><Relationship Id="rId4" Type="http://schemas.openxmlformats.org/officeDocument/2006/relationships/image" Target="../media/image10.png"/><Relationship Id="rId9" Type="http://schemas.microsoft.com/office/2007/relationships/hdphoto" Target="../media/hdphoto5.wdp"/></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www.linkedin.com/in/arnaud-gd/" TargetMode="External"/><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microsoft.com/office/2007/relationships/hdphoto" Target="../media/hdphoto7.wdp"/><Relationship Id="rId5" Type="http://schemas.openxmlformats.org/officeDocument/2006/relationships/image" Target="../media/image20.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linkedin.com/in/noureddine-tas-996178229/" TargetMode="External"/><Relationship Id="rId1" Type="http://schemas.openxmlformats.org/officeDocument/2006/relationships/slideLayout" Target="../slideLayouts/slideLayout23.xml"/><Relationship Id="rId6" Type="http://schemas.openxmlformats.org/officeDocument/2006/relationships/image" Target="../media/image19.png"/><Relationship Id="rId5" Type="http://schemas.microsoft.com/office/2007/relationships/hdphoto" Target="../media/hdphoto8.wdp"/><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www.linkedin.com/in/franck-servant-roumey-a9361119/" TargetMode="External"/><Relationship Id="rId7" Type="http://schemas.openxmlformats.org/officeDocument/2006/relationships/hyperlink" Target="https://www.credly.com/badges/6e72146c-721b-47d5-8c91-8dc8b2242f1f/public_url" TargetMode="External"/><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23.jpeg"/><Relationship Id="rId5" Type="http://schemas.openxmlformats.org/officeDocument/2006/relationships/image" Target="../media/image19.png"/><Relationship Id="rId4" Type="http://schemas.openxmlformats.org/officeDocument/2006/relationships/image" Target="../media/image10.png"/><Relationship Id="rId9" Type="http://schemas.openxmlformats.org/officeDocument/2006/relationships/image" Target="../media/image25.svg"/></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k&#233;vin-torti/" TargetMode="External"/><Relationship Id="rId7" Type="http://schemas.microsoft.com/office/2007/relationships/hdphoto" Target="../media/hdphoto9.wdp"/><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image" Target="../media/image26.png"/><Relationship Id="rId5" Type="http://schemas.openxmlformats.org/officeDocument/2006/relationships/image" Target="../media/image1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19.png"/><Relationship Id="rId5" Type="http://schemas.openxmlformats.org/officeDocument/2006/relationships/image" Target="../media/image10.png"/><Relationship Id="rId4" Type="http://schemas.openxmlformats.org/officeDocument/2006/relationships/hyperlink" Target="https://www.linkedin.com/in/k&#233;vin-torti/"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www.linkedin.com/in/k&#233;vin-torti/" TargetMode="External"/><Relationship Id="rId7" Type="http://schemas.microsoft.com/office/2007/relationships/hdphoto" Target="../media/hdphoto10.wdp"/><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28.png"/><Relationship Id="rId5" Type="http://schemas.openxmlformats.org/officeDocument/2006/relationships/image" Target="../media/image19.png"/><Relationship Id="rId4" Type="http://schemas.openxmlformats.org/officeDocument/2006/relationships/image" Target="../media/image10.png"/><Relationship Id="rId9" Type="http://schemas.openxmlformats.org/officeDocument/2006/relationships/image" Target="../media/image3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in/k&#233;vin-torti/" TargetMode="External"/><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31.jpeg"/><Relationship Id="rId5" Type="http://schemas.openxmlformats.org/officeDocument/2006/relationships/image" Target="../media/image19.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s://bit.ly/datapulse_achats" TargetMode="External"/><Relationship Id="rId2" Type="http://schemas.openxmlformats.org/officeDocument/2006/relationships/hyperlink" Target="https://lc.cx/cJN2pw" TargetMode="External"/><Relationship Id="rId1" Type="http://schemas.openxmlformats.org/officeDocument/2006/relationships/slideLayout" Target="../slideLayouts/slideLayout1.xml"/><Relationship Id="rId6" Type="http://schemas.openxmlformats.org/officeDocument/2006/relationships/hyperlink" Target="https://bit.ly/datapulse_rh" TargetMode="External"/><Relationship Id="rId5" Type="http://schemas.openxmlformats.org/officeDocument/2006/relationships/hyperlink" Target="https://bit.ly/datapulse_comptafinance" TargetMode="External"/><Relationship Id="rId4" Type="http://schemas.openxmlformats.org/officeDocument/2006/relationships/hyperlink" Target="https://bit.ly/datapulse_vente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71"/>
          <p:cNvSpPr>
            <a:spLocks noEditPoints="1"/>
          </p:cNvSpPr>
          <p:nvPr userDrawn="1"/>
        </p:nvSpPr>
        <p:spPr bwMode="auto">
          <a:xfrm>
            <a:off x="696724" y="1217684"/>
            <a:ext cx="4873239" cy="4147199"/>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solidFill>
            <a:schemeClr val="tx2">
              <a:alpha val="6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72"/>
          <p:cNvSpPr>
            <a:spLocks noEditPoints="1"/>
          </p:cNvSpPr>
          <p:nvPr userDrawn="1"/>
        </p:nvSpPr>
        <p:spPr bwMode="auto">
          <a:xfrm>
            <a:off x="5892773" y="1541455"/>
            <a:ext cx="5495663" cy="3902641"/>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2">
              <a:alpha val="6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 name="Oval 4"/>
          <p:cNvSpPr/>
          <p:nvPr/>
        </p:nvSpPr>
        <p:spPr>
          <a:xfrm>
            <a:off x="5569964" y="2687866"/>
            <a:ext cx="1056903" cy="10569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a:extLst>
              <a:ext uri="{FF2B5EF4-FFF2-40B4-BE49-F238E27FC236}">
                <a16:creationId xmlns:a16="http://schemas.microsoft.com/office/drawing/2014/main" id="{29ECEBD8-BBC6-43BE-96B6-9F5C33627047}"/>
              </a:ext>
            </a:extLst>
          </p:cNvPr>
          <p:cNvSpPr txBox="1"/>
          <p:nvPr/>
        </p:nvSpPr>
        <p:spPr>
          <a:xfrm>
            <a:off x="4684395" y="2893152"/>
            <a:ext cx="2823209" cy="646331"/>
          </a:xfrm>
          <a:prstGeom prst="rect">
            <a:avLst/>
          </a:prstGeom>
          <a:noFill/>
        </p:spPr>
        <p:txBody>
          <a:bodyPr wrap="none" rtlCol="0">
            <a:spAutoFit/>
          </a:bodyPr>
          <a:lstStyle/>
          <a:p>
            <a:pPr algn="ctr"/>
            <a:r>
              <a:rPr lang="fr-FR" sz="3600" b="1" spc="300">
                <a:latin typeface="+mj-lt"/>
              </a:rPr>
              <a:t>Data Pulse</a:t>
            </a:r>
            <a:endParaRPr lang="id-ID" sz="3600" b="1" spc="300">
              <a:latin typeface="+mj-lt"/>
            </a:endParaRPr>
          </a:p>
        </p:txBody>
      </p:sp>
    </p:spTree>
    <p:extLst>
      <p:ext uri="{BB962C8B-B14F-4D97-AF65-F5344CB8AC3E}">
        <p14:creationId xmlns:p14="http://schemas.microsoft.com/office/powerpoint/2010/main" val="49095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750"/>
                                        <p:tgtEl>
                                          <p:spTgt spid="2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Espace réservé pour une image  16">
            <a:extLst>
              <a:ext uri="{FF2B5EF4-FFF2-40B4-BE49-F238E27FC236}">
                <a16:creationId xmlns:a16="http://schemas.microsoft.com/office/drawing/2014/main" id="{7F35F16E-8864-42FD-955B-E7BB94A87351}"/>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7721" b="7721"/>
          <a:stretch>
            <a:fillRect/>
          </a:stretch>
        </p:blipFill>
        <p:spPr>
          <a:xfrm>
            <a:off x="825283" y="268055"/>
            <a:ext cx="1800000" cy="1800000"/>
          </a:xfrm>
          <a:prstGeom prst="flowChartConnector">
            <a:avLst/>
          </a:prstGeom>
          <a:ln>
            <a:solidFill>
              <a:schemeClr val="tx1">
                <a:lumMod val="65000"/>
              </a:schemeClr>
            </a:solidFill>
          </a:ln>
        </p:spPr>
      </p:pic>
      <p:sp>
        <p:nvSpPr>
          <p:cNvPr id="2" name="Slide Number Placeholder 1"/>
          <p:cNvSpPr>
            <a:spLocks noGrp="1"/>
          </p:cNvSpPr>
          <p:nvPr>
            <p:ph type="sldNum" sz="quarter" idx="12"/>
          </p:nvPr>
        </p:nvSpPr>
        <p:spPr>
          <a:xfrm>
            <a:off x="11355750" y="134406"/>
            <a:ext cx="821268" cy="365125"/>
          </a:xfrm>
        </p:spPr>
        <p:txBody>
          <a:bodyPr/>
          <a:lstStyle/>
          <a:p>
            <a:fld id="{7A5DDAD3-E743-4B29-A948-63E93E36D1BF}" type="slidenum">
              <a:rPr lang="id-ID" smtClean="0"/>
              <a:pPr/>
              <a:t>10</a:t>
            </a:fld>
            <a:endParaRPr lang="id-ID"/>
          </a:p>
        </p:txBody>
      </p:sp>
      <p:sp>
        <p:nvSpPr>
          <p:cNvPr id="3" name="TextBox 2"/>
          <p:cNvSpPr txBox="1"/>
          <p:nvPr/>
        </p:nvSpPr>
        <p:spPr>
          <a:xfrm>
            <a:off x="4350599" y="577262"/>
            <a:ext cx="3479606" cy="523220"/>
          </a:xfrm>
          <a:prstGeom prst="rect">
            <a:avLst/>
          </a:prstGeom>
          <a:noFill/>
        </p:spPr>
        <p:txBody>
          <a:bodyPr wrap="none" rtlCol="0">
            <a:spAutoFit/>
          </a:bodyPr>
          <a:lstStyle/>
          <a:p>
            <a:pPr algn="ctr"/>
            <a:r>
              <a:rPr lang="fr-FR" sz="2800">
                <a:latin typeface="+mj-lt"/>
              </a:rPr>
              <a:t>Jean-Pierre Girardot</a:t>
            </a:r>
            <a:endParaRPr lang="id-ID" sz="2800">
              <a:latin typeface="+mj-lt"/>
            </a:endParaRPr>
          </a:p>
        </p:txBody>
      </p:sp>
      <p:sp>
        <p:nvSpPr>
          <p:cNvPr id="4" name="TextBox 3"/>
          <p:cNvSpPr txBox="1"/>
          <p:nvPr/>
        </p:nvSpPr>
        <p:spPr>
          <a:xfrm>
            <a:off x="5240925" y="936630"/>
            <a:ext cx="1698928" cy="338554"/>
          </a:xfrm>
          <a:prstGeom prst="rect">
            <a:avLst/>
          </a:prstGeom>
          <a:noFill/>
        </p:spPr>
        <p:txBody>
          <a:bodyPr wrap="none" rtlCol="0">
            <a:spAutoFit/>
          </a:bodyPr>
          <a:lstStyle/>
          <a:p>
            <a:pPr algn="ctr"/>
            <a:r>
              <a:rPr lang="fr-FR" sz="1600">
                <a:solidFill>
                  <a:schemeClr val="tx2"/>
                </a:solidFill>
                <a:latin typeface="Calibri Light" panose="020F0302020204030204" pitchFamily="34" charset="0"/>
              </a:rPr>
              <a:t>Associé Fondateur</a:t>
            </a:r>
            <a:endParaRPr lang="id-ID" sz="1600">
              <a:solidFill>
                <a:schemeClr val="tx2"/>
              </a:solidFill>
              <a:latin typeface="Calibri Light" panose="020F0302020204030204" pitchFamily="34" charset="0"/>
            </a:endParaRPr>
          </a:p>
        </p:txBody>
      </p:sp>
      <p:grpSp>
        <p:nvGrpSpPr>
          <p:cNvPr id="5" name="Group 4"/>
          <p:cNvGrpSpPr/>
          <p:nvPr/>
        </p:nvGrpSpPr>
        <p:grpSpPr>
          <a:xfrm>
            <a:off x="5314502" y="271718"/>
            <a:ext cx="1425895" cy="1376617"/>
            <a:chOff x="5314502" y="537541"/>
            <a:chExt cx="1425895" cy="1376617"/>
          </a:xfrm>
        </p:grpSpPr>
        <p:grpSp>
          <p:nvGrpSpPr>
            <p:cNvPr id="6" name="Group 5"/>
            <p:cNvGrpSpPr/>
            <p:nvPr/>
          </p:nvGrpSpPr>
          <p:grpSpPr>
            <a:xfrm>
              <a:off x="5314502" y="537541"/>
              <a:ext cx="616898" cy="398711"/>
              <a:chOff x="7324056" y="694593"/>
              <a:chExt cx="616898" cy="398711"/>
            </a:xfrm>
          </p:grpSpPr>
          <p:sp>
            <p:nvSpPr>
              <p:cNvPr id="11" name="Freeform 23"/>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25"/>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27"/>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 name="Group 6"/>
            <p:cNvGrpSpPr/>
            <p:nvPr/>
          </p:nvGrpSpPr>
          <p:grpSpPr>
            <a:xfrm>
              <a:off x="6261313" y="1506868"/>
              <a:ext cx="479084" cy="407290"/>
              <a:chOff x="8086770" y="1485428"/>
              <a:chExt cx="479084" cy="407290"/>
            </a:xfrm>
          </p:grpSpPr>
          <p:sp>
            <p:nvSpPr>
              <p:cNvPr id="8" name="Freeform 24"/>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 name="Freeform 26"/>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Freeform 28"/>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21" name="TextBox 23"/>
          <p:cNvSpPr txBox="1"/>
          <p:nvPr/>
        </p:nvSpPr>
        <p:spPr>
          <a:xfrm>
            <a:off x="519872" y="4716860"/>
            <a:ext cx="2087563"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Raleway" panose="020B0003030101060003" pitchFamily="34" charset="0"/>
              </a:rPr>
              <a:t>Ecrivain</a:t>
            </a:r>
            <a:endParaRPr lang="id-ID" b="1">
              <a:latin typeface="Raleway" panose="020B0003030101060003" pitchFamily="34" charset="0"/>
            </a:endParaRPr>
          </a:p>
        </p:txBody>
      </p:sp>
      <p:cxnSp>
        <p:nvCxnSpPr>
          <p:cNvPr id="24" name="Straight Connector 23"/>
          <p:cNvCxnSpPr/>
          <p:nvPr/>
        </p:nvCxnSpPr>
        <p:spPr>
          <a:xfrm>
            <a:off x="492395" y="5069944"/>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Box 23"/>
          <p:cNvSpPr txBox="1"/>
          <p:nvPr/>
        </p:nvSpPr>
        <p:spPr>
          <a:xfrm>
            <a:off x="497754" y="3386406"/>
            <a:ext cx="2087563"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Raleway" panose="020B0003030101060003" pitchFamily="34" charset="0"/>
              </a:rPr>
              <a:t>Conférencier</a:t>
            </a:r>
            <a:endParaRPr lang="id-ID" b="1">
              <a:latin typeface="Raleway" panose="020B0003030101060003" pitchFamily="34" charset="0"/>
            </a:endParaRPr>
          </a:p>
        </p:txBody>
      </p:sp>
      <p:cxnSp>
        <p:nvCxnSpPr>
          <p:cNvPr id="26" name="Straight Connector 25"/>
          <p:cNvCxnSpPr/>
          <p:nvPr/>
        </p:nvCxnSpPr>
        <p:spPr>
          <a:xfrm>
            <a:off x="492395" y="3751592"/>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3"/>
          <p:cNvSpPr txBox="1"/>
          <p:nvPr/>
        </p:nvSpPr>
        <p:spPr>
          <a:xfrm>
            <a:off x="326739" y="2611316"/>
            <a:ext cx="2545100"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a:latin typeface="Raleway" panose="020B0003030101060003" pitchFamily="34" charset="0"/>
              </a:rPr>
              <a:t>Jean-Pierre Girardot</a:t>
            </a:r>
            <a:endParaRPr lang="id-ID" b="1">
              <a:latin typeface="Raleway" panose="020B0003030101060003" pitchFamily="34" charset="0"/>
            </a:endParaRPr>
          </a:p>
        </p:txBody>
      </p:sp>
      <p:sp>
        <p:nvSpPr>
          <p:cNvPr id="28" name="TextBox 23"/>
          <p:cNvSpPr txBox="1"/>
          <p:nvPr/>
        </p:nvSpPr>
        <p:spPr>
          <a:xfrm>
            <a:off x="469621" y="2223881"/>
            <a:ext cx="2520000" cy="369332"/>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a:solidFill>
                  <a:schemeClr val="bg1"/>
                </a:solidFill>
                <a:latin typeface="Raleway" panose="020B0003030101060003" pitchFamily="34" charset="0"/>
              </a:rPr>
              <a:t>Associé Fondateur</a:t>
            </a:r>
            <a:endParaRPr lang="id-ID" b="1">
              <a:solidFill>
                <a:schemeClr val="bg1"/>
              </a:solidFill>
              <a:latin typeface="Raleway" panose="020B0003030101060003" pitchFamily="34" charset="0"/>
            </a:endParaRPr>
          </a:p>
        </p:txBody>
      </p:sp>
      <p:pic>
        <p:nvPicPr>
          <p:cNvPr id="72" name="Image 71">
            <a:extLst>
              <a:ext uri="{FF2B5EF4-FFF2-40B4-BE49-F238E27FC236}">
                <a16:creationId xmlns:a16="http://schemas.microsoft.com/office/drawing/2014/main" id="{2C17E7C5-EFF3-40BA-999B-FB15DFD12900}"/>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523432" y="5216850"/>
            <a:ext cx="1007563" cy="1301448"/>
          </a:xfrm>
          <a:prstGeom prst="rect">
            <a:avLst/>
          </a:prstGeom>
          <a:noFill/>
          <a:ln>
            <a:noFill/>
          </a:ln>
        </p:spPr>
      </p:pic>
      <p:cxnSp>
        <p:nvCxnSpPr>
          <p:cNvPr id="75" name="Straight Connector 23">
            <a:extLst>
              <a:ext uri="{FF2B5EF4-FFF2-40B4-BE49-F238E27FC236}">
                <a16:creationId xmlns:a16="http://schemas.microsoft.com/office/drawing/2014/main" id="{0B376EA9-5D2E-41D6-B388-5C9DC5026983}"/>
              </a:ext>
            </a:extLst>
          </p:cNvPr>
          <p:cNvCxnSpPr/>
          <p:nvPr/>
        </p:nvCxnSpPr>
        <p:spPr>
          <a:xfrm>
            <a:off x="3657121" y="5061919"/>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1" name="TextBox 23">
            <a:extLst>
              <a:ext uri="{FF2B5EF4-FFF2-40B4-BE49-F238E27FC236}">
                <a16:creationId xmlns:a16="http://schemas.microsoft.com/office/drawing/2014/main" id="{2FB060B1-64E7-420F-9F77-941AEA8A482E}"/>
              </a:ext>
            </a:extLst>
          </p:cNvPr>
          <p:cNvSpPr txBox="1"/>
          <p:nvPr/>
        </p:nvSpPr>
        <p:spPr>
          <a:xfrm>
            <a:off x="3668931" y="4692587"/>
            <a:ext cx="4273841"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Raleway" panose="020B0003030101060003" pitchFamily="34" charset="0"/>
              </a:rPr>
              <a:t>Fondateur de Power BI </a:t>
            </a:r>
            <a:r>
              <a:rPr lang="fr-FR" b="1" err="1">
                <a:latin typeface="Raleway" panose="020B0003030101060003" pitchFamily="34" charset="0"/>
              </a:rPr>
              <a:t>Academy</a:t>
            </a:r>
            <a:endParaRPr lang="id-ID" b="1">
              <a:latin typeface="Raleway" panose="020B0003030101060003" pitchFamily="34" charset="0"/>
            </a:endParaRPr>
          </a:p>
        </p:txBody>
      </p:sp>
      <p:pic>
        <p:nvPicPr>
          <p:cNvPr id="94" name="Image 93">
            <a:extLst>
              <a:ext uri="{FF2B5EF4-FFF2-40B4-BE49-F238E27FC236}">
                <a16:creationId xmlns:a16="http://schemas.microsoft.com/office/drawing/2014/main" id="{B44BDCC2-D78C-4017-BAB2-D606CC350E7C}"/>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3657121" y="5204264"/>
            <a:ext cx="2545100" cy="1382018"/>
          </a:xfrm>
          <a:prstGeom prst="rect">
            <a:avLst/>
          </a:prstGeom>
        </p:spPr>
      </p:pic>
      <p:pic>
        <p:nvPicPr>
          <p:cNvPr id="95" name="Image 94">
            <a:extLst>
              <a:ext uri="{FF2B5EF4-FFF2-40B4-BE49-F238E27FC236}">
                <a16:creationId xmlns:a16="http://schemas.microsoft.com/office/drawing/2014/main" id="{30132829-C066-46E4-A069-96170B615E0A}"/>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1344808" y="3904083"/>
            <a:ext cx="720000" cy="720000"/>
          </a:xfrm>
          <a:prstGeom prst="rect">
            <a:avLst/>
          </a:prstGeom>
        </p:spPr>
      </p:pic>
      <p:pic>
        <p:nvPicPr>
          <p:cNvPr id="96" name="Image 95">
            <a:extLst>
              <a:ext uri="{FF2B5EF4-FFF2-40B4-BE49-F238E27FC236}">
                <a16:creationId xmlns:a16="http://schemas.microsoft.com/office/drawing/2014/main" id="{061306DF-AB7E-415C-A755-B9F114C1FF2C}"/>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496365" y="3898653"/>
            <a:ext cx="720000" cy="720000"/>
          </a:xfrm>
          <a:prstGeom prst="rect">
            <a:avLst/>
          </a:prstGeom>
        </p:spPr>
      </p:pic>
      <p:sp>
        <p:nvSpPr>
          <p:cNvPr id="35" name="Rectangle 34">
            <a:extLst>
              <a:ext uri="{FF2B5EF4-FFF2-40B4-BE49-F238E27FC236}">
                <a16:creationId xmlns:a16="http://schemas.microsoft.com/office/drawing/2014/main" id="{0961728E-0C0B-4CC7-9E6D-BA756D28E96C}"/>
              </a:ext>
            </a:extLst>
          </p:cNvPr>
          <p:cNvSpPr/>
          <p:nvPr/>
        </p:nvSpPr>
        <p:spPr>
          <a:xfrm>
            <a:off x="3633332" y="2817084"/>
            <a:ext cx="3700355" cy="1754326"/>
          </a:xfrm>
          <a:prstGeom prst="rect">
            <a:avLst/>
          </a:prstGeom>
        </p:spPr>
        <p:txBody>
          <a:bodyPr wrap="square">
            <a:spAutoFit/>
          </a:bodyPr>
          <a:lstStyle/>
          <a:p>
            <a:pPr algn="just"/>
            <a:r>
              <a:rPr lang="fr-FR" sz="1200"/>
              <a:t>Jean-Pierre vous offre une expérience d’entrepreneur à pour vous accompagner dans la transformation d’outils de </a:t>
            </a:r>
            <a:r>
              <a:rPr lang="fr-FR" sz="1200" err="1"/>
              <a:t>reporting</a:t>
            </a:r>
            <a:r>
              <a:rPr lang="fr-FR" sz="1200"/>
              <a:t> classiques vers  des solutions de BI Libre-Service, garantie d’une diffusion facile et d’une adoption forte par l’utilisation d’Excel et de la suite Power BI.</a:t>
            </a:r>
          </a:p>
          <a:p>
            <a:pPr algn="just"/>
            <a:endParaRPr lang="fr-FR" sz="1200"/>
          </a:p>
          <a:p>
            <a:pPr algn="just"/>
            <a:r>
              <a:rPr lang="fr-FR" sz="1200"/>
              <a:t>Il vous épaule dans la définition des stratégies de </a:t>
            </a:r>
            <a:r>
              <a:rPr lang="fr-FR" sz="1200" err="1"/>
              <a:t>reporting</a:t>
            </a:r>
            <a:r>
              <a:rPr lang="fr-FR" sz="1200"/>
              <a:t>, de gouvernance et d’intégration de données de sources hétérogènes, structurées et non structurées.</a:t>
            </a:r>
          </a:p>
        </p:txBody>
      </p:sp>
      <p:sp>
        <p:nvSpPr>
          <p:cNvPr id="39" name="Rounded Rectangle 59">
            <a:extLst>
              <a:ext uri="{FF2B5EF4-FFF2-40B4-BE49-F238E27FC236}">
                <a16:creationId xmlns:a16="http://schemas.microsoft.com/office/drawing/2014/main" id="{37B93643-39C5-49EB-9467-352E5C1455B2}"/>
              </a:ext>
            </a:extLst>
          </p:cNvPr>
          <p:cNvSpPr/>
          <p:nvPr/>
        </p:nvSpPr>
        <p:spPr>
          <a:xfrm>
            <a:off x="7863723" y="3193669"/>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61">
            <a:extLst>
              <a:ext uri="{FF2B5EF4-FFF2-40B4-BE49-F238E27FC236}">
                <a16:creationId xmlns:a16="http://schemas.microsoft.com/office/drawing/2014/main" id="{33F4AA68-A328-4FD2-BE7E-6710D9DB1E6C}"/>
              </a:ext>
            </a:extLst>
          </p:cNvPr>
          <p:cNvSpPr/>
          <p:nvPr/>
        </p:nvSpPr>
        <p:spPr>
          <a:xfrm>
            <a:off x="7863723" y="3801719"/>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63">
            <a:extLst>
              <a:ext uri="{FF2B5EF4-FFF2-40B4-BE49-F238E27FC236}">
                <a16:creationId xmlns:a16="http://schemas.microsoft.com/office/drawing/2014/main" id="{014652D7-1F57-4CBD-9643-3B707F247B91}"/>
              </a:ext>
            </a:extLst>
          </p:cNvPr>
          <p:cNvSpPr/>
          <p:nvPr/>
        </p:nvSpPr>
        <p:spPr>
          <a:xfrm>
            <a:off x="7863723" y="4416972"/>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65">
            <a:extLst>
              <a:ext uri="{FF2B5EF4-FFF2-40B4-BE49-F238E27FC236}">
                <a16:creationId xmlns:a16="http://schemas.microsoft.com/office/drawing/2014/main" id="{7789B54B-6CB3-4D96-8C6F-6EF8D3D3FD4D}"/>
              </a:ext>
            </a:extLst>
          </p:cNvPr>
          <p:cNvSpPr/>
          <p:nvPr/>
        </p:nvSpPr>
        <p:spPr>
          <a:xfrm>
            <a:off x="7863723" y="5017819"/>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66">
            <a:extLst>
              <a:ext uri="{FF2B5EF4-FFF2-40B4-BE49-F238E27FC236}">
                <a16:creationId xmlns:a16="http://schemas.microsoft.com/office/drawing/2014/main" id="{46ED583F-F34C-46F6-B576-282522B4065E}"/>
              </a:ext>
            </a:extLst>
          </p:cNvPr>
          <p:cNvSpPr/>
          <p:nvPr/>
        </p:nvSpPr>
        <p:spPr>
          <a:xfrm>
            <a:off x="7863724" y="5017819"/>
            <a:ext cx="2568452" cy="166078"/>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3FFAAA7D-BEF4-49BD-9CC6-41375F6B1BB7}"/>
              </a:ext>
            </a:extLst>
          </p:cNvPr>
          <p:cNvSpPr txBox="1">
            <a:spLocks/>
          </p:cNvSpPr>
          <p:nvPr/>
        </p:nvSpPr>
        <p:spPr>
          <a:xfrm>
            <a:off x="7804065" y="2872317"/>
            <a:ext cx="232490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Power BI</a:t>
            </a:r>
            <a:endParaRPr lang="en-US">
              <a:solidFill>
                <a:schemeClr val="tx2"/>
              </a:solidFill>
              <a:latin typeface="+mj-lt"/>
            </a:endParaRPr>
          </a:p>
        </p:txBody>
      </p:sp>
      <p:sp>
        <p:nvSpPr>
          <p:cNvPr id="45" name="Content Placeholder 2">
            <a:extLst>
              <a:ext uri="{FF2B5EF4-FFF2-40B4-BE49-F238E27FC236}">
                <a16:creationId xmlns:a16="http://schemas.microsoft.com/office/drawing/2014/main" id="{D7D0304D-C876-422F-91AB-B179E494CB89}"/>
              </a:ext>
            </a:extLst>
          </p:cNvPr>
          <p:cNvSpPr txBox="1">
            <a:spLocks/>
          </p:cNvSpPr>
          <p:nvPr/>
        </p:nvSpPr>
        <p:spPr>
          <a:xfrm>
            <a:off x="7804066" y="3499890"/>
            <a:ext cx="2020100"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DAX</a:t>
            </a:r>
            <a:endParaRPr lang="en-US">
              <a:solidFill>
                <a:schemeClr val="tx2"/>
              </a:solidFill>
              <a:latin typeface="+mj-lt"/>
            </a:endParaRPr>
          </a:p>
        </p:txBody>
      </p:sp>
      <p:sp>
        <p:nvSpPr>
          <p:cNvPr id="46" name="Content Placeholder 2">
            <a:extLst>
              <a:ext uri="{FF2B5EF4-FFF2-40B4-BE49-F238E27FC236}">
                <a16:creationId xmlns:a16="http://schemas.microsoft.com/office/drawing/2014/main" id="{F1DCD486-93A5-4E78-9E8D-35F780EF2D9E}"/>
              </a:ext>
            </a:extLst>
          </p:cNvPr>
          <p:cNvSpPr txBox="1">
            <a:spLocks/>
          </p:cNvSpPr>
          <p:nvPr/>
        </p:nvSpPr>
        <p:spPr>
          <a:xfrm>
            <a:off x="7804066" y="4101646"/>
            <a:ext cx="2020100"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Langage M</a:t>
            </a:r>
            <a:endParaRPr lang="en-US">
              <a:solidFill>
                <a:schemeClr val="tx2"/>
              </a:solidFill>
              <a:latin typeface="+mj-lt"/>
            </a:endParaRPr>
          </a:p>
        </p:txBody>
      </p:sp>
      <p:sp>
        <p:nvSpPr>
          <p:cNvPr id="47" name="Content Placeholder 2">
            <a:extLst>
              <a:ext uri="{FF2B5EF4-FFF2-40B4-BE49-F238E27FC236}">
                <a16:creationId xmlns:a16="http://schemas.microsoft.com/office/drawing/2014/main" id="{20EFA2F5-3006-4994-96CC-5E956F1F9FA5}"/>
              </a:ext>
            </a:extLst>
          </p:cNvPr>
          <p:cNvSpPr txBox="1">
            <a:spLocks/>
          </p:cNvSpPr>
          <p:nvPr/>
        </p:nvSpPr>
        <p:spPr>
          <a:xfrm>
            <a:off x="7804066" y="4714253"/>
            <a:ext cx="2020100"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SSIS</a:t>
            </a:r>
            <a:endParaRPr lang="en-US">
              <a:solidFill>
                <a:schemeClr val="tx2"/>
              </a:solidFill>
              <a:latin typeface="+mj-lt"/>
            </a:endParaRPr>
          </a:p>
        </p:txBody>
      </p:sp>
      <p:grpSp>
        <p:nvGrpSpPr>
          <p:cNvPr id="48" name="Group 92">
            <a:extLst>
              <a:ext uri="{FF2B5EF4-FFF2-40B4-BE49-F238E27FC236}">
                <a16:creationId xmlns:a16="http://schemas.microsoft.com/office/drawing/2014/main" id="{62E2D30B-E374-491E-8E63-0722CF2EA7E7}"/>
              </a:ext>
            </a:extLst>
          </p:cNvPr>
          <p:cNvGrpSpPr/>
          <p:nvPr/>
        </p:nvGrpSpPr>
        <p:grpSpPr>
          <a:xfrm>
            <a:off x="11000522" y="2816425"/>
            <a:ext cx="443160" cy="307216"/>
            <a:chOff x="10841351" y="2404559"/>
            <a:chExt cx="443160" cy="307216"/>
          </a:xfrm>
        </p:grpSpPr>
        <p:sp>
          <p:nvSpPr>
            <p:cNvPr id="49" name="Freeform 72">
              <a:extLst>
                <a:ext uri="{FF2B5EF4-FFF2-40B4-BE49-F238E27FC236}">
                  <a16:creationId xmlns:a16="http://schemas.microsoft.com/office/drawing/2014/main" id="{C9867561-A534-4D1F-B2E6-93D8E64198E8}"/>
                </a:ext>
              </a:extLst>
            </p:cNvPr>
            <p:cNvSpPr/>
            <p:nvPr/>
          </p:nvSpPr>
          <p:spPr>
            <a:xfrm flipV="1">
              <a:off x="10849818" y="2419975"/>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TextBox 73">
              <a:extLst>
                <a:ext uri="{FF2B5EF4-FFF2-40B4-BE49-F238E27FC236}">
                  <a16:creationId xmlns:a16="http://schemas.microsoft.com/office/drawing/2014/main" id="{B9770D8F-BBD8-46AC-B472-53063A6E7071}"/>
                </a:ext>
              </a:extLst>
            </p:cNvPr>
            <p:cNvSpPr txBox="1"/>
            <p:nvPr/>
          </p:nvSpPr>
          <p:spPr>
            <a:xfrm>
              <a:off x="10841351" y="2404559"/>
              <a:ext cx="443160" cy="261610"/>
            </a:xfrm>
            <a:prstGeom prst="rect">
              <a:avLst/>
            </a:prstGeom>
            <a:noFill/>
          </p:spPr>
          <p:txBody>
            <a:bodyPr wrap="square" rtlCol="0">
              <a:spAutoFit/>
            </a:bodyPr>
            <a:lstStyle/>
            <a:p>
              <a:pPr algn="ctr"/>
              <a:r>
                <a:rPr lang="en-US" sz="1100" b="1">
                  <a:solidFill>
                    <a:schemeClr val="bg1"/>
                  </a:solidFill>
                </a:rPr>
                <a:t>98%</a:t>
              </a:r>
            </a:p>
          </p:txBody>
        </p:sp>
      </p:grpSp>
      <p:grpSp>
        <p:nvGrpSpPr>
          <p:cNvPr id="51" name="Group 91">
            <a:extLst>
              <a:ext uri="{FF2B5EF4-FFF2-40B4-BE49-F238E27FC236}">
                <a16:creationId xmlns:a16="http://schemas.microsoft.com/office/drawing/2014/main" id="{C6E068C9-FD78-43DC-AB42-7CC52050D0ED}"/>
              </a:ext>
            </a:extLst>
          </p:cNvPr>
          <p:cNvGrpSpPr/>
          <p:nvPr/>
        </p:nvGrpSpPr>
        <p:grpSpPr>
          <a:xfrm>
            <a:off x="11018053" y="3419677"/>
            <a:ext cx="443160" cy="307216"/>
            <a:chOff x="10316425" y="3048026"/>
            <a:chExt cx="443160" cy="307216"/>
          </a:xfrm>
        </p:grpSpPr>
        <p:sp>
          <p:nvSpPr>
            <p:cNvPr id="52" name="Freeform 75">
              <a:extLst>
                <a:ext uri="{FF2B5EF4-FFF2-40B4-BE49-F238E27FC236}">
                  <a16:creationId xmlns:a16="http://schemas.microsoft.com/office/drawing/2014/main" id="{7EA41974-1DF0-4F17-AC8F-C81791F13B0A}"/>
                </a:ext>
              </a:extLst>
            </p:cNvPr>
            <p:cNvSpPr/>
            <p:nvPr/>
          </p:nvSpPr>
          <p:spPr>
            <a:xfrm flipV="1">
              <a:off x="10324892" y="3063442"/>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TextBox 76">
              <a:extLst>
                <a:ext uri="{FF2B5EF4-FFF2-40B4-BE49-F238E27FC236}">
                  <a16:creationId xmlns:a16="http://schemas.microsoft.com/office/drawing/2014/main" id="{964CDDC2-D51C-455D-BD9D-F9E12BF52D7A}"/>
                </a:ext>
              </a:extLst>
            </p:cNvPr>
            <p:cNvSpPr txBox="1"/>
            <p:nvPr/>
          </p:nvSpPr>
          <p:spPr>
            <a:xfrm>
              <a:off x="10316425" y="3048026"/>
              <a:ext cx="443160" cy="261610"/>
            </a:xfrm>
            <a:prstGeom prst="rect">
              <a:avLst/>
            </a:prstGeom>
            <a:noFill/>
          </p:spPr>
          <p:txBody>
            <a:bodyPr wrap="square" rtlCol="0">
              <a:spAutoFit/>
            </a:bodyPr>
            <a:lstStyle/>
            <a:p>
              <a:pPr algn="ctr"/>
              <a:r>
                <a:rPr lang="fr-FR" sz="1100" b="1">
                  <a:solidFill>
                    <a:schemeClr val="bg1"/>
                  </a:solidFill>
                </a:rPr>
                <a:t>98</a:t>
              </a:r>
              <a:r>
                <a:rPr lang="en-US" sz="1100" b="1">
                  <a:solidFill>
                    <a:schemeClr val="bg1"/>
                  </a:solidFill>
                </a:rPr>
                <a:t>%</a:t>
              </a:r>
            </a:p>
          </p:txBody>
        </p:sp>
      </p:grpSp>
      <p:grpSp>
        <p:nvGrpSpPr>
          <p:cNvPr id="54" name="Group 90">
            <a:extLst>
              <a:ext uri="{FF2B5EF4-FFF2-40B4-BE49-F238E27FC236}">
                <a16:creationId xmlns:a16="http://schemas.microsoft.com/office/drawing/2014/main" id="{73FC31E8-DBA8-4309-8F3F-FEE1106B7F85}"/>
              </a:ext>
            </a:extLst>
          </p:cNvPr>
          <p:cNvGrpSpPr/>
          <p:nvPr/>
        </p:nvGrpSpPr>
        <p:grpSpPr>
          <a:xfrm>
            <a:off x="10973369" y="4042327"/>
            <a:ext cx="454353" cy="335989"/>
            <a:chOff x="10603195" y="3641585"/>
            <a:chExt cx="454353" cy="335989"/>
          </a:xfrm>
        </p:grpSpPr>
        <p:sp>
          <p:nvSpPr>
            <p:cNvPr id="55" name="Freeform 78">
              <a:extLst>
                <a:ext uri="{FF2B5EF4-FFF2-40B4-BE49-F238E27FC236}">
                  <a16:creationId xmlns:a16="http://schemas.microsoft.com/office/drawing/2014/main" id="{31AA0199-1639-4BF9-AA25-619656FB94A0}"/>
                </a:ext>
              </a:extLst>
            </p:cNvPr>
            <p:cNvSpPr/>
            <p:nvPr/>
          </p:nvSpPr>
          <p:spPr>
            <a:xfrm flipV="1">
              <a:off x="10603195" y="3685774"/>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TextBox 79">
              <a:extLst>
                <a:ext uri="{FF2B5EF4-FFF2-40B4-BE49-F238E27FC236}">
                  <a16:creationId xmlns:a16="http://schemas.microsoft.com/office/drawing/2014/main" id="{62E38C82-FC69-490F-8FB0-59D8500A16B0}"/>
                </a:ext>
              </a:extLst>
            </p:cNvPr>
            <p:cNvSpPr txBox="1"/>
            <p:nvPr/>
          </p:nvSpPr>
          <p:spPr>
            <a:xfrm>
              <a:off x="10614388" y="3641585"/>
              <a:ext cx="443160" cy="261610"/>
            </a:xfrm>
            <a:prstGeom prst="rect">
              <a:avLst/>
            </a:prstGeom>
            <a:noFill/>
          </p:spPr>
          <p:txBody>
            <a:bodyPr wrap="square" rtlCol="0">
              <a:spAutoFit/>
            </a:bodyPr>
            <a:lstStyle/>
            <a:p>
              <a:pPr algn="ctr"/>
              <a:r>
                <a:rPr lang="fr-FR" sz="1100" b="1">
                  <a:solidFill>
                    <a:schemeClr val="bg1"/>
                  </a:solidFill>
                </a:rPr>
                <a:t>98</a:t>
              </a:r>
              <a:r>
                <a:rPr lang="en-US" sz="1100" b="1">
                  <a:solidFill>
                    <a:schemeClr val="bg1"/>
                  </a:solidFill>
                </a:rPr>
                <a:t>%</a:t>
              </a:r>
            </a:p>
          </p:txBody>
        </p:sp>
      </p:grpSp>
      <p:grpSp>
        <p:nvGrpSpPr>
          <p:cNvPr id="57" name="Group 89">
            <a:extLst>
              <a:ext uri="{FF2B5EF4-FFF2-40B4-BE49-F238E27FC236}">
                <a16:creationId xmlns:a16="http://schemas.microsoft.com/office/drawing/2014/main" id="{72F1D13F-62B0-4F85-A765-B312A8CA719D}"/>
              </a:ext>
            </a:extLst>
          </p:cNvPr>
          <p:cNvGrpSpPr/>
          <p:nvPr/>
        </p:nvGrpSpPr>
        <p:grpSpPr>
          <a:xfrm>
            <a:off x="10075459" y="4669750"/>
            <a:ext cx="443160" cy="307216"/>
            <a:chOff x="9916288" y="4257884"/>
            <a:chExt cx="443160" cy="307216"/>
          </a:xfrm>
        </p:grpSpPr>
        <p:sp>
          <p:nvSpPr>
            <p:cNvPr id="58" name="Freeform 81">
              <a:extLst>
                <a:ext uri="{FF2B5EF4-FFF2-40B4-BE49-F238E27FC236}">
                  <a16:creationId xmlns:a16="http://schemas.microsoft.com/office/drawing/2014/main" id="{4EEAFC55-DE98-41BF-BC14-ED84721E7522}"/>
                </a:ext>
              </a:extLst>
            </p:cNvPr>
            <p:cNvSpPr/>
            <p:nvPr/>
          </p:nvSpPr>
          <p:spPr>
            <a:xfrm flipV="1">
              <a:off x="9924755" y="4273300"/>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TextBox 82">
              <a:extLst>
                <a:ext uri="{FF2B5EF4-FFF2-40B4-BE49-F238E27FC236}">
                  <a16:creationId xmlns:a16="http://schemas.microsoft.com/office/drawing/2014/main" id="{2375C903-EC87-4E48-AF19-9C2E6D3F4670}"/>
                </a:ext>
              </a:extLst>
            </p:cNvPr>
            <p:cNvSpPr txBox="1"/>
            <p:nvPr/>
          </p:nvSpPr>
          <p:spPr>
            <a:xfrm>
              <a:off x="9916288" y="4257884"/>
              <a:ext cx="443160" cy="261610"/>
            </a:xfrm>
            <a:prstGeom prst="rect">
              <a:avLst/>
            </a:prstGeom>
            <a:noFill/>
          </p:spPr>
          <p:txBody>
            <a:bodyPr wrap="square" rtlCol="0">
              <a:spAutoFit/>
            </a:bodyPr>
            <a:lstStyle/>
            <a:p>
              <a:pPr algn="ctr"/>
              <a:r>
                <a:rPr lang="id-ID" sz="1100" b="1">
                  <a:solidFill>
                    <a:schemeClr val="bg1"/>
                  </a:solidFill>
                </a:rPr>
                <a:t>70</a:t>
              </a:r>
              <a:r>
                <a:rPr lang="en-US" sz="1100" b="1">
                  <a:solidFill>
                    <a:schemeClr val="bg1"/>
                  </a:solidFill>
                </a:rPr>
                <a:t>%</a:t>
              </a:r>
            </a:p>
          </p:txBody>
        </p:sp>
      </p:grpSp>
      <p:sp>
        <p:nvSpPr>
          <p:cNvPr id="60" name="Rounded Rectangle 83">
            <a:extLst>
              <a:ext uri="{FF2B5EF4-FFF2-40B4-BE49-F238E27FC236}">
                <a16:creationId xmlns:a16="http://schemas.microsoft.com/office/drawing/2014/main" id="{EE69D4E4-2BE2-4446-8D1E-6A5B03368B46}"/>
              </a:ext>
            </a:extLst>
          </p:cNvPr>
          <p:cNvSpPr/>
          <p:nvPr/>
        </p:nvSpPr>
        <p:spPr>
          <a:xfrm>
            <a:off x="7863722" y="5663252"/>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84">
            <a:extLst>
              <a:ext uri="{FF2B5EF4-FFF2-40B4-BE49-F238E27FC236}">
                <a16:creationId xmlns:a16="http://schemas.microsoft.com/office/drawing/2014/main" id="{A954BF58-8FC1-47A1-BC72-65AEA6237678}"/>
              </a:ext>
            </a:extLst>
          </p:cNvPr>
          <p:cNvSpPr/>
          <p:nvPr/>
        </p:nvSpPr>
        <p:spPr>
          <a:xfrm>
            <a:off x="7863720" y="5663252"/>
            <a:ext cx="2817871" cy="166078"/>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ontent Placeholder 2">
            <a:extLst>
              <a:ext uri="{FF2B5EF4-FFF2-40B4-BE49-F238E27FC236}">
                <a16:creationId xmlns:a16="http://schemas.microsoft.com/office/drawing/2014/main" id="{80EA68EA-75B5-4585-94FC-4EFF902922A1}"/>
              </a:ext>
            </a:extLst>
          </p:cNvPr>
          <p:cNvSpPr txBox="1">
            <a:spLocks/>
          </p:cNvSpPr>
          <p:nvPr/>
        </p:nvSpPr>
        <p:spPr>
          <a:xfrm>
            <a:off x="7804065" y="5359686"/>
            <a:ext cx="2020100"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Office 365</a:t>
            </a:r>
            <a:endParaRPr lang="en-US">
              <a:solidFill>
                <a:schemeClr val="tx2"/>
              </a:solidFill>
              <a:latin typeface="+mj-lt"/>
            </a:endParaRPr>
          </a:p>
        </p:txBody>
      </p:sp>
      <p:grpSp>
        <p:nvGrpSpPr>
          <p:cNvPr id="63" name="Group 88">
            <a:extLst>
              <a:ext uri="{FF2B5EF4-FFF2-40B4-BE49-F238E27FC236}">
                <a16:creationId xmlns:a16="http://schemas.microsoft.com/office/drawing/2014/main" id="{7A96659E-6185-41AC-A0BA-7062DC370D84}"/>
              </a:ext>
            </a:extLst>
          </p:cNvPr>
          <p:cNvGrpSpPr/>
          <p:nvPr/>
        </p:nvGrpSpPr>
        <p:grpSpPr>
          <a:xfrm>
            <a:off x="10266848" y="5315183"/>
            <a:ext cx="443160" cy="307216"/>
            <a:chOff x="9916287" y="4903317"/>
            <a:chExt cx="443160" cy="307216"/>
          </a:xfrm>
        </p:grpSpPr>
        <p:sp>
          <p:nvSpPr>
            <p:cNvPr id="64" name="Freeform 86">
              <a:extLst>
                <a:ext uri="{FF2B5EF4-FFF2-40B4-BE49-F238E27FC236}">
                  <a16:creationId xmlns:a16="http://schemas.microsoft.com/office/drawing/2014/main" id="{7E5024D1-6638-4C95-A973-40759F1D3EBA}"/>
                </a:ext>
              </a:extLst>
            </p:cNvPr>
            <p:cNvSpPr/>
            <p:nvPr/>
          </p:nvSpPr>
          <p:spPr>
            <a:xfrm flipV="1">
              <a:off x="9924754" y="4918733"/>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TextBox 87">
              <a:extLst>
                <a:ext uri="{FF2B5EF4-FFF2-40B4-BE49-F238E27FC236}">
                  <a16:creationId xmlns:a16="http://schemas.microsoft.com/office/drawing/2014/main" id="{118A3CCE-6798-460B-A1AB-543B9941B498}"/>
                </a:ext>
              </a:extLst>
            </p:cNvPr>
            <p:cNvSpPr txBox="1"/>
            <p:nvPr/>
          </p:nvSpPr>
          <p:spPr>
            <a:xfrm>
              <a:off x="9916287" y="4903317"/>
              <a:ext cx="443160" cy="261610"/>
            </a:xfrm>
            <a:prstGeom prst="rect">
              <a:avLst/>
            </a:prstGeom>
            <a:noFill/>
          </p:spPr>
          <p:txBody>
            <a:bodyPr wrap="square" rtlCol="0">
              <a:spAutoFit/>
            </a:bodyPr>
            <a:lstStyle/>
            <a:p>
              <a:pPr algn="ctr"/>
              <a:r>
                <a:rPr lang="id-ID" sz="1100" b="1">
                  <a:solidFill>
                    <a:schemeClr val="bg1"/>
                  </a:solidFill>
                </a:rPr>
                <a:t>75</a:t>
              </a:r>
              <a:r>
                <a:rPr lang="en-US" sz="1100" b="1">
                  <a:solidFill>
                    <a:schemeClr val="bg1"/>
                  </a:solidFill>
                </a:rPr>
                <a:t>%</a:t>
              </a:r>
            </a:p>
          </p:txBody>
        </p:sp>
      </p:grpSp>
      <p:sp>
        <p:nvSpPr>
          <p:cNvPr id="66" name="Rounded Rectangle 60">
            <a:extLst>
              <a:ext uri="{FF2B5EF4-FFF2-40B4-BE49-F238E27FC236}">
                <a16:creationId xmlns:a16="http://schemas.microsoft.com/office/drawing/2014/main" id="{24712F43-6A93-4AE7-9F17-C2D6D7BD9746}"/>
              </a:ext>
            </a:extLst>
          </p:cNvPr>
          <p:cNvSpPr/>
          <p:nvPr/>
        </p:nvSpPr>
        <p:spPr>
          <a:xfrm>
            <a:off x="7863723" y="3193669"/>
            <a:ext cx="3451861" cy="172797"/>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0">
            <a:extLst>
              <a:ext uri="{FF2B5EF4-FFF2-40B4-BE49-F238E27FC236}">
                <a16:creationId xmlns:a16="http://schemas.microsoft.com/office/drawing/2014/main" id="{14D72B99-9552-47A4-8A13-45C047DB6E90}"/>
              </a:ext>
            </a:extLst>
          </p:cNvPr>
          <p:cNvSpPr/>
          <p:nvPr/>
        </p:nvSpPr>
        <p:spPr>
          <a:xfrm>
            <a:off x="7863723" y="3799221"/>
            <a:ext cx="3451861" cy="172797"/>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0">
            <a:extLst>
              <a:ext uri="{FF2B5EF4-FFF2-40B4-BE49-F238E27FC236}">
                <a16:creationId xmlns:a16="http://schemas.microsoft.com/office/drawing/2014/main" id="{85FB0927-A97D-4A33-A366-E23D6B1FA45D}"/>
              </a:ext>
            </a:extLst>
          </p:cNvPr>
          <p:cNvSpPr/>
          <p:nvPr/>
        </p:nvSpPr>
        <p:spPr>
          <a:xfrm>
            <a:off x="7863723" y="4416876"/>
            <a:ext cx="3451861" cy="172797"/>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Image 9">
            <a:hlinkClick r:id="rId8"/>
            <a:extLst>
              <a:ext uri="{FF2B5EF4-FFF2-40B4-BE49-F238E27FC236}">
                <a16:creationId xmlns:a16="http://schemas.microsoft.com/office/drawing/2014/main" id="{946AB153-52BF-4B19-9976-8A3629EB52E3}"/>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460129" y="3002125"/>
            <a:ext cx="260472" cy="211762"/>
          </a:xfrm>
          <a:prstGeom prst="rect">
            <a:avLst/>
          </a:prstGeom>
        </p:spPr>
      </p:pic>
      <p:pic>
        <p:nvPicPr>
          <p:cNvPr id="70" name="Picture 94">
            <a:hlinkClick r:id="rId10"/>
            <a:extLst>
              <a:ext uri="{FF2B5EF4-FFF2-40B4-BE49-F238E27FC236}">
                <a16:creationId xmlns:a16="http://schemas.microsoft.com/office/drawing/2014/main" id="{C9324287-A02A-4F37-BCF4-7C1BF0E5074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t="25571" b="27854"/>
          <a:stretch/>
        </p:blipFill>
        <p:spPr>
          <a:xfrm>
            <a:off x="1877085" y="2985025"/>
            <a:ext cx="490533" cy="228467"/>
          </a:xfrm>
          <a:prstGeom prst="rect">
            <a:avLst/>
          </a:prstGeom>
        </p:spPr>
      </p:pic>
      <p:pic>
        <p:nvPicPr>
          <p:cNvPr id="71" name="Picture 2" descr="Résultat de recherche d'images pour &quot;Logo Transparent Linkedin&quot;">
            <a:hlinkClick r:id="rId12"/>
            <a:extLst>
              <a:ext uri="{FF2B5EF4-FFF2-40B4-BE49-F238E27FC236}">
                <a16:creationId xmlns:a16="http://schemas.microsoft.com/office/drawing/2014/main" id="{0AC15683-4F84-47C0-A17B-E3D57616473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4377" y="2964354"/>
            <a:ext cx="296427" cy="296427"/>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23">
            <a:extLst>
              <a:ext uri="{FF2B5EF4-FFF2-40B4-BE49-F238E27FC236}">
                <a16:creationId xmlns:a16="http://schemas.microsoft.com/office/drawing/2014/main" id="{C4677B32-21F1-6D88-21EC-CABFCA2EDEFC}"/>
              </a:ext>
            </a:extLst>
          </p:cNvPr>
          <p:cNvSpPr txBox="1"/>
          <p:nvPr/>
        </p:nvSpPr>
        <p:spPr>
          <a:xfrm>
            <a:off x="7763708" y="2398188"/>
            <a:ext cx="3164131"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Compétences techniques</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76" name="Straight Connector 58">
            <a:extLst>
              <a:ext uri="{FF2B5EF4-FFF2-40B4-BE49-F238E27FC236}">
                <a16:creationId xmlns:a16="http://schemas.microsoft.com/office/drawing/2014/main" id="{0A4F815A-EBF0-4579-8363-EB445AE184ED}"/>
              </a:ext>
            </a:extLst>
          </p:cNvPr>
          <p:cNvCxnSpPr/>
          <p:nvPr/>
        </p:nvCxnSpPr>
        <p:spPr>
          <a:xfrm>
            <a:off x="7863721" y="2754180"/>
            <a:ext cx="21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7" name="TextBox 23">
            <a:extLst>
              <a:ext uri="{FF2B5EF4-FFF2-40B4-BE49-F238E27FC236}">
                <a16:creationId xmlns:a16="http://schemas.microsoft.com/office/drawing/2014/main" id="{C5D7E012-3144-672B-48CA-66DA972D8F41}"/>
              </a:ext>
            </a:extLst>
          </p:cNvPr>
          <p:cNvSpPr txBox="1"/>
          <p:nvPr/>
        </p:nvSpPr>
        <p:spPr>
          <a:xfrm>
            <a:off x="3657121" y="2369804"/>
            <a:ext cx="2087563"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Raleway" panose="020B0003030101060003" pitchFamily="34" charset="0"/>
              </a:rPr>
              <a:t>Profil</a:t>
            </a:r>
            <a:endParaRPr lang="id-ID" b="1">
              <a:latin typeface="Raleway" panose="020B0003030101060003" pitchFamily="34" charset="0"/>
            </a:endParaRPr>
          </a:p>
        </p:txBody>
      </p:sp>
      <p:cxnSp>
        <p:nvCxnSpPr>
          <p:cNvPr id="78" name="Straight Connector 23">
            <a:extLst>
              <a:ext uri="{FF2B5EF4-FFF2-40B4-BE49-F238E27FC236}">
                <a16:creationId xmlns:a16="http://schemas.microsoft.com/office/drawing/2014/main" id="{BF09D2EA-B2C4-6863-A257-4F8F9ABF204F}"/>
              </a:ext>
            </a:extLst>
          </p:cNvPr>
          <p:cNvCxnSpPr/>
          <p:nvPr/>
        </p:nvCxnSpPr>
        <p:spPr>
          <a:xfrm>
            <a:off x="3657121" y="2721182"/>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52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6" presetClass="entr" presetSubtype="4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Horizontal)">
                                      <p:cBhvr>
                                        <p:cTn id="15" dur="500"/>
                                        <p:tgtEl>
                                          <p:spTgt spid="5"/>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22" presetClass="entr" presetSubtype="8"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22" presetClass="entr" presetSubtype="8"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par>
                                <p:cTn id="39" presetID="22" presetClass="entr" presetSubtype="8" fill="hold" nodeType="with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wipe(left)">
                                      <p:cBhvr>
                                        <p:cTn id="41" dur="500"/>
                                        <p:tgtEl>
                                          <p:spTgt spid="75"/>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500"/>
                                        <p:tgtEl>
                                          <p:spTgt spid="8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par>
                          <p:cTn id="53" fill="hold">
                            <p:stCondLst>
                              <p:cond delay="3500"/>
                            </p:stCondLst>
                            <p:childTnLst>
                              <p:par>
                                <p:cTn id="54" presetID="22" presetClass="entr" presetSubtype="8"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left)">
                                      <p:cBhvr>
                                        <p:cTn id="56" dur="500"/>
                                        <p:tgtEl>
                                          <p:spTgt spid="39"/>
                                        </p:tgtEl>
                                      </p:cBhvr>
                                    </p:animEffect>
                                  </p:childTnLst>
                                </p:cTn>
                              </p:par>
                            </p:childTnLst>
                          </p:cTn>
                        </p:par>
                        <p:par>
                          <p:cTn id="57" fill="hold">
                            <p:stCondLst>
                              <p:cond delay="4000"/>
                            </p:stCondLst>
                            <p:childTnLst>
                              <p:par>
                                <p:cTn id="58" presetID="47" presetClass="entr" presetSubtype="0" fill="hold" nodeType="after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1000"/>
                                        <p:tgtEl>
                                          <p:spTgt spid="48"/>
                                        </p:tgtEl>
                                      </p:cBhvr>
                                    </p:animEffect>
                                    <p:anim calcmode="lin" valueType="num">
                                      <p:cBhvr>
                                        <p:cTn id="61" dur="1000" fill="hold"/>
                                        <p:tgtEl>
                                          <p:spTgt spid="48"/>
                                        </p:tgtEl>
                                        <p:attrNameLst>
                                          <p:attrName>ppt_x</p:attrName>
                                        </p:attrNameLst>
                                      </p:cBhvr>
                                      <p:tavLst>
                                        <p:tav tm="0">
                                          <p:val>
                                            <p:strVal val="#ppt_x"/>
                                          </p:val>
                                        </p:tav>
                                        <p:tav tm="100000">
                                          <p:val>
                                            <p:strVal val="#ppt_x"/>
                                          </p:val>
                                        </p:tav>
                                      </p:tavLst>
                                    </p:anim>
                                    <p:anim calcmode="lin" valueType="num">
                                      <p:cBhvr>
                                        <p:cTn id="62" dur="1000" fill="hold"/>
                                        <p:tgtEl>
                                          <p:spTgt spid="48"/>
                                        </p:tgtEl>
                                        <p:attrNameLst>
                                          <p:attrName>ppt_y</p:attrName>
                                        </p:attrNameLst>
                                      </p:cBhvr>
                                      <p:tavLst>
                                        <p:tav tm="0">
                                          <p:val>
                                            <p:strVal val="#ppt_y-.1"/>
                                          </p:val>
                                        </p:tav>
                                        <p:tav tm="100000">
                                          <p:val>
                                            <p:strVal val="#ppt_y"/>
                                          </p:val>
                                        </p:tav>
                                      </p:tavLst>
                                    </p:anim>
                                  </p:childTnLst>
                                </p:cTn>
                              </p:par>
                            </p:childTnLst>
                          </p:cTn>
                        </p:par>
                        <p:par>
                          <p:cTn id="63" fill="hold">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childTnLst>
                          </p:cTn>
                        </p:par>
                        <p:par>
                          <p:cTn id="67" fill="hold">
                            <p:stCondLst>
                              <p:cond delay="5500"/>
                            </p:stCondLst>
                            <p:childTnLst>
                              <p:par>
                                <p:cTn id="68" presetID="22" presetClass="entr" presetSubtype="8" fill="hold" grpId="0" nodeType="after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wipe(left)">
                                      <p:cBhvr>
                                        <p:cTn id="70" dur="500"/>
                                        <p:tgtEl>
                                          <p:spTgt spid="40"/>
                                        </p:tgtEl>
                                      </p:cBhvr>
                                    </p:animEffect>
                                  </p:childTnLst>
                                </p:cTn>
                              </p:par>
                            </p:childTnLst>
                          </p:cTn>
                        </p:par>
                        <p:par>
                          <p:cTn id="71" fill="hold">
                            <p:stCondLst>
                              <p:cond delay="6000"/>
                            </p:stCondLst>
                            <p:childTnLst>
                              <p:par>
                                <p:cTn id="72" presetID="47" presetClass="entr" presetSubtype="0" fill="hold" nodeType="after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1000"/>
                                        <p:tgtEl>
                                          <p:spTgt spid="51"/>
                                        </p:tgtEl>
                                      </p:cBhvr>
                                    </p:animEffect>
                                    <p:anim calcmode="lin" valueType="num">
                                      <p:cBhvr>
                                        <p:cTn id="75" dur="1000" fill="hold"/>
                                        <p:tgtEl>
                                          <p:spTgt spid="51"/>
                                        </p:tgtEl>
                                        <p:attrNameLst>
                                          <p:attrName>ppt_x</p:attrName>
                                        </p:attrNameLst>
                                      </p:cBhvr>
                                      <p:tavLst>
                                        <p:tav tm="0">
                                          <p:val>
                                            <p:strVal val="#ppt_x"/>
                                          </p:val>
                                        </p:tav>
                                        <p:tav tm="100000">
                                          <p:val>
                                            <p:strVal val="#ppt_x"/>
                                          </p:val>
                                        </p:tav>
                                      </p:tavLst>
                                    </p:anim>
                                    <p:anim calcmode="lin" valueType="num">
                                      <p:cBhvr>
                                        <p:cTn id="76" dur="1000" fill="hold"/>
                                        <p:tgtEl>
                                          <p:spTgt spid="51"/>
                                        </p:tgtEl>
                                        <p:attrNameLst>
                                          <p:attrName>ppt_y</p:attrName>
                                        </p:attrNameLst>
                                      </p:cBhvr>
                                      <p:tavLst>
                                        <p:tav tm="0">
                                          <p:val>
                                            <p:strVal val="#ppt_y-.1"/>
                                          </p:val>
                                        </p:tav>
                                        <p:tav tm="100000">
                                          <p:val>
                                            <p:strVal val="#ppt_y"/>
                                          </p:val>
                                        </p:tav>
                                      </p:tavLst>
                                    </p:anim>
                                  </p:childTnLst>
                                </p:cTn>
                              </p:par>
                            </p:childTnLst>
                          </p:cTn>
                        </p:par>
                        <p:par>
                          <p:cTn id="77" fill="hold">
                            <p:stCondLst>
                              <p:cond delay="7000"/>
                            </p:stCondLst>
                            <p:childTnLst>
                              <p:par>
                                <p:cTn id="78" presetID="10" presetClass="entr" presetSubtype="0"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fade">
                                      <p:cBhvr>
                                        <p:cTn id="80" dur="500"/>
                                        <p:tgtEl>
                                          <p:spTgt spid="46"/>
                                        </p:tgtEl>
                                      </p:cBhvr>
                                    </p:animEffect>
                                  </p:childTnLst>
                                </p:cTn>
                              </p:par>
                            </p:childTnLst>
                          </p:cTn>
                        </p:par>
                        <p:par>
                          <p:cTn id="81" fill="hold">
                            <p:stCondLst>
                              <p:cond delay="7500"/>
                            </p:stCondLst>
                            <p:childTnLst>
                              <p:par>
                                <p:cTn id="82" presetID="22" presetClass="entr" presetSubtype="8" fill="hold" grpId="0"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left)">
                                      <p:cBhvr>
                                        <p:cTn id="84" dur="500"/>
                                        <p:tgtEl>
                                          <p:spTgt spid="41"/>
                                        </p:tgtEl>
                                      </p:cBhvr>
                                    </p:animEffect>
                                  </p:childTnLst>
                                </p:cTn>
                              </p:par>
                            </p:childTnLst>
                          </p:cTn>
                        </p:par>
                        <p:par>
                          <p:cTn id="85" fill="hold">
                            <p:stCondLst>
                              <p:cond delay="8000"/>
                            </p:stCondLst>
                            <p:childTnLst>
                              <p:par>
                                <p:cTn id="86" presetID="47" presetClass="entr" presetSubtype="0" fill="hold" nodeType="after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fade">
                                      <p:cBhvr>
                                        <p:cTn id="88" dur="1000"/>
                                        <p:tgtEl>
                                          <p:spTgt spid="54"/>
                                        </p:tgtEl>
                                      </p:cBhvr>
                                    </p:animEffect>
                                    <p:anim calcmode="lin" valueType="num">
                                      <p:cBhvr>
                                        <p:cTn id="89" dur="1000" fill="hold"/>
                                        <p:tgtEl>
                                          <p:spTgt spid="54"/>
                                        </p:tgtEl>
                                        <p:attrNameLst>
                                          <p:attrName>ppt_x</p:attrName>
                                        </p:attrNameLst>
                                      </p:cBhvr>
                                      <p:tavLst>
                                        <p:tav tm="0">
                                          <p:val>
                                            <p:strVal val="#ppt_x"/>
                                          </p:val>
                                        </p:tav>
                                        <p:tav tm="100000">
                                          <p:val>
                                            <p:strVal val="#ppt_x"/>
                                          </p:val>
                                        </p:tav>
                                      </p:tavLst>
                                    </p:anim>
                                    <p:anim calcmode="lin" valueType="num">
                                      <p:cBhvr>
                                        <p:cTn id="90" dur="1000" fill="hold"/>
                                        <p:tgtEl>
                                          <p:spTgt spid="54"/>
                                        </p:tgtEl>
                                        <p:attrNameLst>
                                          <p:attrName>ppt_y</p:attrName>
                                        </p:attrNameLst>
                                      </p:cBhvr>
                                      <p:tavLst>
                                        <p:tav tm="0">
                                          <p:val>
                                            <p:strVal val="#ppt_y-.1"/>
                                          </p:val>
                                        </p:tav>
                                        <p:tav tm="100000">
                                          <p:val>
                                            <p:strVal val="#ppt_y"/>
                                          </p:val>
                                        </p:tav>
                                      </p:tavLst>
                                    </p:anim>
                                  </p:childTnLst>
                                </p:cTn>
                              </p:par>
                            </p:childTnLst>
                          </p:cTn>
                        </p:par>
                        <p:par>
                          <p:cTn id="91" fill="hold">
                            <p:stCondLst>
                              <p:cond delay="9000"/>
                            </p:stCondLst>
                            <p:childTnLst>
                              <p:par>
                                <p:cTn id="92" presetID="10" presetClass="entr" presetSubtype="0" fill="hold" grpId="0" nodeType="after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fade">
                                      <p:cBhvr>
                                        <p:cTn id="94" dur="500"/>
                                        <p:tgtEl>
                                          <p:spTgt spid="47"/>
                                        </p:tgtEl>
                                      </p:cBhvr>
                                    </p:animEffect>
                                  </p:childTnLst>
                                </p:cTn>
                              </p:par>
                            </p:childTnLst>
                          </p:cTn>
                        </p:par>
                        <p:par>
                          <p:cTn id="95" fill="hold">
                            <p:stCondLst>
                              <p:cond delay="9500"/>
                            </p:stCondLst>
                            <p:childTnLst>
                              <p:par>
                                <p:cTn id="96" presetID="22" presetClass="entr" presetSubtype="8" fill="hold" grpId="0" nodeType="after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wipe(left)">
                                      <p:cBhvr>
                                        <p:cTn id="98" dur="500"/>
                                        <p:tgtEl>
                                          <p:spTgt spid="42"/>
                                        </p:tgtEl>
                                      </p:cBhvr>
                                    </p:animEffect>
                                  </p:childTnLst>
                                </p:cTn>
                              </p:par>
                            </p:childTnLst>
                          </p:cTn>
                        </p:par>
                        <p:par>
                          <p:cTn id="99" fill="hold">
                            <p:stCondLst>
                              <p:cond delay="10000"/>
                            </p:stCondLst>
                            <p:childTnLst>
                              <p:par>
                                <p:cTn id="100" presetID="22" presetClass="entr" presetSubtype="8"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wipe(left)">
                                      <p:cBhvr>
                                        <p:cTn id="102" dur="500"/>
                                        <p:tgtEl>
                                          <p:spTgt spid="43"/>
                                        </p:tgtEl>
                                      </p:cBhvr>
                                    </p:animEffect>
                                  </p:childTnLst>
                                </p:cTn>
                              </p:par>
                            </p:childTnLst>
                          </p:cTn>
                        </p:par>
                        <p:par>
                          <p:cTn id="103" fill="hold">
                            <p:stCondLst>
                              <p:cond delay="10500"/>
                            </p:stCondLst>
                            <p:childTnLst>
                              <p:par>
                                <p:cTn id="104" presetID="47" presetClass="entr" presetSubtype="0" fill="hold" nodeType="after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fade">
                                      <p:cBhvr>
                                        <p:cTn id="106" dur="1000"/>
                                        <p:tgtEl>
                                          <p:spTgt spid="57"/>
                                        </p:tgtEl>
                                      </p:cBhvr>
                                    </p:animEffect>
                                    <p:anim calcmode="lin" valueType="num">
                                      <p:cBhvr>
                                        <p:cTn id="107" dur="1000" fill="hold"/>
                                        <p:tgtEl>
                                          <p:spTgt spid="57"/>
                                        </p:tgtEl>
                                        <p:attrNameLst>
                                          <p:attrName>ppt_x</p:attrName>
                                        </p:attrNameLst>
                                      </p:cBhvr>
                                      <p:tavLst>
                                        <p:tav tm="0">
                                          <p:val>
                                            <p:strVal val="#ppt_x"/>
                                          </p:val>
                                        </p:tav>
                                        <p:tav tm="100000">
                                          <p:val>
                                            <p:strVal val="#ppt_x"/>
                                          </p:val>
                                        </p:tav>
                                      </p:tavLst>
                                    </p:anim>
                                    <p:anim calcmode="lin" valueType="num">
                                      <p:cBhvr>
                                        <p:cTn id="108" dur="1000" fill="hold"/>
                                        <p:tgtEl>
                                          <p:spTgt spid="57"/>
                                        </p:tgtEl>
                                        <p:attrNameLst>
                                          <p:attrName>ppt_y</p:attrName>
                                        </p:attrNameLst>
                                      </p:cBhvr>
                                      <p:tavLst>
                                        <p:tav tm="0">
                                          <p:val>
                                            <p:strVal val="#ppt_y-.1"/>
                                          </p:val>
                                        </p:tav>
                                        <p:tav tm="100000">
                                          <p:val>
                                            <p:strVal val="#ppt_y"/>
                                          </p:val>
                                        </p:tav>
                                      </p:tavLst>
                                    </p:anim>
                                  </p:childTnLst>
                                </p:cTn>
                              </p:par>
                            </p:childTnLst>
                          </p:cTn>
                        </p:par>
                        <p:par>
                          <p:cTn id="109" fill="hold">
                            <p:stCondLst>
                              <p:cond delay="11500"/>
                            </p:stCondLst>
                            <p:childTnLst>
                              <p:par>
                                <p:cTn id="110" presetID="10" presetClass="entr" presetSubtype="0" fill="hold" grpId="0" nodeType="after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childTnLst>
                          </p:cTn>
                        </p:par>
                        <p:par>
                          <p:cTn id="113" fill="hold">
                            <p:stCondLst>
                              <p:cond delay="12000"/>
                            </p:stCondLst>
                            <p:childTnLst>
                              <p:par>
                                <p:cTn id="114" presetID="22" presetClass="entr" presetSubtype="8" fill="hold" grpId="0" nodeType="afterEffect">
                                  <p:stCondLst>
                                    <p:cond delay="0"/>
                                  </p:stCondLst>
                                  <p:childTnLst>
                                    <p:set>
                                      <p:cBhvr>
                                        <p:cTn id="115" dur="1" fill="hold">
                                          <p:stCondLst>
                                            <p:cond delay="0"/>
                                          </p:stCondLst>
                                        </p:cTn>
                                        <p:tgtEl>
                                          <p:spTgt spid="60"/>
                                        </p:tgtEl>
                                        <p:attrNameLst>
                                          <p:attrName>style.visibility</p:attrName>
                                        </p:attrNameLst>
                                      </p:cBhvr>
                                      <p:to>
                                        <p:strVal val="visible"/>
                                      </p:to>
                                    </p:set>
                                    <p:animEffect transition="in" filter="wipe(left)">
                                      <p:cBhvr>
                                        <p:cTn id="116" dur="500"/>
                                        <p:tgtEl>
                                          <p:spTgt spid="60"/>
                                        </p:tgtEl>
                                      </p:cBhvr>
                                    </p:animEffect>
                                  </p:childTnLst>
                                </p:cTn>
                              </p:par>
                            </p:childTnLst>
                          </p:cTn>
                        </p:par>
                        <p:par>
                          <p:cTn id="117" fill="hold">
                            <p:stCondLst>
                              <p:cond delay="12500"/>
                            </p:stCondLst>
                            <p:childTnLst>
                              <p:par>
                                <p:cTn id="118" presetID="22" presetClass="entr" presetSubtype="8" fill="hold" grpId="0" nodeType="afterEffect">
                                  <p:stCondLst>
                                    <p:cond delay="0"/>
                                  </p:stCondLst>
                                  <p:childTnLst>
                                    <p:set>
                                      <p:cBhvr>
                                        <p:cTn id="119" dur="1" fill="hold">
                                          <p:stCondLst>
                                            <p:cond delay="0"/>
                                          </p:stCondLst>
                                        </p:cTn>
                                        <p:tgtEl>
                                          <p:spTgt spid="61"/>
                                        </p:tgtEl>
                                        <p:attrNameLst>
                                          <p:attrName>style.visibility</p:attrName>
                                        </p:attrNameLst>
                                      </p:cBhvr>
                                      <p:to>
                                        <p:strVal val="visible"/>
                                      </p:to>
                                    </p:set>
                                    <p:animEffect transition="in" filter="wipe(left)">
                                      <p:cBhvr>
                                        <p:cTn id="120" dur="500"/>
                                        <p:tgtEl>
                                          <p:spTgt spid="61"/>
                                        </p:tgtEl>
                                      </p:cBhvr>
                                    </p:animEffect>
                                  </p:childTnLst>
                                </p:cTn>
                              </p:par>
                            </p:childTnLst>
                          </p:cTn>
                        </p:par>
                        <p:par>
                          <p:cTn id="121" fill="hold">
                            <p:stCondLst>
                              <p:cond delay="13000"/>
                            </p:stCondLst>
                            <p:childTnLst>
                              <p:par>
                                <p:cTn id="122" presetID="47" presetClass="entr" presetSubtype="0" fill="hold" nodeType="after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fade">
                                      <p:cBhvr>
                                        <p:cTn id="124" dur="1000"/>
                                        <p:tgtEl>
                                          <p:spTgt spid="63"/>
                                        </p:tgtEl>
                                      </p:cBhvr>
                                    </p:animEffect>
                                    <p:anim calcmode="lin" valueType="num">
                                      <p:cBhvr>
                                        <p:cTn id="125" dur="1000" fill="hold"/>
                                        <p:tgtEl>
                                          <p:spTgt spid="63"/>
                                        </p:tgtEl>
                                        <p:attrNameLst>
                                          <p:attrName>ppt_x</p:attrName>
                                        </p:attrNameLst>
                                      </p:cBhvr>
                                      <p:tavLst>
                                        <p:tav tm="0">
                                          <p:val>
                                            <p:strVal val="#ppt_x"/>
                                          </p:val>
                                        </p:tav>
                                        <p:tav tm="100000">
                                          <p:val>
                                            <p:strVal val="#ppt_x"/>
                                          </p:val>
                                        </p:tav>
                                      </p:tavLst>
                                    </p:anim>
                                    <p:anim calcmode="lin" valueType="num">
                                      <p:cBhvr>
                                        <p:cTn id="126" dur="1000" fill="hold"/>
                                        <p:tgtEl>
                                          <p:spTgt spid="63"/>
                                        </p:tgtEl>
                                        <p:attrNameLst>
                                          <p:attrName>ppt_y</p:attrName>
                                        </p:attrNameLst>
                                      </p:cBhvr>
                                      <p:tavLst>
                                        <p:tav tm="0">
                                          <p:val>
                                            <p:strVal val="#ppt_y-.1"/>
                                          </p:val>
                                        </p:tav>
                                        <p:tav tm="100000">
                                          <p:val>
                                            <p:strVal val="#ppt_y"/>
                                          </p:val>
                                        </p:tav>
                                      </p:tavLst>
                                    </p:anim>
                                  </p:childTnLst>
                                </p:cTn>
                              </p:par>
                            </p:childTnLst>
                          </p:cTn>
                        </p:par>
                        <p:par>
                          <p:cTn id="127" fill="hold">
                            <p:stCondLst>
                              <p:cond delay="14000"/>
                            </p:stCondLst>
                            <p:childTnLst>
                              <p:par>
                                <p:cTn id="128" presetID="22" presetClass="entr" presetSubtype="8" fill="hold" grpId="0" nodeType="afterEffect">
                                  <p:stCondLst>
                                    <p:cond delay="0"/>
                                  </p:stCondLst>
                                  <p:childTnLst>
                                    <p:set>
                                      <p:cBhvr>
                                        <p:cTn id="129" dur="1" fill="hold">
                                          <p:stCondLst>
                                            <p:cond delay="0"/>
                                          </p:stCondLst>
                                        </p:cTn>
                                        <p:tgtEl>
                                          <p:spTgt spid="66"/>
                                        </p:tgtEl>
                                        <p:attrNameLst>
                                          <p:attrName>style.visibility</p:attrName>
                                        </p:attrNameLst>
                                      </p:cBhvr>
                                      <p:to>
                                        <p:strVal val="visible"/>
                                      </p:to>
                                    </p:set>
                                    <p:animEffect transition="in" filter="wipe(left)">
                                      <p:cBhvr>
                                        <p:cTn id="130" dur="500"/>
                                        <p:tgtEl>
                                          <p:spTgt spid="66"/>
                                        </p:tgtEl>
                                      </p:cBhvr>
                                    </p:animEffect>
                                  </p:childTnLst>
                                </p:cTn>
                              </p:par>
                            </p:childTnLst>
                          </p:cTn>
                        </p:par>
                        <p:par>
                          <p:cTn id="131" fill="hold">
                            <p:stCondLst>
                              <p:cond delay="14500"/>
                            </p:stCondLst>
                            <p:childTnLst>
                              <p:par>
                                <p:cTn id="132" presetID="22" presetClass="entr" presetSubtype="8" fill="hold" grpId="0" nodeType="afterEffect">
                                  <p:stCondLst>
                                    <p:cond delay="0"/>
                                  </p:stCondLst>
                                  <p:childTnLst>
                                    <p:set>
                                      <p:cBhvr>
                                        <p:cTn id="133" dur="1" fill="hold">
                                          <p:stCondLst>
                                            <p:cond delay="0"/>
                                          </p:stCondLst>
                                        </p:cTn>
                                        <p:tgtEl>
                                          <p:spTgt spid="67"/>
                                        </p:tgtEl>
                                        <p:attrNameLst>
                                          <p:attrName>style.visibility</p:attrName>
                                        </p:attrNameLst>
                                      </p:cBhvr>
                                      <p:to>
                                        <p:strVal val="visible"/>
                                      </p:to>
                                    </p:set>
                                    <p:animEffect transition="in" filter="wipe(left)">
                                      <p:cBhvr>
                                        <p:cTn id="134" dur="500"/>
                                        <p:tgtEl>
                                          <p:spTgt spid="67"/>
                                        </p:tgtEl>
                                      </p:cBhvr>
                                    </p:animEffect>
                                  </p:childTnLst>
                                </p:cTn>
                              </p:par>
                            </p:childTnLst>
                          </p:cTn>
                        </p:par>
                        <p:par>
                          <p:cTn id="135" fill="hold">
                            <p:stCondLst>
                              <p:cond delay="15000"/>
                            </p:stCondLst>
                            <p:childTnLst>
                              <p:par>
                                <p:cTn id="136" presetID="22" presetClass="entr" presetSubtype="8" fill="hold" grpId="0" nodeType="afterEffect">
                                  <p:stCondLst>
                                    <p:cond delay="0"/>
                                  </p:stCondLst>
                                  <p:childTnLst>
                                    <p:set>
                                      <p:cBhvr>
                                        <p:cTn id="137" dur="1" fill="hold">
                                          <p:stCondLst>
                                            <p:cond delay="0"/>
                                          </p:stCondLst>
                                        </p:cTn>
                                        <p:tgtEl>
                                          <p:spTgt spid="68"/>
                                        </p:tgtEl>
                                        <p:attrNameLst>
                                          <p:attrName>style.visibility</p:attrName>
                                        </p:attrNameLst>
                                      </p:cBhvr>
                                      <p:to>
                                        <p:strVal val="visible"/>
                                      </p:to>
                                    </p:set>
                                    <p:animEffect transition="in" filter="wipe(left)">
                                      <p:cBhvr>
                                        <p:cTn id="138" dur="500"/>
                                        <p:tgtEl>
                                          <p:spTgt spid="68"/>
                                        </p:tgtEl>
                                      </p:cBhvr>
                                    </p:animEffect>
                                  </p:childTnLst>
                                </p:cTn>
                              </p:par>
                            </p:childTnLst>
                          </p:cTn>
                        </p:par>
                        <p:par>
                          <p:cTn id="139" fill="hold">
                            <p:stCondLst>
                              <p:cond delay="15500"/>
                            </p:stCondLst>
                            <p:childTnLst>
                              <p:par>
                                <p:cTn id="140" presetID="10" presetClass="entr" presetSubtype="0" fill="hold" grpId="0" nodeType="afterEffect">
                                  <p:stCondLst>
                                    <p:cond delay="0"/>
                                  </p:stCondLst>
                                  <p:childTnLst>
                                    <p:set>
                                      <p:cBhvr>
                                        <p:cTn id="141" dur="1" fill="hold">
                                          <p:stCondLst>
                                            <p:cond delay="0"/>
                                          </p:stCondLst>
                                        </p:cTn>
                                        <p:tgtEl>
                                          <p:spTgt spid="74"/>
                                        </p:tgtEl>
                                        <p:attrNameLst>
                                          <p:attrName>style.visibility</p:attrName>
                                        </p:attrNameLst>
                                      </p:cBhvr>
                                      <p:to>
                                        <p:strVal val="visible"/>
                                      </p:to>
                                    </p:set>
                                    <p:animEffect transition="in" filter="fade">
                                      <p:cBhvr>
                                        <p:cTn id="142" dur="500"/>
                                        <p:tgtEl>
                                          <p:spTgt spid="74"/>
                                        </p:tgtEl>
                                      </p:cBhvr>
                                    </p:animEffect>
                                  </p:childTnLst>
                                </p:cTn>
                              </p:par>
                              <p:par>
                                <p:cTn id="143" presetID="22" presetClass="entr" presetSubtype="8" fill="hold" nodeType="withEffect">
                                  <p:stCondLst>
                                    <p:cond delay="0"/>
                                  </p:stCondLst>
                                  <p:childTnLst>
                                    <p:set>
                                      <p:cBhvr>
                                        <p:cTn id="144" dur="1" fill="hold">
                                          <p:stCondLst>
                                            <p:cond delay="0"/>
                                          </p:stCondLst>
                                        </p:cTn>
                                        <p:tgtEl>
                                          <p:spTgt spid="76"/>
                                        </p:tgtEl>
                                        <p:attrNameLst>
                                          <p:attrName>style.visibility</p:attrName>
                                        </p:attrNameLst>
                                      </p:cBhvr>
                                      <p:to>
                                        <p:strVal val="visible"/>
                                      </p:to>
                                    </p:set>
                                    <p:animEffect transition="in" filter="wipe(left)">
                                      <p:cBhvr>
                                        <p:cTn id="145" dur="500"/>
                                        <p:tgtEl>
                                          <p:spTgt spid="76"/>
                                        </p:tgtEl>
                                      </p:cBhvr>
                                    </p:animEffect>
                                  </p:childTnLst>
                                </p:cTn>
                              </p:par>
                            </p:childTnLst>
                          </p:cTn>
                        </p:par>
                        <p:par>
                          <p:cTn id="146" fill="hold">
                            <p:stCondLst>
                              <p:cond delay="16000"/>
                            </p:stCondLst>
                            <p:childTnLst>
                              <p:par>
                                <p:cTn id="147" presetID="10" presetClass="entr" presetSubtype="0" fill="hold" grpId="0" nodeType="afterEffect">
                                  <p:stCondLst>
                                    <p:cond delay="0"/>
                                  </p:stCondLst>
                                  <p:childTnLst>
                                    <p:set>
                                      <p:cBhvr>
                                        <p:cTn id="148" dur="1" fill="hold">
                                          <p:stCondLst>
                                            <p:cond delay="0"/>
                                          </p:stCondLst>
                                        </p:cTn>
                                        <p:tgtEl>
                                          <p:spTgt spid="77"/>
                                        </p:tgtEl>
                                        <p:attrNameLst>
                                          <p:attrName>style.visibility</p:attrName>
                                        </p:attrNameLst>
                                      </p:cBhvr>
                                      <p:to>
                                        <p:strVal val="visible"/>
                                      </p:to>
                                    </p:set>
                                    <p:animEffect transition="in" filter="fade">
                                      <p:cBhvr>
                                        <p:cTn id="149" dur="500"/>
                                        <p:tgtEl>
                                          <p:spTgt spid="77"/>
                                        </p:tgtEl>
                                      </p:cBhvr>
                                    </p:animEffect>
                                  </p:childTnLst>
                                </p:cTn>
                              </p:par>
                              <p:par>
                                <p:cTn id="150" presetID="22" presetClass="entr" presetSubtype="8" fill="hold" nodeType="with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wipe(left)">
                                      <p:cBhvr>
                                        <p:cTn id="15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1" grpId="0"/>
      <p:bldP spid="25" grpId="0"/>
      <p:bldP spid="27" grpId="0"/>
      <p:bldP spid="28" grpId="0" animBg="1"/>
      <p:bldP spid="81" grpId="0"/>
      <p:bldP spid="35" grpId="0"/>
      <p:bldP spid="39" grpId="0" animBg="1"/>
      <p:bldP spid="40" grpId="0" animBg="1"/>
      <p:bldP spid="41" grpId="0" animBg="1"/>
      <p:bldP spid="42" grpId="0" animBg="1"/>
      <p:bldP spid="43" grpId="0" animBg="1"/>
      <p:bldP spid="44" grpId="0"/>
      <p:bldP spid="45" grpId="0"/>
      <p:bldP spid="46" grpId="0"/>
      <p:bldP spid="47" grpId="0"/>
      <p:bldP spid="60" grpId="0" animBg="1"/>
      <p:bldP spid="61" grpId="0" animBg="1"/>
      <p:bldP spid="62" grpId="0"/>
      <p:bldP spid="66" grpId="0" animBg="1"/>
      <p:bldP spid="67" grpId="0" animBg="1"/>
      <p:bldP spid="68" grpId="0" animBg="1"/>
      <p:bldP spid="74" grpId="0"/>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355750" y="134406"/>
            <a:ext cx="821268" cy="365125"/>
          </a:xfrm>
        </p:spPr>
        <p:txBody>
          <a:bodyPr/>
          <a:lstStyle/>
          <a:p>
            <a:fld id="{7A5DDAD3-E743-4B29-A948-63E93E36D1BF}" type="slidenum">
              <a:rPr lang="id-ID" smtClean="0"/>
              <a:pPr/>
              <a:t>11</a:t>
            </a:fld>
            <a:endParaRPr lang="id-ID"/>
          </a:p>
        </p:txBody>
      </p:sp>
      <p:sp>
        <p:nvSpPr>
          <p:cNvPr id="3" name="TextBox 2"/>
          <p:cNvSpPr txBox="1"/>
          <p:nvPr/>
        </p:nvSpPr>
        <p:spPr>
          <a:xfrm>
            <a:off x="4664052" y="577262"/>
            <a:ext cx="2852704" cy="523220"/>
          </a:xfrm>
          <a:prstGeom prst="rect">
            <a:avLst/>
          </a:prstGeom>
          <a:noFill/>
        </p:spPr>
        <p:txBody>
          <a:bodyPr wrap="none" rtlCol="0">
            <a:spAutoFit/>
          </a:bodyPr>
          <a:lstStyle/>
          <a:p>
            <a:pPr algn="ctr"/>
            <a:r>
              <a:rPr lang="fr-FR" sz="2800">
                <a:latin typeface="+mj-lt"/>
              </a:rPr>
              <a:t>Tristan Malherbe</a:t>
            </a:r>
            <a:endParaRPr lang="id-ID" sz="2800">
              <a:latin typeface="+mj-lt"/>
            </a:endParaRPr>
          </a:p>
        </p:txBody>
      </p:sp>
      <p:sp>
        <p:nvSpPr>
          <p:cNvPr id="4" name="TextBox 3"/>
          <p:cNvSpPr txBox="1"/>
          <p:nvPr/>
        </p:nvSpPr>
        <p:spPr>
          <a:xfrm>
            <a:off x="5240928" y="925680"/>
            <a:ext cx="1698928" cy="338554"/>
          </a:xfrm>
          <a:prstGeom prst="rect">
            <a:avLst/>
          </a:prstGeom>
          <a:noFill/>
        </p:spPr>
        <p:txBody>
          <a:bodyPr wrap="none" rtlCol="0">
            <a:spAutoFit/>
          </a:bodyPr>
          <a:lstStyle/>
          <a:p>
            <a:pPr algn="ctr"/>
            <a:r>
              <a:rPr lang="fr-FR" sz="1600" noProof="1">
                <a:solidFill>
                  <a:schemeClr val="tx2"/>
                </a:solidFill>
                <a:latin typeface="Calibri Light" panose="020F0302020204030204" pitchFamily="34" charset="0"/>
              </a:rPr>
              <a:t>Associé Fondateur</a:t>
            </a:r>
            <a:endParaRPr lang="id-ID" sz="1600">
              <a:solidFill>
                <a:schemeClr val="tx2"/>
              </a:solidFill>
              <a:latin typeface="Calibri Light" panose="020F0302020204030204" pitchFamily="34" charset="0"/>
            </a:endParaRPr>
          </a:p>
        </p:txBody>
      </p:sp>
      <p:grpSp>
        <p:nvGrpSpPr>
          <p:cNvPr id="5" name="Group 4"/>
          <p:cNvGrpSpPr/>
          <p:nvPr/>
        </p:nvGrpSpPr>
        <p:grpSpPr>
          <a:xfrm>
            <a:off x="5314502" y="271718"/>
            <a:ext cx="1425895" cy="1376617"/>
            <a:chOff x="5314502" y="537541"/>
            <a:chExt cx="1425895" cy="1376617"/>
          </a:xfrm>
        </p:grpSpPr>
        <p:grpSp>
          <p:nvGrpSpPr>
            <p:cNvPr id="6" name="Group 5"/>
            <p:cNvGrpSpPr/>
            <p:nvPr/>
          </p:nvGrpSpPr>
          <p:grpSpPr>
            <a:xfrm>
              <a:off x="5314502" y="537541"/>
              <a:ext cx="616898" cy="398711"/>
              <a:chOff x="7324056" y="694593"/>
              <a:chExt cx="616898" cy="398711"/>
            </a:xfrm>
          </p:grpSpPr>
          <p:sp>
            <p:nvSpPr>
              <p:cNvPr id="11" name="Freeform 23"/>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25"/>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27"/>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 name="Group 6"/>
            <p:cNvGrpSpPr/>
            <p:nvPr/>
          </p:nvGrpSpPr>
          <p:grpSpPr>
            <a:xfrm>
              <a:off x="6261313" y="1506868"/>
              <a:ext cx="479084" cy="407290"/>
              <a:chOff x="8086770" y="1485428"/>
              <a:chExt cx="479084" cy="407290"/>
            </a:xfrm>
          </p:grpSpPr>
          <p:sp>
            <p:nvSpPr>
              <p:cNvPr id="8" name="Freeform 24"/>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 name="Freeform 26"/>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Freeform 28"/>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21" name="TextBox 23"/>
          <p:cNvSpPr txBox="1"/>
          <p:nvPr/>
        </p:nvSpPr>
        <p:spPr>
          <a:xfrm>
            <a:off x="3826946" y="1997256"/>
            <a:ext cx="2087563"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Raleway" panose="020B0003030101060003" pitchFamily="34" charset="0"/>
              </a:rPr>
              <a:t>Profil</a:t>
            </a:r>
            <a:endParaRPr lang="id-ID" b="1">
              <a:latin typeface="Raleway" panose="020B0003030101060003" pitchFamily="34" charset="0"/>
            </a:endParaRPr>
          </a:p>
        </p:txBody>
      </p:sp>
      <p:cxnSp>
        <p:nvCxnSpPr>
          <p:cNvPr id="24" name="Straight Connector 23"/>
          <p:cNvCxnSpPr/>
          <p:nvPr/>
        </p:nvCxnSpPr>
        <p:spPr>
          <a:xfrm>
            <a:off x="3826946" y="2348634"/>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26946" y="2408547"/>
            <a:ext cx="3700355" cy="2123658"/>
          </a:xfrm>
          <a:prstGeom prst="rect">
            <a:avLst/>
          </a:prstGeom>
        </p:spPr>
        <p:txBody>
          <a:bodyPr wrap="square">
            <a:spAutoFit/>
          </a:bodyPr>
          <a:lstStyle/>
          <a:p>
            <a:pPr algn="just"/>
            <a:r>
              <a:rPr lang="fr-FR" sz="1200"/>
              <a:t>Tristan est expert Power BI et Microsoft Data Platform MVP. A l’aide de sa double compétence technique et fonctionnelle, Il développe des applications décisionnelles interactives et visuelles pour ses clients .</a:t>
            </a:r>
          </a:p>
          <a:p>
            <a:pPr algn="just"/>
            <a:endParaRPr lang="fr-FR" sz="1200"/>
          </a:p>
          <a:p>
            <a:pPr algn="just"/>
            <a:r>
              <a:rPr lang="fr-FR" sz="1200"/>
              <a:t>Tristan anime régulièrement des conférences à l’étranger (Seattle, Dubaï, Portland, Orlando, Londres, Copenhague, Dublin, Amsterdam….)  sur le nettoyage, l’analyse et la visualisation des données. Il est également le Co-fondateur du groupe utilisateur Power BI en France (8 000+ membres et 150+ conférences).</a:t>
            </a:r>
          </a:p>
        </p:txBody>
      </p:sp>
      <p:sp>
        <p:nvSpPr>
          <p:cNvPr id="25" name="TextBox 23"/>
          <p:cNvSpPr txBox="1"/>
          <p:nvPr/>
        </p:nvSpPr>
        <p:spPr>
          <a:xfrm>
            <a:off x="3826946" y="4503044"/>
            <a:ext cx="2087563"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Raleway" panose="020B0003030101060003" pitchFamily="34" charset="0"/>
              </a:rPr>
              <a:t>Certifications</a:t>
            </a:r>
            <a:endParaRPr lang="id-ID" b="1">
              <a:latin typeface="Raleway" panose="020B0003030101060003" pitchFamily="34" charset="0"/>
            </a:endParaRPr>
          </a:p>
        </p:txBody>
      </p:sp>
      <p:cxnSp>
        <p:nvCxnSpPr>
          <p:cNvPr id="26" name="Straight Connector 25"/>
          <p:cNvCxnSpPr/>
          <p:nvPr/>
        </p:nvCxnSpPr>
        <p:spPr>
          <a:xfrm>
            <a:off x="3826946" y="4854422"/>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3"/>
          <p:cNvSpPr txBox="1"/>
          <p:nvPr/>
        </p:nvSpPr>
        <p:spPr>
          <a:xfrm>
            <a:off x="1040526" y="4601287"/>
            <a:ext cx="2545100"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a:latin typeface="Raleway" panose="020B0003030101060003" pitchFamily="34" charset="0"/>
              </a:rPr>
              <a:t>Tristan Malherbe</a:t>
            </a:r>
            <a:endParaRPr lang="id-ID" b="1">
              <a:latin typeface="Raleway" panose="020B0003030101060003" pitchFamily="34" charset="0"/>
            </a:endParaRPr>
          </a:p>
        </p:txBody>
      </p:sp>
      <p:sp>
        <p:nvSpPr>
          <p:cNvPr id="28" name="TextBox 23"/>
          <p:cNvSpPr txBox="1"/>
          <p:nvPr/>
        </p:nvSpPr>
        <p:spPr>
          <a:xfrm>
            <a:off x="1065626" y="4202117"/>
            <a:ext cx="2520000" cy="369332"/>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a:solidFill>
                  <a:schemeClr val="bg1"/>
                </a:solidFill>
                <a:latin typeface="Raleway" panose="020B0003030101060003" pitchFamily="34" charset="0"/>
              </a:rPr>
              <a:t>Associé Fondateur</a:t>
            </a:r>
            <a:endParaRPr lang="id-ID" b="1">
              <a:solidFill>
                <a:schemeClr val="bg1"/>
              </a:solidFill>
              <a:latin typeface="Raleway" panose="020B0003030101060003" pitchFamily="34" charset="0"/>
            </a:endParaRPr>
          </a:p>
        </p:txBody>
      </p:sp>
      <p:grpSp>
        <p:nvGrpSpPr>
          <p:cNvPr id="35" name="Group 34"/>
          <p:cNvGrpSpPr/>
          <p:nvPr/>
        </p:nvGrpSpPr>
        <p:grpSpPr>
          <a:xfrm>
            <a:off x="3877150" y="5011490"/>
            <a:ext cx="2490599" cy="369332"/>
            <a:chOff x="8594294" y="5391896"/>
            <a:chExt cx="2490599" cy="369332"/>
          </a:xfrm>
        </p:grpSpPr>
        <p:sp>
          <p:nvSpPr>
            <p:cNvPr id="42" name="Freeform 9"/>
            <p:cNvSpPr>
              <a:spLocks noEditPoints="1"/>
            </p:cNvSpPr>
            <p:nvPr/>
          </p:nvSpPr>
          <p:spPr bwMode="auto">
            <a:xfrm>
              <a:off x="8594294" y="5445039"/>
              <a:ext cx="265113" cy="298450"/>
            </a:xfrm>
            <a:custGeom>
              <a:avLst/>
              <a:gdLst>
                <a:gd name="T0" fmla="*/ 0 w 167"/>
                <a:gd name="T1" fmla="*/ 0 h 188"/>
                <a:gd name="T2" fmla="*/ 15 w 167"/>
                <a:gd name="T3" fmla="*/ 169 h 188"/>
                <a:gd name="T4" fmla="*/ 84 w 167"/>
                <a:gd name="T5" fmla="*/ 188 h 188"/>
                <a:gd name="T6" fmla="*/ 152 w 167"/>
                <a:gd name="T7" fmla="*/ 169 h 188"/>
                <a:gd name="T8" fmla="*/ 167 w 167"/>
                <a:gd name="T9" fmla="*/ 0 h 188"/>
                <a:gd name="T10" fmla="*/ 0 w 167"/>
                <a:gd name="T11" fmla="*/ 0 h 188"/>
                <a:gd name="T12" fmla="*/ 134 w 167"/>
                <a:gd name="T13" fmla="*/ 56 h 188"/>
                <a:gd name="T14" fmla="*/ 84 w 167"/>
                <a:gd name="T15" fmla="*/ 56 h 188"/>
                <a:gd name="T16" fmla="*/ 54 w 167"/>
                <a:gd name="T17" fmla="*/ 56 h 188"/>
                <a:gd name="T18" fmla="*/ 56 w 167"/>
                <a:gd name="T19" fmla="*/ 78 h 188"/>
                <a:gd name="T20" fmla="*/ 84 w 167"/>
                <a:gd name="T21" fmla="*/ 78 h 188"/>
                <a:gd name="T22" fmla="*/ 132 w 167"/>
                <a:gd name="T23" fmla="*/ 78 h 188"/>
                <a:gd name="T24" fmla="*/ 126 w 167"/>
                <a:gd name="T25" fmla="*/ 141 h 188"/>
                <a:gd name="T26" fmla="*/ 84 w 167"/>
                <a:gd name="T27" fmla="*/ 153 h 188"/>
                <a:gd name="T28" fmla="*/ 84 w 167"/>
                <a:gd name="T29" fmla="*/ 153 h 188"/>
                <a:gd name="T30" fmla="*/ 41 w 167"/>
                <a:gd name="T31" fmla="*/ 141 h 188"/>
                <a:gd name="T32" fmla="*/ 37 w 167"/>
                <a:gd name="T33" fmla="*/ 107 h 188"/>
                <a:gd name="T34" fmla="*/ 59 w 167"/>
                <a:gd name="T35" fmla="*/ 107 h 188"/>
                <a:gd name="T36" fmla="*/ 60 w 167"/>
                <a:gd name="T37" fmla="*/ 125 h 188"/>
                <a:gd name="T38" fmla="*/ 84 w 167"/>
                <a:gd name="T39" fmla="*/ 131 h 188"/>
                <a:gd name="T40" fmla="*/ 84 w 167"/>
                <a:gd name="T41" fmla="*/ 131 h 188"/>
                <a:gd name="T42" fmla="*/ 84 w 167"/>
                <a:gd name="T43" fmla="*/ 131 h 188"/>
                <a:gd name="T44" fmla="*/ 107 w 167"/>
                <a:gd name="T45" fmla="*/ 125 h 188"/>
                <a:gd name="T46" fmla="*/ 109 w 167"/>
                <a:gd name="T47" fmla="*/ 98 h 188"/>
                <a:gd name="T48" fmla="*/ 84 w 167"/>
                <a:gd name="T49" fmla="*/ 98 h 188"/>
                <a:gd name="T50" fmla="*/ 84 w 167"/>
                <a:gd name="T51" fmla="*/ 98 h 188"/>
                <a:gd name="T52" fmla="*/ 37 w 167"/>
                <a:gd name="T53" fmla="*/ 98 h 188"/>
                <a:gd name="T54" fmla="*/ 31 w 167"/>
                <a:gd name="T55" fmla="*/ 35 h 188"/>
                <a:gd name="T56" fmla="*/ 84 w 167"/>
                <a:gd name="T57" fmla="*/ 35 h 188"/>
                <a:gd name="T58" fmla="*/ 136 w 167"/>
                <a:gd name="T59" fmla="*/ 35 h 188"/>
                <a:gd name="T60" fmla="*/ 134 w 167"/>
                <a:gd name="T61" fmla="*/ 5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7" h="188">
                  <a:moveTo>
                    <a:pt x="0" y="0"/>
                  </a:moveTo>
                  <a:lnTo>
                    <a:pt x="15" y="169"/>
                  </a:lnTo>
                  <a:lnTo>
                    <a:pt x="84" y="188"/>
                  </a:lnTo>
                  <a:lnTo>
                    <a:pt x="152" y="169"/>
                  </a:lnTo>
                  <a:lnTo>
                    <a:pt x="167" y="0"/>
                  </a:lnTo>
                  <a:lnTo>
                    <a:pt x="0" y="0"/>
                  </a:lnTo>
                  <a:close/>
                  <a:moveTo>
                    <a:pt x="134" y="56"/>
                  </a:moveTo>
                  <a:lnTo>
                    <a:pt x="84" y="56"/>
                  </a:lnTo>
                  <a:lnTo>
                    <a:pt x="54" y="56"/>
                  </a:lnTo>
                  <a:lnTo>
                    <a:pt x="56" y="78"/>
                  </a:lnTo>
                  <a:lnTo>
                    <a:pt x="84" y="78"/>
                  </a:lnTo>
                  <a:lnTo>
                    <a:pt x="132" y="78"/>
                  </a:lnTo>
                  <a:lnTo>
                    <a:pt x="126" y="141"/>
                  </a:lnTo>
                  <a:lnTo>
                    <a:pt x="84" y="153"/>
                  </a:lnTo>
                  <a:lnTo>
                    <a:pt x="84" y="153"/>
                  </a:lnTo>
                  <a:lnTo>
                    <a:pt x="41" y="141"/>
                  </a:lnTo>
                  <a:lnTo>
                    <a:pt x="37" y="107"/>
                  </a:lnTo>
                  <a:lnTo>
                    <a:pt x="59" y="107"/>
                  </a:lnTo>
                  <a:lnTo>
                    <a:pt x="60" y="125"/>
                  </a:lnTo>
                  <a:lnTo>
                    <a:pt x="84" y="131"/>
                  </a:lnTo>
                  <a:lnTo>
                    <a:pt x="84" y="131"/>
                  </a:lnTo>
                  <a:lnTo>
                    <a:pt x="84" y="131"/>
                  </a:lnTo>
                  <a:lnTo>
                    <a:pt x="107" y="125"/>
                  </a:lnTo>
                  <a:lnTo>
                    <a:pt x="109" y="98"/>
                  </a:lnTo>
                  <a:lnTo>
                    <a:pt x="84" y="98"/>
                  </a:lnTo>
                  <a:lnTo>
                    <a:pt x="84" y="98"/>
                  </a:lnTo>
                  <a:lnTo>
                    <a:pt x="37" y="98"/>
                  </a:lnTo>
                  <a:lnTo>
                    <a:pt x="31" y="35"/>
                  </a:lnTo>
                  <a:lnTo>
                    <a:pt x="84" y="35"/>
                  </a:lnTo>
                  <a:lnTo>
                    <a:pt x="136" y="35"/>
                  </a:lnTo>
                  <a:lnTo>
                    <a:pt x="134" y="5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Content Placeholder 19"/>
            <p:cNvSpPr txBox="1">
              <a:spLocks/>
            </p:cNvSpPr>
            <p:nvPr/>
          </p:nvSpPr>
          <p:spPr>
            <a:xfrm>
              <a:off x="8890751" y="5391896"/>
              <a:ext cx="2194142" cy="36933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fr-FR" sz="1400" b="1"/>
                <a:t>Microsoft Data Platform MVP </a:t>
              </a:r>
              <a:endParaRPr lang="id-ID" sz="1400" b="1"/>
            </a:p>
          </p:txBody>
        </p:sp>
      </p:grpSp>
      <p:grpSp>
        <p:nvGrpSpPr>
          <p:cNvPr id="57" name="Group 56"/>
          <p:cNvGrpSpPr/>
          <p:nvPr/>
        </p:nvGrpSpPr>
        <p:grpSpPr>
          <a:xfrm>
            <a:off x="3864343" y="5459075"/>
            <a:ext cx="2057758" cy="391763"/>
            <a:chOff x="3928141" y="5487950"/>
            <a:chExt cx="2057758" cy="391763"/>
          </a:xfrm>
        </p:grpSpPr>
        <p:sp>
          <p:nvSpPr>
            <p:cNvPr id="45" name="Content Placeholder 19"/>
            <p:cNvSpPr txBox="1">
              <a:spLocks/>
            </p:cNvSpPr>
            <p:nvPr/>
          </p:nvSpPr>
          <p:spPr>
            <a:xfrm>
              <a:off x="4244997" y="5487950"/>
              <a:ext cx="1740902" cy="391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fr-FR" sz="1200" b="1"/>
                <a:t>MCSA BI Reporting</a:t>
              </a:r>
              <a:endParaRPr lang="id-ID" sz="1200" b="1"/>
            </a:p>
          </p:txBody>
        </p:sp>
        <p:grpSp>
          <p:nvGrpSpPr>
            <p:cNvPr id="56" name="Group 55"/>
            <p:cNvGrpSpPr/>
            <p:nvPr/>
          </p:nvGrpSpPr>
          <p:grpSpPr>
            <a:xfrm>
              <a:off x="3928141" y="5513752"/>
              <a:ext cx="340159" cy="340159"/>
              <a:chOff x="10064750" y="3017838"/>
              <a:chExt cx="830263" cy="830262"/>
            </a:xfrm>
            <a:solidFill>
              <a:schemeClr val="tx2"/>
            </a:solidFill>
          </p:grpSpPr>
          <p:sp>
            <p:nvSpPr>
              <p:cNvPr id="54" name="Freeform 5"/>
              <p:cNvSpPr>
                <a:spLocks/>
              </p:cNvSpPr>
              <p:nvPr/>
            </p:nvSpPr>
            <p:spPr bwMode="auto">
              <a:xfrm>
                <a:off x="10561638" y="3017838"/>
                <a:ext cx="333375" cy="330200"/>
              </a:xfrm>
              <a:custGeom>
                <a:avLst/>
                <a:gdLst>
                  <a:gd name="T0" fmla="*/ 57 w 210"/>
                  <a:gd name="T1" fmla="*/ 0 h 208"/>
                  <a:gd name="T2" fmla="*/ 0 w 210"/>
                  <a:gd name="T3" fmla="*/ 57 h 208"/>
                  <a:gd name="T4" fmla="*/ 151 w 210"/>
                  <a:gd name="T5" fmla="*/ 208 h 208"/>
                  <a:gd name="T6" fmla="*/ 210 w 210"/>
                  <a:gd name="T7" fmla="*/ 151 h 208"/>
                  <a:gd name="T8" fmla="*/ 57 w 210"/>
                  <a:gd name="T9" fmla="*/ 0 h 208"/>
                </a:gdLst>
                <a:ahLst/>
                <a:cxnLst>
                  <a:cxn ang="0">
                    <a:pos x="T0" y="T1"/>
                  </a:cxn>
                  <a:cxn ang="0">
                    <a:pos x="T2" y="T3"/>
                  </a:cxn>
                  <a:cxn ang="0">
                    <a:pos x="T4" y="T5"/>
                  </a:cxn>
                  <a:cxn ang="0">
                    <a:pos x="T6" y="T7"/>
                  </a:cxn>
                  <a:cxn ang="0">
                    <a:pos x="T8" y="T9"/>
                  </a:cxn>
                </a:cxnLst>
                <a:rect l="0" t="0" r="r" b="b"/>
                <a:pathLst>
                  <a:path w="210" h="208">
                    <a:moveTo>
                      <a:pt x="57" y="0"/>
                    </a:moveTo>
                    <a:lnTo>
                      <a:pt x="0" y="57"/>
                    </a:lnTo>
                    <a:lnTo>
                      <a:pt x="151" y="208"/>
                    </a:lnTo>
                    <a:lnTo>
                      <a:pt x="210" y="151"/>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6"/>
              <p:cNvSpPr>
                <a:spLocks noEditPoints="1"/>
              </p:cNvSpPr>
              <p:nvPr/>
            </p:nvSpPr>
            <p:spPr bwMode="auto">
              <a:xfrm>
                <a:off x="10064750" y="3135313"/>
                <a:ext cx="709613" cy="712787"/>
              </a:xfrm>
              <a:custGeom>
                <a:avLst/>
                <a:gdLst>
                  <a:gd name="T0" fmla="*/ 6 w 187"/>
                  <a:gd name="T1" fmla="*/ 118 h 187"/>
                  <a:gd name="T2" fmla="*/ 0 w 187"/>
                  <a:gd name="T3" fmla="*/ 187 h 187"/>
                  <a:gd name="T4" fmla="*/ 70 w 187"/>
                  <a:gd name="T5" fmla="*/ 181 h 187"/>
                  <a:gd name="T6" fmla="*/ 187 w 187"/>
                  <a:gd name="T7" fmla="*/ 64 h 187"/>
                  <a:gd name="T8" fmla="*/ 124 w 187"/>
                  <a:gd name="T9" fmla="*/ 0 h 187"/>
                  <a:gd name="T10" fmla="*/ 6 w 187"/>
                  <a:gd name="T11" fmla="*/ 118 h 187"/>
                  <a:gd name="T12" fmla="*/ 34 w 187"/>
                  <a:gd name="T13" fmla="*/ 173 h 187"/>
                  <a:gd name="T14" fmla="*/ 24 w 187"/>
                  <a:gd name="T15" fmla="*/ 163 h 187"/>
                  <a:gd name="T16" fmla="*/ 14 w 187"/>
                  <a:gd name="T17" fmla="*/ 153 h 187"/>
                  <a:gd name="T18" fmla="*/ 17 w 187"/>
                  <a:gd name="T19" fmla="*/ 123 h 187"/>
                  <a:gd name="T20" fmla="*/ 26 w 187"/>
                  <a:gd name="T21" fmla="*/ 139 h 187"/>
                  <a:gd name="T22" fmla="*/ 40 w 187"/>
                  <a:gd name="T23" fmla="*/ 147 h 187"/>
                  <a:gd name="T24" fmla="*/ 49 w 187"/>
                  <a:gd name="T25" fmla="*/ 161 h 187"/>
                  <a:gd name="T26" fmla="*/ 64 w 187"/>
                  <a:gd name="T27" fmla="*/ 170 h 187"/>
                  <a:gd name="T28" fmla="*/ 34 w 187"/>
                  <a:gd name="T29" fmla="*/ 173 h 187"/>
                  <a:gd name="T30" fmla="*/ 172 w 187"/>
                  <a:gd name="T31" fmla="*/ 64 h 187"/>
                  <a:gd name="T32" fmla="*/ 74 w 187"/>
                  <a:gd name="T33" fmla="*/ 161 h 187"/>
                  <a:gd name="T34" fmla="*/ 56 w 187"/>
                  <a:gd name="T35" fmla="*/ 154 h 187"/>
                  <a:gd name="T36" fmla="*/ 53 w 187"/>
                  <a:gd name="T37" fmla="*/ 150 h 187"/>
                  <a:gd name="T38" fmla="*/ 50 w 187"/>
                  <a:gd name="T39" fmla="*/ 145 h 187"/>
                  <a:gd name="T40" fmla="*/ 151 w 187"/>
                  <a:gd name="T41" fmla="*/ 43 h 187"/>
                  <a:gd name="T42" fmla="*/ 172 w 187"/>
                  <a:gd name="T43" fmla="*/ 64 h 187"/>
                  <a:gd name="T44" fmla="*/ 43 w 187"/>
                  <a:gd name="T45" fmla="*/ 137 h 187"/>
                  <a:gd name="T46" fmla="*/ 38 w 187"/>
                  <a:gd name="T47" fmla="*/ 134 h 187"/>
                  <a:gd name="T48" fmla="*/ 34 w 187"/>
                  <a:gd name="T49" fmla="*/ 131 h 187"/>
                  <a:gd name="T50" fmla="*/ 26 w 187"/>
                  <a:gd name="T51" fmla="*/ 113 h 187"/>
                  <a:gd name="T52" fmla="*/ 124 w 187"/>
                  <a:gd name="T53" fmla="*/ 16 h 187"/>
                  <a:gd name="T54" fmla="*/ 144 w 187"/>
                  <a:gd name="T55" fmla="*/ 36 h 187"/>
                  <a:gd name="T56" fmla="*/ 43 w 187"/>
                  <a:gd name="T57" fmla="*/ 13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87">
                    <a:moveTo>
                      <a:pt x="6" y="118"/>
                    </a:moveTo>
                    <a:cubicBezTo>
                      <a:pt x="0" y="187"/>
                      <a:pt x="0" y="187"/>
                      <a:pt x="0" y="187"/>
                    </a:cubicBezTo>
                    <a:cubicBezTo>
                      <a:pt x="70" y="181"/>
                      <a:pt x="70" y="181"/>
                      <a:pt x="70" y="181"/>
                    </a:cubicBezTo>
                    <a:cubicBezTo>
                      <a:pt x="187" y="64"/>
                      <a:pt x="187" y="64"/>
                      <a:pt x="187" y="64"/>
                    </a:cubicBezTo>
                    <a:cubicBezTo>
                      <a:pt x="124" y="0"/>
                      <a:pt x="124" y="0"/>
                      <a:pt x="124" y="0"/>
                    </a:cubicBezTo>
                    <a:lnTo>
                      <a:pt x="6" y="118"/>
                    </a:lnTo>
                    <a:close/>
                    <a:moveTo>
                      <a:pt x="34" y="173"/>
                    </a:moveTo>
                    <a:cubicBezTo>
                      <a:pt x="24" y="163"/>
                      <a:pt x="24" y="163"/>
                      <a:pt x="24" y="163"/>
                    </a:cubicBezTo>
                    <a:cubicBezTo>
                      <a:pt x="14" y="153"/>
                      <a:pt x="14" y="153"/>
                      <a:pt x="14" y="153"/>
                    </a:cubicBezTo>
                    <a:cubicBezTo>
                      <a:pt x="17" y="123"/>
                      <a:pt x="17" y="123"/>
                      <a:pt x="17" y="123"/>
                    </a:cubicBezTo>
                    <a:cubicBezTo>
                      <a:pt x="18" y="129"/>
                      <a:pt x="22" y="134"/>
                      <a:pt x="26" y="139"/>
                    </a:cubicBezTo>
                    <a:cubicBezTo>
                      <a:pt x="30" y="143"/>
                      <a:pt x="35" y="146"/>
                      <a:pt x="40" y="147"/>
                    </a:cubicBezTo>
                    <a:cubicBezTo>
                      <a:pt x="42" y="152"/>
                      <a:pt x="44" y="157"/>
                      <a:pt x="49" y="161"/>
                    </a:cubicBezTo>
                    <a:cubicBezTo>
                      <a:pt x="53" y="166"/>
                      <a:pt x="58" y="169"/>
                      <a:pt x="64" y="170"/>
                    </a:cubicBezTo>
                    <a:lnTo>
                      <a:pt x="34" y="173"/>
                    </a:lnTo>
                    <a:close/>
                    <a:moveTo>
                      <a:pt x="172" y="64"/>
                    </a:moveTo>
                    <a:cubicBezTo>
                      <a:pt x="74" y="161"/>
                      <a:pt x="74" y="161"/>
                      <a:pt x="74" y="161"/>
                    </a:cubicBezTo>
                    <a:cubicBezTo>
                      <a:pt x="67" y="161"/>
                      <a:pt x="61" y="158"/>
                      <a:pt x="56" y="154"/>
                    </a:cubicBezTo>
                    <a:cubicBezTo>
                      <a:pt x="55" y="152"/>
                      <a:pt x="54" y="151"/>
                      <a:pt x="53" y="150"/>
                    </a:cubicBezTo>
                    <a:cubicBezTo>
                      <a:pt x="52" y="148"/>
                      <a:pt x="51" y="146"/>
                      <a:pt x="50" y="145"/>
                    </a:cubicBezTo>
                    <a:cubicBezTo>
                      <a:pt x="151" y="43"/>
                      <a:pt x="151" y="43"/>
                      <a:pt x="151" y="43"/>
                    </a:cubicBezTo>
                    <a:lnTo>
                      <a:pt x="172" y="64"/>
                    </a:lnTo>
                    <a:close/>
                    <a:moveTo>
                      <a:pt x="43" y="137"/>
                    </a:moveTo>
                    <a:cubicBezTo>
                      <a:pt x="41" y="136"/>
                      <a:pt x="39" y="135"/>
                      <a:pt x="38" y="134"/>
                    </a:cubicBezTo>
                    <a:cubicBezTo>
                      <a:pt x="36" y="133"/>
                      <a:pt x="35" y="132"/>
                      <a:pt x="34" y="131"/>
                    </a:cubicBezTo>
                    <a:cubicBezTo>
                      <a:pt x="29" y="126"/>
                      <a:pt x="26" y="120"/>
                      <a:pt x="26" y="113"/>
                    </a:cubicBezTo>
                    <a:cubicBezTo>
                      <a:pt x="124" y="16"/>
                      <a:pt x="124" y="16"/>
                      <a:pt x="124" y="16"/>
                    </a:cubicBezTo>
                    <a:cubicBezTo>
                      <a:pt x="144" y="36"/>
                      <a:pt x="144" y="36"/>
                      <a:pt x="144" y="36"/>
                    </a:cubicBezTo>
                    <a:lnTo>
                      <a:pt x="43"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58" name="TextBox 23"/>
          <p:cNvSpPr txBox="1"/>
          <p:nvPr/>
        </p:nvSpPr>
        <p:spPr>
          <a:xfrm>
            <a:off x="7650067" y="1987099"/>
            <a:ext cx="3352550"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Raleway" panose="020B0003030101060003" pitchFamily="34" charset="0"/>
              </a:rPr>
              <a:t>Compétences techniques</a:t>
            </a:r>
            <a:endParaRPr lang="id-ID" b="1">
              <a:latin typeface="Raleway" panose="020B0003030101060003" pitchFamily="34" charset="0"/>
            </a:endParaRPr>
          </a:p>
        </p:txBody>
      </p:sp>
      <p:cxnSp>
        <p:nvCxnSpPr>
          <p:cNvPr id="59" name="Straight Connector 58"/>
          <p:cNvCxnSpPr/>
          <p:nvPr/>
        </p:nvCxnSpPr>
        <p:spPr>
          <a:xfrm>
            <a:off x="7636097" y="2348634"/>
            <a:ext cx="21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7704552" y="2781803"/>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7704552" y="2781803"/>
            <a:ext cx="3451861" cy="172797"/>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7704552" y="3389853"/>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7704552" y="3389853"/>
            <a:ext cx="3426156" cy="182902"/>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7704552" y="4005106"/>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7704551" y="4005106"/>
            <a:ext cx="3426157" cy="18094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a:off x="7704552" y="4605953"/>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7704553" y="4605953"/>
            <a:ext cx="2897346" cy="1800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ontent Placeholder 2"/>
          <p:cNvSpPr txBox="1">
            <a:spLocks/>
          </p:cNvSpPr>
          <p:nvPr/>
        </p:nvSpPr>
        <p:spPr>
          <a:xfrm>
            <a:off x="7644894" y="2460451"/>
            <a:ext cx="232490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Power BI</a:t>
            </a:r>
            <a:endParaRPr lang="en-US">
              <a:solidFill>
                <a:schemeClr val="tx2"/>
              </a:solidFill>
              <a:latin typeface="+mj-lt"/>
            </a:endParaRPr>
          </a:p>
        </p:txBody>
      </p:sp>
      <p:sp>
        <p:nvSpPr>
          <p:cNvPr id="69" name="Content Placeholder 2"/>
          <p:cNvSpPr txBox="1">
            <a:spLocks/>
          </p:cNvSpPr>
          <p:nvPr/>
        </p:nvSpPr>
        <p:spPr>
          <a:xfrm>
            <a:off x="7644895" y="3088024"/>
            <a:ext cx="2020100"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DAX</a:t>
            </a:r>
            <a:endParaRPr lang="en-US">
              <a:solidFill>
                <a:schemeClr val="tx2"/>
              </a:solidFill>
              <a:latin typeface="+mj-lt"/>
            </a:endParaRPr>
          </a:p>
        </p:txBody>
      </p:sp>
      <p:sp>
        <p:nvSpPr>
          <p:cNvPr id="70" name="Content Placeholder 2"/>
          <p:cNvSpPr txBox="1">
            <a:spLocks/>
          </p:cNvSpPr>
          <p:nvPr/>
        </p:nvSpPr>
        <p:spPr>
          <a:xfrm>
            <a:off x="7644895" y="3689780"/>
            <a:ext cx="2020100"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Langage M</a:t>
            </a:r>
            <a:endParaRPr lang="en-US">
              <a:solidFill>
                <a:schemeClr val="tx2"/>
              </a:solidFill>
              <a:latin typeface="+mj-lt"/>
            </a:endParaRPr>
          </a:p>
        </p:txBody>
      </p:sp>
      <p:sp>
        <p:nvSpPr>
          <p:cNvPr id="71" name="Content Placeholder 2"/>
          <p:cNvSpPr txBox="1">
            <a:spLocks/>
          </p:cNvSpPr>
          <p:nvPr/>
        </p:nvSpPr>
        <p:spPr>
          <a:xfrm>
            <a:off x="7644894" y="4302387"/>
            <a:ext cx="247124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Data Visualisation &amp; UX</a:t>
            </a:r>
            <a:endParaRPr lang="en-US">
              <a:solidFill>
                <a:schemeClr val="tx2"/>
              </a:solidFill>
              <a:latin typeface="+mj-lt"/>
            </a:endParaRPr>
          </a:p>
        </p:txBody>
      </p:sp>
      <p:grpSp>
        <p:nvGrpSpPr>
          <p:cNvPr id="93" name="Group 92"/>
          <p:cNvGrpSpPr/>
          <p:nvPr/>
        </p:nvGrpSpPr>
        <p:grpSpPr>
          <a:xfrm>
            <a:off x="10841351" y="2404559"/>
            <a:ext cx="443160" cy="307216"/>
            <a:chOff x="10841351" y="2404559"/>
            <a:chExt cx="443160" cy="307216"/>
          </a:xfrm>
        </p:grpSpPr>
        <p:sp>
          <p:nvSpPr>
            <p:cNvPr id="73" name="Freeform 72"/>
            <p:cNvSpPr/>
            <p:nvPr/>
          </p:nvSpPr>
          <p:spPr>
            <a:xfrm flipV="1">
              <a:off x="10849818" y="2419975"/>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TextBox 73"/>
            <p:cNvSpPr txBox="1"/>
            <p:nvPr/>
          </p:nvSpPr>
          <p:spPr>
            <a:xfrm>
              <a:off x="10841351" y="2404559"/>
              <a:ext cx="443160" cy="261610"/>
            </a:xfrm>
            <a:prstGeom prst="rect">
              <a:avLst/>
            </a:prstGeom>
            <a:noFill/>
          </p:spPr>
          <p:txBody>
            <a:bodyPr wrap="square" rtlCol="0">
              <a:spAutoFit/>
            </a:bodyPr>
            <a:lstStyle/>
            <a:p>
              <a:pPr algn="ctr"/>
              <a:r>
                <a:rPr lang="en-US" sz="1100" b="1">
                  <a:solidFill>
                    <a:schemeClr val="bg1"/>
                  </a:solidFill>
                </a:rPr>
                <a:t>98%</a:t>
              </a:r>
            </a:p>
          </p:txBody>
        </p:sp>
      </p:grpSp>
      <p:grpSp>
        <p:nvGrpSpPr>
          <p:cNvPr id="92" name="Group 91"/>
          <p:cNvGrpSpPr/>
          <p:nvPr/>
        </p:nvGrpSpPr>
        <p:grpSpPr>
          <a:xfrm>
            <a:off x="10858882" y="3007811"/>
            <a:ext cx="443160" cy="307216"/>
            <a:chOff x="10316425" y="3048026"/>
            <a:chExt cx="443160" cy="307216"/>
          </a:xfrm>
        </p:grpSpPr>
        <p:sp>
          <p:nvSpPr>
            <p:cNvPr id="76" name="Freeform 75"/>
            <p:cNvSpPr/>
            <p:nvPr/>
          </p:nvSpPr>
          <p:spPr>
            <a:xfrm flipV="1">
              <a:off x="10324892" y="3063442"/>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TextBox 76"/>
            <p:cNvSpPr txBox="1"/>
            <p:nvPr/>
          </p:nvSpPr>
          <p:spPr>
            <a:xfrm>
              <a:off x="10316425" y="3048026"/>
              <a:ext cx="443160" cy="261610"/>
            </a:xfrm>
            <a:prstGeom prst="rect">
              <a:avLst/>
            </a:prstGeom>
            <a:noFill/>
          </p:spPr>
          <p:txBody>
            <a:bodyPr wrap="square" rtlCol="0">
              <a:spAutoFit/>
            </a:bodyPr>
            <a:lstStyle/>
            <a:p>
              <a:pPr algn="ctr"/>
              <a:r>
                <a:rPr lang="fr-FR" sz="1100" b="1">
                  <a:solidFill>
                    <a:schemeClr val="bg1"/>
                  </a:solidFill>
                </a:rPr>
                <a:t>98</a:t>
              </a:r>
              <a:r>
                <a:rPr lang="en-US" sz="1100" b="1">
                  <a:solidFill>
                    <a:schemeClr val="bg1"/>
                  </a:solidFill>
                </a:rPr>
                <a:t>%</a:t>
              </a:r>
            </a:p>
          </p:txBody>
        </p:sp>
      </p:grpSp>
      <p:grpSp>
        <p:nvGrpSpPr>
          <p:cNvPr id="91" name="Group 90"/>
          <p:cNvGrpSpPr/>
          <p:nvPr/>
        </p:nvGrpSpPr>
        <p:grpSpPr>
          <a:xfrm>
            <a:off x="10814198" y="3630461"/>
            <a:ext cx="454353" cy="335989"/>
            <a:chOff x="10603195" y="3641585"/>
            <a:chExt cx="454353" cy="335989"/>
          </a:xfrm>
        </p:grpSpPr>
        <p:sp>
          <p:nvSpPr>
            <p:cNvPr id="79" name="Freeform 78"/>
            <p:cNvSpPr/>
            <p:nvPr/>
          </p:nvSpPr>
          <p:spPr>
            <a:xfrm flipV="1">
              <a:off x="10603195" y="3685774"/>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TextBox 79"/>
            <p:cNvSpPr txBox="1"/>
            <p:nvPr/>
          </p:nvSpPr>
          <p:spPr>
            <a:xfrm>
              <a:off x="10614388" y="3641585"/>
              <a:ext cx="443160" cy="261610"/>
            </a:xfrm>
            <a:prstGeom prst="rect">
              <a:avLst/>
            </a:prstGeom>
            <a:noFill/>
          </p:spPr>
          <p:txBody>
            <a:bodyPr wrap="square" rtlCol="0">
              <a:spAutoFit/>
            </a:bodyPr>
            <a:lstStyle/>
            <a:p>
              <a:pPr algn="ctr"/>
              <a:r>
                <a:rPr lang="fr-FR" sz="1100" b="1">
                  <a:solidFill>
                    <a:schemeClr val="bg1"/>
                  </a:solidFill>
                </a:rPr>
                <a:t>98</a:t>
              </a:r>
              <a:r>
                <a:rPr lang="en-US" sz="1100" b="1">
                  <a:solidFill>
                    <a:schemeClr val="bg1"/>
                  </a:solidFill>
                </a:rPr>
                <a:t>%</a:t>
              </a:r>
            </a:p>
          </p:txBody>
        </p:sp>
      </p:grpSp>
      <p:grpSp>
        <p:nvGrpSpPr>
          <p:cNvPr id="90" name="Group 89"/>
          <p:cNvGrpSpPr/>
          <p:nvPr/>
        </p:nvGrpSpPr>
        <p:grpSpPr>
          <a:xfrm>
            <a:off x="10334929" y="4258505"/>
            <a:ext cx="443160" cy="307216"/>
            <a:chOff x="9916288" y="4257884"/>
            <a:chExt cx="443160" cy="307216"/>
          </a:xfrm>
        </p:grpSpPr>
        <p:sp>
          <p:nvSpPr>
            <p:cNvPr id="82" name="Freeform 81"/>
            <p:cNvSpPr/>
            <p:nvPr/>
          </p:nvSpPr>
          <p:spPr>
            <a:xfrm flipV="1">
              <a:off x="9924755" y="4273300"/>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TextBox 82"/>
            <p:cNvSpPr txBox="1"/>
            <p:nvPr/>
          </p:nvSpPr>
          <p:spPr>
            <a:xfrm>
              <a:off x="9916288" y="4257884"/>
              <a:ext cx="443160" cy="261610"/>
            </a:xfrm>
            <a:prstGeom prst="rect">
              <a:avLst/>
            </a:prstGeom>
            <a:noFill/>
          </p:spPr>
          <p:txBody>
            <a:bodyPr wrap="square" rtlCol="0">
              <a:spAutoFit/>
            </a:bodyPr>
            <a:lstStyle/>
            <a:p>
              <a:pPr algn="ctr"/>
              <a:r>
                <a:rPr lang="fr-FR" sz="1100" b="1">
                  <a:solidFill>
                    <a:schemeClr val="bg1"/>
                  </a:solidFill>
                </a:rPr>
                <a:t>8</a:t>
              </a:r>
              <a:r>
                <a:rPr lang="id-ID" sz="1100" b="1">
                  <a:solidFill>
                    <a:schemeClr val="bg1"/>
                  </a:solidFill>
                </a:rPr>
                <a:t>0</a:t>
              </a:r>
              <a:r>
                <a:rPr lang="en-US" sz="1100" b="1">
                  <a:solidFill>
                    <a:schemeClr val="bg1"/>
                  </a:solidFill>
                </a:rPr>
                <a:t>%</a:t>
              </a:r>
            </a:p>
          </p:txBody>
        </p:sp>
      </p:grpSp>
      <p:sp>
        <p:nvSpPr>
          <p:cNvPr id="84" name="Rounded Rectangle 83"/>
          <p:cNvSpPr/>
          <p:nvPr/>
        </p:nvSpPr>
        <p:spPr>
          <a:xfrm>
            <a:off x="7704551" y="5251386"/>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a:off x="7704549" y="5251386"/>
            <a:ext cx="2265254" cy="166078"/>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ontent Placeholder 2"/>
          <p:cNvSpPr txBox="1">
            <a:spLocks/>
          </p:cNvSpPr>
          <p:nvPr/>
        </p:nvSpPr>
        <p:spPr>
          <a:xfrm>
            <a:off x="7644893" y="4947820"/>
            <a:ext cx="221173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PowerApps &amp; Automate</a:t>
            </a:r>
            <a:endParaRPr lang="en-US">
              <a:solidFill>
                <a:schemeClr val="tx2"/>
              </a:solidFill>
              <a:latin typeface="+mj-lt"/>
            </a:endParaRPr>
          </a:p>
        </p:txBody>
      </p:sp>
      <p:grpSp>
        <p:nvGrpSpPr>
          <p:cNvPr id="89" name="Group 88"/>
          <p:cNvGrpSpPr/>
          <p:nvPr/>
        </p:nvGrpSpPr>
        <p:grpSpPr>
          <a:xfrm>
            <a:off x="9748223" y="4891189"/>
            <a:ext cx="443160" cy="322669"/>
            <a:chOff x="9914848" y="4887864"/>
            <a:chExt cx="443160" cy="322669"/>
          </a:xfrm>
        </p:grpSpPr>
        <p:sp>
          <p:nvSpPr>
            <p:cNvPr id="87" name="Freeform 86"/>
            <p:cNvSpPr/>
            <p:nvPr/>
          </p:nvSpPr>
          <p:spPr>
            <a:xfrm flipV="1">
              <a:off x="9924754" y="4918733"/>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TextBox 87"/>
            <p:cNvSpPr txBox="1"/>
            <p:nvPr/>
          </p:nvSpPr>
          <p:spPr>
            <a:xfrm>
              <a:off x="9914848" y="4887864"/>
              <a:ext cx="443160" cy="261610"/>
            </a:xfrm>
            <a:prstGeom prst="rect">
              <a:avLst/>
            </a:prstGeom>
            <a:noFill/>
          </p:spPr>
          <p:txBody>
            <a:bodyPr wrap="square" rtlCol="0">
              <a:spAutoFit/>
            </a:bodyPr>
            <a:lstStyle/>
            <a:p>
              <a:pPr algn="ctr"/>
              <a:r>
                <a:rPr lang="fr-FR" sz="1100" b="1">
                  <a:solidFill>
                    <a:schemeClr val="bg1"/>
                  </a:solidFill>
                </a:rPr>
                <a:t>60%</a:t>
              </a:r>
              <a:endParaRPr lang="en-US" sz="1100" b="1">
                <a:solidFill>
                  <a:schemeClr val="bg1"/>
                </a:solidFill>
              </a:endParaRPr>
            </a:p>
          </p:txBody>
        </p:sp>
      </p:grpSp>
      <p:pic>
        <p:nvPicPr>
          <p:cNvPr id="72" name="Espace réservé pour une image  16">
            <a:extLst>
              <a:ext uri="{FF2B5EF4-FFF2-40B4-BE49-F238E27FC236}">
                <a16:creationId xmlns:a16="http://schemas.microsoft.com/office/drawing/2014/main" id="{2E88B907-30EE-461D-81DB-75F9E3EE392B}"/>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984" r="1984"/>
          <a:stretch>
            <a:fillRect/>
          </a:stretch>
        </p:blipFill>
        <p:spPr>
          <a:xfrm>
            <a:off x="1274475" y="1969211"/>
            <a:ext cx="2077201" cy="2077200"/>
          </a:xfrm>
          <a:prstGeom prst="flowChartConnector">
            <a:avLst/>
          </a:prstGeom>
          <a:ln>
            <a:solidFill>
              <a:schemeClr val="tx1">
                <a:lumMod val="65000"/>
              </a:schemeClr>
            </a:solidFill>
          </a:ln>
        </p:spPr>
      </p:pic>
      <p:pic>
        <p:nvPicPr>
          <p:cNvPr id="75" name="Picture 2" descr="Résultat de recherche d'images pour &quot;Logo Transparent Linkedin&quot;">
            <a:hlinkClick r:id="rId4"/>
            <a:extLst>
              <a:ext uri="{FF2B5EF4-FFF2-40B4-BE49-F238E27FC236}">
                <a16:creationId xmlns:a16="http://schemas.microsoft.com/office/drawing/2014/main" id="{BE6FB6D2-B279-4CA3-883D-4CD4253F359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1367" y="5044258"/>
            <a:ext cx="296427" cy="296427"/>
          </a:xfrm>
          <a:prstGeom prst="rect">
            <a:avLst/>
          </a:prstGeom>
          <a:noFill/>
          <a:extLst>
            <a:ext uri="{909E8E84-426E-40DD-AFC4-6F175D3DCCD1}">
              <a14:hiddenFill xmlns:a14="http://schemas.microsoft.com/office/drawing/2010/main">
                <a:solidFill>
                  <a:srgbClr val="FFFFFF"/>
                </a:solidFill>
              </a14:hiddenFill>
            </a:ext>
          </a:extLst>
        </p:spPr>
      </p:pic>
      <p:pic>
        <p:nvPicPr>
          <p:cNvPr id="78" name="Image 9">
            <a:hlinkClick r:id="rId6"/>
            <a:extLst>
              <a:ext uri="{FF2B5EF4-FFF2-40B4-BE49-F238E27FC236}">
                <a16:creationId xmlns:a16="http://schemas.microsoft.com/office/drawing/2014/main" id="{584C530F-7D78-4213-86E4-F6CF92D97F4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202027" y="5086080"/>
            <a:ext cx="260472" cy="211762"/>
          </a:xfrm>
          <a:prstGeom prst="rect">
            <a:avLst/>
          </a:prstGeom>
        </p:spPr>
      </p:pic>
      <p:pic>
        <p:nvPicPr>
          <p:cNvPr id="81" name="Picture 80">
            <a:hlinkClick r:id="rId8"/>
            <a:extLst>
              <a:ext uri="{FF2B5EF4-FFF2-40B4-BE49-F238E27FC236}">
                <a16:creationId xmlns:a16="http://schemas.microsoft.com/office/drawing/2014/main" id="{9DC10640-321F-4EBE-8EA0-26F9ECF1BF84}"/>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25571" b="27854"/>
          <a:stretch/>
        </p:blipFill>
        <p:spPr>
          <a:xfrm>
            <a:off x="2621834" y="5077727"/>
            <a:ext cx="490533" cy="228467"/>
          </a:xfrm>
          <a:prstGeom prst="rect">
            <a:avLst/>
          </a:prstGeom>
        </p:spPr>
      </p:pic>
      <p:pic>
        <p:nvPicPr>
          <p:cNvPr id="94" name="Image 2">
            <a:extLst>
              <a:ext uri="{FF2B5EF4-FFF2-40B4-BE49-F238E27FC236}">
                <a16:creationId xmlns:a16="http://schemas.microsoft.com/office/drawing/2014/main" id="{C7D008E9-F48F-4099-9EB1-A2F3986A43B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73607" y="5911793"/>
            <a:ext cx="1249187" cy="504000"/>
          </a:xfrm>
          <a:prstGeom prst="rect">
            <a:avLst/>
          </a:prstGeom>
        </p:spPr>
      </p:pic>
      <p:pic>
        <p:nvPicPr>
          <p:cNvPr id="1028" name="Picture 4" descr="Image result for MCSA BI Reporting">
            <a:extLst>
              <a:ext uri="{FF2B5EF4-FFF2-40B4-BE49-F238E27FC236}">
                <a16:creationId xmlns:a16="http://schemas.microsoft.com/office/drawing/2014/main" id="{02F743C7-FFF8-4699-B39C-319F4F5E7DA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06946" y="5809297"/>
            <a:ext cx="72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65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6" presetClass="entr" presetSubtype="4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Horizontal)">
                                      <p:cBhvr>
                                        <p:cTn id="15" dur="500"/>
                                        <p:tgtEl>
                                          <p:spTgt spid="5"/>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22" presetClass="entr" presetSubtype="8"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22" presetClass="entr" presetSubtype="8"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left)">
                                      <p:cBhvr>
                                        <p:cTn id="41" dur="500"/>
                                        <p:tgtEl>
                                          <p:spTgt spid="26"/>
                                        </p:tgtEl>
                                      </p:cBhvr>
                                    </p:animEffect>
                                  </p:childTnLst>
                                </p:cTn>
                              </p:par>
                              <p:par>
                                <p:cTn id="42" presetID="10" presetClass="entr" presetSubtype="0"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par>
                                <p:cTn id="52" presetID="22" presetClass="entr" presetSubtype="8" fill="hold"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wipe(left)">
                                      <p:cBhvr>
                                        <p:cTn id="54" dur="500"/>
                                        <p:tgtEl>
                                          <p:spTgt spid="59"/>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fade">
                                      <p:cBhvr>
                                        <p:cTn id="58" dur="500"/>
                                        <p:tgtEl>
                                          <p:spTgt spid="68"/>
                                        </p:tgtEl>
                                      </p:cBhvr>
                                    </p:animEffect>
                                  </p:childTnLst>
                                </p:cTn>
                              </p:par>
                            </p:childTnLst>
                          </p:cTn>
                        </p:par>
                        <p:par>
                          <p:cTn id="59" fill="hold">
                            <p:stCondLst>
                              <p:cond delay="3500"/>
                            </p:stCondLst>
                            <p:childTnLst>
                              <p:par>
                                <p:cTn id="60" presetID="22" presetClass="entr" presetSubtype="8" fill="hold" grpId="0" nodeType="after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wipe(left)">
                                      <p:cBhvr>
                                        <p:cTn id="62" dur="500"/>
                                        <p:tgtEl>
                                          <p:spTgt spid="60"/>
                                        </p:tgtEl>
                                      </p:cBhvr>
                                    </p:animEffect>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wipe(left)">
                                      <p:cBhvr>
                                        <p:cTn id="66" dur="500"/>
                                        <p:tgtEl>
                                          <p:spTgt spid="61"/>
                                        </p:tgtEl>
                                      </p:cBhvr>
                                    </p:animEffect>
                                  </p:childTnLst>
                                </p:cTn>
                              </p:par>
                            </p:childTnLst>
                          </p:cTn>
                        </p:par>
                        <p:par>
                          <p:cTn id="67" fill="hold">
                            <p:stCondLst>
                              <p:cond delay="4500"/>
                            </p:stCondLst>
                            <p:childTnLst>
                              <p:par>
                                <p:cTn id="68" presetID="47" presetClass="entr" presetSubtype="0" fill="hold" nodeType="afterEffect">
                                  <p:stCondLst>
                                    <p:cond delay="0"/>
                                  </p:stCondLst>
                                  <p:childTnLst>
                                    <p:set>
                                      <p:cBhvr>
                                        <p:cTn id="69" dur="1" fill="hold">
                                          <p:stCondLst>
                                            <p:cond delay="0"/>
                                          </p:stCondLst>
                                        </p:cTn>
                                        <p:tgtEl>
                                          <p:spTgt spid="93"/>
                                        </p:tgtEl>
                                        <p:attrNameLst>
                                          <p:attrName>style.visibility</p:attrName>
                                        </p:attrNameLst>
                                      </p:cBhvr>
                                      <p:to>
                                        <p:strVal val="visible"/>
                                      </p:to>
                                    </p:set>
                                    <p:animEffect transition="in" filter="fade">
                                      <p:cBhvr>
                                        <p:cTn id="70" dur="1000"/>
                                        <p:tgtEl>
                                          <p:spTgt spid="93"/>
                                        </p:tgtEl>
                                      </p:cBhvr>
                                    </p:animEffect>
                                    <p:anim calcmode="lin" valueType="num">
                                      <p:cBhvr>
                                        <p:cTn id="71" dur="1000" fill="hold"/>
                                        <p:tgtEl>
                                          <p:spTgt spid="93"/>
                                        </p:tgtEl>
                                        <p:attrNameLst>
                                          <p:attrName>ppt_x</p:attrName>
                                        </p:attrNameLst>
                                      </p:cBhvr>
                                      <p:tavLst>
                                        <p:tav tm="0">
                                          <p:val>
                                            <p:strVal val="#ppt_x"/>
                                          </p:val>
                                        </p:tav>
                                        <p:tav tm="100000">
                                          <p:val>
                                            <p:strVal val="#ppt_x"/>
                                          </p:val>
                                        </p:tav>
                                      </p:tavLst>
                                    </p:anim>
                                    <p:anim calcmode="lin" valueType="num">
                                      <p:cBhvr>
                                        <p:cTn id="72" dur="1000" fill="hold"/>
                                        <p:tgtEl>
                                          <p:spTgt spid="93"/>
                                        </p:tgtEl>
                                        <p:attrNameLst>
                                          <p:attrName>ppt_y</p:attrName>
                                        </p:attrNameLst>
                                      </p:cBhvr>
                                      <p:tavLst>
                                        <p:tav tm="0">
                                          <p:val>
                                            <p:strVal val="#ppt_y-.1"/>
                                          </p:val>
                                        </p:tav>
                                        <p:tav tm="100000">
                                          <p:val>
                                            <p:strVal val="#ppt_y"/>
                                          </p:val>
                                        </p:tav>
                                      </p:tavLst>
                                    </p:anim>
                                  </p:childTnLst>
                                </p:cTn>
                              </p:par>
                            </p:childTnLst>
                          </p:cTn>
                        </p:par>
                        <p:par>
                          <p:cTn id="73" fill="hold">
                            <p:stCondLst>
                              <p:cond delay="5500"/>
                            </p:stCondLst>
                            <p:childTnLst>
                              <p:par>
                                <p:cTn id="74" presetID="10" presetClass="entr" presetSubtype="0" fill="hold" grpId="0" nodeType="after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fade">
                                      <p:cBhvr>
                                        <p:cTn id="76" dur="500"/>
                                        <p:tgtEl>
                                          <p:spTgt spid="69"/>
                                        </p:tgtEl>
                                      </p:cBhvr>
                                    </p:animEffect>
                                  </p:childTnLst>
                                </p:cTn>
                              </p:par>
                            </p:childTnLst>
                          </p:cTn>
                        </p:par>
                        <p:par>
                          <p:cTn id="77" fill="hold">
                            <p:stCondLst>
                              <p:cond delay="6000"/>
                            </p:stCondLst>
                            <p:childTnLst>
                              <p:par>
                                <p:cTn id="78" presetID="22" presetClass="entr" presetSubtype="8" fill="hold" grpId="0" nodeType="after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wipe(left)">
                                      <p:cBhvr>
                                        <p:cTn id="80" dur="500"/>
                                        <p:tgtEl>
                                          <p:spTgt spid="62"/>
                                        </p:tgtEl>
                                      </p:cBhvr>
                                    </p:animEffect>
                                  </p:childTnLst>
                                </p:cTn>
                              </p:par>
                            </p:childTnLst>
                          </p:cTn>
                        </p:par>
                        <p:par>
                          <p:cTn id="81" fill="hold">
                            <p:stCondLst>
                              <p:cond delay="6500"/>
                            </p:stCondLst>
                            <p:childTnLst>
                              <p:par>
                                <p:cTn id="82" presetID="22" presetClass="entr" presetSubtype="8"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7000"/>
                            </p:stCondLst>
                            <p:childTnLst>
                              <p:par>
                                <p:cTn id="86" presetID="47" presetClass="entr" presetSubtype="0" fill="hold" nodeType="afterEffect">
                                  <p:stCondLst>
                                    <p:cond delay="0"/>
                                  </p:stCondLst>
                                  <p:childTnLst>
                                    <p:set>
                                      <p:cBhvr>
                                        <p:cTn id="87" dur="1" fill="hold">
                                          <p:stCondLst>
                                            <p:cond delay="0"/>
                                          </p:stCondLst>
                                        </p:cTn>
                                        <p:tgtEl>
                                          <p:spTgt spid="92"/>
                                        </p:tgtEl>
                                        <p:attrNameLst>
                                          <p:attrName>style.visibility</p:attrName>
                                        </p:attrNameLst>
                                      </p:cBhvr>
                                      <p:to>
                                        <p:strVal val="visible"/>
                                      </p:to>
                                    </p:set>
                                    <p:animEffect transition="in" filter="fade">
                                      <p:cBhvr>
                                        <p:cTn id="88" dur="1000"/>
                                        <p:tgtEl>
                                          <p:spTgt spid="92"/>
                                        </p:tgtEl>
                                      </p:cBhvr>
                                    </p:animEffect>
                                    <p:anim calcmode="lin" valueType="num">
                                      <p:cBhvr>
                                        <p:cTn id="89" dur="1000" fill="hold"/>
                                        <p:tgtEl>
                                          <p:spTgt spid="92"/>
                                        </p:tgtEl>
                                        <p:attrNameLst>
                                          <p:attrName>ppt_x</p:attrName>
                                        </p:attrNameLst>
                                      </p:cBhvr>
                                      <p:tavLst>
                                        <p:tav tm="0">
                                          <p:val>
                                            <p:strVal val="#ppt_x"/>
                                          </p:val>
                                        </p:tav>
                                        <p:tav tm="100000">
                                          <p:val>
                                            <p:strVal val="#ppt_x"/>
                                          </p:val>
                                        </p:tav>
                                      </p:tavLst>
                                    </p:anim>
                                    <p:anim calcmode="lin" valueType="num">
                                      <p:cBhvr>
                                        <p:cTn id="90" dur="1000" fill="hold"/>
                                        <p:tgtEl>
                                          <p:spTgt spid="92"/>
                                        </p:tgtEl>
                                        <p:attrNameLst>
                                          <p:attrName>ppt_y</p:attrName>
                                        </p:attrNameLst>
                                      </p:cBhvr>
                                      <p:tavLst>
                                        <p:tav tm="0">
                                          <p:val>
                                            <p:strVal val="#ppt_y-.1"/>
                                          </p:val>
                                        </p:tav>
                                        <p:tav tm="100000">
                                          <p:val>
                                            <p:strVal val="#ppt_y"/>
                                          </p:val>
                                        </p:tav>
                                      </p:tavLst>
                                    </p:anim>
                                  </p:childTnLst>
                                </p:cTn>
                              </p:par>
                            </p:childTnLst>
                          </p:cTn>
                        </p:par>
                        <p:par>
                          <p:cTn id="91" fill="hold">
                            <p:stCondLst>
                              <p:cond delay="8000"/>
                            </p:stCondLst>
                            <p:childTnLst>
                              <p:par>
                                <p:cTn id="92" presetID="10" presetClass="entr" presetSubtype="0" fill="hold" grpId="0" nodeType="after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fade">
                                      <p:cBhvr>
                                        <p:cTn id="94" dur="500"/>
                                        <p:tgtEl>
                                          <p:spTgt spid="70"/>
                                        </p:tgtEl>
                                      </p:cBhvr>
                                    </p:animEffect>
                                  </p:childTnLst>
                                </p:cTn>
                              </p:par>
                            </p:childTnLst>
                          </p:cTn>
                        </p:par>
                        <p:par>
                          <p:cTn id="95" fill="hold">
                            <p:stCondLst>
                              <p:cond delay="8500"/>
                            </p:stCondLst>
                            <p:childTnLst>
                              <p:par>
                                <p:cTn id="96" presetID="22" presetClass="entr" presetSubtype="8" fill="hold" grpId="0" nodeType="after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wipe(left)">
                                      <p:cBhvr>
                                        <p:cTn id="98" dur="500"/>
                                        <p:tgtEl>
                                          <p:spTgt spid="64"/>
                                        </p:tgtEl>
                                      </p:cBhvr>
                                    </p:animEffect>
                                  </p:childTnLst>
                                </p:cTn>
                              </p:par>
                            </p:childTnLst>
                          </p:cTn>
                        </p:par>
                        <p:par>
                          <p:cTn id="99" fill="hold">
                            <p:stCondLst>
                              <p:cond delay="9000"/>
                            </p:stCondLst>
                            <p:childTnLst>
                              <p:par>
                                <p:cTn id="100" presetID="22" presetClass="entr" presetSubtype="8" fill="hold" grpId="0" nodeType="after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wipe(left)">
                                      <p:cBhvr>
                                        <p:cTn id="102" dur="500"/>
                                        <p:tgtEl>
                                          <p:spTgt spid="65"/>
                                        </p:tgtEl>
                                      </p:cBhvr>
                                    </p:animEffect>
                                  </p:childTnLst>
                                </p:cTn>
                              </p:par>
                            </p:childTnLst>
                          </p:cTn>
                        </p:par>
                        <p:par>
                          <p:cTn id="103" fill="hold">
                            <p:stCondLst>
                              <p:cond delay="9500"/>
                            </p:stCondLst>
                            <p:childTnLst>
                              <p:par>
                                <p:cTn id="104" presetID="47" presetClass="entr" presetSubtype="0" fill="hold" nodeType="afterEffect">
                                  <p:stCondLst>
                                    <p:cond delay="0"/>
                                  </p:stCondLst>
                                  <p:childTnLst>
                                    <p:set>
                                      <p:cBhvr>
                                        <p:cTn id="105" dur="1" fill="hold">
                                          <p:stCondLst>
                                            <p:cond delay="0"/>
                                          </p:stCondLst>
                                        </p:cTn>
                                        <p:tgtEl>
                                          <p:spTgt spid="91"/>
                                        </p:tgtEl>
                                        <p:attrNameLst>
                                          <p:attrName>style.visibility</p:attrName>
                                        </p:attrNameLst>
                                      </p:cBhvr>
                                      <p:to>
                                        <p:strVal val="visible"/>
                                      </p:to>
                                    </p:set>
                                    <p:animEffect transition="in" filter="fade">
                                      <p:cBhvr>
                                        <p:cTn id="106" dur="1000"/>
                                        <p:tgtEl>
                                          <p:spTgt spid="91"/>
                                        </p:tgtEl>
                                      </p:cBhvr>
                                    </p:animEffect>
                                    <p:anim calcmode="lin" valueType="num">
                                      <p:cBhvr>
                                        <p:cTn id="107" dur="1000" fill="hold"/>
                                        <p:tgtEl>
                                          <p:spTgt spid="91"/>
                                        </p:tgtEl>
                                        <p:attrNameLst>
                                          <p:attrName>ppt_x</p:attrName>
                                        </p:attrNameLst>
                                      </p:cBhvr>
                                      <p:tavLst>
                                        <p:tav tm="0">
                                          <p:val>
                                            <p:strVal val="#ppt_x"/>
                                          </p:val>
                                        </p:tav>
                                        <p:tav tm="100000">
                                          <p:val>
                                            <p:strVal val="#ppt_x"/>
                                          </p:val>
                                        </p:tav>
                                      </p:tavLst>
                                    </p:anim>
                                    <p:anim calcmode="lin" valueType="num">
                                      <p:cBhvr>
                                        <p:cTn id="108" dur="1000" fill="hold"/>
                                        <p:tgtEl>
                                          <p:spTgt spid="91"/>
                                        </p:tgtEl>
                                        <p:attrNameLst>
                                          <p:attrName>ppt_y</p:attrName>
                                        </p:attrNameLst>
                                      </p:cBhvr>
                                      <p:tavLst>
                                        <p:tav tm="0">
                                          <p:val>
                                            <p:strVal val="#ppt_y-.1"/>
                                          </p:val>
                                        </p:tav>
                                        <p:tav tm="100000">
                                          <p:val>
                                            <p:strVal val="#ppt_y"/>
                                          </p:val>
                                        </p:tav>
                                      </p:tavLst>
                                    </p:anim>
                                  </p:childTnLst>
                                </p:cTn>
                              </p:par>
                            </p:childTnLst>
                          </p:cTn>
                        </p:par>
                        <p:par>
                          <p:cTn id="109" fill="hold">
                            <p:stCondLst>
                              <p:cond delay="10500"/>
                            </p:stCondLst>
                            <p:childTnLst>
                              <p:par>
                                <p:cTn id="110" presetID="10" presetClass="entr" presetSubtype="0" fill="hold" grpId="0" nodeType="afterEffect">
                                  <p:stCondLst>
                                    <p:cond delay="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childTnLst>
                          </p:cTn>
                        </p:par>
                        <p:par>
                          <p:cTn id="113" fill="hold">
                            <p:stCondLst>
                              <p:cond delay="11000"/>
                            </p:stCondLst>
                            <p:childTnLst>
                              <p:par>
                                <p:cTn id="114" presetID="22" presetClass="entr" presetSubtype="8" fill="hold" grpId="0" nodeType="afterEffect">
                                  <p:stCondLst>
                                    <p:cond delay="0"/>
                                  </p:stCondLst>
                                  <p:childTnLst>
                                    <p:set>
                                      <p:cBhvr>
                                        <p:cTn id="115" dur="1" fill="hold">
                                          <p:stCondLst>
                                            <p:cond delay="0"/>
                                          </p:stCondLst>
                                        </p:cTn>
                                        <p:tgtEl>
                                          <p:spTgt spid="66"/>
                                        </p:tgtEl>
                                        <p:attrNameLst>
                                          <p:attrName>style.visibility</p:attrName>
                                        </p:attrNameLst>
                                      </p:cBhvr>
                                      <p:to>
                                        <p:strVal val="visible"/>
                                      </p:to>
                                    </p:set>
                                    <p:animEffect transition="in" filter="wipe(left)">
                                      <p:cBhvr>
                                        <p:cTn id="116" dur="500"/>
                                        <p:tgtEl>
                                          <p:spTgt spid="66"/>
                                        </p:tgtEl>
                                      </p:cBhvr>
                                    </p:animEffect>
                                  </p:childTnLst>
                                </p:cTn>
                              </p:par>
                            </p:childTnLst>
                          </p:cTn>
                        </p:par>
                        <p:par>
                          <p:cTn id="117" fill="hold">
                            <p:stCondLst>
                              <p:cond delay="11500"/>
                            </p:stCondLst>
                            <p:childTnLst>
                              <p:par>
                                <p:cTn id="118" presetID="22" presetClass="entr" presetSubtype="8" fill="hold" grpId="0" nodeType="afterEffect">
                                  <p:stCondLst>
                                    <p:cond delay="0"/>
                                  </p:stCondLst>
                                  <p:childTnLst>
                                    <p:set>
                                      <p:cBhvr>
                                        <p:cTn id="119" dur="1" fill="hold">
                                          <p:stCondLst>
                                            <p:cond delay="0"/>
                                          </p:stCondLst>
                                        </p:cTn>
                                        <p:tgtEl>
                                          <p:spTgt spid="67"/>
                                        </p:tgtEl>
                                        <p:attrNameLst>
                                          <p:attrName>style.visibility</p:attrName>
                                        </p:attrNameLst>
                                      </p:cBhvr>
                                      <p:to>
                                        <p:strVal val="visible"/>
                                      </p:to>
                                    </p:set>
                                    <p:animEffect transition="in" filter="wipe(left)">
                                      <p:cBhvr>
                                        <p:cTn id="120" dur="500"/>
                                        <p:tgtEl>
                                          <p:spTgt spid="67"/>
                                        </p:tgtEl>
                                      </p:cBhvr>
                                    </p:animEffect>
                                  </p:childTnLst>
                                </p:cTn>
                              </p:par>
                            </p:childTnLst>
                          </p:cTn>
                        </p:par>
                        <p:par>
                          <p:cTn id="121" fill="hold">
                            <p:stCondLst>
                              <p:cond delay="12000"/>
                            </p:stCondLst>
                            <p:childTnLst>
                              <p:par>
                                <p:cTn id="122" presetID="47" presetClass="entr" presetSubtype="0" fill="hold" nodeType="afterEffect">
                                  <p:stCondLst>
                                    <p:cond delay="0"/>
                                  </p:stCondLst>
                                  <p:childTnLst>
                                    <p:set>
                                      <p:cBhvr>
                                        <p:cTn id="123" dur="1" fill="hold">
                                          <p:stCondLst>
                                            <p:cond delay="0"/>
                                          </p:stCondLst>
                                        </p:cTn>
                                        <p:tgtEl>
                                          <p:spTgt spid="90"/>
                                        </p:tgtEl>
                                        <p:attrNameLst>
                                          <p:attrName>style.visibility</p:attrName>
                                        </p:attrNameLst>
                                      </p:cBhvr>
                                      <p:to>
                                        <p:strVal val="visible"/>
                                      </p:to>
                                    </p:set>
                                    <p:animEffect transition="in" filter="fade">
                                      <p:cBhvr>
                                        <p:cTn id="124" dur="1000"/>
                                        <p:tgtEl>
                                          <p:spTgt spid="90"/>
                                        </p:tgtEl>
                                      </p:cBhvr>
                                    </p:animEffect>
                                    <p:anim calcmode="lin" valueType="num">
                                      <p:cBhvr>
                                        <p:cTn id="125" dur="1000" fill="hold"/>
                                        <p:tgtEl>
                                          <p:spTgt spid="90"/>
                                        </p:tgtEl>
                                        <p:attrNameLst>
                                          <p:attrName>ppt_x</p:attrName>
                                        </p:attrNameLst>
                                      </p:cBhvr>
                                      <p:tavLst>
                                        <p:tav tm="0">
                                          <p:val>
                                            <p:strVal val="#ppt_x"/>
                                          </p:val>
                                        </p:tav>
                                        <p:tav tm="100000">
                                          <p:val>
                                            <p:strVal val="#ppt_x"/>
                                          </p:val>
                                        </p:tav>
                                      </p:tavLst>
                                    </p:anim>
                                    <p:anim calcmode="lin" valueType="num">
                                      <p:cBhvr>
                                        <p:cTn id="126" dur="1000" fill="hold"/>
                                        <p:tgtEl>
                                          <p:spTgt spid="90"/>
                                        </p:tgtEl>
                                        <p:attrNameLst>
                                          <p:attrName>ppt_y</p:attrName>
                                        </p:attrNameLst>
                                      </p:cBhvr>
                                      <p:tavLst>
                                        <p:tav tm="0">
                                          <p:val>
                                            <p:strVal val="#ppt_y-.1"/>
                                          </p:val>
                                        </p:tav>
                                        <p:tav tm="100000">
                                          <p:val>
                                            <p:strVal val="#ppt_y"/>
                                          </p:val>
                                        </p:tav>
                                      </p:tavLst>
                                    </p:anim>
                                  </p:childTnLst>
                                </p:cTn>
                              </p:par>
                            </p:childTnLst>
                          </p:cTn>
                        </p:par>
                        <p:par>
                          <p:cTn id="127" fill="hold">
                            <p:stCondLst>
                              <p:cond delay="13000"/>
                            </p:stCondLst>
                            <p:childTnLst>
                              <p:par>
                                <p:cTn id="128" presetID="10" presetClass="entr" presetSubtype="0" fill="hold" grpId="0" nodeType="afterEffect">
                                  <p:stCondLst>
                                    <p:cond delay="0"/>
                                  </p:stCondLst>
                                  <p:childTnLst>
                                    <p:set>
                                      <p:cBhvr>
                                        <p:cTn id="129" dur="1" fill="hold">
                                          <p:stCondLst>
                                            <p:cond delay="0"/>
                                          </p:stCondLst>
                                        </p:cTn>
                                        <p:tgtEl>
                                          <p:spTgt spid="86"/>
                                        </p:tgtEl>
                                        <p:attrNameLst>
                                          <p:attrName>style.visibility</p:attrName>
                                        </p:attrNameLst>
                                      </p:cBhvr>
                                      <p:to>
                                        <p:strVal val="visible"/>
                                      </p:to>
                                    </p:set>
                                    <p:animEffect transition="in" filter="fade">
                                      <p:cBhvr>
                                        <p:cTn id="130" dur="500"/>
                                        <p:tgtEl>
                                          <p:spTgt spid="86"/>
                                        </p:tgtEl>
                                      </p:cBhvr>
                                    </p:animEffect>
                                  </p:childTnLst>
                                </p:cTn>
                              </p:par>
                            </p:childTnLst>
                          </p:cTn>
                        </p:par>
                        <p:par>
                          <p:cTn id="131" fill="hold">
                            <p:stCondLst>
                              <p:cond delay="13500"/>
                            </p:stCondLst>
                            <p:childTnLst>
                              <p:par>
                                <p:cTn id="132" presetID="22" presetClass="entr" presetSubtype="8" fill="hold" grpId="0" nodeType="afterEffect">
                                  <p:stCondLst>
                                    <p:cond delay="0"/>
                                  </p:stCondLst>
                                  <p:childTnLst>
                                    <p:set>
                                      <p:cBhvr>
                                        <p:cTn id="133" dur="1" fill="hold">
                                          <p:stCondLst>
                                            <p:cond delay="0"/>
                                          </p:stCondLst>
                                        </p:cTn>
                                        <p:tgtEl>
                                          <p:spTgt spid="84"/>
                                        </p:tgtEl>
                                        <p:attrNameLst>
                                          <p:attrName>style.visibility</p:attrName>
                                        </p:attrNameLst>
                                      </p:cBhvr>
                                      <p:to>
                                        <p:strVal val="visible"/>
                                      </p:to>
                                    </p:set>
                                    <p:animEffect transition="in" filter="wipe(left)">
                                      <p:cBhvr>
                                        <p:cTn id="134" dur="500"/>
                                        <p:tgtEl>
                                          <p:spTgt spid="84"/>
                                        </p:tgtEl>
                                      </p:cBhvr>
                                    </p:animEffect>
                                  </p:childTnLst>
                                </p:cTn>
                              </p:par>
                            </p:childTnLst>
                          </p:cTn>
                        </p:par>
                        <p:par>
                          <p:cTn id="135" fill="hold">
                            <p:stCondLst>
                              <p:cond delay="14000"/>
                            </p:stCondLst>
                            <p:childTnLst>
                              <p:par>
                                <p:cTn id="136" presetID="22" presetClass="entr" presetSubtype="8" fill="hold" grpId="0" nodeType="afterEffect">
                                  <p:stCondLst>
                                    <p:cond delay="0"/>
                                  </p:stCondLst>
                                  <p:childTnLst>
                                    <p:set>
                                      <p:cBhvr>
                                        <p:cTn id="137" dur="1" fill="hold">
                                          <p:stCondLst>
                                            <p:cond delay="0"/>
                                          </p:stCondLst>
                                        </p:cTn>
                                        <p:tgtEl>
                                          <p:spTgt spid="85"/>
                                        </p:tgtEl>
                                        <p:attrNameLst>
                                          <p:attrName>style.visibility</p:attrName>
                                        </p:attrNameLst>
                                      </p:cBhvr>
                                      <p:to>
                                        <p:strVal val="visible"/>
                                      </p:to>
                                    </p:set>
                                    <p:animEffect transition="in" filter="wipe(left)">
                                      <p:cBhvr>
                                        <p:cTn id="138" dur="500"/>
                                        <p:tgtEl>
                                          <p:spTgt spid="85"/>
                                        </p:tgtEl>
                                      </p:cBhvr>
                                    </p:animEffect>
                                  </p:childTnLst>
                                </p:cTn>
                              </p:par>
                            </p:childTnLst>
                          </p:cTn>
                        </p:par>
                        <p:par>
                          <p:cTn id="139" fill="hold">
                            <p:stCondLst>
                              <p:cond delay="14500"/>
                            </p:stCondLst>
                            <p:childTnLst>
                              <p:par>
                                <p:cTn id="140" presetID="47" presetClass="entr" presetSubtype="0" fill="hold" nodeType="afterEffect">
                                  <p:stCondLst>
                                    <p:cond delay="0"/>
                                  </p:stCondLst>
                                  <p:childTnLst>
                                    <p:set>
                                      <p:cBhvr>
                                        <p:cTn id="141" dur="1" fill="hold">
                                          <p:stCondLst>
                                            <p:cond delay="0"/>
                                          </p:stCondLst>
                                        </p:cTn>
                                        <p:tgtEl>
                                          <p:spTgt spid="89"/>
                                        </p:tgtEl>
                                        <p:attrNameLst>
                                          <p:attrName>style.visibility</p:attrName>
                                        </p:attrNameLst>
                                      </p:cBhvr>
                                      <p:to>
                                        <p:strVal val="visible"/>
                                      </p:to>
                                    </p:set>
                                    <p:animEffect transition="in" filter="fade">
                                      <p:cBhvr>
                                        <p:cTn id="142" dur="1000"/>
                                        <p:tgtEl>
                                          <p:spTgt spid="89"/>
                                        </p:tgtEl>
                                      </p:cBhvr>
                                    </p:animEffect>
                                    <p:anim calcmode="lin" valueType="num">
                                      <p:cBhvr>
                                        <p:cTn id="143" dur="1000" fill="hold"/>
                                        <p:tgtEl>
                                          <p:spTgt spid="89"/>
                                        </p:tgtEl>
                                        <p:attrNameLst>
                                          <p:attrName>ppt_x</p:attrName>
                                        </p:attrNameLst>
                                      </p:cBhvr>
                                      <p:tavLst>
                                        <p:tav tm="0">
                                          <p:val>
                                            <p:strVal val="#ppt_x"/>
                                          </p:val>
                                        </p:tav>
                                        <p:tav tm="100000">
                                          <p:val>
                                            <p:strVal val="#ppt_x"/>
                                          </p:val>
                                        </p:tav>
                                      </p:tavLst>
                                    </p:anim>
                                    <p:anim calcmode="lin" valueType="num">
                                      <p:cBhvr>
                                        <p:cTn id="144"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1" grpId="0"/>
      <p:bldP spid="14" grpId="0"/>
      <p:bldP spid="25" grpId="0"/>
      <p:bldP spid="27" grpId="0"/>
      <p:bldP spid="28" grpId="0" animBg="1"/>
      <p:bldP spid="58" grpId="0"/>
      <p:bldP spid="60" grpId="0" animBg="1"/>
      <p:bldP spid="61" grpId="0" animBg="1"/>
      <p:bldP spid="62" grpId="0" animBg="1"/>
      <p:bldP spid="63" grpId="0" animBg="1"/>
      <p:bldP spid="64" grpId="0" animBg="1"/>
      <p:bldP spid="65" grpId="0" animBg="1"/>
      <p:bldP spid="66" grpId="0" animBg="1"/>
      <p:bldP spid="67" grpId="0" animBg="1"/>
      <p:bldP spid="68" grpId="0"/>
      <p:bldP spid="69" grpId="0"/>
      <p:bldP spid="70" grpId="0"/>
      <p:bldP spid="71" grpId="0"/>
      <p:bldP spid="84" grpId="0" animBg="1"/>
      <p:bldP spid="85" grpId="0" animBg="1"/>
      <p:bldP spid="8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355750" y="134406"/>
            <a:ext cx="821268"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200" b="1" i="0" u="none" strike="noStrike" kern="1200" cap="none" spc="0" normalizeH="0" baseline="0" noProof="0" smtClean="0">
                <a:ln>
                  <a:noFill/>
                </a:ln>
                <a:solidFill>
                  <a:srgbClr val="0A0A0A"/>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id-ID" sz="1200" b="1" i="0" u="none" strike="noStrike" kern="1200" cap="none" spc="0" normalizeH="0" baseline="0" noProof="0">
              <a:ln>
                <a:noFill/>
              </a:ln>
              <a:solidFill>
                <a:srgbClr val="0A0A0A"/>
              </a:solidFill>
              <a:effectLst/>
              <a:uLnTx/>
              <a:uFillTx/>
              <a:latin typeface="Calibri"/>
              <a:ea typeface="+mn-ea"/>
              <a:cs typeface="+mn-cs"/>
            </a:endParaRPr>
          </a:p>
        </p:txBody>
      </p:sp>
      <p:sp>
        <p:nvSpPr>
          <p:cNvPr id="3" name="TextBox 2"/>
          <p:cNvSpPr txBox="1"/>
          <p:nvPr/>
        </p:nvSpPr>
        <p:spPr>
          <a:xfrm>
            <a:off x="4610685" y="577262"/>
            <a:ext cx="295946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srgbClr val="FFFFFF"/>
                </a:solidFill>
                <a:effectLst/>
                <a:uLnTx/>
                <a:uFillTx/>
                <a:latin typeface="Raleway"/>
                <a:ea typeface="+mn-ea"/>
                <a:cs typeface="+mn-cs"/>
              </a:rPr>
              <a:t>Jonathan</a:t>
            </a:r>
            <a:r>
              <a:rPr kumimoji="0" lang="fr-FR" sz="2800" b="0" i="0" u="none" strike="noStrike" kern="1200" cap="none" spc="0" normalizeH="0" noProof="0">
                <a:ln>
                  <a:noFill/>
                </a:ln>
                <a:solidFill>
                  <a:srgbClr val="FFFFFF"/>
                </a:solidFill>
                <a:effectLst/>
                <a:uLnTx/>
                <a:uFillTx/>
                <a:latin typeface="Raleway"/>
                <a:ea typeface="+mn-ea"/>
                <a:cs typeface="+mn-cs"/>
              </a:rPr>
              <a:t> Chanal</a:t>
            </a:r>
            <a:endParaRPr kumimoji="0" lang="id-ID" sz="2800" b="0" i="0" u="none" strike="noStrike" kern="1200" cap="none" spc="0" normalizeH="0" baseline="0" noProof="0">
              <a:ln>
                <a:noFill/>
              </a:ln>
              <a:solidFill>
                <a:srgbClr val="FFFFFF"/>
              </a:solidFill>
              <a:effectLst/>
              <a:uLnTx/>
              <a:uFillTx/>
              <a:latin typeface="Raleway"/>
              <a:ea typeface="+mn-ea"/>
              <a:cs typeface="+mn-cs"/>
            </a:endParaRPr>
          </a:p>
        </p:txBody>
      </p:sp>
      <p:grpSp>
        <p:nvGrpSpPr>
          <p:cNvPr id="5" name="Group 4"/>
          <p:cNvGrpSpPr/>
          <p:nvPr/>
        </p:nvGrpSpPr>
        <p:grpSpPr>
          <a:xfrm>
            <a:off x="5314502" y="271718"/>
            <a:ext cx="1425895" cy="1376617"/>
            <a:chOff x="5314502" y="537541"/>
            <a:chExt cx="1425895" cy="1376617"/>
          </a:xfrm>
        </p:grpSpPr>
        <p:grpSp>
          <p:nvGrpSpPr>
            <p:cNvPr id="6" name="Group 5"/>
            <p:cNvGrpSpPr/>
            <p:nvPr/>
          </p:nvGrpSpPr>
          <p:grpSpPr>
            <a:xfrm>
              <a:off x="5314502" y="537541"/>
              <a:ext cx="616898" cy="398711"/>
              <a:chOff x="7324056" y="694593"/>
              <a:chExt cx="616898" cy="398711"/>
            </a:xfrm>
          </p:grpSpPr>
          <p:sp>
            <p:nvSpPr>
              <p:cNvPr id="11" name="Freeform 23"/>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2" name="Freeform 25"/>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reeform 27"/>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7" name="Group 6"/>
            <p:cNvGrpSpPr/>
            <p:nvPr/>
          </p:nvGrpSpPr>
          <p:grpSpPr>
            <a:xfrm>
              <a:off x="6261313" y="1506868"/>
              <a:ext cx="479084" cy="407290"/>
              <a:chOff x="8086770" y="1485428"/>
              <a:chExt cx="479084" cy="407290"/>
            </a:xfrm>
          </p:grpSpPr>
          <p:sp>
            <p:nvSpPr>
              <p:cNvPr id="8" name="Freeform 24"/>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Freeform 26"/>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reeform 28"/>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sp>
        <p:nvSpPr>
          <p:cNvPr id="21" name="TextBox 23"/>
          <p:cNvSpPr txBox="1"/>
          <p:nvPr/>
        </p:nvSpPr>
        <p:spPr>
          <a:xfrm>
            <a:off x="3826946" y="1997256"/>
            <a:ext cx="2087563"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Profil</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24" name="Straight Connector 23"/>
          <p:cNvCxnSpPr/>
          <p:nvPr/>
        </p:nvCxnSpPr>
        <p:spPr>
          <a:xfrm>
            <a:off x="3826946" y="2348634"/>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26946" y="2408547"/>
            <a:ext cx="3700355" cy="2123658"/>
          </a:xfrm>
          <a:prstGeom prst="rect">
            <a:avLst/>
          </a:prstGeom>
        </p:spPr>
        <p:txBody>
          <a:bodyPr wrap="square">
            <a:spAutoFit/>
          </a:bodyPr>
          <a:lstStyle/>
          <a:p>
            <a:pPr lvl="0" algn="just">
              <a:defRPr/>
            </a:pPr>
            <a:r>
              <a:rPr lang="fr-FR" sz="1200">
                <a:solidFill>
                  <a:srgbClr val="FFFFFF"/>
                </a:solidFill>
              </a:rPr>
              <a:t>Comptable unique durant 18 ans, Jonathan a évolué vers un poste de Data </a:t>
            </a:r>
            <a:r>
              <a:rPr lang="fr-FR" sz="1200" err="1">
                <a:solidFill>
                  <a:srgbClr val="FFFFFF"/>
                </a:solidFill>
              </a:rPr>
              <a:t>Analyst</a:t>
            </a:r>
            <a:r>
              <a:rPr lang="fr-FR" sz="1200">
                <a:solidFill>
                  <a:srgbClr val="FFFFFF"/>
                </a:solidFill>
              </a:rPr>
              <a:t> en 2019 puis d’Expert Power BI en 2021. Passionné par le monde de l’informatique et des chiffres, il prend plaisir à restituer des informations pertinentes au travers de rapports Power BI interactifs et visuellement attractifs.</a:t>
            </a:r>
          </a:p>
          <a:p>
            <a:pPr lvl="0" algn="just">
              <a:defRPr/>
            </a:pPr>
            <a:endParaRPr lang="fr-FR" sz="1200">
              <a:solidFill>
                <a:srgbClr val="FFFFFF"/>
              </a:solidFill>
            </a:endParaRPr>
          </a:p>
          <a:p>
            <a:pPr lvl="0" algn="just">
              <a:defRPr/>
            </a:pPr>
            <a:r>
              <a:rPr lang="fr-FR" sz="1200">
                <a:solidFill>
                  <a:srgbClr val="FFFFFF"/>
                </a:solidFill>
              </a:rPr>
              <a:t>Son expérience et sa passion pour des domaines aussi variés que la photographie, le montage vidéo ou encore la création de sites web contribuent à apporter une touche de créativité dans son travail.</a:t>
            </a:r>
            <a:endParaRPr kumimoji="0" lang="fr-FR" sz="1200" b="0" i="0" u="none" strike="noStrike" kern="1200" cap="none" spc="0" normalizeH="0" baseline="0" noProof="0">
              <a:ln>
                <a:noFill/>
              </a:ln>
              <a:solidFill>
                <a:srgbClr val="FFFFFF"/>
              </a:solidFill>
              <a:effectLst/>
              <a:uLnTx/>
              <a:uFillTx/>
              <a:latin typeface="Calibri"/>
              <a:ea typeface="+mn-ea"/>
              <a:cs typeface="+mn-cs"/>
            </a:endParaRPr>
          </a:p>
        </p:txBody>
      </p:sp>
      <p:sp>
        <p:nvSpPr>
          <p:cNvPr id="25" name="TextBox 23"/>
          <p:cNvSpPr txBox="1"/>
          <p:nvPr/>
        </p:nvSpPr>
        <p:spPr>
          <a:xfrm>
            <a:off x="3826946" y="4503044"/>
            <a:ext cx="2087563"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Certifications</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26" name="Straight Connector 25"/>
          <p:cNvCxnSpPr/>
          <p:nvPr/>
        </p:nvCxnSpPr>
        <p:spPr>
          <a:xfrm>
            <a:off x="3826946" y="4854422"/>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3"/>
          <p:cNvSpPr txBox="1"/>
          <p:nvPr/>
        </p:nvSpPr>
        <p:spPr>
          <a:xfrm>
            <a:off x="1040526" y="4601287"/>
            <a:ext cx="2545100"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a:solidFill>
                  <a:srgbClr val="FFFFFF"/>
                </a:solidFill>
                <a:latin typeface="Raleway" panose="020B0003030101060003" pitchFamily="34" charset="0"/>
              </a:rPr>
              <a:t>Jonathan Chanal</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sp>
        <p:nvSpPr>
          <p:cNvPr id="28" name="TextBox 23"/>
          <p:cNvSpPr txBox="1"/>
          <p:nvPr/>
        </p:nvSpPr>
        <p:spPr>
          <a:xfrm>
            <a:off x="1053076" y="4202117"/>
            <a:ext cx="2520000" cy="369332"/>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0A0A0A"/>
                </a:solidFill>
                <a:effectLst/>
                <a:uLnTx/>
                <a:uFillTx/>
                <a:latin typeface="Raleway" panose="020B0003030101060003" pitchFamily="34" charset="0"/>
                <a:ea typeface="+mn-ea"/>
                <a:cs typeface="+mn-cs"/>
              </a:rPr>
              <a:t>Expert Power BI</a:t>
            </a:r>
            <a:endParaRPr kumimoji="0" lang="id-ID" sz="1800" b="1" i="0" u="none" strike="noStrike" kern="1200" cap="none" spc="0" normalizeH="0" baseline="0" noProof="0">
              <a:ln>
                <a:noFill/>
              </a:ln>
              <a:solidFill>
                <a:srgbClr val="0A0A0A"/>
              </a:solidFill>
              <a:effectLst/>
              <a:uLnTx/>
              <a:uFillTx/>
              <a:latin typeface="Raleway" panose="020B0003030101060003" pitchFamily="34" charset="0"/>
              <a:ea typeface="+mn-ea"/>
              <a:cs typeface="+mn-cs"/>
            </a:endParaRPr>
          </a:p>
        </p:txBody>
      </p:sp>
      <p:sp>
        <p:nvSpPr>
          <p:cNvPr id="64" name="Rounded Rectangle 63"/>
          <p:cNvSpPr/>
          <p:nvPr/>
        </p:nvSpPr>
        <p:spPr>
          <a:xfrm>
            <a:off x="7673547" y="4619507"/>
            <a:ext cx="3600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5" name="Rounded Rectangle 64"/>
          <p:cNvSpPr/>
          <p:nvPr/>
        </p:nvSpPr>
        <p:spPr>
          <a:xfrm>
            <a:off x="7673548" y="4618799"/>
            <a:ext cx="2880000" cy="18094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6" name="Rounded Rectangle 65"/>
          <p:cNvSpPr/>
          <p:nvPr/>
        </p:nvSpPr>
        <p:spPr>
          <a:xfrm>
            <a:off x="7673547" y="4010551"/>
            <a:ext cx="3600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7" name="Rounded Rectangle 66"/>
          <p:cNvSpPr/>
          <p:nvPr/>
        </p:nvSpPr>
        <p:spPr>
          <a:xfrm>
            <a:off x="7673548" y="4010079"/>
            <a:ext cx="2160000" cy="1800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8" name="Content Placeholder 2"/>
          <p:cNvSpPr txBox="1">
            <a:spLocks/>
          </p:cNvSpPr>
          <p:nvPr/>
        </p:nvSpPr>
        <p:spPr>
          <a:xfrm>
            <a:off x="7644894" y="2416906"/>
            <a:ext cx="232490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Power BI</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69" name="Content Placeholder 2"/>
          <p:cNvSpPr txBox="1">
            <a:spLocks/>
          </p:cNvSpPr>
          <p:nvPr/>
        </p:nvSpPr>
        <p:spPr>
          <a:xfrm>
            <a:off x="7644894" y="3030077"/>
            <a:ext cx="2020100"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Microsoft 365</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0" name="Content Placeholder 2"/>
          <p:cNvSpPr txBox="1">
            <a:spLocks/>
          </p:cNvSpPr>
          <p:nvPr/>
        </p:nvSpPr>
        <p:spPr>
          <a:xfrm>
            <a:off x="7644894" y="4256419"/>
            <a:ext cx="2848934"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After Effects &amp; Photoshop</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1" name="Content Placeholder 2"/>
          <p:cNvSpPr txBox="1">
            <a:spLocks/>
          </p:cNvSpPr>
          <p:nvPr/>
        </p:nvSpPr>
        <p:spPr>
          <a:xfrm>
            <a:off x="7644894" y="3643248"/>
            <a:ext cx="2848935"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fr-FR">
                <a:solidFill>
                  <a:srgbClr val="D8D8D8"/>
                </a:solidFill>
                <a:latin typeface="Raleway"/>
              </a:rPr>
              <a:t>Power Platform</a:t>
            </a:r>
            <a:endParaRPr lang="en-US">
              <a:solidFill>
                <a:srgbClr val="D8D8D8"/>
              </a:solidFill>
              <a:latin typeface="Raleway"/>
            </a:endParaRPr>
          </a:p>
        </p:txBody>
      </p:sp>
      <p:grpSp>
        <p:nvGrpSpPr>
          <p:cNvPr id="91" name="Group 90"/>
          <p:cNvGrpSpPr/>
          <p:nvPr/>
        </p:nvGrpSpPr>
        <p:grpSpPr>
          <a:xfrm>
            <a:off x="10327322" y="4225275"/>
            <a:ext cx="454353" cy="335989"/>
            <a:chOff x="10603195" y="3641585"/>
            <a:chExt cx="454353" cy="335989"/>
          </a:xfrm>
        </p:grpSpPr>
        <p:sp>
          <p:nvSpPr>
            <p:cNvPr id="79" name="Freeform 78"/>
            <p:cNvSpPr/>
            <p:nvPr/>
          </p:nvSpPr>
          <p:spPr>
            <a:xfrm flipV="1">
              <a:off x="10603195" y="3685774"/>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80" name="TextBox 79"/>
            <p:cNvSpPr txBox="1"/>
            <p:nvPr/>
          </p:nvSpPr>
          <p:spPr>
            <a:xfrm>
              <a:off x="10614388" y="3641585"/>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a:ln>
                    <a:noFill/>
                  </a:ln>
                  <a:solidFill>
                    <a:srgbClr val="0A0A0A"/>
                  </a:solidFill>
                  <a:effectLst/>
                  <a:uLnTx/>
                  <a:uFillTx/>
                  <a:latin typeface="Calibri"/>
                  <a:ea typeface="+mn-ea"/>
                  <a:cs typeface="+mn-cs"/>
                </a:rPr>
                <a:t>80</a:t>
              </a:r>
              <a:r>
                <a:rPr kumimoji="0" lang="en-US" sz="1100" b="1" i="0" u="none" strike="noStrike" kern="1200" cap="none" spc="0" normalizeH="0" baseline="0" noProof="0">
                  <a:ln>
                    <a:noFill/>
                  </a:ln>
                  <a:solidFill>
                    <a:srgbClr val="0A0A0A"/>
                  </a:solidFill>
                  <a:effectLst/>
                  <a:uLnTx/>
                  <a:uFillTx/>
                  <a:latin typeface="Calibri"/>
                  <a:ea typeface="+mn-ea"/>
                  <a:cs typeface="+mn-cs"/>
                </a:rPr>
                <a:t>%</a:t>
              </a:r>
            </a:p>
          </p:txBody>
        </p:sp>
      </p:grpSp>
      <p:grpSp>
        <p:nvGrpSpPr>
          <p:cNvPr id="90" name="Group 89"/>
          <p:cNvGrpSpPr/>
          <p:nvPr/>
        </p:nvGrpSpPr>
        <p:grpSpPr>
          <a:xfrm>
            <a:off x="9590635" y="3631991"/>
            <a:ext cx="443160" cy="307216"/>
            <a:chOff x="9916288" y="4257884"/>
            <a:chExt cx="443160" cy="307216"/>
          </a:xfrm>
        </p:grpSpPr>
        <p:sp>
          <p:nvSpPr>
            <p:cNvPr id="82" name="Freeform 81"/>
            <p:cNvSpPr/>
            <p:nvPr/>
          </p:nvSpPr>
          <p:spPr>
            <a:xfrm flipV="1">
              <a:off x="9924755" y="4273300"/>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83" name="TextBox 82"/>
            <p:cNvSpPr txBox="1"/>
            <p:nvPr/>
          </p:nvSpPr>
          <p:spPr>
            <a:xfrm>
              <a:off x="9916288" y="4257884"/>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A0A0A"/>
                  </a:solidFill>
                  <a:latin typeface="Calibri"/>
                </a:rPr>
                <a:t>60</a:t>
              </a:r>
              <a:r>
                <a:rPr kumimoji="0" lang="en-US" sz="1100" b="1" i="0" u="none" strike="noStrike" kern="1200" cap="none" spc="0" normalizeH="0" baseline="0" noProof="0">
                  <a:ln>
                    <a:noFill/>
                  </a:ln>
                  <a:solidFill>
                    <a:srgbClr val="0A0A0A"/>
                  </a:solidFill>
                  <a:effectLst/>
                  <a:uLnTx/>
                  <a:uFillTx/>
                  <a:latin typeface="Calibri"/>
                  <a:ea typeface="+mn-ea"/>
                  <a:cs typeface="+mn-cs"/>
                </a:rPr>
                <a:t>%</a:t>
              </a:r>
            </a:p>
          </p:txBody>
        </p:sp>
      </p:grpSp>
      <p:pic>
        <p:nvPicPr>
          <p:cNvPr id="75" name="Picture 2" descr="Résultat de recherche d'images pour &quot;Logo Transparent Linkedin&quot;">
            <a:hlinkClick r:id="rId2"/>
            <a:extLst>
              <a:ext uri="{FF2B5EF4-FFF2-40B4-BE49-F238E27FC236}">
                <a16:creationId xmlns:a16="http://schemas.microsoft.com/office/drawing/2014/main" id="{BE6FB6D2-B279-4CA3-883D-4CD4253F35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4862" y="5000457"/>
            <a:ext cx="296427" cy="296427"/>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3">
            <a:extLst>
              <a:ext uri="{FF2B5EF4-FFF2-40B4-BE49-F238E27FC236}">
                <a16:creationId xmlns:a16="http://schemas.microsoft.com/office/drawing/2014/main" id="{3993EBA5-72E4-4695-8B62-E588666064A9}"/>
              </a:ext>
            </a:extLst>
          </p:cNvPr>
          <p:cNvSpPr txBox="1"/>
          <p:nvPr/>
        </p:nvSpPr>
        <p:spPr>
          <a:xfrm>
            <a:off x="5264111" y="936630"/>
            <a:ext cx="165256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b="0" i="0" u="none" strike="noStrike" kern="1200" cap="none" spc="0" normalizeH="0" baseline="0" noProof="0">
                <a:ln>
                  <a:noFill/>
                </a:ln>
                <a:solidFill>
                  <a:srgbClr val="D8D8D8"/>
                </a:solidFill>
                <a:effectLst/>
                <a:uLnTx/>
                <a:uFillTx/>
                <a:latin typeface="Calibri Light" panose="020F0302020204030204" pitchFamily="34" charset="0"/>
                <a:ea typeface="+mn-ea"/>
                <a:cs typeface="+mn-cs"/>
              </a:rPr>
              <a:t>Expert</a:t>
            </a:r>
            <a:r>
              <a:rPr kumimoji="0" lang="fr-FR" b="0" i="0" u="none" strike="noStrike" kern="1200" cap="none" spc="0" normalizeH="0" noProof="0">
                <a:ln>
                  <a:noFill/>
                </a:ln>
                <a:solidFill>
                  <a:srgbClr val="D8D8D8"/>
                </a:solidFill>
                <a:effectLst/>
                <a:uLnTx/>
                <a:uFillTx/>
                <a:latin typeface="Calibri Light" panose="020F0302020204030204" pitchFamily="34" charset="0"/>
                <a:ea typeface="+mn-ea"/>
                <a:cs typeface="+mn-cs"/>
              </a:rPr>
              <a:t> Power BI</a:t>
            </a:r>
            <a:endParaRPr kumimoji="0" lang="id-ID" b="0" i="0" u="none" strike="noStrike" kern="1200" cap="none" spc="0" normalizeH="0" baseline="0" noProof="0">
              <a:ln>
                <a:noFill/>
              </a:ln>
              <a:solidFill>
                <a:srgbClr val="D8D8D8"/>
              </a:solidFill>
              <a:effectLst/>
              <a:uLnTx/>
              <a:uFillTx/>
              <a:latin typeface="Calibri Light" panose="020F0302020204030204" pitchFamily="34" charset="0"/>
              <a:ea typeface="+mn-ea"/>
              <a:cs typeface="+mn-cs"/>
            </a:endParaRPr>
          </a:p>
        </p:txBody>
      </p:sp>
      <p:sp>
        <p:nvSpPr>
          <p:cNvPr id="72" name="Rounded Rectangle 65">
            <a:extLst>
              <a:ext uri="{FF2B5EF4-FFF2-40B4-BE49-F238E27FC236}">
                <a16:creationId xmlns:a16="http://schemas.microsoft.com/office/drawing/2014/main" id="{CDE8D96B-99EC-493B-B4F1-8E64612F0871}"/>
              </a:ext>
            </a:extLst>
          </p:cNvPr>
          <p:cNvSpPr/>
          <p:nvPr/>
        </p:nvSpPr>
        <p:spPr>
          <a:xfrm>
            <a:off x="7673547" y="3401595"/>
            <a:ext cx="3600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94" name="Rounded Rectangle 66">
            <a:extLst>
              <a:ext uri="{FF2B5EF4-FFF2-40B4-BE49-F238E27FC236}">
                <a16:creationId xmlns:a16="http://schemas.microsoft.com/office/drawing/2014/main" id="{E75EEE52-9FF4-4D0B-8923-85533877F7EA}"/>
              </a:ext>
            </a:extLst>
          </p:cNvPr>
          <p:cNvSpPr/>
          <p:nvPr/>
        </p:nvSpPr>
        <p:spPr>
          <a:xfrm>
            <a:off x="7673548" y="3401359"/>
            <a:ext cx="3240000" cy="1800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nvGrpSpPr>
          <p:cNvPr id="96" name="Group 89">
            <a:extLst>
              <a:ext uri="{FF2B5EF4-FFF2-40B4-BE49-F238E27FC236}">
                <a16:creationId xmlns:a16="http://schemas.microsoft.com/office/drawing/2014/main" id="{10EEED25-F302-4C2A-883E-9BA73D2B4A1A}"/>
              </a:ext>
            </a:extLst>
          </p:cNvPr>
          <p:cNvGrpSpPr/>
          <p:nvPr/>
        </p:nvGrpSpPr>
        <p:grpSpPr>
          <a:xfrm>
            <a:off x="10680409" y="3038707"/>
            <a:ext cx="443160" cy="307216"/>
            <a:chOff x="9916288" y="4257884"/>
            <a:chExt cx="443160" cy="307216"/>
          </a:xfrm>
        </p:grpSpPr>
        <p:sp>
          <p:nvSpPr>
            <p:cNvPr id="97" name="Freeform 81">
              <a:extLst>
                <a:ext uri="{FF2B5EF4-FFF2-40B4-BE49-F238E27FC236}">
                  <a16:creationId xmlns:a16="http://schemas.microsoft.com/office/drawing/2014/main" id="{7AB35B05-DE8A-45C1-9285-4DF75B1FCC45}"/>
                </a:ext>
              </a:extLst>
            </p:cNvPr>
            <p:cNvSpPr/>
            <p:nvPr/>
          </p:nvSpPr>
          <p:spPr>
            <a:xfrm flipV="1">
              <a:off x="9924755" y="4273300"/>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98" name="TextBox 82">
              <a:extLst>
                <a:ext uri="{FF2B5EF4-FFF2-40B4-BE49-F238E27FC236}">
                  <a16:creationId xmlns:a16="http://schemas.microsoft.com/office/drawing/2014/main" id="{1EB0CBCF-FCF8-4CB9-ACF4-07D142B41EBB}"/>
                </a:ext>
              </a:extLst>
            </p:cNvPr>
            <p:cNvSpPr txBox="1"/>
            <p:nvPr/>
          </p:nvSpPr>
          <p:spPr>
            <a:xfrm>
              <a:off x="9916288" y="4257884"/>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a:ln>
                    <a:noFill/>
                  </a:ln>
                  <a:solidFill>
                    <a:srgbClr val="0A0A0A"/>
                  </a:solidFill>
                  <a:effectLst/>
                  <a:uLnTx/>
                  <a:uFillTx/>
                  <a:latin typeface="Calibri"/>
                  <a:ea typeface="+mn-ea"/>
                  <a:cs typeface="+mn-cs"/>
                </a:rPr>
                <a:t>9</a:t>
              </a:r>
              <a:r>
                <a:rPr kumimoji="0" lang="id-ID" sz="1100" b="1" i="0" u="none" strike="noStrike" kern="1200" cap="none" spc="0" normalizeH="0" baseline="0" noProof="0">
                  <a:ln>
                    <a:noFill/>
                  </a:ln>
                  <a:solidFill>
                    <a:srgbClr val="0A0A0A"/>
                  </a:solidFill>
                  <a:effectLst/>
                  <a:uLnTx/>
                  <a:uFillTx/>
                  <a:latin typeface="Calibri"/>
                  <a:ea typeface="+mn-ea"/>
                  <a:cs typeface="+mn-cs"/>
                </a:rPr>
                <a:t>0</a:t>
              </a:r>
              <a:r>
                <a:rPr kumimoji="0" lang="en-US" sz="1100" b="1" i="0" u="none" strike="noStrike" kern="1200" cap="none" spc="0" normalizeH="0" baseline="0" noProof="0">
                  <a:ln>
                    <a:noFill/>
                  </a:ln>
                  <a:solidFill>
                    <a:srgbClr val="0A0A0A"/>
                  </a:solidFill>
                  <a:effectLst/>
                  <a:uLnTx/>
                  <a:uFillTx/>
                  <a:latin typeface="Calibri"/>
                  <a:ea typeface="+mn-ea"/>
                  <a:cs typeface="+mn-cs"/>
                </a:rPr>
                <a:t>%</a:t>
              </a:r>
            </a:p>
          </p:txBody>
        </p:sp>
      </p:grpSp>
      <p:sp>
        <p:nvSpPr>
          <p:cNvPr id="99" name="Rounded Rectangle 65">
            <a:extLst>
              <a:ext uri="{FF2B5EF4-FFF2-40B4-BE49-F238E27FC236}">
                <a16:creationId xmlns:a16="http://schemas.microsoft.com/office/drawing/2014/main" id="{2C38B3E1-1162-4FAA-9DAD-6D353B280FF4}"/>
              </a:ext>
            </a:extLst>
          </p:cNvPr>
          <p:cNvSpPr/>
          <p:nvPr/>
        </p:nvSpPr>
        <p:spPr>
          <a:xfrm>
            <a:off x="7673547" y="2792639"/>
            <a:ext cx="3600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00" name="Rounded Rectangle 66">
            <a:extLst>
              <a:ext uri="{FF2B5EF4-FFF2-40B4-BE49-F238E27FC236}">
                <a16:creationId xmlns:a16="http://schemas.microsoft.com/office/drawing/2014/main" id="{75D36DB8-8200-458D-9F2F-2CA25690F848}"/>
              </a:ext>
            </a:extLst>
          </p:cNvPr>
          <p:cNvSpPr/>
          <p:nvPr/>
        </p:nvSpPr>
        <p:spPr>
          <a:xfrm>
            <a:off x="7673547" y="2792639"/>
            <a:ext cx="3240000" cy="1800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nvGrpSpPr>
          <p:cNvPr id="101" name="Group 89">
            <a:extLst>
              <a:ext uri="{FF2B5EF4-FFF2-40B4-BE49-F238E27FC236}">
                <a16:creationId xmlns:a16="http://schemas.microsoft.com/office/drawing/2014/main" id="{ECFA7515-452C-4F22-8EDE-392BB6FDE42F}"/>
              </a:ext>
            </a:extLst>
          </p:cNvPr>
          <p:cNvGrpSpPr/>
          <p:nvPr/>
        </p:nvGrpSpPr>
        <p:grpSpPr>
          <a:xfrm>
            <a:off x="10678023" y="2445423"/>
            <a:ext cx="443160" cy="307216"/>
            <a:chOff x="9916288" y="4257884"/>
            <a:chExt cx="443160" cy="307216"/>
          </a:xfrm>
        </p:grpSpPr>
        <p:sp>
          <p:nvSpPr>
            <p:cNvPr id="102" name="Freeform 81">
              <a:extLst>
                <a:ext uri="{FF2B5EF4-FFF2-40B4-BE49-F238E27FC236}">
                  <a16:creationId xmlns:a16="http://schemas.microsoft.com/office/drawing/2014/main" id="{931E6BFD-3ECE-4833-8464-CE64BEA2F68C}"/>
                </a:ext>
              </a:extLst>
            </p:cNvPr>
            <p:cNvSpPr/>
            <p:nvPr/>
          </p:nvSpPr>
          <p:spPr>
            <a:xfrm flipV="1">
              <a:off x="9924755" y="4273300"/>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03" name="TextBox 82">
              <a:extLst>
                <a:ext uri="{FF2B5EF4-FFF2-40B4-BE49-F238E27FC236}">
                  <a16:creationId xmlns:a16="http://schemas.microsoft.com/office/drawing/2014/main" id="{EBB041EE-CCFB-4851-9D8D-F95667EA1B45}"/>
                </a:ext>
              </a:extLst>
            </p:cNvPr>
            <p:cNvSpPr txBox="1"/>
            <p:nvPr/>
          </p:nvSpPr>
          <p:spPr>
            <a:xfrm>
              <a:off x="9916288" y="4257884"/>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a:ln>
                    <a:noFill/>
                  </a:ln>
                  <a:solidFill>
                    <a:srgbClr val="0A0A0A"/>
                  </a:solidFill>
                  <a:effectLst/>
                  <a:uLnTx/>
                  <a:uFillTx/>
                  <a:latin typeface="Calibri"/>
                  <a:ea typeface="+mn-ea"/>
                  <a:cs typeface="+mn-cs"/>
                </a:rPr>
                <a:t>9</a:t>
              </a:r>
              <a:r>
                <a:rPr kumimoji="0" lang="id-ID" sz="1100" b="1" i="0" u="none" strike="noStrike" kern="1200" cap="none" spc="0" normalizeH="0" baseline="0" noProof="0">
                  <a:ln>
                    <a:noFill/>
                  </a:ln>
                  <a:solidFill>
                    <a:srgbClr val="0A0A0A"/>
                  </a:solidFill>
                  <a:effectLst/>
                  <a:uLnTx/>
                  <a:uFillTx/>
                  <a:latin typeface="Calibri"/>
                  <a:ea typeface="+mn-ea"/>
                  <a:cs typeface="+mn-cs"/>
                </a:rPr>
                <a:t>0</a:t>
              </a:r>
              <a:r>
                <a:rPr kumimoji="0" lang="en-US" sz="1100" b="1" i="0" u="none" strike="noStrike" kern="1200" cap="none" spc="0" normalizeH="0" baseline="0" noProof="0">
                  <a:ln>
                    <a:noFill/>
                  </a:ln>
                  <a:solidFill>
                    <a:srgbClr val="0A0A0A"/>
                  </a:solidFill>
                  <a:effectLst/>
                  <a:uLnTx/>
                  <a:uFillTx/>
                  <a:latin typeface="Calibri"/>
                  <a:ea typeface="+mn-ea"/>
                  <a:cs typeface="+mn-cs"/>
                </a:rPr>
                <a:t>%</a:t>
              </a:r>
            </a:p>
          </p:txBody>
        </p:sp>
      </p:grpSp>
      <p:pic>
        <p:nvPicPr>
          <p:cNvPr id="15" name="Image 14" descr="Une image contenant homme, personne, cravate, intérieur&#10;&#10;Description générée automatiquement">
            <a:extLst>
              <a:ext uri="{FF2B5EF4-FFF2-40B4-BE49-F238E27FC236}">
                <a16:creationId xmlns:a16="http://schemas.microsoft.com/office/drawing/2014/main" id="{4DCD208C-29F6-4790-9441-16F3CBB6F0C6}"/>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flipH="1">
            <a:off x="1274476" y="1932879"/>
            <a:ext cx="2077200" cy="2077200"/>
          </a:xfrm>
          <a:prstGeom prst="flowChartConnector">
            <a:avLst/>
          </a:prstGeom>
          <a:ln>
            <a:solidFill>
              <a:schemeClr val="tx1">
                <a:lumMod val="65000"/>
              </a:schemeClr>
            </a:solidFill>
          </a:ln>
        </p:spPr>
      </p:pic>
      <p:pic>
        <p:nvPicPr>
          <p:cNvPr id="52" name="Picture 4" descr="Image result for MCSA BI Reporting">
            <a:hlinkClick r:id="rId6"/>
            <a:extLst>
              <a:ext uri="{FF2B5EF4-FFF2-40B4-BE49-F238E27FC236}">
                <a16:creationId xmlns:a16="http://schemas.microsoft.com/office/drawing/2014/main" id="{0462220B-5543-4DC1-818F-17A21E98926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8927" y="5034246"/>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 15">
            <a:hlinkClick r:id="rId8"/>
            <a:extLst>
              <a:ext uri="{FF2B5EF4-FFF2-40B4-BE49-F238E27FC236}">
                <a16:creationId xmlns:a16="http://schemas.microsoft.com/office/drawing/2014/main" id="{8964FC68-A12D-4431-B43C-CEB7C656FCBD}"/>
              </a:ext>
            </a:extLst>
          </p:cNvPr>
          <p:cNvPicPr>
            <a:picLocks noChangeAspect="1"/>
          </p:cNvPicPr>
          <p:nvPr/>
        </p:nvPicPr>
        <p:blipFill>
          <a:blip r:embed="rId9">
            <a:duotone>
              <a:prstClr val="black"/>
              <a:srgbClr val="0078D7">
                <a:tint val="45000"/>
                <a:satMod val="400000"/>
              </a:srgbClr>
            </a:duotone>
            <a:extLst>
              <a:ext uri="{BEBA8EAE-BF5A-486C-A8C5-ECC9F3942E4B}">
                <a14:imgProps xmlns:a14="http://schemas.microsoft.com/office/drawing/2010/main">
                  <a14:imgLayer r:embed="rId10">
                    <a14:imgEffect>
                      <a14:colorTemperature colorTemp="4700"/>
                    </a14:imgEffect>
                  </a14:imgLayer>
                </a14:imgProps>
              </a:ext>
              <a:ext uri="{28A0092B-C50C-407E-A947-70E740481C1C}">
                <a14:useLocalDpi xmlns:a14="http://schemas.microsoft.com/office/drawing/2010/main" val="0"/>
              </a:ext>
            </a:extLst>
          </a:blip>
          <a:stretch>
            <a:fillRect/>
          </a:stretch>
        </p:blipFill>
        <p:spPr>
          <a:xfrm>
            <a:off x="4705389" y="5031559"/>
            <a:ext cx="720000" cy="720000"/>
          </a:xfrm>
          <a:prstGeom prst="rect">
            <a:avLst/>
          </a:prstGeom>
        </p:spPr>
      </p:pic>
      <p:pic>
        <p:nvPicPr>
          <p:cNvPr id="1026" name="Picture 2">
            <a:hlinkClick r:id="rId11"/>
            <a:extLst>
              <a:ext uri="{FF2B5EF4-FFF2-40B4-BE49-F238E27FC236}">
                <a16:creationId xmlns:a16="http://schemas.microsoft.com/office/drawing/2014/main" id="{9F51BEE9-71A7-4EF1-89B6-92A613432AD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23409" y="5160430"/>
            <a:ext cx="757325" cy="460180"/>
          </a:xfrm>
          <a:prstGeom prst="rect">
            <a:avLst/>
          </a:prstGeom>
          <a:noFill/>
          <a:extLst>
            <a:ext uri="{909E8E84-426E-40DD-AFC4-6F175D3DCCD1}">
              <a14:hiddenFill xmlns:a14="http://schemas.microsoft.com/office/drawing/2010/main">
                <a:solidFill>
                  <a:srgbClr val="FFFFFF"/>
                </a:solidFill>
              </a14:hiddenFill>
            </a:ext>
          </a:extLst>
        </p:spPr>
      </p:pic>
      <p:sp>
        <p:nvSpPr>
          <p:cNvPr id="53" name="Rounded Rectangle 63">
            <a:extLst>
              <a:ext uri="{FF2B5EF4-FFF2-40B4-BE49-F238E27FC236}">
                <a16:creationId xmlns:a16="http://schemas.microsoft.com/office/drawing/2014/main" id="{6BEBE9D8-CF6C-4E6D-9294-DCA132B9E89F}"/>
              </a:ext>
            </a:extLst>
          </p:cNvPr>
          <p:cNvSpPr/>
          <p:nvPr/>
        </p:nvSpPr>
        <p:spPr>
          <a:xfrm>
            <a:off x="7673547" y="5228463"/>
            <a:ext cx="3600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54" name="Rounded Rectangle 64">
            <a:extLst>
              <a:ext uri="{FF2B5EF4-FFF2-40B4-BE49-F238E27FC236}">
                <a16:creationId xmlns:a16="http://schemas.microsoft.com/office/drawing/2014/main" id="{C31B76E1-470C-4916-9A7C-9F23DCD9A87B}"/>
              </a:ext>
            </a:extLst>
          </p:cNvPr>
          <p:cNvSpPr/>
          <p:nvPr/>
        </p:nvSpPr>
        <p:spPr>
          <a:xfrm>
            <a:off x="7673548" y="5228463"/>
            <a:ext cx="2520000" cy="18094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55" name="Content Placeholder 2">
            <a:extLst>
              <a:ext uri="{FF2B5EF4-FFF2-40B4-BE49-F238E27FC236}">
                <a16:creationId xmlns:a16="http://schemas.microsoft.com/office/drawing/2014/main" id="{ADC196C5-87BE-43FD-98F2-3CB2BF2FEBB9}"/>
              </a:ext>
            </a:extLst>
          </p:cNvPr>
          <p:cNvSpPr txBox="1">
            <a:spLocks/>
          </p:cNvSpPr>
          <p:nvPr/>
        </p:nvSpPr>
        <p:spPr>
          <a:xfrm>
            <a:off x="7644894" y="4869592"/>
            <a:ext cx="2848934"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WordPress &amp; CSS/HTML</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grpSp>
        <p:nvGrpSpPr>
          <p:cNvPr id="56" name="Group 90">
            <a:extLst>
              <a:ext uri="{FF2B5EF4-FFF2-40B4-BE49-F238E27FC236}">
                <a16:creationId xmlns:a16="http://schemas.microsoft.com/office/drawing/2014/main" id="{EBDA64D6-C1ED-4D13-A39D-666115746CB8}"/>
              </a:ext>
            </a:extLst>
          </p:cNvPr>
          <p:cNvGrpSpPr/>
          <p:nvPr/>
        </p:nvGrpSpPr>
        <p:grpSpPr>
          <a:xfrm>
            <a:off x="9961869" y="4847332"/>
            <a:ext cx="454353" cy="335989"/>
            <a:chOff x="10603195" y="3641585"/>
            <a:chExt cx="454353" cy="335989"/>
          </a:xfrm>
        </p:grpSpPr>
        <p:sp>
          <p:nvSpPr>
            <p:cNvPr id="57" name="Freeform 78">
              <a:extLst>
                <a:ext uri="{FF2B5EF4-FFF2-40B4-BE49-F238E27FC236}">
                  <a16:creationId xmlns:a16="http://schemas.microsoft.com/office/drawing/2014/main" id="{53D07F9C-599B-416E-A611-C0CD827D327F}"/>
                </a:ext>
              </a:extLst>
            </p:cNvPr>
            <p:cNvSpPr/>
            <p:nvPr/>
          </p:nvSpPr>
          <p:spPr>
            <a:xfrm flipV="1">
              <a:off x="10603195" y="3685774"/>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0" name="TextBox 79">
              <a:extLst>
                <a:ext uri="{FF2B5EF4-FFF2-40B4-BE49-F238E27FC236}">
                  <a16:creationId xmlns:a16="http://schemas.microsoft.com/office/drawing/2014/main" id="{1DCE6104-D03B-43AE-8EEE-6711AF724D1D}"/>
                </a:ext>
              </a:extLst>
            </p:cNvPr>
            <p:cNvSpPr txBox="1"/>
            <p:nvPr/>
          </p:nvSpPr>
          <p:spPr>
            <a:xfrm>
              <a:off x="10614388" y="3641585"/>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A0A0A"/>
                  </a:solidFill>
                  <a:latin typeface="Calibri"/>
                </a:rPr>
                <a:t>7</a:t>
              </a:r>
              <a:r>
                <a:rPr kumimoji="0" lang="fr-FR" sz="1100" b="1" i="0" u="none" strike="noStrike" kern="1200" cap="none" spc="0" normalizeH="0" baseline="0" noProof="0">
                  <a:ln>
                    <a:noFill/>
                  </a:ln>
                  <a:solidFill>
                    <a:srgbClr val="0A0A0A"/>
                  </a:solidFill>
                  <a:effectLst/>
                  <a:uLnTx/>
                  <a:uFillTx/>
                  <a:latin typeface="Calibri"/>
                  <a:ea typeface="+mn-ea"/>
                  <a:cs typeface="+mn-cs"/>
                </a:rPr>
                <a:t>0</a:t>
              </a:r>
              <a:r>
                <a:rPr kumimoji="0" lang="en-US" sz="1100" b="1" i="0" u="none" strike="noStrike" kern="1200" cap="none" spc="0" normalizeH="0" baseline="0" noProof="0">
                  <a:ln>
                    <a:noFill/>
                  </a:ln>
                  <a:solidFill>
                    <a:srgbClr val="0A0A0A"/>
                  </a:solidFill>
                  <a:effectLst/>
                  <a:uLnTx/>
                  <a:uFillTx/>
                  <a:latin typeface="Calibri"/>
                  <a:ea typeface="+mn-ea"/>
                  <a:cs typeface="+mn-cs"/>
                </a:rPr>
                <a:t>%</a:t>
              </a:r>
            </a:p>
          </p:txBody>
        </p:sp>
      </p:grpSp>
      <p:sp>
        <p:nvSpPr>
          <p:cNvPr id="61" name="TextBox 23">
            <a:extLst>
              <a:ext uri="{FF2B5EF4-FFF2-40B4-BE49-F238E27FC236}">
                <a16:creationId xmlns:a16="http://schemas.microsoft.com/office/drawing/2014/main" id="{348BE618-EC12-8078-D353-8AAB807A5C69}"/>
              </a:ext>
            </a:extLst>
          </p:cNvPr>
          <p:cNvSpPr txBox="1"/>
          <p:nvPr/>
        </p:nvSpPr>
        <p:spPr>
          <a:xfrm>
            <a:off x="7650067" y="1987099"/>
            <a:ext cx="3352550"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Raleway" panose="020B0003030101060003" pitchFamily="34" charset="0"/>
              </a:rPr>
              <a:t>Compétences techniques</a:t>
            </a:r>
            <a:endParaRPr lang="id-ID" b="1">
              <a:latin typeface="Raleway" panose="020B0003030101060003" pitchFamily="34" charset="0"/>
            </a:endParaRPr>
          </a:p>
        </p:txBody>
      </p:sp>
      <p:cxnSp>
        <p:nvCxnSpPr>
          <p:cNvPr id="62" name="Straight Connector 58">
            <a:extLst>
              <a:ext uri="{FF2B5EF4-FFF2-40B4-BE49-F238E27FC236}">
                <a16:creationId xmlns:a16="http://schemas.microsoft.com/office/drawing/2014/main" id="{0EA0D1D3-EE02-0866-D8DE-9942E37DD422}"/>
              </a:ext>
            </a:extLst>
          </p:cNvPr>
          <p:cNvCxnSpPr/>
          <p:nvPr/>
        </p:nvCxnSpPr>
        <p:spPr>
          <a:xfrm>
            <a:off x="7636097" y="2348634"/>
            <a:ext cx="21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2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16" presetClass="entr" presetSubtype="4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Horizontal)">
                                      <p:cBhvr>
                                        <p:cTn id="11" dur="500"/>
                                        <p:tgtEl>
                                          <p:spTgt spid="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22" presetClass="entr" presetSubtype="8"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22" presetClass="entr" presetSubtype="8"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par>
                          <p:cTn id="42" fill="hold">
                            <p:stCondLst>
                              <p:cond delay="3000"/>
                            </p:stCondLst>
                            <p:childTnLst>
                              <p:par>
                                <p:cTn id="43" presetID="10" presetClass="entr" presetSubtype="0"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par>
                          <p:cTn id="46" fill="hold">
                            <p:stCondLst>
                              <p:cond delay="3500"/>
                            </p:stCondLst>
                            <p:childTnLst>
                              <p:par>
                                <p:cTn id="47" presetID="10" presetClass="entr" presetSubtype="0" fill="hold" nodeType="afterEffect">
                                  <p:stCondLst>
                                    <p:cond delay="0"/>
                                  </p:stCondLst>
                                  <p:childTnLst>
                                    <p:set>
                                      <p:cBhvr>
                                        <p:cTn id="48" dur="1" fill="hold">
                                          <p:stCondLst>
                                            <p:cond delay="0"/>
                                          </p:stCondLst>
                                        </p:cTn>
                                        <p:tgtEl>
                                          <p:spTgt spid="1026"/>
                                        </p:tgtEl>
                                        <p:attrNameLst>
                                          <p:attrName>style.visibility</p:attrName>
                                        </p:attrNameLst>
                                      </p:cBhvr>
                                      <p:to>
                                        <p:strVal val="visible"/>
                                      </p:to>
                                    </p:set>
                                    <p:animEffect transition="in" filter="fade">
                                      <p:cBhvr>
                                        <p:cTn id="49" dur="500"/>
                                        <p:tgtEl>
                                          <p:spTgt spid="1026"/>
                                        </p:tgtEl>
                                      </p:cBhvr>
                                    </p:animEffect>
                                  </p:childTnLst>
                                </p:cTn>
                              </p:par>
                            </p:childTnLst>
                          </p:cTn>
                        </p:par>
                        <p:par>
                          <p:cTn id="50" fill="hold">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fade">
                                      <p:cBhvr>
                                        <p:cTn id="53" dur="500"/>
                                        <p:tgtEl>
                                          <p:spTgt spid="68"/>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par>
                          <p:cTn id="58" fill="hold">
                            <p:stCondLst>
                              <p:cond delay="5000"/>
                            </p:stCondLst>
                            <p:childTnLst>
                              <p:par>
                                <p:cTn id="59" presetID="10" presetClass="entr" presetSubtype="0"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fade">
                                      <p:cBhvr>
                                        <p:cTn id="61" dur="500"/>
                                        <p:tgtEl>
                                          <p:spTgt spid="71"/>
                                        </p:tgtEl>
                                      </p:cBhvr>
                                    </p:animEffect>
                                  </p:childTnLst>
                                </p:cTn>
                              </p:par>
                            </p:childTnLst>
                          </p:cTn>
                        </p:par>
                        <p:par>
                          <p:cTn id="62" fill="hold">
                            <p:stCondLst>
                              <p:cond delay="5500"/>
                            </p:stCondLst>
                            <p:childTnLst>
                              <p:par>
                                <p:cTn id="63" presetID="10" presetClass="entr" presetSubtype="0" fill="hold" grpId="0" nodeType="after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fade">
                                      <p:cBhvr>
                                        <p:cTn id="65" dur="500"/>
                                        <p:tgtEl>
                                          <p:spTgt spid="70"/>
                                        </p:tgtEl>
                                      </p:cBhvr>
                                    </p:animEffect>
                                  </p:childTnLst>
                                </p:cTn>
                              </p:par>
                            </p:childTnLst>
                          </p:cTn>
                        </p:par>
                        <p:par>
                          <p:cTn id="66" fill="hold">
                            <p:stCondLst>
                              <p:cond delay="6000"/>
                            </p:stCondLst>
                            <p:childTnLst>
                              <p:par>
                                <p:cTn id="67" presetID="10" presetClass="entr" presetSubtype="0" fill="hold" grpId="0" nodeType="after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childTnLst>
                          </p:cTn>
                        </p:par>
                        <p:par>
                          <p:cTn id="70" fill="hold">
                            <p:stCondLst>
                              <p:cond delay="6500"/>
                            </p:stCondLst>
                            <p:childTnLst>
                              <p:par>
                                <p:cTn id="71" presetID="22" presetClass="entr" presetSubtype="8" fill="hold" grpId="0" nodeType="after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wipe(left)">
                                      <p:cBhvr>
                                        <p:cTn id="73" dur="500"/>
                                        <p:tgtEl>
                                          <p:spTgt spid="53"/>
                                        </p:tgtEl>
                                      </p:cBhvr>
                                    </p:animEffect>
                                  </p:childTnLst>
                                </p:cTn>
                              </p:par>
                            </p:childTnLst>
                          </p:cTn>
                        </p:par>
                        <p:par>
                          <p:cTn id="74" fill="hold">
                            <p:stCondLst>
                              <p:cond delay="7000"/>
                            </p:stCondLst>
                            <p:childTnLst>
                              <p:par>
                                <p:cTn id="75" presetID="22" presetClass="entr" presetSubtype="8" fill="hold" grpId="0" nodeType="after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wipe(left)">
                                      <p:cBhvr>
                                        <p:cTn id="77" dur="500"/>
                                        <p:tgtEl>
                                          <p:spTgt spid="54"/>
                                        </p:tgtEl>
                                      </p:cBhvr>
                                    </p:animEffect>
                                  </p:childTnLst>
                                </p:cTn>
                              </p:par>
                            </p:childTnLst>
                          </p:cTn>
                        </p:par>
                        <p:par>
                          <p:cTn id="78" fill="hold">
                            <p:stCondLst>
                              <p:cond delay="7500"/>
                            </p:stCondLst>
                            <p:childTnLst>
                              <p:par>
                                <p:cTn id="79" presetID="47" presetClass="entr" presetSubtype="0" fill="hold" nodeType="after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1000"/>
                                        <p:tgtEl>
                                          <p:spTgt spid="56"/>
                                        </p:tgtEl>
                                      </p:cBhvr>
                                    </p:animEffect>
                                    <p:anim calcmode="lin" valueType="num">
                                      <p:cBhvr>
                                        <p:cTn id="82" dur="1000" fill="hold"/>
                                        <p:tgtEl>
                                          <p:spTgt spid="56"/>
                                        </p:tgtEl>
                                        <p:attrNameLst>
                                          <p:attrName>ppt_x</p:attrName>
                                        </p:attrNameLst>
                                      </p:cBhvr>
                                      <p:tavLst>
                                        <p:tav tm="0">
                                          <p:val>
                                            <p:strVal val="#ppt_x"/>
                                          </p:val>
                                        </p:tav>
                                        <p:tav tm="100000">
                                          <p:val>
                                            <p:strVal val="#ppt_x"/>
                                          </p:val>
                                        </p:tav>
                                      </p:tavLst>
                                    </p:anim>
                                    <p:anim calcmode="lin" valueType="num">
                                      <p:cBhvr>
                                        <p:cTn id="83" dur="1000" fill="hold"/>
                                        <p:tgtEl>
                                          <p:spTgt spid="56"/>
                                        </p:tgtEl>
                                        <p:attrNameLst>
                                          <p:attrName>ppt_y</p:attrName>
                                        </p:attrNameLst>
                                      </p:cBhvr>
                                      <p:tavLst>
                                        <p:tav tm="0">
                                          <p:val>
                                            <p:strVal val="#ppt_y-.1"/>
                                          </p:val>
                                        </p:tav>
                                        <p:tav tm="100000">
                                          <p:val>
                                            <p:strVal val="#ppt_y"/>
                                          </p:val>
                                        </p:tav>
                                      </p:tavLst>
                                    </p:anim>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left)">
                                      <p:cBhvr>
                                        <p:cTn id="87" dur="500"/>
                                        <p:tgtEl>
                                          <p:spTgt spid="64"/>
                                        </p:tgtEl>
                                      </p:cBhvr>
                                    </p:animEffect>
                                  </p:childTnLst>
                                </p:cTn>
                              </p:par>
                            </p:childTnLst>
                          </p:cTn>
                        </p:par>
                        <p:par>
                          <p:cTn id="88" fill="hold">
                            <p:stCondLst>
                              <p:cond delay="9000"/>
                            </p:stCondLst>
                            <p:childTnLst>
                              <p:par>
                                <p:cTn id="89" presetID="22" presetClass="entr" presetSubtype="8" fill="hold" grpId="0" nodeType="after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wipe(left)">
                                      <p:cBhvr>
                                        <p:cTn id="91" dur="500"/>
                                        <p:tgtEl>
                                          <p:spTgt spid="65"/>
                                        </p:tgtEl>
                                      </p:cBhvr>
                                    </p:animEffect>
                                  </p:childTnLst>
                                </p:cTn>
                              </p:par>
                            </p:childTnLst>
                          </p:cTn>
                        </p:par>
                        <p:par>
                          <p:cTn id="92" fill="hold">
                            <p:stCondLst>
                              <p:cond delay="9500"/>
                            </p:stCondLst>
                            <p:childTnLst>
                              <p:par>
                                <p:cTn id="93" presetID="47" presetClass="entr" presetSubtype="0" fill="hold" nodeType="afterEffect">
                                  <p:stCondLst>
                                    <p:cond delay="0"/>
                                  </p:stCondLst>
                                  <p:childTnLst>
                                    <p:set>
                                      <p:cBhvr>
                                        <p:cTn id="94" dur="1" fill="hold">
                                          <p:stCondLst>
                                            <p:cond delay="0"/>
                                          </p:stCondLst>
                                        </p:cTn>
                                        <p:tgtEl>
                                          <p:spTgt spid="91"/>
                                        </p:tgtEl>
                                        <p:attrNameLst>
                                          <p:attrName>style.visibility</p:attrName>
                                        </p:attrNameLst>
                                      </p:cBhvr>
                                      <p:to>
                                        <p:strVal val="visible"/>
                                      </p:to>
                                    </p:set>
                                    <p:animEffect transition="in" filter="fade">
                                      <p:cBhvr>
                                        <p:cTn id="95" dur="1000"/>
                                        <p:tgtEl>
                                          <p:spTgt spid="91"/>
                                        </p:tgtEl>
                                      </p:cBhvr>
                                    </p:animEffect>
                                    <p:anim calcmode="lin" valueType="num">
                                      <p:cBhvr>
                                        <p:cTn id="96" dur="1000" fill="hold"/>
                                        <p:tgtEl>
                                          <p:spTgt spid="91"/>
                                        </p:tgtEl>
                                        <p:attrNameLst>
                                          <p:attrName>ppt_x</p:attrName>
                                        </p:attrNameLst>
                                      </p:cBhvr>
                                      <p:tavLst>
                                        <p:tav tm="0">
                                          <p:val>
                                            <p:strVal val="#ppt_x"/>
                                          </p:val>
                                        </p:tav>
                                        <p:tav tm="100000">
                                          <p:val>
                                            <p:strVal val="#ppt_x"/>
                                          </p:val>
                                        </p:tav>
                                      </p:tavLst>
                                    </p:anim>
                                    <p:anim calcmode="lin" valueType="num">
                                      <p:cBhvr>
                                        <p:cTn id="97" dur="1000" fill="hold"/>
                                        <p:tgtEl>
                                          <p:spTgt spid="91"/>
                                        </p:tgtEl>
                                        <p:attrNameLst>
                                          <p:attrName>ppt_y</p:attrName>
                                        </p:attrNameLst>
                                      </p:cBhvr>
                                      <p:tavLst>
                                        <p:tav tm="0">
                                          <p:val>
                                            <p:strVal val="#ppt_y-.1"/>
                                          </p:val>
                                        </p:tav>
                                        <p:tav tm="100000">
                                          <p:val>
                                            <p:strVal val="#ppt_y"/>
                                          </p:val>
                                        </p:tav>
                                      </p:tavLst>
                                    </p:anim>
                                  </p:childTnLst>
                                </p:cTn>
                              </p:par>
                            </p:childTnLst>
                          </p:cTn>
                        </p:par>
                        <p:par>
                          <p:cTn id="98" fill="hold">
                            <p:stCondLst>
                              <p:cond delay="10500"/>
                            </p:stCondLst>
                            <p:childTnLst>
                              <p:par>
                                <p:cTn id="99" presetID="22" presetClass="entr" presetSubtype="8" fill="hold" grpId="0" nodeType="after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wipe(left)">
                                      <p:cBhvr>
                                        <p:cTn id="101" dur="500"/>
                                        <p:tgtEl>
                                          <p:spTgt spid="66"/>
                                        </p:tgtEl>
                                      </p:cBhvr>
                                    </p:animEffect>
                                  </p:childTnLst>
                                </p:cTn>
                              </p:par>
                            </p:childTnLst>
                          </p:cTn>
                        </p:par>
                        <p:par>
                          <p:cTn id="102" fill="hold">
                            <p:stCondLst>
                              <p:cond delay="11000"/>
                            </p:stCondLst>
                            <p:childTnLst>
                              <p:par>
                                <p:cTn id="103" presetID="22" presetClass="entr" presetSubtype="8" fill="hold" grpId="0" nodeType="afterEffect">
                                  <p:stCondLst>
                                    <p:cond delay="0"/>
                                  </p:stCondLst>
                                  <p:childTnLst>
                                    <p:set>
                                      <p:cBhvr>
                                        <p:cTn id="104" dur="1" fill="hold">
                                          <p:stCondLst>
                                            <p:cond delay="0"/>
                                          </p:stCondLst>
                                        </p:cTn>
                                        <p:tgtEl>
                                          <p:spTgt spid="67"/>
                                        </p:tgtEl>
                                        <p:attrNameLst>
                                          <p:attrName>style.visibility</p:attrName>
                                        </p:attrNameLst>
                                      </p:cBhvr>
                                      <p:to>
                                        <p:strVal val="visible"/>
                                      </p:to>
                                    </p:set>
                                    <p:animEffect transition="in" filter="wipe(left)">
                                      <p:cBhvr>
                                        <p:cTn id="105" dur="500"/>
                                        <p:tgtEl>
                                          <p:spTgt spid="67"/>
                                        </p:tgtEl>
                                      </p:cBhvr>
                                    </p:animEffect>
                                  </p:childTnLst>
                                </p:cTn>
                              </p:par>
                            </p:childTnLst>
                          </p:cTn>
                        </p:par>
                        <p:par>
                          <p:cTn id="106" fill="hold">
                            <p:stCondLst>
                              <p:cond delay="11500"/>
                            </p:stCondLst>
                            <p:childTnLst>
                              <p:par>
                                <p:cTn id="107" presetID="47" presetClass="entr" presetSubtype="0" fill="hold" nodeType="afterEffect">
                                  <p:stCondLst>
                                    <p:cond delay="0"/>
                                  </p:stCondLst>
                                  <p:childTnLst>
                                    <p:set>
                                      <p:cBhvr>
                                        <p:cTn id="108" dur="1" fill="hold">
                                          <p:stCondLst>
                                            <p:cond delay="0"/>
                                          </p:stCondLst>
                                        </p:cTn>
                                        <p:tgtEl>
                                          <p:spTgt spid="90"/>
                                        </p:tgtEl>
                                        <p:attrNameLst>
                                          <p:attrName>style.visibility</p:attrName>
                                        </p:attrNameLst>
                                      </p:cBhvr>
                                      <p:to>
                                        <p:strVal val="visible"/>
                                      </p:to>
                                    </p:set>
                                    <p:animEffect transition="in" filter="fade">
                                      <p:cBhvr>
                                        <p:cTn id="109" dur="1000"/>
                                        <p:tgtEl>
                                          <p:spTgt spid="90"/>
                                        </p:tgtEl>
                                      </p:cBhvr>
                                    </p:animEffect>
                                    <p:anim calcmode="lin" valueType="num">
                                      <p:cBhvr>
                                        <p:cTn id="110" dur="1000" fill="hold"/>
                                        <p:tgtEl>
                                          <p:spTgt spid="90"/>
                                        </p:tgtEl>
                                        <p:attrNameLst>
                                          <p:attrName>ppt_x</p:attrName>
                                        </p:attrNameLst>
                                      </p:cBhvr>
                                      <p:tavLst>
                                        <p:tav tm="0">
                                          <p:val>
                                            <p:strVal val="#ppt_x"/>
                                          </p:val>
                                        </p:tav>
                                        <p:tav tm="100000">
                                          <p:val>
                                            <p:strVal val="#ppt_x"/>
                                          </p:val>
                                        </p:tav>
                                      </p:tavLst>
                                    </p:anim>
                                    <p:anim calcmode="lin" valueType="num">
                                      <p:cBhvr>
                                        <p:cTn id="111" dur="1000" fill="hold"/>
                                        <p:tgtEl>
                                          <p:spTgt spid="90"/>
                                        </p:tgtEl>
                                        <p:attrNameLst>
                                          <p:attrName>ppt_y</p:attrName>
                                        </p:attrNameLst>
                                      </p:cBhvr>
                                      <p:tavLst>
                                        <p:tav tm="0">
                                          <p:val>
                                            <p:strVal val="#ppt_y-.1"/>
                                          </p:val>
                                        </p:tav>
                                        <p:tav tm="100000">
                                          <p:val>
                                            <p:strVal val="#ppt_y"/>
                                          </p:val>
                                        </p:tav>
                                      </p:tavLst>
                                    </p:anim>
                                  </p:childTnLst>
                                </p:cTn>
                              </p:par>
                              <p:par>
                                <p:cTn id="112" presetID="2" presetClass="entr" presetSubtype="2" fill="hold" grpId="0" nodeType="withEffect">
                                  <p:stCondLst>
                                    <p:cond delay="0"/>
                                  </p:stCondLst>
                                  <p:childTnLst>
                                    <p:set>
                                      <p:cBhvr>
                                        <p:cTn id="113" dur="1" fill="hold">
                                          <p:stCondLst>
                                            <p:cond delay="0"/>
                                          </p:stCondLst>
                                        </p:cTn>
                                        <p:tgtEl>
                                          <p:spTgt spid="95"/>
                                        </p:tgtEl>
                                        <p:attrNameLst>
                                          <p:attrName>style.visibility</p:attrName>
                                        </p:attrNameLst>
                                      </p:cBhvr>
                                      <p:to>
                                        <p:strVal val="visible"/>
                                      </p:to>
                                    </p:set>
                                    <p:anim calcmode="lin" valueType="num">
                                      <p:cBhvr additive="base">
                                        <p:cTn id="114" dur="500" fill="hold"/>
                                        <p:tgtEl>
                                          <p:spTgt spid="95"/>
                                        </p:tgtEl>
                                        <p:attrNameLst>
                                          <p:attrName>ppt_x</p:attrName>
                                        </p:attrNameLst>
                                      </p:cBhvr>
                                      <p:tavLst>
                                        <p:tav tm="0">
                                          <p:val>
                                            <p:strVal val="1+#ppt_w/2"/>
                                          </p:val>
                                        </p:tav>
                                        <p:tav tm="100000">
                                          <p:val>
                                            <p:strVal val="#ppt_x"/>
                                          </p:val>
                                        </p:tav>
                                      </p:tavLst>
                                    </p:anim>
                                    <p:anim calcmode="lin" valueType="num">
                                      <p:cBhvr additive="base">
                                        <p:cTn id="115" dur="500" fill="hold"/>
                                        <p:tgtEl>
                                          <p:spTgt spid="95"/>
                                        </p:tgtEl>
                                        <p:attrNameLst>
                                          <p:attrName>ppt_y</p:attrName>
                                        </p:attrNameLst>
                                      </p:cBhvr>
                                      <p:tavLst>
                                        <p:tav tm="0">
                                          <p:val>
                                            <p:strVal val="#ppt_y"/>
                                          </p:val>
                                        </p:tav>
                                        <p:tav tm="100000">
                                          <p:val>
                                            <p:strVal val="#ppt_y"/>
                                          </p:val>
                                        </p:tav>
                                      </p:tavLst>
                                    </p:anim>
                                  </p:childTnLst>
                                </p:cTn>
                              </p:par>
                            </p:childTnLst>
                          </p:cTn>
                        </p:par>
                        <p:par>
                          <p:cTn id="116" fill="hold">
                            <p:stCondLst>
                              <p:cond delay="12500"/>
                            </p:stCondLst>
                            <p:childTnLst>
                              <p:par>
                                <p:cTn id="117" presetID="22" presetClass="entr" presetSubtype="8" fill="hold" grpId="0" nodeType="afterEffect">
                                  <p:stCondLst>
                                    <p:cond delay="0"/>
                                  </p:stCondLst>
                                  <p:childTnLst>
                                    <p:set>
                                      <p:cBhvr>
                                        <p:cTn id="118" dur="1" fill="hold">
                                          <p:stCondLst>
                                            <p:cond delay="0"/>
                                          </p:stCondLst>
                                        </p:cTn>
                                        <p:tgtEl>
                                          <p:spTgt spid="72"/>
                                        </p:tgtEl>
                                        <p:attrNameLst>
                                          <p:attrName>style.visibility</p:attrName>
                                        </p:attrNameLst>
                                      </p:cBhvr>
                                      <p:to>
                                        <p:strVal val="visible"/>
                                      </p:to>
                                    </p:set>
                                    <p:animEffect transition="in" filter="wipe(left)">
                                      <p:cBhvr>
                                        <p:cTn id="119" dur="500"/>
                                        <p:tgtEl>
                                          <p:spTgt spid="72"/>
                                        </p:tgtEl>
                                      </p:cBhvr>
                                    </p:animEffect>
                                  </p:childTnLst>
                                </p:cTn>
                              </p:par>
                            </p:childTnLst>
                          </p:cTn>
                        </p:par>
                        <p:par>
                          <p:cTn id="120" fill="hold">
                            <p:stCondLst>
                              <p:cond delay="13000"/>
                            </p:stCondLst>
                            <p:childTnLst>
                              <p:par>
                                <p:cTn id="121" presetID="22" presetClass="entr" presetSubtype="8" fill="hold" grpId="0" nodeType="afterEffect">
                                  <p:stCondLst>
                                    <p:cond delay="0"/>
                                  </p:stCondLst>
                                  <p:childTnLst>
                                    <p:set>
                                      <p:cBhvr>
                                        <p:cTn id="122" dur="1" fill="hold">
                                          <p:stCondLst>
                                            <p:cond delay="0"/>
                                          </p:stCondLst>
                                        </p:cTn>
                                        <p:tgtEl>
                                          <p:spTgt spid="94"/>
                                        </p:tgtEl>
                                        <p:attrNameLst>
                                          <p:attrName>style.visibility</p:attrName>
                                        </p:attrNameLst>
                                      </p:cBhvr>
                                      <p:to>
                                        <p:strVal val="visible"/>
                                      </p:to>
                                    </p:set>
                                    <p:animEffect transition="in" filter="wipe(left)">
                                      <p:cBhvr>
                                        <p:cTn id="123" dur="500"/>
                                        <p:tgtEl>
                                          <p:spTgt spid="94"/>
                                        </p:tgtEl>
                                      </p:cBhvr>
                                    </p:animEffect>
                                  </p:childTnLst>
                                </p:cTn>
                              </p:par>
                            </p:childTnLst>
                          </p:cTn>
                        </p:par>
                        <p:par>
                          <p:cTn id="124" fill="hold">
                            <p:stCondLst>
                              <p:cond delay="13500"/>
                            </p:stCondLst>
                            <p:childTnLst>
                              <p:par>
                                <p:cTn id="125" presetID="47" presetClass="entr" presetSubtype="0" fill="hold" nodeType="afterEffect">
                                  <p:stCondLst>
                                    <p:cond delay="0"/>
                                  </p:stCondLst>
                                  <p:childTnLst>
                                    <p:set>
                                      <p:cBhvr>
                                        <p:cTn id="126" dur="1" fill="hold">
                                          <p:stCondLst>
                                            <p:cond delay="0"/>
                                          </p:stCondLst>
                                        </p:cTn>
                                        <p:tgtEl>
                                          <p:spTgt spid="96"/>
                                        </p:tgtEl>
                                        <p:attrNameLst>
                                          <p:attrName>style.visibility</p:attrName>
                                        </p:attrNameLst>
                                      </p:cBhvr>
                                      <p:to>
                                        <p:strVal val="visible"/>
                                      </p:to>
                                    </p:set>
                                    <p:animEffect transition="in" filter="fade">
                                      <p:cBhvr>
                                        <p:cTn id="127" dur="1000"/>
                                        <p:tgtEl>
                                          <p:spTgt spid="96"/>
                                        </p:tgtEl>
                                      </p:cBhvr>
                                    </p:animEffect>
                                    <p:anim calcmode="lin" valueType="num">
                                      <p:cBhvr>
                                        <p:cTn id="128" dur="1000" fill="hold"/>
                                        <p:tgtEl>
                                          <p:spTgt spid="96"/>
                                        </p:tgtEl>
                                        <p:attrNameLst>
                                          <p:attrName>ppt_x</p:attrName>
                                        </p:attrNameLst>
                                      </p:cBhvr>
                                      <p:tavLst>
                                        <p:tav tm="0">
                                          <p:val>
                                            <p:strVal val="#ppt_x"/>
                                          </p:val>
                                        </p:tav>
                                        <p:tav tm="100000">
                                          <p:val>
                                            <p:strVal val="#ppt_x"/>
                                          </p:val>
                                        </p:tav>
                                      </p:tavLst>
                                    </p:anim>
                                    <p:anim calcmode="lin" valueType="num">
                                      <p:cBhvr>
                                        <p:cTn id="129" dur="1000" fill="hold"/>
                                        <p:tgtEl>
                                          <p:spTgt spid="96"/>
                                        </p:tgtEl>
                                        <p:attrNameLst>
                                          <p:attrName>ppt_y</p:attrName>
                                        </p:attrNameLst>
                                      </p:cBhvr>
                                      <p:tavLst>
                                        <p:tav tm="0">
                                          <p:val>
                                            <p:strVal val="#ppt_y-.1"/>
                                          </p:val>
                                        </p:tav>
                                        <p:tav tm="100000">
                                          <p:val>
                                            <p:strVal val="#ppt_y"/>
                                          </p:val>
                                        </p:tav>
                                      </p:tavLst>
                                    </p:anim>
                                  </p:childTnLst>
                                </p:cTn>
                              </p:par>
                            </p:childTnLst>
                          </p:cTn>
                        </p:par>
                        <p:par>
                          <p:cTn id="130" fill="hold">
                            <p:stCondLst>
                              <p:cond delay="14500"/>
                            </p:stCondLst>
                            <p:childTnLst>
                              <p:par>
                                <p:cTn id="131" presetID="22" presetClass="entr" presetSubtype="8" fill="hold" grpId="0" nodeType="afterEffect">
                                  <p:stCondLst>
                                    <p:cond delay="0"/>
                                  </p:stCondLst>
                                  <p:childTnLst>
                                    <p:set>
                                      <p:cBhvr>
                                        <p:cTn id="132" dur="1" fill="hold">
                                          <p:stCondLst>
                                            <p:cond delay="0"/>
                                          </p:stCondLst>
                                        </p:cTn>
                                        <p:tgtEl>
                                          <p:spTgt spid="99"/>
                                        </p:tgtEl>
                                        <p:attrNameLst>
                                          <p:attrName>style.visibility</p:attrName>
                                        </p:attrNameLst>
                                      </p:cBhvr>
                                      <p:to>
                                        <p:strVal val="visible"/>
                                      </p:to>
                                    </p:set>
                                    <p:animEffect transition="in" filter="wipe(left)">
                                      <p:cBhvr>
                                        <p:cTn id="133" dur="500"/>
                                        <p:tgtEl>
                                          <p:spTgt spid="99"/>
                                        </p:tgtEl>
                                      </p:cBhvr>
                                    </p:animEffect>
                                  </p:childTnLst>
                                </p:cTn>
                              </p:par>
                            </p:childTnLst>
                          </p:cTn>
                        </p:par>
                        <p:par>
                          <p:cTn id="134" fill="hold">
                            <p:stCondLst>
                              <p:cond delay="15000"/>
                            </p:stCondLst>
                            <p:childTnLst>
                              <p:par>
                                <p:cTn id="135" presetID="22" presetClass="entr" presetSubtype="8" fill="hold" grpId="0" nodeType="afterEffect">
                                  <p:stCondLst>
                                    <p:cond delay="0"/>
                                  </p:stCondLst>
                                  <p:childTnLst>
                                    <p:set>
                                      <p:cBhvr>
                                        <p:cTn id="136" dur="1" fill="hold">
                                          <p:stCondLst>
                                            <p:cond delay="0"/>
                                          </p:stCondLst>
                                        </p:cTn>
                                        <p:tgtEl>
                                          <p:spTgt spid="100"/>
                                        </p:tgtEl>
                                        <p:attrNameLst>
                                          <p:attrName>style.visibility</p:attrName>
                                        </p:attrNameLst>
                                      </p:cBhvr>
                                      <p:to>
                                        <p:strVal val="visible"/>
                                      </p:to>
                                    </p:set>
                                    <p:animEffect transition="in" filter="wipe(left)">
                                      <p:cBhvr>
                                        <p:cTn id="137" dur="500"/>
                                        <p:tgtEl>
                                          <p:spTgt spid="100"/>
                                        </p:tgtEl>
                                      </p:cBhvr>
                                    </p:animEffect>
                                  </p:childTnLst>
                                </p:cTn>
                              </p:par>
                            </p:childTnLst>
                          </p:cTn>
                        </p:par>
                        <p:par>
                          <p:cTn id="138" fill="hold">
                            <p:stCondLst>
                              <p:cond delay="15500"/>
                            </p:stCondLst>
                            <p:childTnLst>
                              <p:par>
                                <p:cTn id="139" presetID="47" presetClass="entr" presetSubtype="0" fill="hold" nodeType="afterEffect">
                                  <p:stCondLst>
                                    <p:cond delay="0"/>
                                  </p:stCondLst>
                                  <p:childTnLst>
                                    <p:set>
                                      <p:cBhvr>
                                        <p:cTn id="140" dur="1" fill="hold">
                                          <p:stCondLst>
                                            <p:cond delay="0"/>
                                          </p:stCondLst>
                                        </p:cTn>
                                        <p:tgtEl>
                                          <p:spTgt spid="101"/>
                                        </p:tgtEl>
                                        <p:attrNameLst>
                                          <p:attrName>style.visibility</p:attrName>
                                        </p:attrNameLst>
                                      </p:cBhvr>
                                      <p:to>
                                        <p:strVal val="visible"/>
                                      </p:to>
                                    </p:set>
                                    <p:animEffect transition="in" filter="fade">
                                      <p:cBhvr>
                                        <p:cTn id="141" dur="1000"/>
                                        <p:tgtEl>
                                          <p:spTgt spid="101"/>
                                        </p:tgtEl>
                                      </p:cBhvr>
                                    </p:animEffect>
                                    <p:anim calcmode="lin" valueType="num">
                                      <p:cBhvr>
                                        <p:cTn id="142" dur="1000" fill="hold"/>
                                        <p:tgtEl>
                                          <p:spTgt spid="101"/>
                                        </p:tgtEl>
                                        <p:attrNameLst>
                                          <p:attrName>ppt_x</p:attrName>
                                        </p:attrNameLst>
                                      </p:cBhvr>
                                      <p:tavLst>
                                        <p:tav tm="0">
                                          <p:val>
                                            <p:strVal val="#ppt_x"/>
                                          </p:val>
                                        </p:tav>
                                        <p:tav tm="100000">
                                          <p:val>
                                            <p:strVal val="#ppt_x"/>
                                          </p:val>
                                        </p:tav>
                                      </p:tavLst>
                                    </p:anim>
                                    <p:anim calcmode="lin" valueType="num">
                                      <p:cBhvr>
                                        <p:cTn id="143" dur="1000" fill="hold"/>
                                        <p:tgtEl>
                                          <p:spTgt spid="101"/>
                                        </p:tgtEl>
                                        <p:attrNameLst>
                                          <p:attrName>ppt_y</p:attrName>
                                        </p:attrNameLst>
                                      </p:cBhvr>
                                      <p:tavLst>
                                        <p:tav tm="0">
                                          <p:val>
                                            <p:strVal val="#ppt_y-.1"/>
                                          </p:val>
                                        </p:tav>
                                        <p:tav tm="100000">
                                          <p:val>
                                            <p:strVal val="#ppt_y"/>
                                          </p:val>
                                        </p:tav>
                                      </p:tavLst>
                                    </p:anim>
                                  </p:childTnLst>
                                </p:cTn>
                              </p:par>
                            </p:childTnLst>
                          </p:cTn>
                        </p:par>
                        <p:par>
                          <p:cTn id="144" fill="hold">
                            <p:stCondLst>
                              <p:cond delay="16500"/>
                            </p:stCondLst>
                            <p:childTnLst>
                              <p:par>
                                <p:cTn id="145" presetID="10" presetClass="entr" presetSubtype="0" fill="hold" grpId="0" nodeType="afterEffect">
                                  <p:stCondLst>
                                    <p:cond delay="0"/>
                                  </p:stCondLst>
                                  <p:childTnLst>
                                    <p:set>
                                      <p:cBhvr>
                                        <p:cTn id="146" dur="1" fill="hold">
                                          <p:stCondLst>
                                            <p:cond delay="0"/>
                                          </p:stCondLst>
                                        </p:cTn>
                                        <p:tgtEl>
                                          <p:spTgt spid="61"/>
                                        </p:tgtEl>
                                        <p:attrNameLst>
                                          <p:attrName>style.visibility</p:attrName>
                                        </p:attrNameLst>
                                      </p:cBhvr>
                                      <p:to>
                                        <p:strVal val="visible"/>
                                      </p:to>
                                    </p:set>
                                    <p:animEffect transition="in" filter="fade">
                                      <p:cBhvr>
                                        <p:cTn id="147" dur="500"/>
                                        <p:tgtEl>
                                          <p:spTgt spid="61"/>
                                        </p:tgtEl>
                                      </p:cBhvr>
                                    </p:animEffect>
                                  </p:childTnLst>
                                </p:cTn>
                              </p:par>
                              <p:par>
                                <p:cTn id="148" presetID="22" presetClass="entr" presetSubtype="8" fill="hold" nodeType="withEffect">
                                  <p:stCondLst>
                                    <p:cond delay="0"/>
                                  </p:stCondLst>
                                  <p:childTnLst>
                                    <p:set>
                                      <p:cBhvr>
                                        <p:cTn id="149" dur="1" fill="hold">
                                          <p:stCondLst>
                                            <p:cond delay="0"/>
                                          </p:stCondLst>
                                        </p:cTn>
                                        <p:tgtEl>
                                          <p:spTgt spid="62"/>
                                        </p:tgtEl>
                                        <p:attrNameLst>
                                          <p:attrName>style.visibility</p:attrName>
                                        </p:attrNameLst>
                                      </p:cBhvr>
                                      <p:to>
                                        <p:strVal val="visible"/>
                                      </p:to>
                                    </p:set>
                                    <p:animEffect transition="in" filter="wipe(left)">
                                      <p:cBhvr>
                                        <p:cTn id="15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14" grpId="0"/>
      <p:bldP spid="25" grpId="0"/>
      <p:bldP spid="27" grpId="0"/>
      <p:bldP spid="28" grpId="0" animBg="1"/>
      <p:bldP spid="64" grpId="0" animBg="1"/>
      <p:bldP spid="65" grpId="0" animBg="1"/>
      <p:bldP spid="66" grpId="0" animBg="1"/>
      <p:bldP spid="67" grpId="0" animBg="1"/>
      <p:bldP spid="68" grpId="0"/>
      <p:bldP spid="69" grpId="0"/>
      <p:bldP spid="70" grpId="0"/>
      <p:bldP spid="71" grpId="0"/>
      <p:bldP spid="95" grpId="0"/>
      <p:bldP spid="72" grpId="0" animBg="1"/>
      <p:bldP spid="94" grpId="0" animBg="1"/>
      <p:bldP spid="99" grpId="0" animBg="1"/>
      <p:bldP spid="100" grpId="0" animBg="1"/>
      <p:bldP spid="53" grpId="0" animBg="1"/>
      <p:bldP spid="54" grpId="0" animBg="1"/>
      <p:bldP spid="55"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355750" y="134406"/>
            <a:ext cx="821268" cy="365125"/>
          </a:xfrm>
        </p:spPr>
        <p:txBody>
          <a:bodyPr/>
          <a:lstStyle/>
          <a:p>
            <a:fld id="{7A5DDAD3-E743-4B29-A948-63E93E36D1BF}" type="slidenum">
              <a:rPr lang="id-ID" smtClean="0"/>
              <a:pPr/>
              <a:t>13</a:t>
            </a:fld>
            <a:endParaRPr lang="id-ID"/>
          </a:p>
        </p:txBody>
      </p:sp>
      <p:sp>
        <p:nvSpPr>
          <p:cNvPr id="3" name="TextBox 2"/>
          <p:cNvSpPr txBox="1"/>
          <p:nvPr/>
        </p:nvSpPr>
        <p:spPr>
          <a:xfrm>
            <a:off x="4694832" y="577262"/>
            <a:ext cx="2791149" cy="523220"/>
          </a:xfrm>
          <a:prstGeom prst="rect">
            <a:avLst/>
          </a:prstGeom>
          <a:noFill/>
        </p:spPr>
        <p:txBody>
          <a:bodyPr wrap="none" rtlCol="0">
            <a:spAutoFit/>
          </a:bodyPr>
          <a:lstStyle/>
          <a:p>
            <a:pPr algn="ctr"/>
            <a:r>
              <a:rPr lang="fr-FR" sz="2800">
                <a:latin typeface="+mj-lt"/>
              </a:rPr>
              <a:t>Matthieu Mamet</a:t>
            </a:r>
            <a:endParaRPr lang="id-ID" sz="2800">
              <a:latin typeface="+mj-lt"/>
            </a:endParaRPr>
          </a:p>
        </p:txBody>
      </p:sp>
      <p:sp>
        <p:nvSpPr>
          <p:cNvPr id="4" name="TextBox 3"/>
          <p:cNvSpPr txBox="1"/>
          <p:nvPr/>
        </p:nvSpPr>
        <p:spPr>
          <a:xfrm>
            <a:off x="4741696" y="925680"/>
            <a:ext cx="2697405" cy="338554"/>
          </a:xfrm>
          <a:prstGeom prst="rect">
            <a:avLst/>
          </a:prstGeom>
          <a:noFill/>
        </p:spPr>
        <p:txBody>
          <a:bodyPr wrap="none" rtlCol="0">
            <a:spAutoFit/>
          </a:bodyPr>
          <a:lstStyle/>
          <a:p>
            <a:pPr algn="ctr"/>
            <a:r>
              <a:rPr lang="fr-FR" sz="1600" noProof="1">
                <a:solidFill>
                  <a:schemeClr val="tx2"/>
                </a:solidFill>
                <a:latin typeface="Calibri Light" panose="020F0302020204030204" pitchFamily="34" charset="0"/>
              </a:rPr>
              <a:t>Data Scientist, expert Power BI</a:t>
            </a:r>
            <a:endParaRPr lang="id-ID" sz="1600">
              <a:solidFill>
                <a:schemeClr val="tx2"/>
              </a:solidFill>
              <a:latin typeface="Calibri Light" panose="020F0302020204030204" pitchFamily="34" charset="0"/>
            </a:endParaRPr>
          </a:p>
        </p:txBody>
      </p:sp>
      <p:grpSp>
        <p:nvGrpSpPr>
          <p:cNvPr id="5" name="Group 4"/>
          <p:cNvGrpSpPr/>
          <p:nvPr/>
        </p:nvGrpSpPr>
        <p:grpSpPr>
          <a:xfrm>
            <a:off x="5314502" y="271718"/>
            <a:ext cx="1425895" cy="1376617"/>
            <a:chOff x="5314502" y="537541"/>
            <a:chExt cx="1425895" cy="1376617"/>
          </a:xfrm>
        </p:grpSpPr>
        <p:grpSp>
          <p:nvGrpSpPr>
            <p:cNvPr id="6" name="Group 5"/>
            <p:cNvGrpSpPr/>
            <p:nvPr/>
          </p:nvGrpSpPr>
          <p:grpSpPr>
            <a:xfrm>
              <a:off x="5314502" y="537541"/>
              <a:ext cx="616898" cy="398711"/>
              <a:chOff x="7324056" y="694593"/>
              <a:chExt cx="616898" cy="398711"/>
            </a:xfrm>
          </p:grpSpPr>
          <p:sp>
            <p:nvSpPr>
              <p:cNvPr id="11" name="Freeform 23"/>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25"/>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27"/>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 name="Group 6"/>
            <p:cNvGrpSpPr/>
            <p:nvPr/>
          </p:nvGrpSpPr>
          <p:grpSpPr>
            <a:xfrm>
              <a:off x="6261313" y="1506868"/>
              <a:ext cx="479084" cy="407290"/>
              <a:chOff x="8086770" y="1485428"/>
              <a:chExt cx="479084" cy="407290"/>
            </a:xfrm>
          </p:grpSpPr>
          <p:sp>
            <p:nvSpPr>
              <p:cNvPr id="8" name="Freeform 24"/>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 name="Freeform 26"/>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Freeform 28"/>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9" name="Groupe 28">
            <a:extLst>
              <a:ext uri="{FF2B5EF4-FFF2-40B4-BE49-F238E27FC236}">
                <a16:creationId xmlns:a16="http://schemas.microsoft.com/office/drawing/2014/main" id="{2E8C26AC-37F8-4E98-BAA1-B2548EC65205}"/>
              </a:ext>
            </a:extLst>
          </p:cNvPr>
          <p:cNvGrpSpPr/>
          <p:nvPr/>
        </p:nvGrpSpPr>
        <p:grpSpPr>
          <a:xfrm>
            <a:off x="3826946" y="1775316"/>
            <a:ext cx="2087563" cy="369332"/>
            <a:chOff x="3826946" y="1775316"/>
            <a:chExt cx="2087563" cy="369332"/>
          </a:xfrm>
        </p:grpSpPr>
        <p:sp>
          <p:nvSpPr>
            <p:cNvPr id="21" name="TextBox 23"/>
            <p:cNvSpPr txBox="1"/>
            <p:nvPr/>
          </p:nvSpPr>
          <p:spPr>
            <a:xfrm>
              <a:off x="3826946" y="1775316"/>
              <a:ext cx="2087563"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Raleway" panose="020B0003030101060003" pitchFamily="34" charset="0"/>
                </a:rPr>
                <a:t>Profil</a:t>
              </a:r>
              <a:endParaRPr lang="id-ID" b="1">
                <a:latin typeface="Raleway" panose="020B0003030101060003" pitchFamily="34" charset="0"/>
              </a:endParaRPr>
            </a:p>
          </p:txBody>
        </p:sp>
        <p:cxnSp>
          <p:nvCxnSpPr>
            <p:cNvPr id="24" name="Straight Connector 23"/>
            <p:cNvCxnSpPr>
              <a:cxnSpLocks/>
            </p:cNvCxnSpPr>
            <p:nvPr/>
          </p:nvCxnSpPr>
          <p:spPr>
            <a:xfrm>
              <a:off x="3826946" y="2126694"/>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3826946" y="2186607"/>
            <a:ext cx="3700355" cy="2308324"/>
          </a:xfrm>
          <a:prstGeom prst="rect">
            <a:avLst/>
          </a:prstGeom>
        </p:spPr>
        <p:txBody>
          <a:bodyPr wrap="square">
            <a:spAutoFit/>
          </a:bodyPr>
          <a:lstStyle/>
          <a:p>
            <a:pPr algn="just"/>
            <a:r>
              <a:rPr lang="fr-FR" sz="1200"/>
              <a:t>Matthieu accompagne ses clients dans leur stratégie d'exploitation et de valorisation des données.</a:t>
            </a:r>
            <a:br>
              <a:rPr lang="fr-FR" sz="1200"/>
            </a:br>
            <a:r>
              <a:rPr lang="fr-FR" sz="1200"/>
              <a:t> </a:t>
            </a:r>
          </a:p>
          <a:p>
            <a:pPr algn="just"/>
            <a:r>
              <a:rPr lang="fr-FR" sz="1200"/>
              <a:t>Agile, pédégogue et avec 7 ans d’expérience sur Power BI, il garantit une montée en compétences progressive des utilisateurs sur l'outil Power BI et le respect des bonnes pratiques dans la construction des solutions. </a:t>
            </a:r>
            <a:br>
              <a:rPr lang="fr-FR" sz="1200"/>
            </a:br>
            <a:br>
              <a:rPr lang="fr-FR" sz="1200"/>
            </a:br>
            <a:r>
              <a:rPr lang="fr-FR" sz="1200"/>
              <a:t>Sa vision d'ensemble du processus de traitement de la donnée et ses expériences variées lui permettent également d'avoir un rôle de conseil dans les choix d'architecture.</a:t>
            </a:r>
          </a:p>
        </p:txBody>
      </p:sp>
      <p:sp>
        <p:nvSpPr>
          <p:cNvPr id="25" name="TextBox 23"/>
          <p:cNvSpPr txBox="1"/>
          <p:nvPr/>
        </p:nvSpPr>
        <p:spPr>
          <a:xfrm>
            <a:off x="3826945" y="4680601"/>
            <a:ext cx="3433589"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Raleway" panose="020B0003030101060003" pitchFamily="34" charset="0"/>
              </a:rPr>
              <a:t>Certifications &amp; diplômes</a:t>
            </a:r>
            <a:endParaRPr lang="id-ID" b="1">
              <a:latin typeface="Raleway" panose="020B0003030101060003" pitchFamily="34" charset="0"/>
            </a:endParaRPr>
          </a:p>
        </p:txBody>
      </p:sp>
      <p:cxnSp>
        <p:nvCxnSpPr>
          <p:cNvPr id="26" name="Straight Connector 25"/>
          <p:cNvCxnSpPr/>
          <p:nvPr/>
        </p:nvCxnSpPr>
        <p:spPr>
          <a:xfrm>
            <a:off x="3826946" y="5031979"/>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3"/>
          <p:cNvSpPr txBox="1"/>
          <p:nvPr/>
        </p:nvSpPr>
        <p:spPr>
          <a:xfrm>
            <a:off x="1040526" y="4601287"/>
            <a:ext cx="2545100"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a:latin typeface="Raleway" panose="020B0003030101060003" pitchFamily="34" charset="0"/>
              </a:rPr>
              <a:t>Matthieu Mamet</a:t>
            </a:r>
            <a:endParaRPr lang="id-ID" b="1">
              <a:latin typeface="Raleway" panose="020B0003030101060003" pitchFamily="34" charset="0"/>
            </a:endParaRPr>
          </a:p>
        </p:txBody>
      </p:sp>
      <p:sp>
        <p:nvSpPr>
          <p:cNvPr id="28" name="TextBox 23"/>
          <p:cNvSpPr txBox="1"/>
          <p:nvPr/>
        </p:nvSpPr>
        <p:spPr>
          <a:xfrm>
            <a:off x="1065626" y="4202117"/>
            <a:ext cx="2520000" cy="369332"/>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a:solidFill>
                  <a:schemeClr val="bg1"/>
                </a:solidFill>
                <a:latin typeface="Raleway" panose="020B0003030101060003" pitchFamily="34" charset="0"/>
              </a:rPr>
              <a:t>Expert Power BI</a:t>
            </a:r>
            <a:endParaRPr lang="id-ID" b="1">
              <a:solidFill>
                <a:schemeClr val="bg1"/>
              </a:solidFill>
              <a:latin typeface="Raleway" panose="020B0003030101060003" pitchFamily="34" charset="0"/>
            </a:endParaRPr>
          </a:p>
        </p:txBody>
      </p:sp>
      <p:sp>
        <p:nvSpPr>
          <p:cNvPr id="37" name="Content Placeholder 19"/>
          <p:cNvSpPr txBox="1">
            <a:spLocks/>
          </p:cNvSpPr>
          <p:nvPr/>
        </p:nvSpPr>
        <p:spPr>
          <a:xfrm>
            <a:off x="4198278" y="5189047"/>
            <a:ext cx="2902344" cy="3693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fr-FR" sz="1400" b="1"/>
              <a:t>Ingénieur Statistiques INSA Toulouse</a:t>
            </a:r>
            <a:endParaRPr lang="id-ID" sz="1400" b="1"/>
          </a:p>
        </p:txBody>
      </p:sp>
      <p:grpSp>
        <p:nvGrpSpPr>
          <p:cNvPr id="57" name="Group 56"/>
          <p:cNvGrpSpPr/>
          <p:nvPr/>
        </p:nvGrpSpPr>
        <p:grpSpPr>
          <a:xfrm>
            <a:off x="3864343" y="5583364"/>
            <a:ext cx="2396970" cy="419229"/>
            <a:chOff x="3928141" y="5434682"/>
            <a:chExt cx="2396970" cy="419229"/>
          </a:xfrm>
        </p:grpSpPr>
        <p:sp>
          <p:nvSpPr>
            <p:cNvPr id="45" name="Content Placeholder 19"/>
            <p:cNvSpPr txBox="1">
              <a:spLocks/>
            </p:cNvSpPr>
            <p:nvPr/>
          </p:nvSpPr>
          <p:spPr>
            <a:xfrm>
              <a:off x="4244997" y="5434682"/>
              <a:ext cx="2080114" cy="391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fr-FR" sz="1400" b="1"/>
                <a:t>MCSA BI </a:t>
              </a:r>
              <a:r>
                <a:rPr lang="fr-FR" sz="1400" b="1" err="1"/>
                <a:t>Reporting</a:t>
              </a:r>
              <a:endParaRPr lang="id-ID" sz="1400" b="1"/>
            </a:p>
          </p:txBody>
        </p:sp>
        <p:grpSp>
          <p:nvGrpSpPr>
            <p:cNvPr id="56" name="Group 55"/>
            <p:cNvGrpSpPr/>
            <p:nvPr/>
          </p:nvGrpSpPr>
          <p:grpSpPr>
            <a:xfrm>
              <a:off x="3928141" y="5513752"/>
              <a:ext cx="340159" cy="340159"/>
              <a:chOff x="10064750" y="3017838"/>
              <a:chExt cx="830263" cy="830262"/>
            </a:xfrm>
            <a:solidFill>
              <a:schemeClr val="tx2"/>
            </a:solidFill>
          </p:grpSpPr>
          <p:sp>
            <p:nvSpPr>
              <p:cNvPr id="54" name="Freeform 5"/>
              <p:cNvSpPr>
                <a:spLocks/>
              </p:cNvSpPr>
              <p:nvPr/>
            </p:nvSpPr>
            <p:spPr bwMode="auto">
              <a:xfrm>
                <a:off x="10561638" y="3017838"/>
                <a:ext cx="333375" cy="330200"/>
              </a:xfrm>
              <a:custGeom>
                <a:avLst/>
                <a:gdLst>
                  <a:gd name="T0" fmla="*/ 57 w 210"/>
                  <a:gd name="T1" fmla="*/ 0 h 208"/>
                  <a:gd name="T2" fmla="*/ 0 w 210"/>
                  <a:gd name="T3" fmla="*/ 57 h 208"/>
                  <a:gd name="T4" fmla="*/ 151 w 210"/>
                  <a:gd name="T5" fmla="*/ 208 h 208"/>
                  <a:gd name="T6" fmla="*/ 210 w 210"/>
                  <a:gd name="T7" fmla="*/ 151 h 208"/>
                  <a:gd name="T8" fmla="*/ 57 w 210"/>
                  <a:gd name="T9" fmla="*/ 0 h 208"/>
                </a:gdLst>
                <a:ahLst/>
                <a:cxnLst>
                  <a:cxn ang="0">
                    <a:pos x="T0" y="T1"/>
                  </a:cxn>
                  <a:cxn ang="0">
                    <a:pos x="T2" y="T3"/>
                  </a:cxn>
                  <a:cxn ang="0">
                    <a:pos x="T4" y="T5"/>
                  </a:cxn>
                  <a:cxn ang="0">
                    <a:pos x="T6" y="T7"/>
                  </a:cxn>
                  <a:cxn ang="0">
                    <a:pos x="T8" y="T9"/>
                  </a:cxn>
                </a:cxnLst>
                <a:rect l="0" t="0" r="r" b="b"/>
                <a:pathLst>
                  <a:path w="210" h="208">
                    <a:moveTo>
                      <a:pt x="57" y="0"/>
                    </a:moveTo>
                    <a:lnTo>
                      <a:pt x="0" y="57"/>
                    </a:lnTo>
                    <a:lnTo>
                      <a:pt x="151" y="208"/>
                    </a:lnTo>
                    <a:lnTo>
                      <a:pt x="210" y="151"/>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6"/>
              <p:cNvSpPr>
                <a:spLocks noEditPoints="1"/>
              </p:cNvSpPr>
              <p:nvPr/>
            </p:nvSpPr>
            <p:spPr bwMode="auto">
              <a:xfrm>
                <a:off x="10064750" y="3135313"/>
                <a:ext cx="709613" cy="712787"/>
              </a:xfrm>
              <a:custGeom>
                <a:avLst/>
                <a:gdLst>
                  <a:gd name="T0" fmla="*/ 6 w 187"/>
                  <a:gd name="T1" fmla="*/ 118 h 187"/>
                  <a:gd name="T2" fmla="*/ 0 w 187"/>
                  <a:gd name="T3" fmla="*/ 187 h 187"/>
                  <a:gd name="T4" fmla="*/ 70 w 187"/>
                  <a:gd name="T5" fmla="*/ 181 h 187"/>
                  <a:gd name="T6" fmla="*/ 187 w 187"/>
                  <a:gd name="T7" fmla="*/ 64 h 187"/>
                  <a:gd name="T8" fmla="*/ 124 w 187"/>
                  <a:gd name="T9" fmla="*/ 0 h 187"/>
                  <a:gd name="T10" fmla="*/ 6 w 187"/>
                  <a:gd name="T11" fmla="*/ 118 h 187"/>
                  <a:gd name="T12" fmla="*/ 34 w 187"/>
                  <a:gd name="T13" fmla="*/ 173 h 187"/>
                  <a:gd name="T14" fmla="*/ 24 w 187"/>
                  <a:gd name="T15" fmla="*/ 163 h 187"/>
                  <a:gd name="T16" fmla="*/ 14 w 187"/>
                  <a:gd name="T17" fmla="*/ 153 h 187"/>
                  <a:gd name="T18" fmla="*/ 17 w 187"/>
                  <a:gd name="T19" fmla="*/ 123 h 187"/>
                  <a:gd name="T20" fmla="*/ 26 w 187"/>
                  <a:gd name="T21" fmla="*/ 139 h 187"/>
                  <a:gd name="T22" fmla="*/ 40 w 187"/>
                  <a:gd name="T23" fmla="*/ 147 h 187"/>
                  <a:gd name="T24" fmla="*/ 49 w 187"/>
                  <a:gd name="T25" fmla="*/ 161 h 187"/>
                  <a:gd name="T26" fmla="*/ 64 w 187"/>
                  <a:gd name="T27" fmla="*/ 170 h 187"/>
                  <a:gd name="T28" fmla="*/ 34 w 187"/>
                  <a:gd name="T29" fmla="*/ 173 h 187"/>
                  <a:gd name="T30" fmla="*/ 172 w 187"/>
                  <a:gd name="T31" fmla="*/ 64 h 187"/>
                  <a:gd name="T32" fmla="*/ 74 w 187"/>
                  <a:gd name="T33" fmla="*/ 161 h 187"/>
                  <a:gd name="T34" fmla="*/ 56 w 187"/>
                  <a:gd name="T35" fmla="*/ 154 h 187"/>
                  <a:gd name="T36" fmla="*/ 53 w 187"/>
                  <a:gd name="T37" fmla="*/ 150 h 187"/>
                  <a:gd name="T38" fmla="*/ 50 w 187"/>
                  <a:gd name="T39" fmla="*/ 145 h 187"/>
                  <a:gd name="T40" fmla="*/ 151 w 187"/>
                  <a:gd name="T41" fmla="*/ 43 h 187"/>
                  <a:gd name="T42" fmla="*/ 172 w 187"/>
                  <a:gd name="T43" fmla="*/ 64 h 187"/>
                  <a:gd name="T44" fmla="*/ 43 w 187"/>
                  <a:gd name="T45" fmla="*/ 137 h 187"/>
                  <a:gd name="T46" fmla="*/ 38 w 187"/>
                  <a:gd name="T47" fmla="*/ 134 h 187"/>
                  <a:gd name="T48" fmla="*/ 34 w 187"/>
                  <a:gd name="T49" fmla="*/ 131 h 187"/>
                  <a:gd name="T50" fmla="*/ 26 w 187"/>
                  <a:gd name="T51" fmla="*/ 113 h 187"/>
                  <a:gd name="T52" fmla="*/ 124 w 187"/>
                  <a:gd name="T53" fmla="*/ 16 h 187"/>
                  <a:gd name="T54" fmla="*/ 144 w 187"/>
                  <a:gd name="T55" fmla="*/ 36 h 187"/>
                  <a:gd name="T56" fmla="*/ 43 w 187"/>
                  <a:gd name="T57" fmla="*/ 13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87">
                    <a:moveTo>
                      <a:pt x="6" y="118"/>
                    </a:moveTo>
                    <a:cubicBezTo>
                      <a:pt x="0" y="187"/>
                      <a:pt x="0" y="187"/>
                      <a:pt x="0" y="187"/>
                    </a:cubicBezTo>
                    <a:cubicBezTo>
                      <a:pt x="70" y="181"/>
                      <a:pt x="70" y="181"/>
                      <a:pt x="70" y="181"/>
                    </a:cubicBezTo>
                    <a:cubicBezTo>
                      <a:pt x="187" y="64"/>
                      <a:pt x="187" y="64"/>
                      <a:pt x="187" y="64"/>
                    </a:cubicBezTo>
                    <a:cubicBezTo>
                      <a:pt x="124" y="0"/>
                      <a:pt x="124" y="0"/>
                      <a:pt x="124" y="0"/>
                    </a:cubicBezTo>
                    <a:lnTo>
                      <a:pt x="6" y="118"/>
                    </a:lnTo>
                    <a:close/>
                    <a:moveTo>
                      <a:pt x="34" y="173"/>
                    </a:moveTo>
                    <a:cubicBezTo>
                      <a:pt x="24" y="163"/>
                      <a:pt x="24" y="163"/>
                      <a:pt x="24" y="163"/>
                    </a:cubicBezTo>
                    <a:cubicBezTo>
                      <a:pt x="14" y="153"/>
                      <a:pt x="14" y="153"/>
                      <a:pt x="14" y="153"/>
                    </a:cubicBezTo>
                    <a:cubicBezTo>
                      <a:pt x="17" y="123"/>
                      <a:pt x="17" y="123"/>
                      <a:pt x="17" y="123"/>
                    </a:cubicBezTo>
                    <a:cubicBezTo>
                      <a:pt x="18" y="129"/>
                      <a:pt x="22" y="134"/>
                      <a:pt x="26" y="139"/>
                    </a:cubicBezTo>
                    <a:cubicBezTo>
                      <a:pt x="30" y="143"/>
                      <a:pt x="35" y="146"/>
                      <a:pt x="40" y="147"/>
                    </a:cubicBezTo>
                    <a:cubicBezTo>
                      <a:pt x="42" y="152"/>
                      <a:pt x="44" y="157"/>
                      <a:pt x="49" y="161"/>
                    </a:cubicBezTo>
                    <a:cubicBezTo>
                      <a:pt x="53" y="166"/>
                      <a:pt x="58" y="169"/>
                      <a:pt x="64" y="170"/>
                    </a:cubicBezTo>
                    <a:lnTo>
                      <a:pt x="34" y="173"/>
                    </a:lnTo>
                    <a:close/>
                    <a:moveTo>
                      <a:pt x="172" y="64"/>
                    </a:moveTo>
                    <a:cubicBezTo>
                      <a:pt x="74" y="161"/>
                      <a:pt x="74" y="161"/>
                      <a:pt x="74" y="161"/>
                    </a:cubicBezTo>
                    <a:cubicBezTo>
                      <a:pt x="67" y="161"/>
                      <a:pt x="61" y="158"/>
                      <a:pt x="56" y="154"/>
                    </a:cubicBezTo>
                    <a:cubicBezTo>
                      <a:pt x="55" y="152"/>
                      <a:pt x="54" y="151"/>
                      <a:pt x="53" y="150"/>
                    </a:cubicBezTo>
                    <a:cubicBezTo>
                      <a:pt x="52" y="148"/>
                      <a:pt x="51" y="146"/>
                      <a:pt x="50" y="145"/>
                    </a:cubicBezTo>
                    <a:cubicBezTo>
                      <a:pt x="151" y="43"/>
                      <a:pt x="151" y="43"/>
                      <a:pt x="151" y="43"/>
                    </a:cubicBezTo>
                    <a:lnTo>
                      <a:pt x="172" y="64"/>
                    </a:lnTo>
                    <a:close/>
                    <a:moveTo>
                      <a:pt x="43" y="137"/>
                    </a:moveTo>
                    <a:cubicBezTo>
                      <a:pt x="41" y="136"/>
                      <a:pt x="39" y="135"/>
                      <a:pt x="38" y="134"/>
                    </a:cubicBezTo>
                    <a:cubicBezTo>
                      <a:pt x="36" y="133"/>
                      <a:pt x="35" y="132"/>
                      <a:pt x="34" y="131"/>
                    </a:cubicBezTo>
                    <a:cubicBezTo>
                      <a:pt x="29" y="126"/>
                      <a:pt x="26" y="120"/>
                      <a:pt x="26" y="113"/>
                    </a:cubicBezTo>
                    <a:cubicBezTo>
                      <a:pt x="124" y="16"/>
                      <a:pt x="124" y="16"/>
                      <a:pt x="124" y="16"/>
                    </a:cubicBezTo>
                    <a:cubicBezTo>
                      <a:pt x="144" y="36"/>
                      <a:pt x="144" y="36"/>
                      <a:pt x="144" y="36"/>
                    </a:cubicBezTo>
                    <a:lnTo>
                      <a:pt x="43"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0" name="Groupe 29">
            <a:extLst>
              <a:ext uri="{FF2B5EF4-FFF2-40B4-BE49-F238E27FC236}">
                <a16:creationId xmlns:a16="http://schemas.microsoft.com/office/drawing/2014/main" id="{8C5823C9-E93B-4601-B56D-61D8AA652456}"/>
              </a:ext>
            </a:extLst>
          </p:cNvPr>
          <p:cNvGrpSpPr/>
          <p:nvPr/>
        </p:nvGrpSpPr>
        <p:grpSpPr>
          <a:xfrm>
            <a:off x="7644895" y="1780006"/>
            <a:ext cx="3292916" cy="369332"/>
            <a:chOff x="7650067" y="1987099"/>
            <a:chExt cx="3292916" cy="369332"/>
          </a:xfrm>
        </p:grpSpPr>
        <p:sp>
          <p:nvSpPr>
            <p:cNvPr id="58" name="TextBox 23"/>
            <p:cNvSpPr txBox="1"/>
            <p:nvPr/>
          </p:nvSpPr>
          <p:spPr>
            <a:xfrm>
              <a:off x="7650067" y="1987099"/>
              <a:ext cx="3292916"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Raleway" panose="020B0003030101060003" pitchFamily="34" charset="0"/>
                </a:rPr>
                <a:t>Compétences techniques</a:t>
              </a:r>
              <a:endParaRPr lang="id-ID" b="1">
                <a:latin typeface="Raleway" panose="020B0003030101060003" pitchFamily="34" charset="0"/>
              </a:endParaRPr>
            </a:p>
          </p:txBody>
        </p:sp>
        <p:cxnSp>
          <p:nvCxnSpPr>
            <p:cNvPr id="59" name="Straight Connector 58"/>
            <p:cNvCxnSpPr>
              <a:cxnSpLocks/>
            </p:cNvCxnSpPr>
            <p:nvPr/>
          </p:nvCxnSpPr>
          <p:spPr>
            <a:xfrm>
              <a:off x="7769859" y="2333787"/>
              <a:ext cx="21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 name="Groupe 22">
            <a:extLst>
              <a:ext uri="{FF2B5EF4-FFF2-40B4-BE49-F238E27FC236}">
                <a16:creationId xmlns:a16="http://schemas.microsoft.com/office/drawing/2014/main" id="{43E16F49-0CEE-4433-9E66-7CBA956EDE92}"/>
              </a:ext>
            </a:extLst>
          </p:cNvPr>
          <p:cNvGrpSpPr/>
          <p:nvPr/>
        </p:nvGrpSpPr>
        <p:grpSpPr>
          <a:xfrm>
            <a:off x="7662425" y="2211213"/>
            <a:ext cx="3639617" cy="566122"/>
            <a:chOff x="7644894" y="2395681"/>
            <a:chExt cx="3639617" cy="566122"/>
          </a:xfrm>
        </p:grpSpPr>
        <p:sp>
          <p:nvSpPr>
            <p:cNvPr id="60" name="Rounded Rectangle 59"/>
            <p:cNvSpPr/>
            <p:nvPr/>
          </p:nvSpPr>
          <p:spPr>
            <a:xfrm>
              <a:off x="7704552" y="2781803"/>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7704552" y="2781803"/>
              <a:ext cx="3451861" cy="172797"/>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ontent Placeholder 2"/>
            <p:cNvSpPr txBox="1">
              <a:spLocks/>
            </p:cNvSpPr>
            <p:nvPr/>
          </p:nvSpPr>
          <p:spPr>
            <a:xfrm>
              <a:off x="7644894" y="2460451"/>
              <a:ext cx="232490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Power BI</a:t>
              </a:r>
              <a:endParaRPr lang="en-US">
                <a:solidFill>
                  <a:schemeClr val="tx2"/>
                </a:solidFill>
                <a:latin typeface="+mj-lt"/>
              </a:endParaRPr>
            </a:p>
          </p:txBody>
        </p:sp>
        <p:grpSp>
          <p:nvGrpSpPr>
            <p:cNvPr id="93" name="Group 92"/>
            <p:cNvGrpSpPr/>
            <p:nvPr/>
          </p:nvGrpSpPr>
          <p:grpSpPr>
            <a:xfrm>
              <a:off x="10841351" y="2395681"/>
              <a:ext cx="443160" cy="316094"/>
              <a:chOff x="10841351" y="2395681"/>
              <a:chExt cx="443160" cy="316094"/>
            </a:xfrm>
          </p:grpSpPr>
          <p:sp>
            <p:nvSpPr>
              <p:cNvPr id="73" name="Freeform 72"/>
              <p:cNvSpPr/>
              <p:nvPr/>
            </p:nvSpPr>
            <p:spPr>
              <a:xfrm flipV="1">
                <a:off x="10849818" y="2419975"/>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TextBox 73"/>
              <p:cNvSpPr txBox="1"/>
              <p:nvPr/>
            </p:nvSpPr>
            <p:spPr>
              <a:xfrm>
                <a:off x="10841351" y="2395681"/>
                <a:ext cx="443160" cy="261610"/>
              </a:xfrm>
              <a:prstGeom prst="rect">
                <a:avLst/>
              </a:prstGeom>
              <a:noFill/>
            </p:spPr>
            <p:txBody>
              <a:bodyPr wrap="square" rtlCol="0">
                <a:spAutoFit/>
              </a:bodyPr>
              <a:lstStyle/>
              <a:p>
                <a:pPr algn="ctr"/>
                <a:r>
                  <a:rPr lang="en-US" sz="1100" b="1">
                    <a:solidFill>
                      <a:schemeClr val="bg1"/>
                    </a:solidFill>
                  </a:rPr>
                  <a:t>98%</a:t>
                </a:r>
              </a:p>
            </p:txBody>
          </p:sp>
        </p:grpSp>
      </p:grpSp>
      <p:grpSp>
        <p:nvGrpSpPr>
          <p:cNvPr id="22" name="Groupe 21">
            <a:extLst>
              <a:ext uri="{FF2B5EF4-FFF2-40B4-BE49-F238E27FC236}">
                <a16:creationId xmlns:a16="http://schemas.microsoft.com/office/drawing/2014/main" id="{C6DB9141-92A0-424F-B70D-627671AC46CF}"/>
              </a:ext>
            </a:extLst>
          </p:cNvPr>
          <p:cNvGrpSpPr/>
          <p:nvPr/>
        </p:nvGrpSpPr>
        <p:grpSpPr>
          <a:xfrm>
            <a:off x="7644895" y="2846043"/>
            <a:ext cx="3657147" cy="579416"/>
            <a:chOff x="7644895" y="3007811"/>
            <a:chExt cx="3657147" cy="579416"/>
          </a:xfrm>
        </p:grpSpPr>
        <p:sp>
          <p:nvSpPr>
            <p:cNvPr id="62" name="Rounded Rectangle 61"/>
            <p:cNvSpPr/>
            <p:nvPr/>
          </p:nvSpPr>
          <p:spPr>
            <a:xfrm>
              <a:off x="7722082" y="3389853"/>
              <a:ext cx="3546469" cy="197374"/>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7732914" y="3389852"/>
              <a:ext cx="3397794" cy="188532"/>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ontent Placeholder 2"/>
            <p:cNvSpPr txBox="1">
              <a:spLocks/>
            </p:cNvSpPr>
            <p:nvPr/>
          </p:nvSpPr>
          <p:spPr>
            <a:xfrm>
              <a:off x="7644895" y="3088024"/>
              <a:ext cx="2020100"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DAX</a:t>
              </a:r>
              <a:endParaRPr lang="en-US">
                <a:solidFill>
                  <a:schemeClr val="tx2"/>
                </a:solidFill>
                <a:latin typeface="+mj-lt"/>
              </a:endParaRPr>
            </a:p>
          </p:txBody>
        </p:sp>
        <p:grpSp>
          <p:nvGrpSpPr>
            <p:cNvPr id="92" name="Group 91"/>
            <p:cNvGrpSpPr/>
            <p:nvPr/>
          </p:nvGrpSpPr>
          <p:grpSpPr>
            <a:xfrm>
              <a:off x="10858882" y="3007811"/>
              <a:ext cx="443160" cy="307216"/>
              <a:chOff x="10316425" y="3048026"/>
              <a:chExt cx="443160" cy="307216"/>
            </a:xfrm>
          </p:grpSpPr>
          <p:sp>
            <p:nvSpPr>
              <p:cNvPr id="76" name="Freeform 75"/>
              <p:cNvSpPr/>
              <p:nvPr/>
            </p:nvSpPr>
            <p:spPr>
              <a:xfrm flipV="1">
                <a:off x="10324892" y="3063442"/>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TextBox 76"/>
              <p:cNvSpPr txBox="1"/>
              <p:nvPr/>
            </p:nvSpPr>
            <p:spPr>
              <a:xfrm>
                <a:off x="10316425" y="3048026"/>
                <a:ext cx="443160" cy="261610"/>
              </a:xfrm>
              <a:prstGeom prst="rect">
                <a:avLst/>
              </a:prstGeom>
              <a:noFill/>
            </p:spPr>
            <p:txBody>
              <a:bodyPr wrap="square" rtlCol="0">
                <a:spAutoFit/>
              </a:bodyPr>
              <a:lstStyle/>
              <a:p>
                <a:pPr algn="ctr"/>
                <a:r>
                  <a:rPr lang="fr-FR" sz="1100" b="1">
                    <a:solidFill>
                      <a:schemeClr val="bg1"/>
                    </a:solidFill>
                  </a:rPr>
                  <a:t>98</a:t>
                </a:r>
                <a:r>
                  <a:rPr lang="en-US" sz="1100" b="1">
                    <a:solidFill>
                      <a:schemeClr val="bg1"/>
                    </a:solidFill>
                  </a:rPr>
                  <a:t>%</a:t>
                </a:r>
              </a:p>
            </p:txBody>
          </p:sp>
        </p:grpSp>
      </p:grpSp>
      <p:grpSp>
        <p:nvGrpSpPr>
          <p:cNvPr id="20" name="Groupe 19">
            <a:extLst>
              <a:ext uri="{FF2B5EF4-FFF2-40B4-BE49-F238E27FC236}">
                <a16:creationId xmlns:a16="http://schemas.microsoft.com/office/drawing/2014/main" id="{959DDFD8-DE16-4E06-A9DB-C2B92355A63B}"/>
              </a:ext>
            </a:extLst>
          </p:cNvPr>
          <p:cNvGrpSpPr/>
          <p:nvPr/>
        </p:nvGrpSpPr>
        <p:grpSpPr>
          <a:xfrm>
            <a:off x="7678385" y="3494167"/>
            <a:ext cx="3623657" cy="555589"/>
            <a:chOff x="7644895" y="3630461"/>
            <a:chExt cx="3623657" cy="555589"/>
          </a:xfrm>
        </p:grpSpPr>
        <p:sp>
          <p:nvSpPr>
            <p:cNvPr id="64" name="Rounded Rectangle 63"/>
            <p:cNvSpPr/>
            <p:nvPr/>
          </p:nvSpPr>
          <p:spPr>
            <a:xfrm>
              <a:off x="7704552" y="4005106"/>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7704551" y="4005106"/>
              <a:ext cx="3426157" cy="18094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ontent Placeholder 2"/>
            <p:cNvSpPr txBox="1">
              <a:spLocks/>
            </p:cNvSpPr>
            <p:nvPr/>
          </p:nvSpPr>
          <p:spPr>
            <a:xfrm>
              <a:off x="7644895" y="3689780"/>
              <a:ext cx="2020100"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Langage M</a:t>
              </a:r>
              <a:endParaRPr lang="en-US">
                <a:solidFill>
                  <a:schemeClr val="tx2"/>
                </a:solidFill>
                <a:latin typeface="+mj-lt"/>
              </a:endParaRPr>
            </a:p>
          </p:txBody>
        </p:sp>
        <p:grpSp>
          <p:nvGrpSpPr>
            <p:cNvPr id="91" name="Group 90"/>
            <p:cNvGrpSpPr/>
            <p:nvPr/>
          </p:nvGrpSpPr>
          <p:grpSpPr>
            <a:xfrm>
              <a:off x="10814198" y="3630461"/>
              <a:ext cx="454353" cy="335989"/>
              <a:chOff x="10603195" y="3641585"/>
              <a:chExt cx="454353" cy="335989"/>
            </a:xfrm>
          </p:grpSpPr>
          <p:sp>
            <p:nvSpPr>
              <p:cNvPr id="79" name="Freeform 78"/>
              <p:cNvSpPr/>
              <p:nvPr/>
            </p:nvSpPr>
            <p:spPr>
              <a:xfrm flipV="1">
                <a:off x="10603195" y="3685774"/>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TextBox 79"/>
              <p:cNvSpPr txBox="1"/>
              <p:nvPr/>
            </p:nvSpPr>
            <p:spPr>
              <a:xfrm>
                <a:off x="10614388" y="3641585"/>
                <a:ext cx="443160" cy="261610"/>
              </a:xfrm>
              <a:prstGeom prst="rect">
                <a:avLst/>
              </a:prstGeom>
              <a:noFill/>
            </p:spPr>
            <p:txBody>
              <a:bodyPr wrap="square" rtlCol="0">
                <a:spAutoFit/>
              </a:bodyPr>
              <a:lstStyle/>
              <a:p>
                <a:pPr algn="ctr"/>
                <a:r>
                  <a:rPr lang="fr-FR" sz="1100" b="1">
                    <a:solidFill>
                      <a:schemeClr val="bg1"/>
                    </a:solidFill>
                  </a:rPr>
                  <a:t>98</a:t>
                </a:r>
                <a:r>
                  <a:rPr lang="en-US" sz="1100" b="1">
                    <a:solidFill>
                      <a:schemeClr val="bg1"/>
                    </a:solidFill>
                  </a:rPr>
                  <a:t>%</a:t>
                </a:r>
              </a:p>
            </p:txBody>
          </p:sp>
        </p:grpSp>
      </p:grpSp>
      <p:grpSp>
        <p:nvGrpSpPr>
          <p:cNvPr id="17" name="Groupe 16">
            <a:extLst>
              <a:ext uri="{FF2B5EF4-FFF2-40B4-BE49-F238E27FC236}">
                <a16:creationId xmlns:a16="http://schemas.microsoft.com/office/drawing/2014/main" id="{D780C857-7B96-4C71-BA79-21BE33E04EC3}"/>
              </a:ext>
            </a:extLst>
          </p:cNvPr>
          <p:cNvGrpSpPr/>
          <p:nvPr/>
        </p:nvGrpSpPr>
        <p:grpSpPr>
          <a:xfrm>
            <a:off x="7678384" y="5368731"/>
            <a:ext cx="3623658" cy="516197"/>
            <a:chOff x="7644893" y="4915189"/>
            <a:chExt cx="3623658" cy="516197"/>
          </a:xfrm>
        </p:grpSpPr>
        <p:sp>
          <p:nvSpPr>
            <p:cNvPr id="84" name="Rounded Rectangle 83"/>
            <p:cNvSpPr/>
            <p:nvPr/>
          </p:nvSpPr>
          <p:spPr>
            <a:xfrm>
              <a:off x="7704551" y="5251386"/>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a:off x="7704549" y="5251386"/>
              <a:ext cx="2249294" cy="1800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ontent Placeholder 2"/>
            <p:cNvSpPr txBox="1">
              <a:spLocks/>
            </p:cNvSpPr>
            <p:nvPr/>
          </p:nvSpPr>
          <p:spPr>
            <a:xfrm>
              <a:off x="7644893" y="4947820"/>
              <a:ext cx="219599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fr-FR">
                  <a:solidFill>
                    <a:srgbClr val="D8D8D8"/>
                  </a:solidFill>
                  <a:latin typeface="Raleway"/>
                </a:rPr>
                <a:t>Azure &amp; Power Platform</a:t>
              </a:r>
              <a:endParaRPr lang="en-US">
                <a:solidFill>
                  <a:srgbClr val="D8D8D8"/>
                </a:solidFill>
                <a:latin typeface="Raleway"/>
              </a:endParaRPr>
            </a:p>
          </p:txBody>
        </p:sp>
        <p:grpSp>
          <p:nvGrpSpPr>
            <p:cNvPr id="89" name="Group 88"/>
            <p:cNvGrpSpPr/>
            <p:nvPr/>
          </p:nvGrpSpPr>
          <p:grpSpPr>
            <a:xfrm>
              <a:off x="9747202" y="4915189"/>
              <a:ext cx="443160" cy="323572"/>
              <a:chOff x="9997056" y="4893742"/>
              <a:chExt cx="443160" cy="323572"/>
            </a:xfrm>
          </p:grpSpPr>
          <p:sp>
            <p:nvSpPr>
              <p:cNvPr id="87" name="Freeform 86"/>
              <p:cNvSpPr/>
              <p:nvPr/>
            </p:nvSpPr>
            <p:spPr>
              <a:xfrm flipV="1">
                <a:off x="9997056" y="4925514"/>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TextBox 87"/>
              <p:cNvSpPr txBox="1"/>
              <p:nvPr/>
            </p:nvSpPr>
            <p:spPr>
              <a:xfrm>
                <a:off x="9997056" y="4893742"/>
                <a:ext cx="443160" cy="261610"/>
              </a:xfrm>
              <a:prstGeom prst="rect">
                <a:avLst/>
              </a:prstGeom>
              <a:noFill/>
            </p:spPr>
            <p:txBody>
              <a:bodyPr wrap="square" rtlCol="0">
                <a:spAutoFit/>
              </a:bodyPr>
              <a:lstStyle/>
              <a:p>
                <a:pPr algn="ctr"/>
                <a:r>
                  <a:rPr lang="fr-FR" sz="1100" b="1">
                    <a:solidFill>
                      <a:schemeClr val="bg1"/>
                    </a:solidFill>
                  </a:rPr>
                  <a:t>60%</a:t>
                </a:r>
                <a:endParaRPr lang="en-US" sz="1100" b="1">
                  <a:solidFill>
                    <a:schemeClr val="bg1"/>
                  </a:solidFill>
                </a:endParaRPr>
              </a:p>
            </p:txBody>
          </p:sp>
        </p:grpSp>
      </p:grpSp>
      <p:pic>
        <p:nvPicPr>
          <p:cNvPr id="75" name="Picture 2" descr="Résultat de recherche d'images pour &quot;Logo Transparent Linkedin&quot;">
            <a:hlinkClick r:id="rId3"/>
            <a:extLst>
              <a:ext uri="{FF2B5EF4-FFF2-40B4-BE49-F238E27FC236}">
                <a16:creationId xmlns:a16="http://schemas.microsoft.com/office/drawing/2014/main" id="{BE6FB6D2-B279-4CA3-883D-4CD4253F35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1367" y="5044258"/>
            <a:ext cx="296427" cy="296427"/>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a:hlinkClick r:id="rId5"/>
            <a:extLst>
              <a:ext uri="{FF2B5EF4-FFF2-40B4-BE49-F238E27FC236}">
                <a16:creationId xmlns:a16="http://schemas.microsoft.com/office/drawing/2014/main" id="{9DC10640-321F-4EBE-8EA0-26F9ECF1BF8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5571" b="27854"/>
          <a:stretch/>
        </p:blipFill>
        <p:spPr>
          <a:xfrm>
            <a:off x="2621834" y="5077727"/>
            <a:ext cx="490533" cy="228467"/>
          </a:xfrm>
          <a:prstGeom prst="rect">
            <a:avLst/>
          </a:prstGeom>
        </p:spPr>
      </p:pic>
      <p:pic>
        <p:nvPicPr>
          <p:cNvPr id="1028" name="Picture 4" descr="Image result for MCSA BI Reporting">
            <a:extLst>
              <a:ext uri="{FF2B5EF4-FFF2-40B4-BE49-F238E27FC236}">
                <a16:creationId xmlns:a16="http://schemas.microsoft.com/office/drawing/2014/main" id="{02F743C7-FFF8-4699-B39C-319F4F5E7DA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17152" y="5975127"/>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 15">
            <a:extLst>
              <a:ext uri="{FF2B5EF4-FFF2-40B4-BE49-F238E27FC236}">
                <a16:creationId xmlns:a16="http://schemas.microsoft.com/office/drawing/2014/main" id="{DE0635E3-2165-4E41-89C5-39FDB0C7752A}"/>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1301871" y="1971612"/>
            <a:ext cx="2085068" cy="2077200"/>
          </a:xfrm>
          <a:prstGeom prst="flowChartConnector">
            <a:avLst/>
          </a:prstGeom>
        </p:spPr>
      </p:pic>
      <p:grpSp>
        <p:nvGrpSpPr>
          <p:cNvPr id="19" name="Groupe 18">
            <a:extLst>
              <a:ext uri="{FF2B5EF4-FFF2-40B4-BE49-F238E27FC236}">
                <a16:creationId xmlns:a16="http://schemas.microsoft.com/office/drawing/2014/main" id="{84BA5332-C842-4E0E-B504-B7DE76938C32}"/>
              </a:ext>
            </a:extLst>
          </p:cNvPr>
          <p:cNvGrpSpPr/>
          <p:nvPr/>
        </p:nvGrpSpPr>
        <p:grpSpPr>
          <a:xfrm>
            <a:off x="7678384" y="4118464"/>
            <a:ext cx="3623658" cy="562338"/>
            <a:chOff x="7644894" y="4223615"/>
            <a:chExt cx="3623658" cy="562338"/>
          </a:xfrm>
        </p:grpSpPr>
        <p:sp>
          <p:nvSpPr>
            <p:cNvPr id="66" name="Rounded Rectangle 65"/>
            <p:cNvSpPr/>
            <p:nvPr/>
          </p:nvSpPr>
          <p:spPr>
            <a:xfrm>
              <a:off x="7704552" y="4605953"/>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ontent Placeholder 2"/>
            <p:cNvSpPr txBox="1">
              <a:spLocks/>
            </p:cNvSpPr>
            <p:nvPr/>
          </p:nvSpPr>
          <p:spPr>
            <a:xfrm>
              <a:off x="7644894" y="4302387"/>
              <a:ext cx="247124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Data Visualisation &amp; UX</a:t>
              </a:r>
              <a:endParaRPr lang="en-US">
                <a:solidFill>
                  <a:schemeClr val="tx2"/>
                </a:solidFill>
                <a:latin typeface="+mj-lt"/>
              </a:endParaRPr>
            </a:p>
          </p:txBody>
        </p:sp>
        <p:sp>
          <p:nvSpPr>
            <p:cNvPr id="95" name="Rounded Rectangle 64">
              <a:extLst>
                <a:ext uri="{FF2B5EF4-FFF2-40B4-BE49-F238E27FC236}">
                  <a16:creationId xmlns:a16="http://schemas.microsoft.com/office/drawing/2014/main" id="{D20E2D4F-FF29-434E-A021-B0868AECBF1F}"/>
                </a:ext>
              </a:extLst>
            </p:cNvPr>
            <p:cNvSpPr/>
            <p:nvPr/>
          </p:nvSpPr>
          <p:spPr>
            <a:xfrm>
              <a:off x="7704551" y="4598260"/>
              <a:ext cx="3426157" cy="18094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0">
              <a:extLst>
                <a:ext uri="{FF2B5EF4-FFF2-40B4-BE49-F238E27FC236}">
                  <a16:creationId xmlns:a16="http://schemas.microsoft.com/office/drawing/2014/main" id="{C8795800-0D77-4D3A-97E5-46C07134EAB6}"/>
                </a:ext>
              </a:extLst>
            </p:cNvPr>
            <p:cNvGrpSpPr/>
            <p:nvPr/>
          </p:nvGrpSpPr>
          <p:grpSpPr>
            <a:xfrm>
              <a:off x="10814198" y="4223615"/>
              <a:ext cx="454353" cy="327111"/>
              <a:chOff x="10603195" y="3650463"/>
              <a:chExt cx="454353" cy="327111"/>
            </a:xfrm>
          </p:grpSpPr>
          <p:sp>
            <p:nvSpPr>
              <p:cNvPr id="97" name="Freeform 78">
                <a:extLst>
                  <a:ext uri="{FF2B5EF4-FFF2-40B4-BE49-F238E27FC236}">
                    <a16:creationId xmlns:a16="http://schemas.microsoft.com/office/drawing/2014/main" id="{E695B010-2916-4814-9378-1956D7CCE071}"/>
                  </a:ext>
                </a:extLst>
              </p:cNvPr>
              <p:cNvSpPr/>
              <p:nvPr/>
            </p:nvSpPr>
            <p:spPr>
              <a:xfrm flipV="1">
                <a:off x="10603195" y="3685774"/>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TextBox 79">
                <a:extLst>
                  <a:ext uri="{FF2B5EF4-FFF2-40B4-BE49-F238E27FC236}">
                    <a16:creationId xmlns:a16="http://schemas.microsoft.com/office/drawing/2014/main" id="{6E1FE98F-1544-473B-AC37-E568CE82007B}"/>
                  </a:ext>
                </a:extLst>
              </p:cNvPr>
              <p:cNvSpPr txBox="1"/>
              <p:nvPr/>
            </p:nvSpPr>
            <p:spPr>
              <a:xfrm>
                <a:off x="10614388" y="3650463"/>
                <a:ext cx="443160" cy="261610"/>
              </a:xfrm>
              <a:prstGeom prst="rect">
                <a:avLst/>
              </a:prstGeom>
              <a:noFill/>
            </p:spPr>
            <p:txBody>
              <a:bodyPr wrap="square" rtlCol="0">
                <a:spAutoFit/>
              </a:bodyPr>
              <a:lstStyle/>
              <a:p>
                <a:pPr algn="ctr"/>
                <a:r>
                  <a:rPr lang="fr-FR" sz="1100" b="1">
                    <a:solidFill>
                      <a:schemeClr val="bg1"/>
                    </a:solidFill>
                  </a:rPr>
                  <a:t>98</a:t>
                </a:r>
                <a:r>
                  <a:rPr lang="en-US" sz="1100" b="1">
                    <a:solidFill>
                      <a:schemeClr val="bg1"/>
                    </a:solidFill>
                  </a:rPr>
                  <a:t>%</a:t>
                </a:r>
              </a:p>
            </p:txBody>
          </p:sp>
        </p:grpSp>
      </p:grpSp>
      <p:grpSp>
        <p:nvGrpSpPr>
          <p:cNvPr id="18" name="Groupe 17">
            <a:extLst>
              <a:ext uri="{FF2B5EF4-FFF2-40B4-BE49-F238E27FC236}">
                <a16:creationId xmlns:a16="http://schemas.microsoft.com/office/drawing/2014/main" id="{320BC8E5-CC25-46DE-A54C-048EA3C49BE4}"/>
              </a:ext>
            </a:extLst>
          </p:cNvPr>
          <p:cNvGrpSpPr/>
          <p:nvPr/>
        </p:nvGrpSpPr>
        <p:grpSpPr>
          <a:xfrm>
            <a:off x="7678386" y="4749510"/>
            <a:ext cx="3623656" cy="544634"/>
            <a:chOff x="7619214" y="6120823"/>
            <a:chExt cx="3623656" cy="544634"/>
          </a:xfrm>
        </p:grpSpPr>
        <p:sp>
          <p:nvSpPr>
            <p:cNvPr id="105" name="Content Placeholder 2">
              <a:extLst>
                <a:ext uri="{FF2B5EF4-FFF2-40B4-BE49-F238E27FC236}">
                  <a16:creationId xmlns:a16="http://schemas.microsoft.com/office/drawing/2014/main" id="{D12AFF6D-D04A-4B2D-9582-8FC24A98FE3A}"/>
                </a:ext>
              </a:extLst>
            </p:cNvPr>
            <p:cNvSpPr txBox="1">
              <a:spLocks/>
            </p:cNvSpPr>
            <p:nvPr/>
          </p:nvSpPr>
          <p:spPr>
            <a:xfrm>
              <a:off x="7619214" y="6141892"/>
              <a:ext cx="2020100"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R &amp; Python</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106" name="Rounded Rectangle 65">
              <a:extLst>
                <a:ext uri="{FF2B5EF4-FFF2-40B4-BE49-F238E27FC236}">
                  <a16:creationId xmlns:a16="http://schemas.microsoft.com/office/drawing/2014/main" id="{85984846-671F-4C19-A7C6-22BC8EA8066E}"/>
                </a:ext>
              </a:extLst>
            </p:cNvPr>
            <p:cNvSpPr/>
            <p:nvPr/>
          </p:nvSpPr>
          <p:spPr>
            <a:xfrm>
              <a:off x="7678870" y="6485457"/>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07" name="Rounded Rectangle 66">
              <a:extLst>
                <a:ext uri="{FF2B5EF4-FFF2-40B4-BE49-F238E27FC236}">
                  <a16:creationId xmlns:a16="http://schemas.microsoft.com/office/drawing/2014/main" id="{05ABFA69-5535-45CC-A657-B3ABDB2837AF}"/>
                </a:ext>
              </a:extLst>
            </p:cNvPr>
            <p:cNvSpPr/>
            <p:nvPr/>
          </p:nvSpPr>
          <p:spPr>
            <a:xfrm>
              <a:off x="7678871" y="6485457"/>
              <a:ext cx="2897406" cy="1800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nvGrpSpPr>
            <p:cNvPr id="108" name="Group 89">
              <a:extLst>
                <a:ext uri="{FF2B5EF4-FFF2-40B4-BE49-F238E27FC236}">
                  <a16:creationId xmlns:a16="http://schemas.microsoft.com/office/drawing/2014/main" id="{A8867533-BD47-4510-9848-9FCE2B13B20D}"/>
                </a:ext>
              </a:extLst>
            </p:cNvPr>
            <p:cNvGrpSpPr/>
            <p:nvPr/>
          </p:nvGrpSpPr>
          <p:grpSpPr>
            <a:xfrm>
              <a:off x="10348129" y="6120823"/>
              <a:ext cx="443575" cy="307216"/>
              <a:chOff x="9543014" y="4257884"/>
              <a:chExt cx="443575" cy="307216"/>
            </a:xfrm>
          </p:grpSpPr>
          <p:sp>
            <p:nvSpPr>
              <p:cNvPr id="109" name="Freeform 81">
                <a:extLst>
                  <a:ext uri="{FF2B5EF4-FFF2-40B4-BE49-F238E27FC236}">
                    <a16:creationId xmlns:a16="http://schemas.microsoft.com/office/drawing/2014/main" id="{D64A4C71-E653-4C30-96A1-D4891FED5B82}"/>
                  </a:ext>
                </a:extLst>
              </p:cNvPr>
              <p:cNvSpPr/>
              <p:nvPr/>
            </p:nvSpPr>
            <p:spPr>
              <a:xfrm flipV="1">
                <a:off x="9543014" y="4273300"/>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10" name="TextBox 82">
                <a:extLst>
                  <a:ext uri="{FF2B5EF4-FFF2-40B4-BE49-F238E27FC236}">
                    <a16:creationId xmlns:a16="http://schemas.microsoft.com/office/drawing/2014/main" id="{E71903C3-01FB-4591-BED5-88EF130B9D39}"/>
                  </a:ext>
                </a:extLst>
              </p:cNvPr>
              <p:cNvSpPr txBox="1"/>
              <p:nvPr/>
            </p:nvSpPr>
            <p:spPr>
              <a:xfrm>
                <a:off x="9543429" y="4257884"/>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a:ln>
                      <a:noFill/>
                    </a:ln>
                    <a:solidFill>
                      <a:srgbClr val="0A0A0A"/>
                    </a:solidFill>
                    <a:effectLst/>
                    <a:uLnTx/>
                    <a:uFillTx/>
                    <a:latin typeface="Calibri"/>
                    <a:ea typeface="+mn-ea"/>
                    <a:cs typeface="+mn-cs"/>
                  </a:rPr>
                  <a:t>8</a:t>
                </a:r>
                <a:r>
                  <a:rPr kumimoji="0" lang="id-ID" sz="1100" b="1" i="0" u="none" strike="noStrike" kern="1200" cap="none" spc="0" normalizeH="0" baseline="0" noProof="0">
                    <a:ln>
                      <a:noFill/>
                    </a:ln>
                    <a:solidFill>
                      <a:srgbClr val="0A0A0A"/>
                    </a:solidFill>
                    <a:effectLst/>
                    <a:uLnTx/>
                    <a:uFillTx/>
                    <a:latin typeface="Calibri"/>
                    <a:ea typeface="+mn-ea"/>
                    <a:cs typeface="+mn-cs"/>
                  </a:rPr>
                  <a:t>0</a:t>
                </a:r>
                <a:r>
                  <a:rPr kumimoji="0" lang="en-US" sz="1100" b="1" i="0" u="none" strike="noStrike" kern="1200" cap="none" spc="0" normalizeH="0" baseline="0" noProof="0">
                    <a:ln>
                      <a:noFill/>
                    </a:ln>
                    <a:solidFill>
                      <a:srgbClr val="0A0A0A"/>
                    </a:solidFill>
                    <a:effectLst/>
                    <a:uLnTx/>
                    <a:uFillTx/>
                    <a:latin typeface="Calibri"/>
                    <a:ea typeface="+mn-ea"/>
                    <a:cs typeface="+mn-cs"/>
                  </a:rPr>
                  <a:t>%</a:t>
                </a:r>
              </a:p>
            </p:txBody>
          </p:sp>
        </p:grpSp>
      </p:grpSp>
      <p:pic>
        <p:nvPicPr>
          <p:cNvPr id="32" name="Image 31">
            <a:hlinkClick r:id="rId10"/>
            <a:extLst>
              <a:ext uri="{FF2B5EF4-FFF2-40B4-BE49-F238E27FC236}">
                <a16:creationId xmlns:a16="http://schemas.microsoft.com/office/drawing/2014/main" id="{29820DA4-7DEF-4DA8-9819-38DBC26D57F0}"/>
              </a:ext>
            </a:extLst>
          </p:cNvPr>
          <p:cNvPicPr>
            <a:picLocks noChangeAspect="1"/>
          </p:cNvPicPr>
          <p:nvPr/>
        </p:nvPicPr>
        <p:blipFill>
          <a:blip r:embed="rId11" cstate="print">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106039" y="5007429"/>
            <a:ext cx="414110" cy="310582"/>
          </a:xfrm>
          <a:prstGeom prst="rect">
            <a:avLst/>
          </a:prstGeom>
        </p:spPr>
      </p:pic>
      <p:pic>
        <p:nvPicPr>
          <p:cNvPr id="82" name="Espace réservé pour une image  11">
            <a:extLst>
              <a:ext uri="{FF2B5EF4-FFF2-40B4-BE49-F238E27FC236}">
                <a16:creationId xmlns:a16="http://schemas.microsoft.com/office/drawing/2014/main" id="{9BFE5DE9-6B87-D0F8-F836-4E15E60992F9}"/>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a:xfrm>
            <a:off x="3805360" y="5169366"/>
            <a:ext cx="408693" cy="408693"/>
          </a:xfrm>
          <a:prstGeom prst="rect">
            <a:avLst/>
          </a:prstGeom>
        </p:spPr>
      </p:pic>
      <p:sp>
        <p:nvSpPr>
          <p:cNvPr id="15" name="Organigramme : Connecteur 14">
            <a:extLst>
              <a:ext uri="{FF2B5EF4-FFF2-40B4-BE49-F238E27FC236}">
                <a16:creationId xmlns:a16="http://schemas.microsoft.com/office/drawing/2014/main" id="{48A0767E-7FCE-DE63-03D8-91BED21C5214}"/>
              </a:ext>
            </a:extLst>
          </p:cNvPr>
          <p:cNvSpPr/>
          <p:nvPr/>
        </p:nvSpPr>
        <p:spPr>
          <a:xfrm>
            <a:off x="1365585" y="2027321"/>
            <a:ext cx="1961148" cy="1949115"/>
          </a:xfrm>
          <a:prstGeom prst="flowChartConnector">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9486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6" presetClass="entr" presetSubtype="4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Horizontal)">
                                      <p:cBhvr>
                                        <p:cTn id="15" dur="500"/>
                                        <p:tgtEl>
                                          <p:spTgt spid="5"/>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22" presetClass="entr" presetSubtype="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25" grpId="0"/>
      <p:bldP spid="27" grpId="0"/>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355750" y="134406"/>
            <a:ext cx="821268"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200" b="1" i="0" u="none" strike="noStrike" kern="1200" cap="none" spc="0" normalizeH="0" baseline="0" noProof="0" smtClean="0">
                <a:ln>
                  <a:noFill/>
                </a:ln>
                <a:solidFill>
                  <a:srgbClr val="0A0A0A"/>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id-ID" sz="1200" b="1" i="0" u="none" strike="noStrike" kern="1200" cap="none" spc="0" normalizeH="0" baseline="0" noProof="0">
              <a:ln>
                <a:noFill/>
              </a:ln>
              <a:solidFill>
                <a:srgbClr val="0A0A0A"/>
              </a:solidFill>
              <a:effectLst/>
              <a:uLnTx/>
              <a:uFillTx/>
              <a:latin typeface="Calibri"/>
              <a:ea typeface="+mn-ea"/>
              <a:cs typeface="+mn-cs"/>
            </a:endParaRPr>
          </a:p>
        </p:txBody>
      </p:sp>
      <p:sp>
        <p:nvSpPr>
          <p:cNvPr id="3" name="TextBox 2"/>
          <p:cNvSpPr txBox="1"/>
          <p:nvPr/>
        </p:nvSpPr>
        <p:spPr>
          <a:xfrm>
            <a:off x="4718080" y="577262"/>
            <a:ext cx="2744662"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srgbClr val="FFFFFF"/>
                </a:solidFill>
                <a:effectLst/>
                <a:uLnTx/>
                <a:uFillTx/>
                <a:latin typeface="Raleway"/>
                <a:ea typeface="+mn-ea"/>
                <a:cs typeface="+mn-cs"/>
              </a:rPr>
              <a:t>Arnaud Guillod</a:t>
            </a:r>
            <a:endParaRPr kumimoji="0" lang="id-ID" sz="2800" b="0" i="0" u="none" strike="noStrike" kern="1200" cap="none" spc="0" normalizeH="0" baseline="0" noProof="0">
              <a:ln>
                <a:noFill/>
              </a:ln>
              <a:solidFill>
                <a:srgbClr val="FFFFFF"/>
              </a:solidFill>
              <a:effectLst/>
              <a:uLnTx/>
              <a:uFillTx/>
              <a:latin typeface="Raleway"/>
              <a:ea typeface="+mn-ea"/>
              <a:cs typeface="+mn-cs"/>
            </a:endParaRPr>
          </a:p>
        </p:txBody>
      </p:sp>
      <p:sp>
        <p:nvSpPr>
          <p:cNvPr id="4" name="TextBox 3"/>
          <p:cNvSpPr txBox="1"/>
          <p:nvPr/>
        </p:nvSpPr>
        <p:spPr>
          <a:xfrm>
            <a:off x="4740193" y="925680"/>
            <a:ext cx="2700419"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1">
                <a:ln>
                  <a:noFill/>
                </a:ln>
                <a:solidFill>
                  <a:srgbClr val="D8D8D8"/>
                </a:solidFill>
                <a:effectLst/>
                <a:uLnTx/>
                <a:uFillTx/>
                <a:latin typeface="Calibri Light" panose="020F0302020204030204" pitchFamily="34" charset="0"/>
                <a:ea typeface="+mn-ea"/>
                <a:cs typeface="+mn-cs"/>
              </a:rPr>
              <a:t>Data Scientist, Expert Power BI</a:t>
            </a:r>
            <a:endParaRPr kumimoji="0" lang="id-ID" sz="1600" b="0" i="0" u="none" strike="noStrike" kern="1200" cap="none" spc="0" normalizeH="0" baseline="0" noProof="0">
              <a:ln>
                <a:noFill/>
              </a:ln>
              <a:solidFill>
                <a:srgbClr val="D8D8D8"/>
              </a:solidFill>
              <a:effectLst/>
              <a:uLnTx/>
              <a:uFillTx/>
              <a:latin typeface="Calibri Light" panose="020F0302020204030204" pitchFamily="34" charset="0"/>
              <a:ea typeface="+mn-ea"/>
              <a:cs typeface="+mn-cs"/>
            </a:endParaRPr>
          </a:p>
        </p:txBody>
      </p:sp>
      <p:grpSp>
        <p:nvGrpSpPr>
          <p:cNvPr id="5" name="Group 4"/>
          <p:cNvGrpSpPr/>
          <p:nvPr/>
        </p:nvGrpSpPr>
        <p:grpSpPr>
          <a:xfrm>
            <a:off x="5314502" y="271718"/>
            <a:ext cx="1425895" cy="1376617"/>
            <a:chOff x="5314502" y="537541"/>
            <a:chExt cx="1425895" cy="1376617"/>
          </a:xfrm>
        </p:grpSpPr>
        <p:grpSp>
          <p:nvGrpSpPr>
            <p:cNvPr id="6" name="Group 5"/>
            <p:cNvGrpSpPr/>
            <p:nvPr/>
          </p:nvGrpSpPr>
          <p:grpSpPr>
            <a:xfrm>
              <a:off x="5314502" y="537541"/>
              <a:ext cx="616898" cy="398711"/>
              <a:chOff x="7324056" y="694593"/>
              <a:chExt cx="616898" cy="398711"/>
            </a:xfrm>
          </p:grpSpPr>
          <p:sp>
            <p:nvSpPr>
              <p:cNvPr id="11" name="Freeform 23"/>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2" name="Freeform 25"/>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reeform 27"/>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7" name="Group 6"/>
            <p:cNvGrpSpPr/>
            <p:nvPr/>
          </p:nvGrpSpPr>
          <p:grpSpPr>
            <a:xfrm>
              <a:off x="6261313" y="1506868"/>
              <a:ext cx="479084" cy="407290"/>
              <a:chOff x="8086770" y="1485428"/>
              <a:chExt cx="479084" cy="407290"/>
            </a:xfrm>
          </p:grpSpPr>
          <p:sp>
            <p:nvSpPr>
              <p:cNvPr id="8" name="Freeform 24"/>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Freeform 26"/>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reeform 28"/>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29" name="Groupe 28">
            <a:extLst>
              <a:ext uri="{FF2B5EF4-FFF2-40B4-BE49-F238E27FC236}">
                <a16:creationId xmlns:a16="http://schemas.microsoft.com/office/drawing/2014/main" id="{2E8C26AC-37F8-4E98-BAA1-B2548EC65205}"/>
              </a:ext>
            </a:extLst>
          </p:cNvPr>
          <p:cNvGrpSpPr/>
          <p:nvPr/>
        </p:nvGrpSpPr>
        <p:grpSpPr>
          <a:xfrm>
            <a:off x="3826946" y="1775316"/>
            <a:ext cx="2087563" cy="369332"/>
            <a:chOff x="3826946" y="1775316"/>
            <a:chExt cx="2087563" cy="369332"/>
          </a:xfrm>
        </p:grpSpPr>
        <p:sp>
          <p:nvSpPr>
            <p:cNvPr id="21" name="TextBox 23"/>
            <p:cNvSpPr txBox="1"/>
            <p:nvPr/>
          </p:nvSpPr>
          <p:spPr>
            <a:xfrm>
              <a:off x="3826946" y="1775316"/>
              <a:ext cx="2087563"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Profil</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24" name="Straight Connector 23"/>
            <p:cNvCxnSpPr>
              <a:cxnSpLocks/>
            </p:cNvCxnSpPr>
            <p:nvPr/>
          </p:nvCxnSpPr>
          <p:spPr>
            <a:xfrm>
              <a:off x="3826946" y="2126694"/>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3826946" y="2186607"/>
            <a:ext cx="3700355" cy="2308324"/>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rgbClr val="FFFFFF"/>
                </a:solidFill>
                <a:effectLst/>
                <a:uLnTx/>
                <a:uFillTx/>
                <a:latin typeface="Calibri"/>
                <a:ea typeface="+mn-ea"/>
                <a:cs typeface="+mn-cs"/>
              </a:rPr>
              <a:t>Arnaud a 7 ans d’expérience sur Power BI. </a:t>
            </a:r>
          </a:p>
          <a:p>
            <a:pPr marL="0" marR="0" lvl="0" indent="0"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rgbClr val="FFFFFF"/>
                </a:solidFill>
                <a:effectLst/>
                <a:uLnTx/>
                <a:uFillTx/>
                <a:latin typeface="Calibri"/>
                <a:ea typeface="+mn-ea"/>
                <a:cs typeface="+mn-cs"/>
              </a:rPr>
              <a:t>Il accompagne des directions métiers dans leurs enjeux de transformations et de pilotage de la performance. </a:t>
            </a:r>
            <a:br>
              <a:rPr kumimoji="0" lang="fr-FR" sz="1200" b="0" i="0" u="none" strike="noStrike" kern="1200" cap="none" spc="0" normalizeH="0" baseline="0" noProof="0">
                <a:ln>
                  <a:noFill/>
                </a:ln>
                <a:solidFill>
                  <a:srgbClr val="FFFFFF"/>
                </a:solidFill>
                <a:effectLst/>
                <a:uLnTx/>
                <a:uFillTx/>
                <a:latin typeface="Calibri"/>
                <a:ea typeface="+mn-ea"/>
                <a:cs typeface="+mn-cs"/>
              </a:rPr>
            </a:br>
            <a:br>
              <a:rPr kumimoji="0" lang="fr-FR" sz="1200" b="0" i="0" u="none" strike="noStrike" kern="1200" cap="none" spc="0" normalizeH="0" baseline="0" noProof="0">
                <a:ln>
                  <a:noFill/>
                </a:ln>
                <a:solidFill>
                  <a:srgbClr val="FFFFFF"/>
                </a:solidFill>
                <a:effectLst/>
                <a:uLnTx/>
                <a:uFillTx/>
                <a:latin typeface="Calibri"/>
                <a:ea typeface="+mn-ea"/>
                <a:cs typeface="+mn-cs"/>
              </a:rPr>
            </a:br>
            <a:r>
              <a:rPr kumimoji="0" lang="fr-FR" sz="1200" b="0" i="0" u="none" strike="noStrike" kern="1200" cap="none" spc="0" normalizeH="0" baseline="0" noProof="0">
                <a:ln>
                  <a:noFill/>
                </a:ln>
                <a:solidFill>
                  <a:srgbClr val="FFFFFF"/>
                </a:solidFill>
                <a:effectLst/>
                <a:uLnTx/>
                <a:uFillTx/>
                <a:latin typeface="Calibri"/>
                <a:ea typeface="+mn-ea"/>
                <a:cs typeface="+mn-cs"/>
              </a:rPr>
              <a:t>Il  met à profit sa double expertise technique et fonctionnelle pour créer des solutions à fortes valeurs ajoutées chez ses clients en les aidant à mieux comprendre leur activité pour prendre rapidement les bonnes décisions.  </a:t>
            </a:r>
            <a:br>
              <a:rPr kumimoji="0" lang="fr-FR" sz="1200" b="0" i="0" u="none" strike="noStrike" kern="1200" cap="none" spc="0" normalizeH="0" baseline="0" noProof="0">
                <a:ln>
                  <a:noFill/>
                </a:ln>
                <a:solidFill>
                  <a:srgbClr val="FFFFFF"/>
                </a:solidFill>
                <a:effectLst/>
                <a:uLnTx/>
                <a:uFillTx/>
                <a:latin typeface="Calibri"/>
                <a:ea typeface="+mn-ea"/>
                <a:cs typeface="+mn-cs"/>
              </a:rPr>
            </a:br>
            <a:endParaRPr kumimoji="0" lang="fr-FR" sz="1200" b="0" i="0" u="none" strike="noStrike" kern="1200" cap="none" spc="0" normalizeH="0" baseline="0" noProof="0">
              <a:ln>
                <a:noFill/>
              </a:ln>
              <a:solidFill>
                <a:srgbClr val="FFFFFF"/>
              </a:solidFill>
              <a:effectLst/>
              <a:uLnTx/>
              <a:uFillTx/>
              <a:latin typeface="Calibri"/>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br>
              <a:rPr kumimoji="0" lang="fr-FR" sz="1200" b="0" i="0" u="none" strike="noStrike" kern="1200" cap="none" spc="0" normalizeH="0" baseline="0" noProof="0">
                <a:ln>
                  <a:noFill/>
                </a:ln>
                <a:solidFill>
                  <a:srgbClr val="FFFFFF"/>
                </a:solidFill>
                <a:effectLst/>
                <a:uLnTx/>
                <a:uFillTx/>
                <a:latin typeface="Calibri"/>
                <a:ea typeface="+mn-ea"/>
                <a:cs typeface="+mn-cs"/>
              </a:rPr>
            </a:br>
            <a:r>
              <a:rPr kumimoji="0" lang="fr-FR" sz="1200" b="0" i="0" u="none" strike="noStrike" kern="1200" cap="none" spc="0" normalizeH="0" baseline="0" noProof="0">
                <a:ln>
                  <a:noFill/>
                </a:ln>
                <a:solidFill>
                  <a:srgbClr val="FFFFFF"/>
                </a:solidFill>
                <a:effectLst/>
                <a:uLnTx/>
                <a:uFillTx/>
                <a:latin typeface="Calibri"/>
                <a:ea typeface="+mn-ea"/>
                <a:cs typeface="+mn-cs"/>
              </a:rPr>
              <a:t> </a:t>
            </a:r>
          </a:p>
        </p:txBody>
      </p:sp>
      <p:sp>
        <p:nvSpPr>
          <p:cNvPr id="25" name="TextBox 23"/>
          <p:cNvSpPr txBox="1"/>
          <p:nvPr/>
        </p:nvSpPr>
        <p:spPr>
          <a:xfrm>
            <a:off x="3860810" y="4233462"/>
            <a:ext cx="3433589"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Certifications &amp; diplômes</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26" name="Straight Connector 25"/>
          <p:cNvCxnSpPr/>
          <p:nvPr/>
        </p:nvCxnSpPr>
        <p:spPr>
          <a:xfrm>
            <a:off x="3860811" y="4584840"/>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3"/>
          <p:cNvSpPr txBox="1"/>
          <p:nvPr/>
        </p:nvSpPr>
        <p:spPr>
          <a:xfrm>
            <a:off x="1040526" y="4601287"/>
            <a:ext cx="2545100"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Arnaud Guillod</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sp>
        <p:nvSpPr>
          <p:cNvPr id="28" name="TextBox 23"/>
          <p:cNvSpPr txBox="1"/>
          <p:nvPr/>
        </p:nvSpPr>
        <p:spPr>
          <a:xfrm>
            <a:off x="1065626" y="4202117"/>
            <a:ext cx="2520000" cy="369332"/>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0A0A0A"/>
                </a:solidFill>
                <a:effectLst/>
                <a:uLnTx/>
                <a:uFillTx/>
                <a:latin typeface="Raleway" panose="020B0003030101060003" pitchFamily="34" charset="0"/>
                <a:ea typeface="+mn-ea"/>
                <a:cs typeface="+mn-cs"/>
              </a:rPr>
              <a:t>Expert Power BI</a:t>
            </a:r>
            <a:endParaRPr kumimoji="0" lang="id-ID" sz="1800" b="1" i="0" u="none" strike="noStrike" kern="1200" cap="none" spc="0" normalizeH="0" baseline="0" noProof="0">
              <a:ln>
                <a:noFill/>
              </a:ln>
              <a:solidFill>
                <a:srgbClr val="0A0A0A"/>
              </a:solidFill>
              <a:effectLst/>
              <a:uLnTx/>
              <a:uFillTx/>
              <a:latin typeface="Raleway" panose="020B0003030101060003" pitchFamily="34" charset="0"/>
              <a:ea typeface="+mn-ea"/>
              <a:cs typeface="+mn-cs"/>
            </a:endParaRPr>
          </a:p>
        </p:txBody>
      </p:sp>
      <p:sp>
        <p:nvSpPr>
          <p:cNvPr id="37" name="Content Placeholder 19"/>
          <p:cNvSpPr txBox="1">
            <a:spLocks/>
          </p:cNvSpPr>
          <p:nvPr/>
        </p:nvSpPr>
        <p:spPr>
          <a:xfrm>
            <a:off x="4277145" y="4774333"/>
            <a:ext cx="3818531" cy="8850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fr-FR" sz="1200" b="1" i="0" u="none" strike="noStrike" kern="1200" cap="none" spc="0" normalizeH="0" baseline="0" noProof="0">
                <a:ln>
                  <a:noFill/>
                </a:ln>
                <a:solidFill>
                  <a:srgbClr val="FFFFFF"/>
                </a:solidFill>
                <a:effectLst/>
                <a:uLnTx/>
                <a:uFillTx/>
                <a:latin typeface="Calibri"/>
                <a:ea typeface="+mn-ea"/>
                <a:cs typeface="+mn-cs"/>
              </a:rPr>
              <a:t>Master 2 Statistique et Econométrie – TSE</a:t>
            </a:r>
            <a:br>
              <a:rPr kumimoji="0" lang="fr-FR" sz="1200" b="1" i="0" u="none" strike="noStrike" kern="1200" cap="none" spc="0" normalizeH="0" baseline="0" noProof="0">
                <a:ln>
                  <a:noFill/>
                </a:ln>
                <a:solidFill>
                  <a:srgbClr val="FFFFFF"/>
                </a:solidFill>
                <a:effectLst/>
                <a:uLnTx/>
                <a:uFillTx/>
                <a:latin typeface="Calibri"/>
                <a:ea typeface="+mn-ea"/>
                <a:cs typeface="+mn-cs"/>
              </a:rPr>
            </a:br>
            <a:r>
              <a:rPr kumimoji="0" lang="fr-FR" sz="1200" b="1" i="0" u="none" strike="noStrike" kern="1200" cap="none" spc="0" normalizeH="0" baseline="0" noProof="0">
                <a:ln>
                  <a:noFill/>
                </a:ln>
                <a:solidFill>
                  <a:srgbClr val="FFFFFF"/>
                </a:solidFill>
                <a:effectLst/>
                <a:uLnTx/>
                <a:uFillTx/>
                <a:latin typeface="Calibri"/>
                <a:ea typeface="+mn-ea"/>
                <a:cs typeface="+mn-cs"/>
              </a:rPr>
              <a:t>Master 2 Economie industrielle - TSE</a:t>
            </a:r>
            <a:endParaRPr kumimoji="0" lang="id-ID" sz="1200" b="1" i="0" u="none" strike="noStrike" kern="1200" cap="none" spc="0" normalizeH="0" baseline="0" noProof="0">
              <a:ln>
                <a:noFill/>
              </a:ln>
              <a:solidFill>
                <a:srgbClr val="FFFFFF"/>
              </a:solidFill>
              <a:effectLst/>
              <a:uLnTx/>
              <a:uFillTx/>
              <a:latin typeface="Calibri"/>
              <a:ea typeface="+mn-ea"/>
              <a:cs typeface="+mn-cs"/>
            </a:endParaRPr>
          </a:p>
        </p:txBody>
      </p:sp>
      <p:sp>
        <p:nvSpPr>
          <p:cNvPr id="45" name="Content Placeholder 19"/>
          <p:cNvSpPr txBox="1">
            <a:spLocks/>
          </p:cNvSpPr>
          <p:nvPr/>
        </p:nvSpPr>
        <p:spPr>
          <a:xfrm>
            <a:off x="4286343" y="5417745"/>
            <a:ext cx="3333060" cy="467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fr-FR" sz="1200" b="1" i="0" u="none" strike="noStrike" kern="1200" cap="none" spc="0" normalizeH="0" baseline="0" noProof="0">
                <a:ln>
                  <a:noFill/>
                </a:ln>
                <a:solidFill>
                  <a:srgbClr val="FFFFFF"/>
                </a:solidFill>
                <a:effectLst/>
                <a:uLnTx/>
                <a:uFillTx/>
                <a:latin typeface="Calibri"/>
                <a:ea typeface="+mn-ea"/>
                <a:cs typeface="+mn-cs"/>
              </a:rPr>
              <a:t>MCSE Data Management &amp; Analytics</a:t>
            </a:r>
            <a:endParaRPr kumimoji="0" lang="id-ID" sz="1200" b="1" i="0" u="none" strike="noStrike" kern="1200" cap="none" spc="0" normalizeH="0" baseline="0" noProof="0">
              <a:ln>
                <a:noFill/>
              </a:ln>
              <a:solidFill>
                <a:srgbClr val="FFFFFF"/>
              </a:solidFill>
              <a:effectLst/>
              <a:uLnTx/>
              <a:uFillTx/>
              <a:latin typeface="Calibri"/>
              <a:ea typeface="+mn-ea"/>
              <a:cs typeface="+mn-cs"/>
            </a:endParaRPr>
          </a:p>
        </p:txBody>
      </p:sp>
      <p:grpSp>
        <p:nvGrpSpPr>
          <p:cNvPr id="30" name="Groupe 29">
            <a:extLst>
              <a:ext uri="{FF2B5EF4-FFF2-40B4-BE49-F238E27FC236}">
                <a16:creationId xmlns:a16="http://schemas.microsoft.com/office/drawing/2014/main" id="{8C5823C9-E93B-4601-B56D-61D8AA652456}"/>
              </a:ext>
            </a:extLst>
          </p:cNvPr>
          <p:cNvGrpSpPr/>
          <p:nvPr/>
        </p:nvGrpSpPr>
        <p:grpSpPr>
          <a:xfrm>
            <a:off x="7644895" y="1780006"/>
            <a:ext cx="3292916" cy="369332"/>
            <a:chOff x="7650067" y="1987099"/>
            <a:chExt cx="3292916" cy="369332"/>
          </a:xfrm>
        </p:grpSpPr>
        <p:sp>
          <p:nvSpPr>
            <p:cNvPr id="58" name="TextBox 23"/>
            <p:cNvSpPr txBox="1"/>
            <p:nvPr/>
          </p:nvSpPr>
          <p:spPr>
            <a:xfrm>
              <a:off x="7650067" y="1987099"/>
              <a:ext cx="3292916"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Compétences techniques</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59" name="Straight Connector 58"/>
            <p:cNvCxnSpPr>
              <a:cxnSpLocks/>
            </p:cNvCxnSpPr>
            <p:nvPr/>
          </p:nvCxnSpPr>
          <p:spPr>
            <a:xfrm>
              <a:off x="7769859" y="2333787"/>
              <a:ext cx="21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 name="Groupe 22">
            <a:extLst>
              <a:ext uri="{FF2B5EF4-FFF2-40B4-BE49-F238E27FC236}">
                <a16:creationId xmlns:a16="http://schemas.microsoft.com/office/drawing/2014/main" id="{43E16F49-0CEE-4433-9E66-7CBA956EDE92}"/>
              </a:ext>
            </a:extLst>
          </p:cNvPr>
          <p:cNvGrpSpPr/>
          <p:nvPr/>
        </p:nvGrpSpPr>
        <p:grpSpPr>
          <a:xfrm>
            <a:off x="7662425" y="2235507"/>
            <a:ext cx="3628273" cy="541828"/>
            <a:chOff x="7644894" y="2419975"/>
            <a:chExt cx="3628273" cy="541828"/>
          </a:xfrm>
        </p:grpSpPr>
        <p:sp>
          <p:nvSpPr>
            <p:cNvPr id="60" name="Rounded Rectangle 59"/>
            <p:cNvSpPr/>
            <p:nvPr/>
          </p:nvSpPr>
          <p:spPr>
            <a:xfrm>
              <a:off x="7704552" y="2781803"/>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1" name="Rounded Rectangle 60"/>
            <p:cNvSpPr/>
            <p:nvPr/>
          </p:nvSpPr>
          <p:spPr>
            <a:xfrm>
              <a:off x="7704552" y="2781803"/>
              <a:ext cx="3451861" cy="172797"/>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8" name="Content Placeholder 2"/>
            <p:cNvSpPr txBox="1">
              <a:spLocks/>
            </p:cNvSpPr>
            <p:nvPr/>
          </p:nvSpPr>
          <p:spPr>
            <a:xfrm>
              <a:off x="7644894" y="2460451"/>
              <a:ext cx="232490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Power BI</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3" name="Freeform 72"/>
            <p:cNvSpPr/>
            <p:nvPr/>
          </p:nvSpPr>
          <p:spPr>
            <a:xfrm flipV="1">
              <a:off x="10849818" y="2419975"/>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grpSp>
        <p:nvGrpSpPr>
          <p:cNvPr id="22" name="Groupe 21">
            <a:extLst>
              <a:ext uri="{FF2B5EF4-FFF2-40B4-BE49-F238E27FC236}">
                <a16:creationId xmlns:a16="http://schemas.microsoft.com/office/drawing/2014/main" id="{C6DB9141-92A0-424F-B70D-627671AC46CF}"/>
              </a:ext>
            </a:extLst>
          </p:cNvPr>
          <p:cNvGrpSpPr/>
          <p:nvPr/>
        </p:nvGrpSpPr>
        <p:grpSpPr>
          <a:xfrm>
            <a:off x="7644895" y="2861459"/>
            <a:ext cx="3645803" cy="564000"/>
            <a:chOff x="7644895" y="3023227"/>
            <a:chExt cx="3645803" cy="564000"/>
          </a:xfrm>
        </p:grpSpPr>
        <p:sp>
          <p:nvSpPr>
            <p:cNvPr id="62" name="Rounded Rectangle 61"/>
            <p:cNvSpPr/>
            <p:nvPr/>
          </p:nvSpPr>
          <p:spPr>
            <a:xfrm>
              <a:off x="7722082" y="3389853"/>
              <a:ext cx="3546469" cy="197374"/>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3" name="Rounded Rectangle 62"/>
            <p:cNvSpPr/>
            <p:nvPr/>
          </p:nvSpPr>
          <p:spPr>
            <a:xfrm>
              <a:off x="7732914" y="3389852"/>
              <a:ext cx="3397794" cy="188532"/>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9" name="Content Placeholder 2"/>
            <p:cNvSpPr txBox="1">
              <a:spLocks/>
            </p:cNvSpPr>
            <p:nvPr/>
          </p:nvSpPr>
          <p:spPr>
            <a:xfrm>
              <a:off x="7644895" y="3088024"/>
              <a:ext cx="2020100"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DAX</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6" name="Freeform 75"/>
            <p:cNvSpPr/>
            <p:nvPr/>
          </p:nvSpPr>
          <p:spPr>
            <a:xfrm flipV="1">
              <a:off x="10867349" y="3023227"/>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grpSp>
        <p:nvGrpSpPr>
          <p:cNvPr id="20" name="Groupe 19">
            <a:extLst>
              <a:ext uri="{FF2B5EF4-FFF2-40B4-BE49-F238E27FC236}">
                <a16:creationId xmlns:a16="http://schemas.microsoft.com/office/drawing/2014/main" id="{959DDFD8-DE16-4E06-A9DB-C2B92355A63B}"/>
              </a:ext>
            </a:extLst>
          </p:cNvPr>
          <p:cNvGrpSpPr/>
          <p:nvPr/>
        </p:nvGrpSpPr>
        <p:grpSpPr>
          <a:xfrm>
            <a:off x="7678385" y="3538356"/>
            <a:ext cx="3623657" cy="511400"/>
            <a:chOff x="7644895" y="3674650"/>
            <a:chExt cx="3623657" cy="511400"/>
          </a:xfrm>
        </p:grpSpPr>
        <p:sp>
          <p:nvSpPr>
            <p:cNvPr id="64" name="Rounded Rectangle 63"/>
            <p:cNvSpPr/>
            <p:nvPr/>
          </p:nvSpPr>
          <p:spPr>
            <a:xfrm>
              <a:off x="7704552" y="4005106"/>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5" name="Rounded Rectangle 64"/>
            <p:cNvSpPr/>
            <p:nvPr/>
          </p:nvSpPr>
          <p:spPr>
            <a:xfrm>
              <a:off x="7704551" y="4005106"/>
              <a:ext cx="3426157" cy="18094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70" name="Content Placeholder 2"/>
            <p:cNvSpPr txBox="1">
              <a:spLocks/>
            </p:cNvSpPr>
            <p:nvPr/>
          </p:nvSpPr>
          <p:spPr>
            <a:xfrm>
              <a:off x="7644895" y="3689780"/>
              <a:ext cx="2020100"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Langage M</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9" name="Freeform 78"/>
            <p:cNvSpPr/>
            <p:nvPr/>
          </p:nvSpPr>
          <p:spPr>
            <a:xfrm flipV="1">
              <a:off x="10814198" y="3674650"/>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grpSp>
        <p:nvGrpSpPr>
          <p:cNvPr id="17" name="Groupe 16">
            <a:extLst>
              <a:ext uri="{FF2B5EF4-FFF2-40B4-BE49-F238E27FC236}">
                <a16:creationId xmlns:a16="http://schemas.microsoft.com/office/drawing/2014/main" id="{D780C857-7B96-4C71-BA79-21BE33E04EC3}"/>
              </a:ext>
            </a:extLst>
          </p:cNvPr>
          <p:cNvGrpSpPr/>
          <p:nvPr/>
        </p:nvGrpSpPr>
        <p:grpSpPr>
          <a:xfrm>
            <a:off x="7678384" y="5374853"/>
            <a:ext cx="3623658" cy="510075"/>
            <a:chOff x="7644893" y="4921311"/>
            <a:chExt cx="3623658" cy="510075"/>
          </a:xfrm>
        </p:grpSpPr>
        <p:sp>
          <p:nvSpPr>
            <p:cNvPr id="84" name="Rounded Rectangle 83"/>
            <p:cNvSpPr/>
            <p:nvPr/>
          </p:nvSpPr>
          <p:spPr>
            <a:xfrm>
              <a:off x="7704551" y="5251386"/>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85" name="Rounded Rectangle 84"/>
            <p:cNvSpPr/>
            <p:nvPr/>
          </p:nvSpPr>
          <p:spPr>
            <a:xfrm>
              <a:off x="7704548" y="5255596"/>
              <a:ext cx="2790259" cy="175789"/>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86" name="Content Placeholder 2"/>
            <p:cNvSpPr txBox="1">
              <a:spLocks/>
            </p:cNvSpPr>
            <p:nvPr/>
          </p:nvSpPr>
          <p:spPr>
            <a:xfrm>
              <a:off x="7644893" y="4947820"/>
              <a:ext cx="219599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R &amp; Python</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grpSp>
          <p:nvGrpSpPr>
            <p:cNvPr id="89" name="Group 88"/>
            <p:cNvGrpSpPr/>
            <p:nvPr/>
          </p:nvGrpSpPr>
          <p:grpSpPr>
            <a:xfrm>
              <a:off x="10201765" y="4921311"/>
              <a:ext cx="443160" cy="309548"/>
              <a:chOff x="10451619" y="4899864"/>
              <a:chExt cx="443160" cy="309548"/>
            </a:xfrm>
          </p:grpSpPr>
          <p:sp>
            <p:nvSpPr>
              <p:cNvPr id="87" name="Freeform 86"/>
              <p:cNvSpPr/>
              <p:nvPr/>
            </p:nvSpPr>
            <p:spPr>
              <a:xfrm flipV="1">
                <a:off x="10471430" y="4917612"/>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88" name="TextBox 87"/>
              <p:cNvSpPr txBox="1"/>
              <p:nvPr/>
            </p:nvSpPr>
            <p:spPr>
              <a:xfrm>
                <a:off x="10451619" y="4899864"/>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a:ln>
                      <a:noFill/>
                    </a:ln>
                    <a:solidFill>
                      <a:srgbClr val="0A0A0A"/>
                    </a:solidFill>
                    <a:effectLst/>
                    <a:uLnTx/>
                    <a:uFillTx/>
                    <a:latin typeface="Calibri"/>
                    <a:ea typeface="+mn-ea"/>
                    <a:cs typeface="+mn-cs"/>
                  </a:rPr>
                  <a:t>70%</a:t>
                </a:r>
                <a:endParaRPr kumimoji="0" lang="en-US" sz="1100" b="1" i="0" u="none" strike="noStrike" kern="1200" cap="none" spc="0" normalizeH="0" baseline="0" noProof="0">
                  <a:ln>
                    <a:noFill/>
                  </a:ln>
                  <a:solidFill>
                    <a:srgbClr val="0A0A0A"/>
                  </a:solidFill>
                  <a:effectLst/>
                  <a:uLnTx/>
                  <a:uFillTx/>
                  <a:latin typeface="Calibri"/>
                  <a:ea typeface="+mn-ea"/>
                  <a:cs typeface="+mn-cs"/>
                </a:endParaRPr>
              </a:p>
            </p:txBody>
          </p:sp>
        </p:grpSp>
      </p:grpSp>
      <p:pic>
        <p:nvPicPr>
          <p:cNvPr id="75" name="Picture 2" descr="Résultat de recherche d'images pour &quot;Logo Transparent Linkedin&quot;">
            <a:hlinkClick r:id="rId3"/>
            <a:extLst>
              <a:ext uri="{FF2B5EF4-FFF2-40B4-BE49-F238E27FC236}">
                <a16:creationId xmlns:a16="http://schemas.microsoft.com/office/drawing/2014/main" id="{BE6FB6D2-B279-4CA3-883D-4CD4253F35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7412" y="4965930"/>
            <a:ext cx="296427" cy="29642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e 18">
            <a:extLst>
              <a:ext uri="{FF2B5EF4-FFF2-40B4-BE49-F238E27FC236}">
                <a16:creationId xmlns:a16="http://schemas.microsoft.com/office/drawing/2014/main" id="{84BA5332-C842-4E0E-B504-B7DE76938C32}"/>
              </a:ext>
            </a:extLst>
          </p:cNvPr>
          <p:cNvGrpSpPr/>
          <p:nvPr/>
        </p:nvGrpSpPr>
        <p:grpSpPr>
          <a:xfrm>
            <a:off x="7678384" y="4130398"/>
            <a:ext cx="3623658" cy="550404"/>
            <a:chOff x="7644894" y="4235549"/>
            <a:chExt cx="3623658" cy="550404"/>
          </a:xfrm>
        </p:grpSpPr>
        <p:sp>
          <p:nvSpPr>
            <p:cNvPr id="66" name="Rounded Rectangle 65"/>
            <p:cNvSpPr/>
            <p:nvPr/>
          </p:nvSpPr>
          <p:spPr>
            <a:xfrm>
              <a:off x="7704552" y="4605953"/>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71" name="Content Placeholder 2"/>
            <p:cNvSpPr txBox="1">
              <a:spLocks/>
            </p:cNvSpPr>
            <p:nvPr/>
          </p:nvSpPr>
          <p:spPr>
            <a:xfrm>
              <a:off x="7644894" y="4302387"/>
              <a:ext cx="247124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Data Visualisation &amp; UX</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95" name="Rounded Rectangle 64">
              <a:extLst>
                <a:ext uri="{FF2B5EF4-FFF2-40B4-BE49-F238E27FC236}">
                  <a16:creationId xmlns:a16="http://schemas.microsoft.com/office/drawing/2014/main" id="{D20E2D4F-FF29-434E-A021-B0868AECBF1F}"/>
                </a:ext>
              </a:extLst>
            </p:cNvPr>
            <p:cNvSpPr/>
            <p:nvPr/>
          </p:nvSpPr>
          <p:spPr>
            <a:xfrm>
              <a:off x="7704552" y="4599204"/>
              <a:ext cx="3199770" cy="1800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nvGrpSpPr>
            <p:cNvPr id="96" name="Group 90">
              <a:extLst>
                <a:ext uri="{FF2B5EF4-FFF2-40B4-BE49-F238E27FC236}">
                  <a16:creationId xmlns:a16="http://schemas.microsoft.com/office/drawing/2014/main" id="{C8795800-0D77-4D3A-97E5-46C07134EAB6}"/>
                </a:ext>
              </a:extLst>
            </p:cNvPr>
            <p:cNvGrpSpPr/>
            <p:nvPr/>
          </p:nvGrpSpPr>
          <p:grpSpPr>
            <a:xfrm>
              <a:off x="10614119" y="4235549"/>
              <a:ext cx="443160" cy="315099"/>
              <a:chOff x="10403116" y="3662397"/>
              <a:chExt cx="443160" cy="315099"/>
            </a:xfrm>
          </p:grpSpPr>
          <p:sp>
            <p:nvSpPr>
              <p:cNvPr id="97" name="Freeform 78">
                <a:extLst>
                  <a:ext uri="{FF2B5EF4-FFF2-40B4-BE49-F238E27FC236}">
                    <a16:creationId xmlns:a16="http://schemas.microsoft.com/office/drawing/2014/main" id="{E695B010-2916-4814-9378-1956D7CCE071}"/>
                  </a:ext>
                </a:extLst>
              </p:cNvPr>
              <p:cNvSpPr/>
              <p:nvPr/>
            </p:nvSpPr>
            <p:spPr>
              <a:xfrm flipV="1">
                <a:off x="10411181" y="3685696"/>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98" name="TextBox 79">
                <a:extLst>
                  <a:ext uri="{FF2B5EF4-FFF2-40B4-BE49-F238E27FC236}">
                    <a16:creationId xmlns:a16="http://schemas.microsoft.com/office/drawing/2014/main" id="{6E1FE98F-1544-473B-AC37-E568CE82007B}"/>
                  </a:ext>
                </a:extLst>
              </p:cNvPr>
              <p:cNvSpPr txBox="1"/>
              <p:nvPr/>
            </p:nvSpPr>
            <p:spPr>
              <a:xfrm>
                <a:off x="10403116" y="3662397"/>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a:ln>
                      <a:noFill/>
                    </a:ln>
                    <a:solidFill>
                      <a:srgbClr val="0A0A0A"/>
                    </a:solidFill>
                    <a:effectLst/>
                    <a:uLnTx/>
                    <a:uFillTx/>
                    <a:latin typeface="Calibri"/>
                    <a:ea typeface="+mn-ea"/>
                    <a:cs typeface="+mn-cs"/>
                  </a:rPr>
                  <a:t>80</a:t>
                </a:r>
                <a:r>
                  <a:rPr kumimoji="0" lang="en-US" sz="1100" b="1" i="0" u="none" strike="noStrike" kern="1200" cap="none" spc="0" normalizeH="0" baseline="0" noProof="0">
                    <a:ln>
                      <a:noFill/>
                    </a:ln>
                    <a:solidFill>
                      <a:srgbClr val="0A0A0A"/>
                    </a:solidFill>
                    <a:effectLst/>
                    <a:uLnTx/>
                    <a:uFillTx/>
                    <a:latin typeface="Calibri"/>
                    <a:ea typeface="+mn-ea"/>
                    <a:cs typeface="+mn-cs"/>
                  </a:rPr>
                  <a:t>%</a:t>
                </a:r>
              </a:p>
            </p:txBody>
          </p:sp>
        </p:grpSp>
      </p:grpSp>
      <p:grpSp>
        <p:nvGrpSpPr>
          <p:cNvPr id="18" name="Groupe 17">
            <a:extLst>
              <a:ext uri="{FF2B5EF4-FFF2-40B4-BE49-F238E27FC236}">
                <a16:creationId xmlns:a16="http://schemas.microsoft.com/office/drawing/2014/main" id="{320BC8E5-CC25-46DE-A54C-048EA3C49BE4}"/>
              </a:ext>
            </a:extLst>
          </p:cNvPr>
          <p:cNvGrpSpPr/>
          <p:nvPr/>
        </p:nvGrpSpPr>
        <p:grpSpPr>
          <a:xfrm>
            <a:off x="7678385" y="4736107"/>
            <a:ext cx="3623657" cy="558037"/>
            <a:chOff x="7619213" y="6107420"/>
            <a:chExt cx="3623657" cy="558037"/>
          </a:xfrm>
        </p:grpSpPr>
        <p:sp>
          <p:nvSpPr>
            <p:cNvPr id="105" name="Content Placeholder 2">
              <a:extLst>
                <a:ext uri="{FF2B5EF4-FFF2-40B4-BE49-F238E27FC236}">
                  <a16:creationId xmlns:a16="http://schemas.microsoft.com/office/drawing/2014/main" id="{D12AFF6D-D04A-4B2D-9582-8FC24A98FE3A}"/>
                </a:ext>
              </a:extLst>
            </p:cNvPr>
            <p:cNvSpPr txBox="1">
              <a:spLocks/>
            </p:cNvSpPr>
            <p:nvPr/>
          </p:nvSpPr>
          <p:spPr>
            <a:xfrm>
              <a:off x="7619213" y="6141892"/>
              <a:ext cx="2316527"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Azure &amp; Power Platform</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106" name="Rounded Rectangle 65">
              <a:extLst>
                <a:ext uri="{FF2B5EF4-FFF2-40B4-BE49-F238E27FC236}">
                  <a16:creationId xmlns:a16="http://schemas.microsoft.com/office/drawing/2014/main" id="{85984846-671F-4C19-A7C6-22BC8EA8066E}"/>
                </a:ext>
              </a:extLst>
            </p:cNvPr>
            <p:cNvSpPr/>
            <p:nvPr/>
          </p:nvSpPr>
          <p:spPr>
            <a:xfrm>
              <a:off x="7678870" y="6485457"/>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07" name="Rounded Rectangle 66">
              <a:extLst>
                <a:ext uri="{FF2B5EF4-FFF2-40B4-BE49-F238E27FC236}">
                  <a16:creationId xmlns:a16="http://schemas.microsoft.com/office/drawing/2014/main" id="{05ABFA69-5535-45CC-A657-B3ABDB2837AF}"/>
                </a:ext>
              </a:extLst>
            </p:cNvPr>
            <p:cNvSpPr/>
            <p:nvPr/>
          </p:nvSpPr>
          <p:spPr>
            <a:xfrm>
              <a:off x="7678870" y="6485457"/>
              <a:ext cx="2790257" cy="162278"/>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nvGrpSpPr>
            <p:cNvPr id="108" name="Group 89">
              <a:extLst>
                <a:ext uri="{FF2B5EF4-FFF2-40B4-BE49-F238E27FC236}">
                  <a16:creationId xmlns:a16="http://schemas.microsoft.com/office/drawing/2014/main" id="{A8867533-BD47-4510-9848-9FCE2B13B20D}"/>
                </a:ext>
              </a:extLst>
            </p:cNvPr>
            <p:cNvGrpSpPr/>
            <p:nvPr/>
          </p:nvGrpSpPr>
          <p:grpSpPr>
            <a:xfrm>
              <a:off x="10164681" y="6107420"/>
              <a:ext cx="444658" cy="321706"/>
              <a:chOff x="9359566" y="4244481"/>
              <a:chExt cx="444658" cy="321706"/>
            </a:xfrm>
          </p:grpSpPr>
          <p:sp>
            <p:nvSpPr>
              <p:cNvPr id="109" name="Freeform 81">
                <a:extLst>
                  <a:ext uri="{FF2B5EF4-FFF2-40B4-BE49-F238E27FC236}">
                    <a16:creationId xmlns:a16="http://schemas.microsoft.com/office/drawing/2014/main" id="{D64A4C71-E653-4C30-96A1-D4891FED5B82}"/>
                  </a:ext>
                </a:extLst>
              </p:cNvPr>
              <p:cNvSpPr/>
              <p:nvPr/>
            </p:nvSpPr>
            <p:spPr>
              <a:xfrm flipV="1">
                <a:off x="9380875" y="4274387"/>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10" name="TextBox 82">
                <a:extLst>
                  <a:ext uri="{FF2B5EF4-FFF2-40B4-BE49-F238E27FC236}">
                    <a16:creationId xmlns:a16="http://schemas.microsoft.com/office/drawing/2014/main" id="{E71903C3-01FB-4591-BED5-88EF130B9D39}"/>
                  </a:ext>
                </a:extLst>
              </p:cNvPr>
              <p:cNvSpPr txBox="1"/>
              <p:nvPr/>
            </p:nvSpPr>
            <p:spPr>
              <a:xfrm>
                <a:off x="9359566" y="4244481"/>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a:ln>
                      <a:noFill/>
                    </a:ln>
                    <a:solidFill>
                      <a:srgbClr val="0A0A0A"/>
                    </a:solidFill>
                    <a:effectLst/>
                    <a:uLnTx/>
                    <a:uFillTx/>
                    <a:latin typeface="Calibri"/>
                    <a:ea typeface="+mn-ea"/>
                    <a:cs typeface="+mn-cs"/>
                  </a:rPr>
                  <a:t>70%</a:t>
                </a:r>
                <a:endParaRPr kumimoji="0" lang="en-US" sz="1100" b="1" i="0" u="none" strike="noStrike" kern="1200" cap="none" spc="0" normalizeH="0" baseline="0" noProof="0">
                  <a:ln>
                    <a:noFill/>
                  </a:ln>
                  <a:solidFill>
                    <a:srgbClr val="0A0A0A"/>
                  </a:solidFill>
                  <a:effectLst/>
                  <a:uLnTx/>
                  <a:uFillTx/>
                  <a:latin typeface="Calibri"/>
                  <a:ea typeface="+mn-ea"/>
                  <a:cs typeface="+mn-cs"/>
                </a:endParaRPr>
              </a:p>
            </p:txBody>
          </p:sp>
        </p:grpSp>
      </p:grpSp>
      <p:pic>
        <p:nvPicPr>
          <p:cNvPr id="16" name="Image 15" descr="Une image contenant homme, personne, ciel, cravate&#10;&#10;Description générée automatiquement">
            <a:extLst>
              <a:ext uri="{FF2B5EF4-FFF2-40B4-BE49-F238E27FC236}">
                <a16:creationId xmlns:a16="http://schemas.microsoft.com/office/drawing/2014/main" id="{4938AA6B-47ED-44F1-820A-3C4E8B61B7CB}"/>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t="13885" b="9420"/>
          <a:stretch/>
        </p:blipFill>
        <p:spPr>
          <a:xfrm>
            <a:off x="1321781" y="1968759"/>
            <a:ext cx="2007690" cy="2077200"/>
          </a:xfrm>
          <a:prstGeom prst="flowChartConnector">
            <a:avLst/>
          </a:prstGeom>
          <a:ln>
            <a:solidFill>
              <a:schemeClr val="tx1">
                <a:lumMod val="65000"/>
              </a:schemeClr>
            </a:solidFill>
          </a:ln>
          <a:effectLst>
            <a:outerShdw blurRad="292100" dist="139700" dir="2700000" algn="tl" rotWithShape="0">
              <a:srgbClr val="333333">
                <a:alpha val="65000"/>
              </a:srgbClr>
            </a:outerShdw>
          </a:effectLst>
        </p:spPr>
      </p:pic>
      <p:pic>
        <p:nvPicPr>
          <p:cNvPr id="36" name="Image 35">
            <a:extLst>
              <a:ext uri="{FF2B5EF4-FFF2-40B4-BE49-F238E27FC236}">
                <a16:creationId xmlns:a16="http://schemas.microsoft.com/office/drawing/2014/main" id="{B34BAC51-1E93-4472-80B8-E7438FA76C7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26343" y="5902211"/>
            <a:ext cx="720000" cy="720000"/>
          </a:xfrm>
          <a:prstGeom prst="rect">
            <a:avLst/>
          </a:prstGeom>
        </p:spPr>
      </p:pic>
      <p:sp>
        <p:nvSpPr>
          <p:cNvPr id="90" name="Freeform 6">
            <a:extLst>
              <a:ext uri="{FF2B5EF4-FFF2-40B4-BE49-F238E27FC236}">
                <a16:creationId xmlns:a16="http://schemas.microsoft.com/office/drawing/2014/main" id="{D3508C4A-4070-48B1-B0F1-22D2E8127E7D}"/>
              </a:ext>
            </a:extLst>
          </p:cNvPr>
          <p:cNvSpPr>
            <a:spLocks noEditPoints="1"/>
          </p:cNvSpPr>
          <p:nvPr/>
        </p:nvSpPr>
        <p:spPr bwMode="auto">
          <a:xfrm>
            <a:off x="3927435" y="5396984"/>
            <a:ext cx="290729" cy="292029"/>
          </a:xfrm>
          <a:custGeom>
            <a:avLst/>
            <a:gdLst>
              <a:gd name="T0" fmla="*/ 6 w 187"/>
              <a:gd name="T1" fmla="*/ 118 h 187"/>
              <a:gd name="T2" fmla="*/ 0 w 187"/>
              <a:gd name="T3" fmla="*/ 187 h 187"/>
              <a:gd name="T4" fmla="*/ 70 w 187"/>
              <a:gd name="T5" fmla="*/ 181 h 187"/>
              <a:gd name="T6" fmla="*/ 187 w 187"/>
              <a:gd name="T7" fmla="*/ 64 h 187"/>
              <a:gd name="T8" fmla="*/ 124 w 187"/>
              <a:gd name="T9" fmla="*/ 0 h 187"/>
              <a:gd name="T10" fmla="*/ 6 w 187"/>
              <a:gd name="T11" fmla="*/ 118 h 187"/>
              <a:gd name="T12" fmla="*/ 34 w 187"/>
              <a:gd name="T13" fmla="*/ 173 h 187"/>
              <a:gd name="T14" fmla="*/ 24 w 187"/>
              <a:gd name="T15" fmla="*/ 163 h 187"/>
              <a:gd name="T16" fmla="*/ 14 w 187"/>
              <a:gd name="T17" fmla="*/ 153 h 187"/>
              <a:gd name="T18" fmla="*/ 17 w 187"/>
              <a:gd name="T19" fmla="*/ 123 h 187"/>
              <a:gd name="T20" fmla="*/ 26 w 187"/>
              <a:gd name="T21" fmla="*/ 139 h 187"/>
              <a:gd name="T22" fmla="*/ 40 w 187"/>
              <a:gd name="T23" fmla="*/ 147 h 187"/>
              <a:gd name="T24" fmla="*/ 49 w 187"/>
              <a:gd name="T25" fmla="*/ 161 h 187"/>
              <a:gd name="T26" fmla="*/ 64 w 187"/>
              <a:gd name="T27" fmla="*/ 170 h 187"/>
              <a:gd name="T28" fmla="*/ 34 w 187"/>
              <a:gd name="T29" fmla="*/ 173 h 187"/>
              <a:gd name="T30" fmla="*/ 172 w 187"/>
              <a:gd name="T31" fmla="*/ 64 h 187"/>
              <a:gd name="T32" fmla="*/ 74 w 187"/>
              <a:gd name="T33" fmla="*/ 161 h 187"/>
              <a:gd name="T34" fmla="*/ 56 w 187"/>
              <a:gd name="T35" fmla="*/ 154 h 187"/>
              <a:gd name="T36" fmla="*/ 53 w 187"/>
              <a:gd name="T37" fmla="*/ 150 h 187"/>
              <a:gd name="T38" fmla="*/ 50 w 187"/>
              <a:gd name="T39" fmla="*/ 145 h 187"/>
              <a:gd name="T40" fmla="*/ 151 w 187"/>
              <a:gd name="T41" fmla="*/ 43 h 187"/>
              <a:gd name="T42" fmla="*/ 172 w 187"/>
              <a:gd name="T43" fmla="*/ 64 h 187"/>
              <a:gd name="T44" fmla="*/ 43 w 187"/>
              <a:gd name="T45" fmla="*/ 137 h 187"/>
              <a:gd name="T46" fmla="*/ 38 w 187"/>
              <a:gd name="T47" fmla="*/ 134 h 187"/>
              <a:gd name="T48" fmla="*/ 34 w 187"/>
              <a:gd name="T49" fmla="*/ 131 h 187"/>
              <a:gd name="T50" fmla="*/ 26 w 187"/>
              <a:gd name="T51" fmla="*/ 113 h 187"/>
              <a:gd name="T52" fmla="*/ 124 w 187"/>
              <a:gd name="T53" fmla="*/ 16 h 187"/>
              <a:gd name="T54" fmla="*/ 144 w 187"/>
              <a:gd name="T55" fmla="*/ 36 h 187"/>
              <a:gd name="T56" fmla="*/ 43 w 187"/>
              <a:gd name="T57" fmla="*/ 13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87">
                <a:moveTo>
                  <a:pt x="6" y="118"/>
                </a:moveTo>
                <a:cubicBezTo>
                  <a:pt x="0" y="187"/>
                  <a:pt x="0" y="187"/>
                  <a:pt x="0" y="187"/>
                </a:cubicBezTo>
                <a:cubicBezTo>
                  <a:pt x="70" y="181"/>
                  <a:pt x="70" y="181"/>
                  <a:pt x="70" y="181"/>
                </a:cubicBezTo>
                <a:cubicBezTo>
                  <a:pt x="187" y="64"/>
                  <a:pt x="187" y="64"/>
                  <a:pt x="187" y="64"/>
                </a:cubicBezTo>
                <a:cubicBezTo>
                  <a:pt x="124" y="0"/>
                  <a:pt x="124" y="0"/>
                  <a:pt x="124" y="0"/>
                </a:cubicBezTo>
                <a:lnTo>
                  <a:pt x="6" y="118"/>
                </a:lnTo>
                <a:close/>
                <a:moveTo>
                  <a:pt x="34" y="173"/>
                </a:moveTo>
                <a:cubicBezTo>
                  <a:pt x="24" y="163"/>
                  <a:pt x="24" y="163"/>
                  <a:pt x="24" y="163"/>
                </a:cubicBezTo>
                <a:cubicBezTo>
                  <a:pt x="14" y="153"/>
                  <a:pt x="14" y="153"/>
                  <a:pt x="14" y="153"/>
                </a:cubicBezTo>
                <a:cubicBezTo>
                  <a:pt x="17" y="123"/>
                  <a:pt x="17" y="123"/>
                  <a:pt x="17" y="123"/>
                </a:cubicBezTo>
                <a:cubicBezTo>
                  <a:pt x="18" y="129"/>
                  <a:pt x="22" y="134"/>
                  <a:pt x="26" y="139"/>
                </a:cubicBezTo>
                <a:cubicBezTo>
                  <a:pt x="30" y="143"/>
                  <a:pt x="35" y="146"/>
                  <a:pt x="40" y="147"/>
                </a:cubicBezTo>
                <a:cubicBezTo>
                  <a:pt x="42" y="152"/>
                  <a:pt x="44" y="157"/>
                  <a:pt x="49" y="161"/>
                </a:cubicBezTo>
                <a:cubicBezTo>
                  <a:pt x="53" y="166"/>
                  <a:pt x="58" y="169"/>
                  <a:pt x="64" y="170"/>
                </a:cubicBezTo>
                <a:lnTo>
                  <a:pt x="34" y="173"/>
                </a:lnTo>
                <a:close/>
                <a:moveTo>
                  <a:pt x="172" y="64"/>
                </a:moveTo>
                <a:cubicBezTo>
                  <a:pt x="74" y="161"/>
                  <a:pt x="74" y="161"/>
                  <a:pt x="74" y="161"/>
                </a:cubicBezTo>
                <a:cubicBezTo>
                  <a:pt x="67" y="161"/>
                  <a:pt x="61" y="158"/>
                  <a:pt x="56" y="154"/>
                </a:cubicBezTo>
                <a:cubicBezTo>
                  <a:pt x="55" y="152"/>
                  <a:pt x="54" y="151"/>
                  <a:pt x="53" y="150"/>
                </a:cubicBezTo>
                <a:cubicBezTo>
                  <a:pt x="52" y="148"/>
                  <a:pt x="51" y="146"/>
                  <a:pt x="50" y="145"/>
                </a:cubicBezTo>
                <a:cubicBezTo>
                  <a:pt x="151" y="43"/>
                  <a:pt x="151" y="43"/>
                  <a:pt x="151" y="43"/>
                </a:cubicBezTo>
                <a:lnTo>
                  <a:pt x="172" y="64"/>
                </a:lnTo>
                <a:close/>
                <a:moveTo>
                  <a:pt x="43" y="137"/>
                </a:moveTo>
                <a:cubicBezTo>
                  <a:pt x="41" y="136"/>
                  <a:pt x="39" y="135"/>
                  <a:pt x="38" y="134"/>
                </a:cubicBezTo>
                <a:cubicBezTo>
                  <a:pt x="36" y="133"/>
                  <a:pt x="35" y="132"/>
                  <a:pt x="34" y="131"/>
                </a:cubicBezTo>
                <a:cubicBezTo>
                  <a:pt x="29" y="126"/>
                  <a:pt x="26" y="120"/>
                  <a:pt x="26" y="113"/>
                </a:cubicBezTo>
                <a:cubicBezTo>
                  <a:pt x="124" y="16"/>
                  <a:pt x="124" y="16"/>
                  <a:pt x="124" y="16"/>
                </a:cubicBezTo>
                <a:cubicBezTo>
                  <a:pt x="144" y="36"/>
                  <a:pt x="144" y="36"/>
                  <a:pt x="144" y="36"/>
                </a:cubicBezTo>
                <a:lnTo>
                  <a:pt x="43" y="13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78" name="TextBox 73">
            <a:extLst>
              <a:ext uri="{FF2B5EF4-FFF2-40B4-BE49-F238E27FC236}">
                <a16:creationId xmlns:a16="http://schemas.microsoft.com/office/drawing/2014/main" id="{CB12777D-23B8-49FE-9F8B-D7A7B31EEDC4}"/>
              </a:ext>
            </a:extLst>
          </p:cNvPr>
          <p:cNvSpPr txBox="1"/>
          <p:nvPr/>
        </p:nvSpPr>
        <p:spPr>
          <a:xfrm>
            <a:off x="10867348" y="2214752"/>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A0A0A"/>
                </a:solidFill>
                <a:effectLst/>
                <a:uLnTx/>
                <a:uFillTx/>
                <a:latin typeface="Calibri"/>
                <a:ea typeface="+mn-ea"/>
                <a:cs typeface="+mn-cs"/>
              </a:rPr>
              <a:t>98%</a:t>
            </a:r>
          </a:p>
        </p:txBody>
      </p:sp>
      <p:sp>
        <p:nvSpPr>
          <p:cNvPr id="81" name="TextBox 73">
            <a:extLst>
              <a:ext uri="{FF2B5EF4-FFF2-40B4-BE49-F238E27FC236}">
                <a16:creationId xmlns:a16="http://schemas.microsoft.com/office/drawing/2014/main" id="{A76B6F36-9523-47C7-BDA2-E3AC05CE809A}"/>
              </a:ext>
            </a:extLst>
          </p:cNvPr>
          <p:cNvSpPr txBox="1"/>
          <p:nvPr/>
        </p:nvSpPr>
        <p:spPr>
          <a:xfrm>
            <a:off x="10861437" y="2831895"/>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A0A0A"/>
                </a:solidFill>
                <a:effectLst/>
                <a:uLnTx/>
                <a:uFillTx/>
                <a:latin typeface="Calibri"/>
                <a:ea typeface="+mn-ea"/>
                <a:cs typeface="+mn-cs"/>
              </a:rPr>
              <a:t>98%</a:t>
            </a:r>
          </a:p>
        </p:txBody>
      </p:sp>
      <p:sp>
        <p:nvSpPr>
          <p:cNvPr id="82" name="TextBox 73">
            <a:extLst>
              <a:ext uri="{FF2B5EF4-FFF2-40B4-BE49-F238E27FC236}">
                <a16:creationId xmlns:a16="http://schemas.microsoft.com/office/drawing/2014/main" id="{22038989-A573-400F-9958-61F5B806882F}"/>
              </a:ext>
            </a:extLst>
          </p:cNvPr>
          <p:cNvSpPr txBox="1"/>
          <p:nvPr/>
        </p:nvSpPr>
        <p:spPr>
          <a:xfrm>
            <a:off x="10856467" y="3512484"/>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A0A0A"/>
                </a:solidFill>
                <a:effectLst/>
                <a:uLnTx/>
                <a:uFillTx/>
                <a:latin typeface="Calibri"/>
                <a:ea typeface="+mn-ea"/>
                <a:cs typeface="+mn-cs"/>
              </a:rPr>
              <a:t>98%</a:t>
            </a:r>
          </a:p>
        </p:txBody>
      </p:sp>
      <p:pic>
        <p:nvPicPr>
          <p:cNvPr id="72" name="Espace réservé pour une image  11">
            <a:extLst>
              <a:ext uri="{FF2B5EF4-FFF2-40B4-BE49-F238E27FC236}">
                <a16:creationId xmlns:a16="http://schemas.microsoft.com/office/drawing/2014/main" id="{56974D5A-31C7-7FE5-4972-82BBDA2EDC4D}"/>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a:xfrm>
            <a:off x="3868452" y="4781471"/>
            <a:ext cx="408693" cy="408693"/>
          </a:xfrm>
          <a:prstGeom prst="rect">
            <a:avLst/>
          </a:prstGeom>
        </p:spPr>
      </p:pic>
    </p:spTree>
    <p:extLst>
      <p:ext uri="{BB962C8B-B14F-4D97-AF65-F5344CB8AC3E}">
        <p14:creationId xmlns:p14="http://schemas.microsoft.com/office/powerpoint/2010/main" val="341716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6" presetClass="entr" presetSubtype="4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Horizontal)">
                                      <p:cBhvr>
                                        <p:cTn id="15" dur="500"/>
                                        <p:tgtEl>
                                          <p:spTgt spid="5"/>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22" presetClass="entr" presetSubtype="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25" grpId="0"/>
      <p:bldP spid="27" grpId="0"/>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355750" y="134406"/>
            <a:ext cx="821268" cy="365125"/>
          </a:xfrm>
        </p:spPr>
        <p:txBody>
          <a:bodyPr/>
          <a:lstStyle/>
          <a:p>
            <a:fld id="{7A5DDAD3-E743-4B29-A948-63E93E36D1BF}" type="slidenum">
              <a:rPr lang="id-ID" smtClean="0"/>
              <a:pPr/>
              <a:t>15</a:t>
            </a:fld>
            <a:endParaRPr lang="id-ID"/>
          </a:p>
        </p:txBody>
      </p:sp>
      <p:sp>
        <p:nvSpPr>
          <p:cNvPr id="3" name="TextBox 2"/>
          <p:cNvSpPr txBox="1"/>
          <p:nvPr/>
        </p:nvSpPr>
        <p:spPr>
          <a:xfrm>
            <a:off x="4665178" y="577262"/>
            <a:ext cx="2850460" cy="523220"/>
          </a:xfrm>
          <a:prstGeom prst="rect">
            <a:avLst/>
          </a:prstGeom>
          <a:noFill/>
        </p:spPr>
        <p:txBody>
          <a:bodyPr wrap="none" rtlCol="0">
            <a:spAutoFit/>
          </a:bodyPr>
          <a:lstStyle/>
          <a:p>
            <a:pPr algn="ctr"/>
            <a:r>
              <a:rPr lang="fr-FR" sz="2800">
                <a:latin typeface="+mj-lt"/>
              </a:rPr>
              <a:t>Noureddine Tas</a:t>
            </a:r>
            <a:endParaRPr lang="id-ID" sz="2800">
              <a:latin typeface="+mj-lt"/>
            </a:endParaRPr>
          </a:p>
        </p:txBody>
      </p:sp>
      <p:sp>
        <p:nvSpPr>
          <p:cNvPr id="4" name="TextBox 3"/>
          <p:cNvSpPr txBox="1"/>
          <p:nvPr/>
        </p:nvSpPr>
        <p:spPr>
          <a:xfrm>
            <a:off x="4950704" y="959030"/>
            <a:ext cx="2279407" cy="338554"/>
          </a:xfrm>
          <a:prstGeom prst="rect">
            <a:avLst/>
          </a:prstGeom>
          <a:noFill/>
        </p:spPr>
        <p:txBody>
          <a:bodyPr wrap="none" rtlCol="0">
            <a:spAutoFit/>
          </a:bodyPr>
          <a:lstStyle/>
          <a:p>
            <a:pPr algn="ctr"/>
            <a:r>
              <a:rPr lang="fr-FR" sz="1600" noProof="1">
                <a:solidFill>
                  <a:schemeClr val="tx2"/>
                </a:solidFill>
                <a:latin typeface="Calibri Light" panose="020F0302020204030204" pitchFamily="34" charset="0"/>
              </a:rPr>
              <a:t>Développeur </a:t>
            </a:r>
            <a:r>
              <a:rPr lang="fr-FR" sz="1600"/>
              <a:t>.</a:t>
            </a:r>
            <a:r>
              <a:rPr lang="fr-FR" sz="1600" noProof="1">
                <a:solidFill>
                  <a:schemeClr val="tx2"/>
                </a:solidFill>
                <a:latin typeface="Calibri Light" panose="020F0302020204030204" pitchFamily="34" charset="0"/>
              </a:rPr>
              <a:t>NET senior</a:t>
            </a:r>
            <a:endParaRPr lang="id-ID" sz="1600">
              <a:solidFill>
                <a:schemeClr val="tx2"/>
              </a:solidFill>
              <a:latin typeface="Calibri Light" panose="020F0302020204030204" pitchFamily="34" charset="0"/>
            </a:endParaRPr>
          </a:p>
        </p:txBody>
      </p:sp>
      <p:sp>
        <p:nvSpPr>
          <p:cNvPr id="21" name="TextBox 23"/>
          <p:cNvSpPr txBox="1"/>
          <p:nvPr/>
        </p:nvSpPr>
        <p:spPr>
          <a:xfrm>
            <a:off x="3826946" y="1997256"/>
            <a:ext cx="2087563"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Raleway" panose="020B0003030101060003" pitchFamily="34" charset="0"/>
              </a:rPr>
              <a:t>Profil</a:t>
            </a:r>
            <a:endParaRPr lang="id-ID" b="1">
              <a:latin typeface="Raleway" panose="020B0003030101060003" pitchFamily="34" charset="0"/>
            </a:endParaRPr>
          </a:p>
        </p:txBody>
      </p:sp>
      <p:cxnSp>
        <p:nvCxnSpPr>
          <p:cNvPr id="24" name="Straight Connector 23"/>
          <p:cNvCxnSpPr/>
          <p:nvPr/>
        </p:nvCxnSpPr>
        <p:spPr>
          <a:xfrm>
            <a:off x="3826946" y="2348634"/>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26946" y="2408547"/>
            <a:ext cx="3700355" cy="2123658"/>
          </a:xfrm>
          <a:prstGeom prst="rect">
            <a:avLst/>
          </a:prstGeom>
        </p:spPr>
        <p:txBody>
          <a:bodyPr wrap="square">
            <a:spAutoFit/>
          </a:bodyPr>
          <a:lstStyle/>
          <a:p>
            <a:pPr algn="just"/>
            <a:r>
              <a:rPr lang="fr-FR" sz="1200"/>
              <a:t>Noureddine est un développeur full stack, passionné, polyvalent et curieux.</a:t>
            </a:r>
          </a:p>
          <a:p>
            <a:pPr algn="just"/>
            <a:endParaRPr lang="fr-FR" sz="1200"/>
          </a:p>
          <a:p>
            <a:pPr algn="just"/>
            <a:r>
              <a:rPr lang="fr-FR" sz="1200"/>
              <a:t>Il a travaillé au sein de plusieurs éditeurs de logiciel, à la mise en place de nouvelles applications, en se basant sur les technologies Microsoft (ASP.NET MVC,  WPF  et WEB API).</a:t>
            </a:r>
          </a:p>
          <a:p>
            <a:pPr algn="just"/>
            <a:endParaRPr lang="fr-FR" sz="1200"/>
          </a:p>
          <a:p>
            <a:pPr algn="just"/>
            <a:r>
              <a:rPr lang="fr-FR" sz="1200"/>
              <a:t>Il prend plaisir à mettre en place des outils et des applications qui facilitent la vie des clients et qui répondent à un besoin fonctionnel.</a:t>
            </a:r>
          </a:p>
        </p:txBody>
      </p:sp>
      <p:sp>
        <p:nvSpPr>
          <p:cNvPr id="27" name="TextBox 23"/>
          <p:cNvSpPr txBox="1"/>
          <p:nvPr/>
        </p:nvSpPr>
        <p:spPr>
          <a:xfrm>
            <a:off x="1040526" y="4601287"/>
            <a:ext cx="2545100"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a:latin typeface="Raleway" panose="020B0003030101060003" pitchFamily="34" charset="0"/>
              </a:rPr>
              <a:t>Noureddine Tas</a:t>
            </a:r>
            <a:endParaRPr lang="id-ID" b="1">
              <a:latin typeface="Raleway" panose="020B0003030101060003" pitchFamily="34" charset="0"/>
            </a:endParaRPr>
          </a:p>
        </p:txBody>
      </p:sp>
      <p:sp>
        <p:nvSpPr>
          <p:cNvPr id="28" name="TextBox 23"/>
          <p:cNvSpPr txBox="1"/>
          <p:nvPr/>
        </p:nvSpPr>
        <p:spPr>
          <a:xfrm>
            <a:off x="1065626" y="4202117"/>
            <a:ext cx="2520000" cy="369332"/>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a:solidFill>
                  <a:schemeClr val="bg1"/>
                </a:solidFill>
                <a:latin typeface="Raleway" panose="020B0003030101060003" pitchFamily="34" charset="0"/>
              </a:rPr>
              <a:t>Développeur </a:t>
            </a:r>
          </a:p>
        </p:txBody>
      </p:sp>
      <p:sp>
        <p:nvSpPr>
          <p:cNvPr id="58" name="TextBox 23"/>
          <p:cNvSpPr txBox="1"/>
          <p:nvPr/>
        </p:nvSpPr>
        <p:spPr>
          <a:xfrm>
            <a:off x="7650067" y="1987099"/>
            <a:ext cx="3352550"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a:latin typeface="Raleway" panose="020B0003030101060003" pitchFamily="34" charset="0"/>
              </a:rPr>
              <a:t>Compétences techniques</a:t>
            </a:r>
            <a:endParaRPr lang="id-ID" b="1">
              <a:latin typeface="Raleway" panose="020B0003030101060003" pitchFamily="34" charset="0"/>
            </a:endParaRPr>
          </a:p>
        </p:txBody>
      </p:sp>
      <p:cxnSp>
        <p:nvCxnSpPr>
          <p:cNvPr id="59" name="Straight Connector 58"/>
          <p:cNvCxnSpPr/>
          <p:nvPr/>
        </p:nvCxnSpPr>
        <p:spPr>
          <a:xfrm>
            <a:off x="7650067" y="2338477"/>
            <a:ext cx="21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7704552" y="2781803"/>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7704552" y="2781803"/>
            <a:ext cx="3451861" cy="172797"/>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7704552" y="3389853"/>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7704552" y="3389853"/>
            <a:ext cx="3426156" cy="182902"/>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7704552" y="4005106"/>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7704551" y="4005106"/>
            <a:ext cx="3426157" cy="18094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a:off x="7704552" y="4605953"/>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7704553" y="4605953"/>
            <a:ext cx="2897346" cy="1800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ontent Placeholder 2"/>
          <p:cNvSpPr txBox="1">
            <a:spLocks/>
          </p:cNvSpPr>
          <p:nvPr/>
        </p:nvSpPr>
        <p:spPr>
          <a:xfrm>
            <a:off x="7644893" y="2460451"/>
            <a:ext cx="2957005"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ASP,NET MVC &amp; WPF &amp; WEB API </a:t>
            </a:r>
            <a:endParaRPr lang="en-US">
              <a:solidFill>
                <a:schemeClr val="tx2"/>
              </a:solidFill>
              <a:latin typeface="+mj-lt"/>
            </a:endParaRPr>
          </a:p>
        </p:txBody>
      </p:sp>
      <p:sp>
        <p:nvSpPr>
          <p:cNvPr id="69" name="Content Placeholder 2"/>
          <p:cNvSpPr txBox="1">
            <a:spLocks/>
          </p:cNvSpPr>
          <p:nvPr/>
        </p:nvSpPr>
        <p:spPr>
          <a:xfrm>
            <a:off x="7644894" y="3088024"/>
            <a:ext cx="2957003"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a:solidFill>
                  <a:schemeClr val="tx2"/>
                </a:solidFill>
                <a:latin typeface="+mj-lt"/>
              </a:rPr>
              <a:t>Langages : C# &amp; JS &amp; TS &amp; HTML </a:t>
            </a:r>
            <a:endParaRPr lang="en-US">
              <a:solidFill>
                <a:schemeClr val="tx2"/>
              </a:solidFill>
              <a:latin typeface="+mj-lt"/>
            </a:endParaRPr>
          </a:p>
        </p:txBody>
      </p:sp>
      <p:sp>
        <p:nvSpPr>
          <p:cNvPr id="70" name="Content Placeholder 2"/>
          <p:cNvSpPr txBox="1">
            <a:spLocks/>
          </p:cNvSpPr>
          <p:nvPr/>
        </p:nvSpPr>
        <p:spPr>
          <a:xfrm>
            <a:off x="7644895" y="3689780"/>
            <a:ext cx="2453354"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SQL Server &amp; TSQL </a:t>
            </a:r>
            <a:endParaRPr lang="en-US">
              <a:solidFill>
                <a:schemeClr val="tx2"/>
              </a:solidFill>
              <a:latin typeface="+mj-lt"/>
            </a:endParaRPr>
          </a:p>
        </p:txBody>
      </p:sp>
      <p:sp>
        <p:nvSpPr>
          <p:cNvPr id="71" name="Content Placeholder 2"/>
          <p:cNvSpPr txBox="1">
            <a:spLocks/>
          </p:cNvSpPr>
          <p:nvPr/>
        </p:nvSpPr>
        <p:spPr>
          <a:xfrm>
            <a:off x="7644894" y="4302387"/>
            <a:ext cx="247124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TU : nUnit &amp; MSTest</a:t>
            </a:r>
            <a:endParaRPr lang="en-US">
              <a:solidFill>
                <a:schemeClr val="tx2"/>
              </a:solidFill>
              <a:latin typeface="+mj-lt"/>
            </a:endParaRPr>
          </a:p>
        </p:txBody>
      </p:sp>
      <p:grpSp>
        <p:nvGrpSpPr>
          <p:cNvPr id="93" name="Group 92"/>
          <p:cNvGrpSpPr/>
          <p:nvPr/>
        </p:nvGrpSpPr>
        <p:grpSpPr>
          <a:xfrm>
            <a:off x="10841351" y="2404559"/>
            <a:ext cx="443160" cy="307216"/>
            <a:chOff x="10841351" y="2404559"/>
            <a:chExt cx="443160" cy="307216"/>
          </a:xfrm>
        </p:grpSpPr>
        <p:sp>
          <p:nvSpPr>
            <p:cNvPr id="73" name="Freeform 72"/>
            <p:cNvSpPr/>
            <p:nvPr/>
          </p:nvSpPr>
          <p:spPr>
            <a:xfrm flipV="1">
              <a:off x="10849818" y="2419975"/>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TextBox 73"/>
            <p:cNvSpPr txBox="1"/>
            <p:nvPr/>
          </p:nvSpPr>
          <p:spPr>
            <a:xfrm>
              <a:off x="10841351" y="2404559"/>
              <a:ext cx="443160" cy="261610"/>
            </a:xfrm>
            <a:prstGeom prst="rect">
              <a:avLst/>
            </a:prstGeom>
            <a:noFill/>
          </p:spPr>
          <p:txBody>
            <a:bodyPr wrap="square" rtlCol="0">
              <a:spAutoFit/>
            </a:bodyPr>
            <a:lstStyle/>
            <a:p>
              <a:pPr algn="ctr"/>
              <a:r>
                <a:rPr lang="en-US" sz="1100" b="1">
                  <a:solidFill>
                    <a:schemeClr val="bg1"/>
                  </a:solidFill>
                </a:rPr>
                <a:t>90%</a:t>
              </a:r>
            </a:p>
          </p:txBody>
        </p:sp>
      </p:grpSp>
      <p:grpSp>
        <p:nvGrpSpPr>
          <p:cNvPr id="92" name="Group 91"/>
          <p:cNvGrpSpPr/>
          <p:nvPr/>
        </p:nvGrpSpPr>
        <p:grpSpPr>
          <a:xfrm>
            <a:off x="10858882" y="3007811"/>
            <a:ext cx="443160" cy="307216"/>
            <a:chOff x="10316425" y="3048026"/>
            <a:chExt cx="443160" cy="307216"/>
          </a:xfrm>
        </p:grpSpPr>
        <p:sp>
          <p:nvSpPr>
            <p:cNvPr id="76" name="Freeform 75"/>
            <p:cNvSpPr/>
            <p:nvPr/>
          </p:nvSpPr>
          <p:spPr>
            <a:xfrm flipV="1">
              <a:off x="10324892" y="3063442"/>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TextBox 76"/>
            <p:cNvSpPr txBox="1"/>
            <p:nvPr/>
          </p:nvSpPr>
          <p:spPr>
            <a:xfrm>
              <a:off x="10316425" y="3048026"/>
              <a:ext cx="443160" cy="261610"/>
            </a:xfrm>
            <a:prstGeom prst="rect">
              <a:avLst/>
            </a:prstGeom>
            <a:noFill/>
          </p:spPr>
          <p:txBody>
            <a:bodyPr wrap="square" rtlCol="0">
              <a:spAutoFit/>
            </a:bodyPr>
            <a:lstStyle/>
            <a:p>
              <a:pPr algn="ctr"/>
              <a:r>
                <a:rPr lang="fr-FR" sz="1100" b="1">
                  <a:solidFill>
                    <a:schemeClr val="bg1"/>
                  </a:solidFill>
                </a:rPr>
                <a:t>90</a:t>
              </a:r>
              <a:r>
                <a:rPr lang="en-US" sz="1100" b="1">
                  <a:solidFill>
                    <a:schemeClr val="bg1"/>
                  </a:solidFill>
                </a:rPr>
                <a:t>%</a:t>
              </a:r>
            </a:p>
          </p:txBody>
        </p:sp>
      </p:grpSp>
      <p:grpSp>
        <p:nvGrpSpPr>
          <p:cNvPr id="91" name="Group 90"/>
          <p:cNvGrpSpPr/>
          <p:nvPr/>
        </p:nvGrpSpPr>
        <p:grpSpPr>
          <a:xfrm>
            <a:off x="10814198" y="3630461"/>
            <a:ext cx="454353" cy="335989"/>
            <a:chOff x="10603195" y="3641585"/>
            <a:chExt cx="454353" cy="335989"/>
          </a:xfrm>
        </p:grpSpPr>
        <p:sp>
          <p:nvSpPr>
            <p:cNvPr id="79" name="Freeform 78"/>
            <p:cNvSpPr/>
            <p:nvPr/>
          </p:nvSpPr>
          <p:spPr>
            <a:xfrm flipV="1">
              <a:off x="10603195" y="3685774"/>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TextBox 79"/>
            <p:cNvSpPr txBox="1"/>
            <p:nvPr/>
          </p:nvSpPr>
          <p:spPr>
            <a:xfrm>
              <a:off x="10614388" y="3641585"/>
              <a:ext cx="443160" cy="261610"/>
            </a:xfrm>
            <a:prstGeom prst="rect">
              <a:avLst/>
            </a:prstGeom>
            <a:noFill/>
          </p:spPr>
          <p:txBody>
            <a:bodyPr wrap="square" rtlCol="0">
              <a:spAutoFit/>
            </a:bodyPr>
            <a:lstStyle/>
            <a:p>
              <a:pPr algn="ctr"/>
              <a:r>
                <a:rPr lang="fr-FR" sz="1100" b="1">
                  <a:solidFill>
                    <a:schemeClr val="bg1"/>
                  </a:solidFill>
                </a:rPr>
                <a:t>90</a:t>
              </a:r>
              <a:r>
                <a:rPr lang="en-US" sz="1100" b="1">
                  <a:solidFill>
                    <a:schemeClr val="bg1"/>
                  </a:solidFill>
                </a:rPr>
                <a:t>%</a:t>
              </a:r>
            </a:p>
          </p:txBody>
        </p:sp>
      </p:grpSp>
      <p:grpSp>
        <p:nvGrpSpPr>
          <p:cNvPr id="90" name="Group 89"/>
          <p:cNvGrpSpPr/>
          <p:nvPr/>
        </p:nvGrpSpPr>
        <p:grpSpPr>
          <a:xfrm>
            <a:off x="10334929" y="4258505"/>
            <a:ext cx="443160" cy="307216"/>
            <a:chOff x="9916288" y="4257884"/>
            <a:chExt cx="443160" cy="307216"/>
          </a:xfrm>
        </p:grpSpPr>
        <p:sp>
          <p:nvSpPr>
            <p:cNvPr id="82" name="Freeform 81"/>
            <p:cNvSpPr/>
            <p:nvPr/>
          </p:nvSpPr>
          <p:spPr>
            <a:xfrm flipV="1">
              <a:off x="9924755" y="4273300"/>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TextBox 82"/>
            <p:cNvSpPr txBox="1"/>
            <p:nvPr/>
          </p:nvSpPr>
          <p:spPr>
            <a:xfrm>
              <a:off x="9916288" y="4257884"/>
              <a:ext cx="443160" cy="261610"/>
            </a:xfrm>
            <a:prstGeom prst="rect">
              <a:avLst/>
            </a:prstGeom>
            <a:noFill/>
          </p:spPr>
          <p:txBody>
            <a:bodyPr wrap="square" rtlCol="0">
              <a:spAutoFit/>
            </a:bodyPr>
            <a:lstStyle/>
            <a:p>
              <a:pPr algn="ctr"/>
              <a:r>
                <a:rPr lang="fr-FR" sz="1100" b="1">
                  <a:solidFill>
                    <a:schemeClr val="bg1"/>
                  </a:solidFill>
                </a:rPr>
                <a:t>8</a:t>
              </a:r>
              <a:r>
                <a:rPr lang="id-ID" sz="1100" b="1">
                  <a:solidFill>
                    <a:schemeClr val="bg1"/>
                  </a:solidFill>
                </a:rPr>
                <a:t>0</a:t>
              </a:r>
              <a:r>
                <a:rPr lang="en-US" sz="1100" b="1">
                  <a:solidFill>
                    <a:schemeClr val="bg1"/>
                  </a:solidFill>
                </a:rPr>
                <a:t>%</a:t>
              </a:r>
            </a:p>
          </p:txBody>
        </p:sp>
      </p:grpSp>
      <p:sp>
        <p:nvSpPr>
          <p:cNvPr id="84" name="Rounded Rectangle 83"/>
          <p:cNvSpPr/>
          <p:nvPr/>
        </p:nvSpPr>
        <p:spPr>
          <a:xfrm>
            <a:off x="7704551" y="5251386"/>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a:off x="7704549" y="5251386"/>
            <a:ext cx="2211739" cy="17469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ontent Placeholder 2"/>
          <p:cNvSpPr txBox="1">
            <a:spLocks/>
          </p:cNvSpPr>
          <p:nvPr/>
        </p:nvSpPr>
        <p:spPr>
          <a:xfrm>
            <a:off x="7644893" y="4947820"/>
            <a:ext cx="2542816"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Devops &amp; Azure</a:t>
            </a:r>
            <a:endParaRPr lang="en-US">
              <a:solidFill>
                <a:schemeClr val="tx2"/>
              </a:solidFill>
              <a:latin typeface="+mj-lt"/>
            </a:endParaRPr>
          </a:p>
        </p:txBody>
      </p:sp>
      <p:grpSp>
        <p:nvGrpSpPr>
          <p:cNvPr id="89" name="Group 88"/>
          <p:cNvGrpSpPr/>
          <p:nvPr/>
        </p:nvGrpSpPr>
        <p:grpSpPr>
          <a:xfrm>
            <a:off x="10037235" y="4869285"/>
            <a:ext cx="443160" cy="360196"/>
            <a:chOff x="9914848" y="4887858"/>
            <a:chExt cx="443160" cy="322675"/>
          </a:xfrm>
        </p:grpSpPr>
        <p:sp>
          <p:nvSpPr>
            <p:cNvPr id="87" name="Freeform 86"/>
            <p:cNvSpPr/>
            <p:nvPr/>
          </p:nvSpPr>
          <p:spPr>
            <a:xfrm flipV="1">
              <a:off x="9924754" y="4918733"/>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TextBox 87"/>
            <p:cNvSpPr txBox="1"/>
            <p:nvPr/>
          </p:nvSpPr>
          <p:spPr>
            <a:xfrm>
              <a:off x="9914848" y="4887858"/>
              <a:ext cx="443160" cy="261610"/>
            </a:xfrm>
            <a:prstGeom prst="rect">
              <a:avLst/>
            </a:prstGeom>
            <a:noFill/>
          </p:spPr>
          <p:txBody>
            <a:bodyPr wrap="square" rtlCol="0">
              <a:spAutoFit/>
            </a:bodyPr>
            <a:lstStyle/>
            <a:p>
              <a:pPr algn="ctr"/>
              <a:r>
                <a:rPr lang="fr-FR" sz="1100" b="1">
                  <a:solidFill>
                    <a:schemeClr val="bg1"/>
                  </a:solidFill>
                </a:rPr>
                <a:t>60%</a:t>
              </a:r>
              <a:endParaRPr lang="en-US" sz="1100" b="1">
                <a:solidFill>
                  <a:schemeClr val="bg1"/>
                </a:solidFill>
              </a:endParaRPr>
            </a:p>
          </p:txBody>
        </p:sp>
      </p:grpSp>
      <p:pic>
        <p:nvPicPr>
          <p:cNvPr id="75" name="Picture 2" descr="Résultat de recherche d'images pour &quot;Logo Transparent Linkedin&quot;">
            <a:hlinkClick r:id="rId2"/>
            <a:extLst>
              <a:ext uri="{FF2B5EF4-FFF2-40B4-BE49-F238E27FC236}">
                <a16:creationId xmlns:a16="http://schemas.microsoft.com/office/drawing/2014/main" id="{BE6FB6D2-B279-4CA3-883D-4CD4253F35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4862" y="4970619"/>
            <a:ext cx="296427" cy="296427"/>
          </a:xfrm>
          <a:prstGeom prst="rect">
            <a:avLst/>
          </a:prstGeom>
          <a:noFill/>
          <a:extLst>
            <a:ext uri="{909E8E84-426E-40DD-AFC4-6F175D3DCCD1}">
              <a14:hiddenFill xmlns:a14="http://schemas.microsoft.com/office/drawing/2010/main">
                <a:solidFill>
                  <a:srgbClr val="FFFFFF"/>
                </a:solidFill>
              </a14:hiddenFill>
            </a:ext>
          </a:extLst>
        </p:spPr>
      </p:pic>
      <p:pic>
        <p:nvPicPr>
          <p:cNvPr id="17" name="Espace réservé pour une image  16" descr="Une image contenant personne, homme, mur, posant&#10;&#10;Description générée automatiquement">
            <a:extLst>
              <a:ext uri="{FF2B5EF4-FFF2-40B4-BE49-F238E27FC236}">
                <a16:creationId xmlns:a16="http://schemas.microsoft.com/office/drawing/2014/main" id="{72524489-7FED-47DE-A4F1-6AA29EE8601A}"/>
              </a:ext>
            </a:extLst>
          </p:cNvPr>
          <p:cNvPicPr>
            <a:picLocks noGrp="1" noChangeAspect="1"/>
          </p:cNvPicPr>
          <p:nvPr>
            <p:ph type="pic" sz="quarter" idx="13"/>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791" r="791"/>
          <a:stretch>
            <a:fillRect/>
          </a:stretch>
        </p:blipFill>
        <p:spPr>
          <a:xfrm>
            <a:off x="1274476" y="1901867"/>
            <a:ext cx="2077200" cy="2077200"/>
          </a:xfrm>
          <a:prstGeom prst="flowChartConnector">
            <a:avLst/>
          </a:prstGeom>
          <a:ln>
            <a:solidFill>
              <a:schemeClr val="tx1">
                <a:lumMod val="65000"/>
              </a:schemeClr>
            </a:solidFill>
          </a:ln>
        </p:spPr>
      </p:pic>
      <p:grpSp>
        <p:nvGrpSpPr>
          <p:cNvPr id="49" name="Group 4">
            <a:extLst>
              <a:ext uri="{FF2B5EF4-FFF2-40B4-BE49-F238E27FC236}">
                <a16:creationId xmlns:a16="http://schemas.microsoft.com/office/drawing/2014/main" id="{CBB24706-FE77-30BD-4E5D-817434BCF2EC}"/>
              </a:ext>
            </a:extLst>
          </p:cNvPr>
          <p:cNvGrpSpPr/>
          <p:nvPr/>
        </p:nvGrpSpPr>
        <p:grpSpPr>
          <a:xfrm>
            <a:off x="5314502" y="271718"/>
            <a:ext cx="1425895" cy="1376617"/>
            <a:chOff x="5314502" y="537541"/>
            <a:chExt cx="1425895" cy="1376617"/>
          </a:xfrm>
        </p:grpSpPr>
        <p:grpSp>
          <p:nvGrpSpPr>
            <p:cNvPr id="50" name="Group 5">
              <a:extLst>
                <a:ext uri="{FF2B5EF4-FFF2-40B4-BE49-F238E27FC236}">
                  <a16:creationId xmlns:a16="http://schemas.microsoft.com/office/drawing/2014/main" id="{F127D963-C3EE-3170-6751-2092444B1325}"/>
                </a:ext>
              </a:extLst>
            </p:cNvPr>
            <p:cNvGrpSpPr/>
            <p:nvPr/>
          </p:nvGrpSpPr>
          <p:grpSpPr>
            <a:xfrm>
              <a:off x="5314502" y="537541"/>
              <a:ext cx="616898" cy="398711"/>
              <a:chOff x="7324056" y="694593"/>
              <a:chExt cx="616898" cy="398711"/>
            </a:xfrm>
          </p:grpSpPr>
          <p:sp>
            <p:nvSpPr>
              <p:cNvPr id="55" name="Freeform 23">
                <a:extLst>
                  <a:ext uri="{FF2B5EF4-FFF2-40B4-BE49-F238E27FC236}">
                    <a16:creationId xmlns:a16="http://schemas.microsoft.com/office/drawing/2014/main" id="{9E5D57EA-B60C-C477-715B-A98F777C2B67}"/>
                  </a:ext>
                </a:extLst>
              </p:cNvPr>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56" name="Freeform 25">
                <a:extLst>
                  <a:ext uri="{FF2B5EF4-FFF2-40B4-BE49-F238E27FC236}">
                    <a16:creationId xmlns:a16="http://schemas.microsoft.com/office/drawing/2014/main" id="{0F826F59-4347-F304-DEA4-88798CC1E294}"/>
                  </a:ext>
                </a:extLst>
              </p:cNvPr>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57" name="Freeform 27">
                <a:extLst>
                  <a:ext uri="{FF2B5EF4-FFF2-40B4-BE49-F238E27FC236}">
                    <a16:creationId xmlns:a16="http://schemas.microsoft.com/office/drawing/2014/main" id="{5800FBDE-3D0B-3A01-27AA-B1FF712D0D02}"/>
                  </a:ext>
                </a:extLst>
              </p:cNvPr>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51" name="Group 6">
              <a:extLst>
                <a:ext uri="{FF2B5EF4-FFF2-40B4-BE49-F238E27FC236}">
                  <a16:creationId xmlns:a16="http://schemas.microsoft.com/office/drawing/2014/main" id="{3A5FBD85-82B9-8E33-2253-8A5556A467D4}"/>
                </a:ext>
              </a:extLst>
            </p:cNvPr>
            <p:cNvGrpSpPr/>
            <p:nvPr/>
          </p:nvGrpSpPr>
          <p:grpSpPr>
            <a:xfrm>
              <a:off x="6261313" y="1506868"/>
              <a:ext cx="479084" cy="407290"/>
              <a:chOff x="8086770" y="1485428"/>
              <a:chExt cx="479084" cy="407290"/>
            </a:xfrm>
          </p:grpSpPr>
          <p:sp>
            <p:nvSpPr>
              <p:cNvPr id="52" name="Freeform 24">
                <a:extLst>
                  <a:ext uri="{FF2B5EF4-FFF2-40B4-BE49-F238E27FC236}">
                    <a16:creationId xmlns:a16="http://schemas.microsoft.com/office/drawing/2014/main" id="{2D2023CE-7E1B-71CB-2735-E22ECF250CC3}"/>
                  </a:ext>
                </a:extLst>
              </p:cNvPr>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53" name="Freeform 26">
                <a:extLst>
                  <a:ext uri="{FF2B5EF4-FFF2-40B4-BE49-F238E27FC236}">
                    <a16:creationId xmlns:a16="http://schemas.microsoft.com/office/drawing/2014/main" id="{2358ADCD-26B4-8991-CE3B-246A1C12E7DD}"/>
                  </a:ext>
                </a:extLst>
              </p:cNvPr>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54" name="Freeform 28">
                <a:extLst>
                  <a:ext uri="{FF2B5EF4-FFF2-40B4-BE49-F238E27FC236}">
                    <a16:creationId xmlns:a16="http://schemas.microsoft.com/office/drawing/2014/main" id="{6FFC0838-916B-0C78-5566-E9A2334C2024}"/>
                  </a:ext>
                </a:extLst>
              </p:cNvPr>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sp>
        <p:nvSpPr>
          <p:cNvPr id="78" name="Content Placeholder 19">
            <a:extLst>
              <a:ext uri="{FF2B5EF4-FFF2-40B4-BE49-F238E27FC236}">
                <a16:creationId xmlns:a16="http://schemas.microsoft.com/office/drawing/2014/main" id="{70C246DA-259B-5579-D8DA-EFDE8BA6ECBF}"/>
              </a:ext>
            </a:extLst>
          </p:cNvPr>
          <p:cNvSpPr txBox="1">
            <a:spLocks/>
          </p:cNvSpPr>
          <p:nvPr/>
        </p:nvSpPr>
        <p:spPr>
          <a:xfrm>
            <a:off x="4393388" y="5145189"/>
            <a:ext cx="3091593" cy="3693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fr-FR" sz="1400" b="1"/>
              <a:t>Master 2 Informatique</a:t>
            </a:r>
            <a:endParaRPr lang="id-ID" sz="1400" b="1"/>
          </a:p>
        </p:txBody>
      </p:sp>
      <p:pic>
        <p:nvPicPr>
          <p:cNvPr id="81" name="Espace réservé pour une image  11">
            <a:extLst>
              <a:ext uri="{FF2B5EF4-FFF2-40B4-BE49-F238E27FC236}">
                <a16:creationId xmlns:a16="http://schemas.microsoft.com/office/drawing/2014/main" id="{0114C352-00CE-D5D1-5D69-CD5C0F68840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3954254" y="5173440"/>
            <a:ext cx="408693" cy="408693"/>
          </a:xfrm>
          <a:prstGeom prst="rect">
            <a:avLst/>
          </a:prstGeom>
        </p:spPr>
      </p:pic>
      <p:sp>
        <p:nvSpPr>
          <p:cNvPr id="94" name="TextBox 23">
            <a:extLst>
              <a:ext uri="{FF2B5EF4-FFF2-40B4-BE49-F238E27FC236}">
                <a16:creationId xmlns:a16="http://schemas.microsoft.com/office/drawing/2014/main" id="{81BD5CFF-0D70-B534-A6DB-B4EBC0878688}"/>
              </a:ext>
            </a:extLst>
          </p:cNvPr>
          <p:cNvSpPr txBox="1"/>
          <p:nvPr/>
        </p:nvSpPr>
        <p:spPr>
          <a:xfrm>
            <a:off x="3898464" y="4658956"/>
            <a:ext cx="3433589"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Certifications &amp; diplômes</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95" name="Straight Connector 25">
            <a:extLst>
              <a:ext uri="{FF2B5EF4-FFF2-40B4-BE49-F238E27FC236}">
                <a16:creationId xmlns:a16="http://schemas.microsoft.com/office/drawing/2014/main" id="{36CB9051-BC72-9A8E-BE15-C6F082E93E87}"/>
              </a:ext>
            </a:extLst>
          </p:cNvPr>
          <p:cNvCxnSpPr/>
          <p:nvPr/>
        </p:nvCxnSpPr>
        <p:spPr>
          <a:xfrm>
            <a:off x="3898465" y="5010334"/>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73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1000"/>
                                        <p:tgtEl>
                                          <p:spTgt spid="28"/>
                                        </p:tgtEl>
                                      </p:cBhvr>
                                    </p:animEffect>
                                    <p:anim calcmode="lin" valueType="num">
                                      <p:cBhvr>
                                        <p:cTn id="16" dur="1000" fill="hold"/>
                                        <p:tgtEl>
                                          <p:spTgt spid="28"/>
                                        </p:tgtEl>
                                        <p:attrNameLst>
                                          <p:attrName>ppt_x</p:attrName>
                                        </p:attrNameLst>
                                      </p:cBhvr>
                                      <p:tavLst>
                                        <p:tav tm="0">
                                          <p:val>
                                            <p:strVal val="#ppt_x"/>
                                          </p:val>
                                        </p:tav>
                                        <p:tav tm="100000">
                                          <p:val>
                                            <p:strVal val="#ppt_x"/>
                                          </p:val>
                                        </p:tav>
                                      </p:tavLst>
                                    </p:anim>
                                    <p:anim calcmode="lin" valueType="num">
                                      <p:cBhvr>
                                        <p:cTn id="17" dur="1000" fill="hold"/>
                                        <p:tgtEl>
                                          <p:spTgt spid="28"/>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22" presetClass="entr" presetSubtype="8"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par>
                                <p:cTn id="36" presetID="22" presetClass="entr" presetSubtype="8" fill="hold"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left)">
                                      <p:cBhvr>
                                        <p:cTn id="38" dur="500"/>
                                        <p:tgtEl>
                                          <p:spTgt spid="59"/>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wipe(left)">
                                      <p:cBhvr>
                                        <p:cTn id="46" dur="500"/>
                                        <p:tgtEl>
                                          <p:spTgt spid="60"/>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wipe(left)">
                                      <p:cBhvr>
                                        <p:cTn id="50" dur="500"/>
                                        <p:tgtEl>
                                          <p:spTgt spid="61"/>
                                        </p:tgtEl>
                                      </p:cBhvr>
                                    </p:animEffect>
                                  </p:childTnLst>
                                </p:cTn>
                              </p:par>
                            </p:childTnLst>
                          </p:cTn>
                        </p:par>
                        <p:par>
                          <p:cTn id="51" fill="hold">
                            <p:stCondLst>
                              <p:cond delay="4000"/>
                            </p:stCondLst>
                            <p:childTnLst>
                              <p:par>
                                <p:cTn id="52" presetID="47" presetClass="entr" presetSubtype="0" fill="hold" nodeType="afterEffect">
                                  <p:stCondLst>
                                    <p:cond delay="0"/>
                                  </p:stCondLst>
                                  <p:childTnLst>
                                    <p:set>
                                      <p:cBhvr>
                                        <p:cTn id="53" dur="1" fill="hold">
                                          <p:stCondLst>
                                            <p:cond delay="0"/>
                                          </p:stCondLst>
                                        </p:cTn>
                                        <p:tgtEl>
                                          <p:spTgt spid="93"/>
                                        </p:tgtEl>
                                        <p:attrNameLst>
                                          <p:attrName>style.visibility</p:attrName>
                                        </p:attrNameLst>
                                      </p:cBhvr>
                                      <p:to>
                                        <p:strVal val="visible"/>
                                      </p:to>
                                    </p:set>
                                    <p:animEffect transition="in" filter="fade">
                                      <p:cBhvr>
                                        <p:cTn id="54" dur="1000"/>
                                        <p:tgtEl>
                                          <p:spTgt spid="93"/>
                                        </p:tgtEl>
                                      </p:cBhvr>
                                    </p:animEffect>
                                    <p:anim calcmode="lin" valueType="num">
                                      <p:cBhvr>
                                        <p:cTn id="55" dur="1000" fill="hold"/>
                                        <p:tgtEl>
                                          <p:spTgt spid="93"/>
                                        </p:tgtEl>
                                        <p:attrNameLst>
                                          <p:attrName>ppt_x</p:attrName>
                                        </p:attrNameLst>
                                      </p:cBhvr>
                                      <p:tavLst>
                                        <p:tav tm="0">
                                          <p:val>
                                            <p:strVal val="#ppt_x"/>
                                          </p:val>
                                        </p:tav>
                                        <p:tav tm="100000">
                                          <p:val>
                                            <p:strVal val="#ppt_x"/>
                                          </p:val>
                                        </p:tav>
                                      </p:tavLst>
                                    </p:anim>
                                    <p:anim calcmode="lin" valueType="num">
                                      <p:cBhvr>
                                        <p:cTn id="56" dur="1000" fill="hold"/>
                                        <p:tgtEl>
                                          <p:spTgt spid="93"/>
                                        </p:tgtEl>
                                        <p:attrNameLst>
                                          <p:attrName>ppt_y</p:attrName>
                                        </p:attrNameLst>
                                      </p:cBhvr>
                                      <p:tavLst>
                                        <p:tav tm="0">
                                          <p:val>
                                            <p:strVal val="#ppt_y-.1"/>
                                          </p:val>
                                        </p:tav>
                                        <p:tav tm="100000">
                                          <p:val>
                                            <p:strVal val="#ppt_y"/>
                                          </p:val>
                                        </p:tav>
                                      </p:tavLst>
                                    </p:anim>
                                  </p:childTnLst>
                                </p:cTn>
                              </p:par>
                            </p:childTnLst>
                          </p:cTn>
                        </p:par>
                        <p:par>
                          <p:cTn id="57" fill="hold">
                            <p:stCondLst>
                              <p:cond delay="5000"/>
                            </p:stCondLst>
                            <p:childTnLst>
                              <p:par>
                                <p:cTn id="58" presetID="10" presetClass="entr" presetSubtype="0" fill="hold" grpId="0" nodeType="after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fade">
                                      <p:cBhvr>
                                        <p:cTn id="60" dur="500"/>
                                        <p:tgtEl>
                                          <p:spTgt spid="69"/>
                                        </p:tgtEl>
                                      </p:cBhvr>
                                    </p:animEffect>
                                  </p:childTnLst>
                                </p:cTn>
                              </p:par>
                            </p:childTnLst>
                          </p:cTn>
                        </p:par>
                        <p:par>
                          <p:cTn id="61" fill="hold">
                            <p:stCondLst>
                              <p:cond delay="5500"/>
                            </p:stCondLst>
                            <p:childTnLst>
                              <p:par>
                                <p:cTn id="62" presetID="22" presetClass="entr" presetSubtype="8" fill="hold" grpId="0" nodeType="after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wipe(left)">
                                      <p:cBhvr>
                                        <p:cTn id="64" dur="500"/>
                                        <p:tgtEl>
                                          <p:spTgt spid="62"/>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500"/>
                                        <p:tgtEl>
                                          <p:spTgt spid="63"/>
                                        </p:tgtEl>
                                      </p:cBhvr>
                                    </p:animEffect>
                                  </p:childTnLst>
                                </p:cTn>
                              </p:par>
                            </p:childTnLst>
                          </p:cTn>
                        </p:par>
                        <p:par>
                          <p:cTn id="69" fill="hold">
                            <p:stCondLst>
                              <p:cond delay="6500"/>
                            </p:stCondLst>
                            <p:childTnLst>
                              <p:par>
                                <p:cTn id="70" presetID="47" presetClass="entr" presetSubtype="0"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fade">
                                      <p:cBhvr>
                                        <p:cTn id="72" dur="1000"/>
                                        <p:tgtEl>
                                          <p:spTgt spid="92"/>
                                        </p:tgtEl>
                                      </p:cBhvr>
                                    </p:animEffect>
                                    <p:anim calcmode="lin" valueType="num">
                                      <p:cBhvr>
                                        <p:cTn id="73" dur="1000" fill="hold"/>
                                        <p:tgtEl>
                                          <p:spTgt spid="92"/>
                                        </p:tgtEl>
                                        <p:attrNameLst>
                                          <p:attrName>ppt_x</p:attrName>
                                        </p:attrNameLst>
                                      </p:cBhvr>
                                      <p:tavLst>
                                        <p:tav tm="0">
                                          <p:val>
                                            <p:strVal val="#ppt_x"/>
                                          </p:val>
                                        </p:tav>
                                        <p:tav tm="100000">
                                          <p:val>
                                            <p:strVal val="#ppt_x"/>
                                          </p:val>
                                        </p:tav>
                                      </p:tavLst>
                                    </p:anim>
                                    <p:anim calcmode="lin" valueType="num">
                                      <p:cBhvr>
                                        <p:cTn id="74" dur="1000" fill="hold"/>
                                        <p:tgtEl>
                                          <p:spTgt spid="92"/>
                                        </p:tgtEl>
                                        <p:attrNameLst>
                                          <p:attrName>ppt_y</p:attrName>
                                        </p:attrNameLst>
                                      </p:cBhvr>
                                      <p:tavLst>
                                        <p:tav tm="0">
                                          <p:val>
                                            <p:strVal val="#ppt_y-.1"/>
                                          </p:val>
                                        </p:tav>
                                        <p:tav tm="100000">
                                          <p:val>
                                            <p:strVal val="#ppt_y"/>
                                          </p:val>
                                        </p:tav>
                                      </p:tavLst>
                                    </p:anim>
                                  </p:childTnLst>
                                </p:cTn>
                              </p:par>
                            </p:childTnLst>
                          </p:cTn>
                        </p:par>
                        <p:par>
                          <p:cTn id="75" fill="hold">
                            <p:stCondLst>
                              <p:cond delay="7500"/>
                            </p:stCondLst>
                            <p:childTnLst>
                              <p:par>
                                <p:cTn id="76" presetID="10" presetClass="entr" presetSubtype="0" fill="hold" grpId="0" nodeType="afterEffect">
                                  <p:stCondLst>
                                    <p:cond delay="0"/>
                                  </p:stCondLst>
                                  <p:childTnLst>
                                    <p:set>
                                      <p:cBhvr>
                                        <p:cTn id="77" dur="1" fill="hold">
                                          <p:stCondLst>
                                            <p:cond delay="0"/>
                                          </p:stCondLst>
                                        </p:cTn>
                                        <p:tgtEl>
                                          <p:spTgt spid="70"/>
                                        </p:tgtEl>
                                        <p:attrNameLst>
                                          <p:attrName>style.visibility</p:attrName>
                                        </p:attrNameLst>
                                      </p:cBhvr>
                                      <p:to>
                                        <p:strVal val="visible"/>
                                      </p:to>
                                    </p:set>
                                    <p:animEffect transition="in" filter="fade">
                                      <p:cBhvr>
                                        <p:cTn id="78" dur="500"/>
                                        <p:tgtEl>
                                          <p:spTgt spid="70"/>
                                        </p:tgtEl>
                                      </p:cBhvr>
                                    </p:animEffect>
                                  </p:childTnLst>
                                </p:cTn>
                              </p:par>
                            </p:childTnLst>
                          </p:cTn>
                        </p:par>
                        <p:par>
                          <p:cTn id="79" fill="hold">
                            <p:stCondLst>
                              <p:cond delay="8000"/>
                            </p:stCondLst>
                            <p:childTnLst>
                              <p:par>
                                <p:cTn id="80" presetID="22" presetClass="entr" presetSubtype="8" fill="hold" grpId="0" nodeType="after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wipe(left)">
                                      <p:cBhvr>
                                        <p:cTn id="82" dur="500"/>
                                        <p:tgtEl>
                                          <p:spTgt spid="64"/>
                                        </p:tgtEl>
                                      </p:cBhvr>
                                    </p:animEffect>
                                  </p:childTnLst>
                                </p:cTn>
                              </p:par>
                            </p:childTnLst>
                          </p:cTn>
                        </p:par>
                        <p:par>
                          <p:cTn id="83" fill="hold">
                            <p:stCondLst>
                              <p:cond delay="8500"/>
                            </p:stCondLst>
                            <p:childTnLst>
                              <p:par>
                                <p:cTn id="84" presetID="22" presetClass="entr" presetSubtype="8" fill="hold" grpId="0" nodeType="afterEffect">
                                  <p:stCondLst>
                                    <p:cond delay="0"/>
                                  </p:stCondLst>
                                  <p:childTnLst>
                                    <p:set>
                                      <p:cBhvr>
                                        <p:cTn id="85" dur="1" fill="hold">
                                          <p:stCondLst>
                                            <p:cond delay="0"/>
                                          </p:stCondLst>
                                        </p:cTn>
                                        <p:tgtEl>
                                          <p:spTgt spid="65"/>
                                        </p:tgtEl>
                                        <p:attrNameLst>
                                          <p:attrName>style.visibility</p:attrName>
                                        </p:attrNameLst>
                                      </p:cBhvr>
                                      <p:to>
                                        <p:strVal val="visible"/>
                                      </p:to>
                                    </p:set>
                                    <p:animEffect transition="in" filter="wipe(left)">
                                      <p:cBhvr>
                                        <p:cTn id="86" dur="500"/>
                                        <p:tgtEl>
                                          <p:spTgt spid="65"/>
                                        </p:tgtEl>
                                      </p:cBhvr>
                                    </p:animEffect>
                                  </p:childTnLst>
                                </p:cTn>
                              </p:par>
                            </p:childTnLst>
                          </p:cTn>
                        </p:par>
                        <p:par>
                          <p:cTn id="87" fill="hold">
                            <p:stCondLst>
                              <p:cond delay="9000"/>
                            </p:stCondLst>
                            <p:childTnLst>
                              <p:par>
                                <p:cTn id="88" presetID="47" presetClass="entr" presetSubtype="0" fill="hold" nodeType="after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fade">
                                      <p:cBhvr>
                                        <p:cTn id="90" dur="1000"/>
                                        <p:tgtEl>
                                          <p:spTgt spid="91"/>
                                        </p:tgtEl>
                                      </p:cBhvr>
                                    </p:animEffect>
                                    <p:anim calcmode="lin" valueType="num">
                                      <p:cBhvr>
                                        <p:cTn id="91" dur="1000" fill="hold"/>
                                        <p:tgtEl>
                                          <p:spTgt spid="91"/>
                                        </p:tgtEl>
                                        <p:attrNameLst>
                                          <p:attrName>ppt_x</p:attrName>
                                        </p:attrNameLst>
                                      </p:cBhvr>
                                      <p:tavLst>
                                        <p:tav tm="0">
                                          <p:val>
                                            <p:strVal val="#ppt_x"/>
                                          </p:val>
                                        </p:tav>
                                        <p:tav tm="100000">
                                          <p:val>
                                            <p:strVal val="#ppt_x"/>
                                          </p:val>
                                        </p:tav>
                                      </p:tavLst>
                                    </p:anim>
                                    <p:anim calcmode="lin" valueType="num">
                                      <p:cBhvr>
                                        <p:cTn id="92" dur="1000" fill="hold"/>
                                        <p:tgtEl>
                                          <p:spTgt spid="91"/>
                                        </p:tgtEl>
                                        <p:attrNameLst>
                                          <p:attrName>ppt_y</p:attrName>
                                        </p:attrNameLst>
                                      </p:cBhvr>
                                      <p:tavLst>
                                        <p:tav tm="0">
                                          <p:val>
                                            <p:strVal val="#ppt_y-.1"/>
                                          </p:val>
                                        </p:tav>
                                        <p:tav tm="100000">
                                          <p:val>
                                            <p:strVal val="#ppt_y"/>
                                          </p:val>
                                        </p:tav>
                                      </p:tavLst>
                                    </p:anim>
                                  </p:childTnLst>
                                </p:cTn>
                              </p:par>
                            </p:childTnLst>
                          </p:cTn>
                        </p:par>
                        <p:par>
                          <p:cTn id="93" fill="hold">
                            <p:stCondLst>
                              <p:cond delay="10000"/>
                            </p:stCondLst>
                            <p:childTnLst>
                              <p:par>
                                <p:cTn id="94" presetID="10" presetClass="entr" presetSubtype="0" fill="hold" grpId="0" nodeType="afterEffect">
                                  <p:stCondLst>
                                    <p:cond delay="0"/>
                                  </p:stCondLst>
                                  <p:childTnLst>
                                    <p:set>
                                      <p:cBhvr>
                                        <p:cTn id="95" dur="1" fill="hold">
                                          <p:stCondLst>
                                            <p:cond delay="0"/>
                                          </p:stCondLst>
                                        </p:cTn>
                                        <p:tgtEl>
                                          <p:spTgt spid="71"/>
                                        </p:tgtEl>
                                        <p:attrNameLst>
                                          <p:attrName>style.visibility</p:attrName>
                                        </p:attrNameLst>
                                      </p:cBhvr>
                                      <p:to>
                                        <p:strVal val="visible"/>
                                      </p:to>
                                    </p:set>
                                    <p:animEffect transition="in" filter="fade">
                                      <p:cBhvr>
                                        <p:cTn id="96" dur="500"/>
                                        <p:tgtEl>
                                          <p:spTgt spid="71"/>
                                        </p:tgtEl>
                                      </p:cBhvr>
                                    </p:animEffect>
                                  </p:childTnLst>
                                </p:cTn>
                              </p:par>
                            </p:childTnLst>
                          </p:cTn>
                        </p:par>
                        <p:par>
                          <p:cTn id="97" fill="hold">
                            <p:stCondLst>
                              <p:cond delay="10500"/>
                            </p:stCondLst>
                            <p:childTnLst>
                              <p:par>
                                <p:cTn id="98" presetID="22" presetClass="entr" presetSubtype="8" fill="hold" grpId="0" nodeType="afterEffect">
                                  <p:stCondLst>
                                    <p:cond delay="0"/>
                                  </p:stCondLst>
                                  <p:childTnLst>
                                    <p:set>
                                      <p:cBhvr>
                                        <p:cTn id="99" dur="1" fill="hold">
                                          <p:stCondLst>
                                            <p:cond delay="0"/>
                                          </p:stCondLst>
                                        </p:cTn>
                                        <p:tgtEl>
                                          <p:spTgt spid="66"/>
                                        </p:tgtEl>
                                        <p:attrNameLst>
                                          <p:attrName>style.visibility</p:attrName>
                                        </p:attrNameLst>
                                      </p:cBhvr>
                                      <p:to>
                                        <p:strVal val="visible"/>
                                      </p:to>
                                    </p:set>
                                    <p:animEffect transition="in" filter="wipe(left)">
                                      <p:cBhvr>
                                        <p:cTn id="100" dur="500"/>
                                        <p:tgtEl>
                                          <p:spTgt spid="66"/>
                                        </p:tgtEl>
                                      </p:cBhvr>
                                    </p:animEffect>
                                  </p:childTnLst>
                                </p:cTn>
                              </p:par>
                            </p:childTnLst>
                          </p:cTn>
                        </p:par>
                        <p:par>
                          <p:cTn id="101" fill="hold">
                            <p:stCondLst>
                              <p:cond delay="11000"/>
                            </p:stCondLst>
                            <p:childTnLst>
                              <p:par>
                                <p:cTn id="102" presetID="22" presetClass="entr" presetSubtype="8" fill="hold" grpId="0" nodeType="after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wipe(left)">
                                      <p:cBhvr>
                                        <p:cTn id="104" dur="500"/>
                                        <p:tgtEl>
                                          <p:spTgt spid="67"/>
                                        </p:tgtEl>
                                      </p:cBhvr>
                                    </p:animEffect>
                                  </p:childTnLst>
                                </p:cTn>
                              </p:par>
                            </p:childTnLst>
                          </p:cTn>
                        </p:par>
                        <p:par>
                          <p:cTn id="105" fill="hold">
                            <p:stCondLst>
                              <p:cond delay="11500"/>
                            </p:stCondLst>
                            <p:childTnLst>
                              <p:par>
                                <p:cTn id="106" presetID="47" presetClass="entr" presetSubtype="0" fill="hold" nodeType="afterEffect">
                                  <p:stCondLst>
                                    <p:cond delay="0"/>
                                  </p:stCondLst>
                                  <p:childTnLst>
                                    <p:set>
                                      <p:cBhvr>
                                        <p:cTn id="107" dur="1" fill="hold">
                                          <p:stCondLst>
                                            <p:cond delay="0"/>
                                          </p:stCondLst>
                                        </p:cTn>
                                        <p:tgtEl>
                                          <p:spTgt spid="90"/>
                                        </p:tgtEl>
                                        <p:attrNameLst>
                                          <p:attrName>style.visibility</p:attrName>
                                        </p:attrNameLst>
                                      </p:cBhvr>
                                      <p:to>
                                        <p:strVal val="visible"/>
                                      </p:to>
                                    </p:set>
                                    <p:animEffect transition="in" filter="fade">
                                      <p:cBhvr>
                                        <p:cTn id="108" dur="1000"/>
                                        <p:tgtEl>
                                          <p:spTgt spid="90"/>
                                        </p:tgtEl>
                                      </p:cBhvr>
                                    </p:animEffect>
                                    <p:anim calcmode="lin" valueType="num">
                                      <p:cBhvr>
                                        <p:cTn id="109" dur="1000" fill="hold"/>
                                        <p:tgtEl>
                                          <p:spTgt spid="90"/>
                                        </p:tgtEl>
                                        <p:attrNameLst>
                                          <p:attrName>ppt_x</p:attrName>
                                        </p:attrNameLst>
                                      </p:cBhvr>
                                      <p:tavLst>
                                        <p:tav tm="0">
                                          <p:val>
                                            <p:strVal val="#ppt_x"/>
                                          </p:val>
                                        </p:tav>
                                        <p:tav tm="100000">
                                          <p:val>
                                            <p:strVal val="#ppt_x"/>
                                          </p:val>
                                        </p:tav>
                                      </p:tavLst>
                                    </p:anim>
                                    <p:anim calcmode="lin" valueType="num">
                                      <p:cBhvr>
                                        <p:cTn id="110" dur="1000" fill="hold"/>
                                        <p:tgtEl>
                                          <p:spTgt spid="90"/>
                                        </p:tgtEl>
                                        <p:attrNameLst>
                                          <p:attrName>ppt_y</p:attrName>
                                        </p:attrNameLst>
                                      </p:cBhvr>
                                      <p:tavLst>
                                        <p:tav tm="0">
                                          <p:val>
                                            <p:strVal val="#ppt_y-.1"/>
                                          </p:val>
                                        </p:tav>
                                        <p:tav tm="100000">
                                          <p:val>
                                            <p:strVal val="#ppt_y"/>
                                          </p:val>
                                        </p:tav>
                                      </p:tavLst>
                                    </p:anim>
                                  </p:childTnLst>
                                </p:cTn>
                              </p:par>
                            </p:childTnLst>
                          </p:cTn>
                        </p:par>
                        <p:par>
                          <p:cTn id="111" fill="hold">
                            <p:stCondLst>
                              <p:cond delay="12500"/>
                            </p:stCondLst>
                            <p:childTnLst>
                              <p:par>
                                <p:cTn id="112" presetID="10" presetClass="entr" presetSubtype="0" fill="hold" grpId="0" nodeType="afterEffect">
                                  <p:stCondLst>
                                    <p:cond delay="0"/>
                                  </p:stCondLst>
                                  <p:childTnLst>
                                    <p:set>
                                      <p:cBhvr>
                                        <p:cTn id="113" dur="1" fill="hold">
                                          <p:stCondLst>
                                            <p:cond delay="0"/>
                                          </p:stCondLst>
                                        </p:cTn>
                                        <p:tgtEl>
                                          <p:spTgt spid="86"/>
                                        </p:tgtEl>
                                        <p:attrNameLst>
                                          <p:attrName>style.visibility</p:attrName>
                                        </p:attrNameLst>
                                      </p:cBhvr>
                                      <p:to>
                                        <p:strVal val="visible"/>
                                      </p:to>
                                    </p:set>
                                    <p:animEffect transition="in" filter="fade">
                                      <p:cBhvr>
                                        <p:cTn id="114" dur="500"/>
                                        <p:tgtEl>
                                          <p:spTgt spid="86"/>
                                        </p:tgtEl>
                                      </p:cBhvr>
                                    </p:animEffect>
                                  </p:childTnLst>
                                </p:cTn>
                              </p:par>
                            </p:childTnLst>
                          </p:cTn>
                        </p:par>
                        <p:par>
                          <p:cTn id="115" fill="hold">
                            <p:stCondLst>
                              <p:cond delay="13000"/>
                            </p:stCondLst>
                            <p:childTnLst>
                              <p:par>
                                <p:cTn id="116" presetID="22" presetClass="entr" presetSubtype="8" fill="hold" grpId="0" nodeType="afterEffect">
                                  <p:stCondLst>
                                    <p:cond delay="0"/>
                                  </p:stCondLst>
                                  <p:childTnLst>
                                    <p:set>
                                      <p:cBhvr>
                                        <p:cTn id="117" dur="1" fill="hold">
                                          <p:stCondLst>
                                            <p:cond delay="0"/>
                                          </p:stCondLst>
                                        </p:cTn>
                                        <p:tgtEl>
                                          <p:spTgt spid="84"/>
                                        </p:tgtEl>
                                        <p:attrNameLst>
                                          <p:attrName>style.visibility</p:attrName>
                                        </p:attrNameLst>
                                      </p:cBhvr>
                                      <p:to>
                                        <p:strVal val="visible"/>
                                      </p:to>
                                    </p:set>
                                    <p:animEffect transition="in" filter="wipe(left)">
                                      <p:cBhvr>
                                        <p:cTn id="118" dur="500"/>
                                        <p:tgtEl>
                                          <p:spTgt spid="84"/>
                                        </p:tgtEl>
                                      </p:cBhvr>
                                    </p:animEffect>
                                  </p:childTnLst>
                                </p:cTn>
                              </p:par>
                            </p:childTnLst>
                          </p:cTn>
                        </p:par>
                        <p:par>
                          <p:cTn id="119" fill="hold">
                            <p:stCondLst>
                              <p:cond delay="13500"/>
                            </p:stCondLst>
                            <p:childTnLst>
                              <p:par>
                                <p:cTn id="120" presetID="22" presetClass="entr" presetSubtype="8" fill="hold" grpId="0" nodeType="afterEffect">
                                  <p:stCondLst>
                                    <p:cond delay="0"/>
                                  </p:stCondLst>
                                  <p:childTnLst>
                                    <p:set>
                                      <p:cBhvr>
                                        <p:cTn id="121" dur="1" fill="hold">
                                          <p:stCondLst>
                                            <p:cond delay="0"/>
                                          </p:stCondLst>
                                        </p:cTn>
                                        <p:tgtEl>
                                          <p:spTgt spid="85"/>
                                        </p:tgtEl>
                                        <p:attrNameLst>
                                          <p:attrName>style.visibility</p:attrName>
                                        </p:attrNameLst>
                                      </p:cBhvr>
                                      <p:to>
                                        <p:strVal val="visible"/>
                                      </p:to>
                                    </p:set>
                                    <p:animEffect transition="in" filter="wipe(left)">
                                      <p:cBhvr>
                                        <p:cTn id="122" dur="500"/>
                                        <p:tgtEl>
                                          <p:spTgt spid="85"/>
                                        </p:tgtEl>
                                      </p:cBhvr>
                                    </p:animEffect>
                                  </p:childTnLst>
                                </p:cTn>
                              </p:par>
                            </p:childTnLst>
                          </p:cTn>
                        </p:par>
                        <p:par>
                          <p:cTn id="123" fill="hold">
                            <p:stCondLst>
                              <p:cond delay="14000"/>
                            </p:stCondLst>
                            <p:childTnLst>
                              <p:par>
                                <p:cTn id="124" presetID="47" presetClass="entr" presetSubtype="0" fill="hold" nodeType="afterEffect">
                                  <p:stCondLst>
                                    <p:cond delay="0"/>
                                  </p:stCondLst>
                                  <p:childTnLst>
                                    <p:set>
                                      <p:cBhvr>
                                        <p:cTn id="125" dur="1" fill="hold">
                                          <p:stCondLst>
                                            <p:cond delay="0"/>
                                          </p:stCondLst>
                                        </p:cTn>
                                        <p:tgtEl>
                                          <p:spTgt spid="89"/>
                                        </p:tgtEl>
                                        <p:attrNameLst>
                                          <p:attrName>style.visibility</p:attrName>
                                        </p:attrNameLst>
                                      </p:cBhvr>
                                      <p:to>
                                        <p:strVal val="visible"/>
                                      </p:to>
                                    </p:set>
                                    <p:animEffect transition="in" filter="fade">
                                      <p:cBhvr>
                                        <p:cTn id="126" dur="1000"/>
                                        <p:tgtEl>
                                          <p:spTgt spid="89"/>
                                        </p:tgtEl>
                                      </p:cBhvr>
                                    </p:animEffect>
                                    <p:anim calcmode="lin" valueType="num">
                                      <p:cBhvr>
                                        <p:cTn id="127" dur="1000" fill="hold"/>
                                        <p:tgtEl>
                                          <p:spTgt spid="89"/>
                                        </p:tgtEl>
                                        <p:attrNameLst>
                                          <p:attrName>ppt_x</p:attrName>
                                        </p:attrNameLst>
                                      </p:cBhvr>
                                      <p:tavLst>
                                        <p:tav tm="0">
                                          <p:val>
                                            <p:strVal val="#ppt_x"/>
                                          </p:val>
                                        </p:tav>
                                        <p:tav tm="100000">
                                          <p:val>
                                            <p:strVal val="#ppt_x"/>
                                          </p:val>
                                        </p:tav>
                                      </p:tavLst>
                                    </p:anim>
                                    <p:anim calcmode="lin" valueType="num">
                                      <p:cBhvr>
                                        <p:cTn id="128" dur="1000" fill="hold"/>
                                        <p:tgtEl>
                                          <p:spTgt spid="89"/>
                                        </p:tgtEl>
                                        <p:attrNameLst>
                                          <p:attrName>ppt_y</p:attrName>
                                        </p:attrNameLst>
                                      </p:cBhvr>
                                      <p:tavLst>
                                        <p:tav tm="0">
                                          <p:val>
                                            <p:strVal val="#ppt_y-.1"/>
                                          </p:val>
                                        </p:tav>
                                        <p:tav tm="100000">
                                          <p:val>
                                            <p:strVal val="#ppt_y"/>
                                          </p:val>
                                        </p:tav>
                                      </p:tavLst>
                                    </p:anim>
                                  </p:childTnLst>
                                </p:cTn>
                              </p:par>
                              <p:par>
                                <p:cTn id="129" presetID="16" presetClass="entr" presetSubtype="42" fill="hold" nodeType="withEffect">
                                  <p:stCondLst>
                                    <p:cond delay="0"/>
                                  </p:stCondLst>
                                  <p:childTnLst>
                                    <p:set>
                                      <p:cBhvr>
                                        <p:cTn id="130" dur="1" fill="hold">
                                          <p:stCondLst>
                                            <p:cond delay="0"/>
                                          </p:stCondLst>
                                        </p:cTn>
                                        <p:tgtEl>
                                          <p:spTgt spid="49"/>
                                        </p:tgtEl>
                                        <p:attrNameLst>
                                          <p:attrName>style.visibility</p:attrName>
                                        </p:attrNameLst>
                                      </p:cBhvr>
                                      <p:to>
                                        <p:strVal val="visible"/>
                                      </p:to>
                                    </p:set>
                                    <p:animEffect transition="in" filter="barn(outHorizontal)">
                                      <p:cBhvr>
                                        <p:cTn id="131" dur="500"/>
                                        <p:tgtEl>
                                          <p:spTgt spid="49"/>
                                        </p:tgtEl>
                                      </p:cBhvr>
                                    </p:animEffect>
                                  </p:childTnLst>
                                </p:cTn>
                              </p:par>
                            </p:childTnLst>
                          </p:cTn>
                        </p:par>
                        <p:par>
                          <p:cTn id="132" fill="hold">
                            <p:stCondLst>
                              <p:cond delay="15000"/>
                            </p:stCondLst>
                            <p:childTnLst>
                              <p:par>
                                <p:cTn id="133" presetID="10" presetClass="entr" presetSubtype="0" fill="hold" grpId="0" nodeType="afterEffect">
                                  <p:stCondLst>
                                    <p:cond delay="0"/>
                                  </p:stCondLst>
                                  <p:childTnLst>
                                    <p:set>
                                      <p:cBhvr>
                                        <p:cTn id="134" dur="1" fill="hold">
                                          <p:stCondLst>
                                            <p:cond delay="0"/>
                                          </p:stCondLst>
                                        </p:cTn>
                                        <p:tgtEl>
                                          <p:spTgt spid="94"/>
                                        </p:tgtEl>
                                        <p:attrNameLst>
                                          <p:attrName>style.visibility</p:attrName>
                                        </p:attrNameLst>
                                      </p:cBhvr>
                                      <p:to>
                                        <p:strVal val="visible"/>
                                      </p:to>
                                    </p:set>
                                    <p:animEffect transition="in" filter="fade">
                                      <p:cBhvr>
                                        <p:cTn id="135" dur="500"/>
                                        <p:tgtEl>
                                          <p:spTgt spid="94"/>
                                        </p:tgtEl>
                                      </p:cBhvr>
                                    </p:animEffect>
                                  </p:childTnLst>
                                </p:cTn>
                              </p:par>
                              <p:par>
                                <p:cTn id="136" presetID="22" presetClass="entr" presetSubtype="8" fill="hold" nodeType="withEffect">
                                  <p:stCondLst>
                                    <p:cond delay="0"/>
                                  </p:stCondLst>
                                  <p:childTnLst>
                                    <p:set>
                                      <p:cBhvr>
                                        <p:cTn id="137" dur="1" fill="hold">
                                          <p:stCondLst>
                                            <p:cond delay="0"/>
                                          </p:stCondLst>
                                        </p:cTn>
                                        <p:tgtEl>
                                          <p:spTgt spid="95"/>
                                        </p:tgtEl>
                                        <p:attrNameLst>
                                          <p:attrName>style.visibility</p:attrName>
                                        </p:attrNameLst>
                                      </p:cBhvr>
                                      <p:to>
                                        <p:strVal val="visible"/>
                                      </p:to>
                                    </p:set>
                                    <p:animEffect transition="in" filter="wipe(left)">
                                      <p:cBhvr>
                                        <p:cTn id="13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1" grpId="0"/>
      <p:bldP spid="14" grpId="0"/>
      <p:bldP spid="27" grpId="0"/>
      <p:bldP spid="28" grpId="0" animBg="1"/>
      <p:bldP spid="58" grpId="0"/>
      <p:bldP spid="60" grpId="0" animBg="1"/>
      <p:bldP spid="61" grpId="0" animBg="1"/>
      <p:bldP spid="62" grpId="0" animBg="1"/>
      <p:bldP spid="63" grpId="0" animBg="1"/>
      <p:bldP spid="64" grpId="0" animBg="1"/>
      <p:bldP spid="65" grpId="0" animBg="1"/>
      <p:bldP spid="66" grpId="0" animBg="1"/>
      <p:bldP spid="67" grpId="0" animBg="1"/>
      <p:bldP spid="68" grpId="0"/>
      <p:bldP spid="69" grpId="0"/>
      <p:bldP spid="70" grpId="0"/>
      <p:bldP spid="71" grpId="0"/>
      <p:bldP spid="84" grpId="0" animBg="1"/>
      <p:bldP spid="85" grpId="0" animBg="1"/>
      <p:bldP spid="86" grpId="0"/>
      <p:bldP spid="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355750" y="134406"/>
            <a:ext cx="821268"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200" b="1" i="0" u="none" strike="noStrike" kern="1200" cap="none" spc="0" normalizeH="0" baseline="0" noProof="0" smtClean="0">
                <a:ln>
                  <a:noFill/>
                </a:ln>
                <a:solidFill>
                  <a:srgbClr val="0A0A0A"/>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id-ID" sz="1200" b="1" i="0" u="none" strike="noStrike" kern="1200" cap="none" spc="0" normalizeH="0" baseline="0" noProof="0">
              <a:ln>
                <a:noFill/>
              </a:ln>
              <a:solidFill>
                <a:srgbClr val="0A0A0A"/>
              </a:solidFill>
              <a:effectLst/>
              <a:uLnTx/>
              <a:uFillTx/>
              <a:latin typeface="Calibri"/>
              <a:ea typeface="+mn-ea"/>
              <a:cs typeface="+mn-cs"/>
            </a:endParaRPr>
          </a:p>
        </p:txBody>
      </p:sp>
      <p:sp>
        <p:nvSpPr>
          <p:cNvPr id="3" name="TextBox 2"/>
          <p:cNvSpPr txBox="1"/>
          <p:nvPr/>
        </p:nvSpPr>
        <p:spPr>
          <a:xfrm>
            <a:off x="3977497" y="577262"/>
            <a:ext cx="422583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srgbClr val="FFFFFF"/>
                </a:solidFill>
                <a:effectLst/>
                <a:uLnTx/>
                <a:uFillTx/>
                <a:latin typeface="Raleway"/>
                <a:ea typeface="+mn-ea"/>
                <a:cs typeface="+mn-cs"/>
              </a:rPr>
              <a:t>Franck Servant-Roumey</a:t>
            </a:r>
            <a:endParaRPr kumimoji="0" lang="id-ID" sz="2800" b="0" i="0" u="none" strike="noStrike" kern="1200" cap="none" spc="0" normalizeH="0" baseline="0" noProof="0">
              <a:ln>
                <a:noFill/>
              </a:ln>
              <a:solidFill>
                <a:srgbClr val="FFFFFF"/>
              </a:solidFill>
              <a:effectLst/>
              <a:uLnTx/>
              <a:uFillTx/>
              <a:latin typeface="Raleway"/>
              <a:ea typeface="+mn-ea"/>
              <a:cs typeface="+mn-cs"/>
            </a:endParaRPr>
          </a:p>
        </p:txBody>
      </p:sp>
      <p:sp>
        <p:nvSpPr>
          <p:cNvPr id="4" name="TextBox 3"/>
          <p:cNvSpPr txBox="1"/>
          <p:nvPr/>
        </p:nvSpPr>
        <p:spPr>
          <a:xfrm>
            <a:off x="5093147" y="925680"/>
            <a:ext cx="220125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1">
                <a:ln>
                  <a:noFill/>
                </a:ln>
                <a:solidFill>
                  <a:srgbClr val="D8D8D8"/>
                </a:solidFill>
                <a:effectLst/>
                <a:uLnTx/>
                <a:uFillTx/>
                <a:latin typeface="Calibri Light" panose="020F0302020204030204" pitchFamily="34" charset="0"/>
                <a:ea typeface="+mn-ea"/>
                <a:cs typeface="+mn-cs"/>
              </a:rPr>
              <a:t>Expert</a:t>
            </a:r>
            <a:r>
              <a:rPr kumimoji="0" lang="fr-FR" sz="1600" b="0" i="0" u="none" strike="noStrike" kern="1200" cap="none" spc="0" normalizeH="0" noProof="1">
                <a:ln>
                  <a:noFill/>
                </a:ln>
                <a:solidFill>
                  <a:srgbClr val="D8D8D8"/>
                </a:solidFill>
                <a:effectLst/>
                <a:uLnTx/>
                <a:uFillTx/>
                <a:latin typeface="Calibri Light" panose="020F0302020204030204" pitchFamily="34" charset="0"/>
                <a:ea typeface="+mn-ea"/>
                <a:cs typeface="+mn-cs"/>
              </a:rPr>
              <a:t> Data Platform</a:t>
            </a:r>
            <a:endParaRPr kumimoji="0" lang="id-ID" sz="1600" b="0" i="0" u="none" strike="noStrike" kern="1200" cap="none" spc="0" normalizeH="0" baseline="0" noProof="0">
              <a:ln>
                <a:noFill/>
              </a:ln>
              <a:solidFill>
                <a:srgbClr val="D8D8D8"/>
              </a:solidFill>
              <a:effectLst/>
              <a:uLnTx/>
              <a:uFillTx/>
              <a:latin typeface="Calibri Light" panose="020F0302020204030204" pitchFamily="34" charset="0"/>
              <a:ea typeface="+mn-ea"/>
              <a:cs typeface="+mn-cs"/>
            </a:endParaRPr>
          </a:p>
        </p:txBody>
      </p:sp>
      <p:grpSp>
        <p:nvGrpSpPr>
          <p:cNvPr id="5" name="Group 4"/>
          <p:cNvGrpSpPr/>
          <p:nvPr/>
        </p:nvGrpSpPr>
        <p:grpSpPr>
          <a:xfrm>
            <a:off x="5314502" y="271718"/>
            <a:ext cx="1425895" cy="1376617"/>
            <a:chOff x="5314502" y="537541"/>
            <a:chExt cx="1425895" cy="1376617"/>
          </a:xfrm>
        </p:grpSpPr>
        <p:grpSp>
          <p:nvGrpSpPr>
            <p:cNvPr id="6" name="Group 5"/>
            <p:cNvGrpSpPr/>
            <p:nvPr/>
          </p:nvGrpSpPr>
          <p:grpSpPr>
            <a:xfrm>
              <a:off x="5314502" y="537541"/>
              <a:ext cx="616898" cy="398711"/>
              <a:chOff x="7324056" y="694593"/>
              <a:chExt cx="616898" cy="398711"/>
            </a:xfrm>
          </p:grpSpPr>
          <p:sp>
            <p:nvSpPr>
              <p:cNvPr id="11" name="Freeform 23"/>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2" name="Freeform 25"/>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reeform 27"/>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7" name="Group 6"/>
            <p:cNvGrpSpPr/>
            <p:nvPr/>
          </p:nvGrpSpPr>
          <p:grpSpPr>
            <a:xfrm>
              <a:off x="6261313" y="1506868"/>
              <a:ext cx="479084" cy="407290"/>
              <a:chOff x="8086770" y="1485428"/>
              <a:chExt cx="479084" cy="407290"/>
            </a:xfrm>
          </p:grpSpPr>
          <p:sp>
            <p:nvSpPr>
              <p:cNvPr id="8" name="Freeform 24"/>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Freeform 26"/>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reeform 28"/>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29" name="Groupe 28">
            <a:extLst>
              <a:ext uri="{FF2B5EF4-FFF2-40B4-BE49-F238E27FC236}">
                <a16:creationId xmlns:a16="http://schemas.microsoft.com/office/drawing/2014/main" id="{2E8C26AC-37F8-4E98-BAA1-B2548EC65205}"/>
              </a:ext>
            </a:extLst>
          </p:cNvPr>
          <p:cNvGrpSpPr/>
          <p:nvPr/>
        </p:nvGrpSpPr>
        <p:grpSpPr>
          <a:xfrm>
            <a:off x="3826946" y="1525066"/>
            <a:ext cx="2087563" cy="369332"/>
            <a:chOff x="3826946" y="1775316"/>
            <a:chExt cx="2087563" cy="369332"/>
          </a:xfrm>
        </p:grpSpPr>
        <p:sp>
          <p:nvSpPr>
            <p:cNvPr id="21" name="TextBox 23"/>
            <p:cNvSpPr txBox="1"/>
            <p:nvPr/>
          </p:nvSpPr>
          <p:spPr>
            <a:xfrm>
              <a:off x="3826946" y="1775316"/>
              <a:ext cx="2087563"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Profil</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24" name="Straight Connector 23"/>
            <p:cNvCxnSpPr>
              <a:cxnSpLocks/>
            </p:cNvCxnSpPr>
            <p:nvPr/>
          </p:nvCxnSpPr>
          <p:spPr>
            <a:xfrm>
              <a:off x="3826946" y="2126694"/>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3826946" y="1936357"/>
            <a:ext cx="3700355" cy="203132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rgbClr val="FFFFFF"/>
                </a:solidFill>
                <a:effectLst/>
                <a:uLnTx/>
                <a:uFillTx/>
                <a:latin typeface="Calibri"/>
                <a:ea typeface="+mn-ea"/>
                <a:cs typeface="+mn-cs"/>
              </a:rPr>
              <a:t>Après + de 30 ans d’expérience dans le monde des bases</a:t>
            </a:r>
            <a:r>
              <a:rPr kumimoji="0" lang="fr-FR" sz="1200" b="0" i="0" u="none" strike="noStrike" kern="1200" cap="none" spc="0" normalizeH="0" noProof="0">
                <a:ln>
                  <a:noFill/>
                </a:ln>
                <a:solidFill>
                  <a:srgbClr val="FFFFFF"/>
                </a:solidFill>
                <a:effectLst/>
                <a:uLnTx/>
                <a:uFillTx/>
                <a:latin typeface="Calibri"/>
                <a:ea typeface="+mn-ea"/>
                <a:cs typeface="+mn-cs"/>
              </a:rPr>
              <a:t> de données, Franck vous accompagne dans la définition, mise en œuvre et optimisation de votre architecture Data.</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fr-FR" sz="700" b="0" i="0" u="none" strike="noStrike" kern="1200" cap="none" spc="0" normalizeH="0" baseline="0" noProof="0">
              <a:ln>
                <a:noFill/>
              </a:ln>
              <a:solidFill>
                <a:srgbClr val="FFFFFF"/>
              </a:solidFill>
              <a:effectLst/>
              <a:uLnTx/>
              <a:uFillTx/>
              <a:latin typeface="Calibri"/>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fr-FR" sz="1200">
                <a:solidFill>
                  <a:srgbClr val="FFFFFF"/>
                </a:solidFill>
                <a:latin typeface="Calibri"/>
              </a:rPr>
              <a:t>Ses différents postes de direction occupés au sein de plusieurs PME lui permettent également de bien comprendre vos enjeux métiers et business.</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fr-FR" sz="700" b="0" i="0" u="none" strike="noStrike" kern="1200" cap="none" spc="0" normalizeH="0" baseline="0" noProof="0">
              <a:ln>
                <a:noFill/>
              </a:ln>
              <a:solidFill>
                <a:srgbClr val="FFFFFF"/>
              </a:solidFill>
              <a:effectLst/>
              <a:uLnTx/>
              <a:uFillTx/>
              <a:latin typeface="Calibri"/>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rgbClr val="FFFFFF"/>
                </a:solidFill>
                <a:effectLst/>
                <a:uLnTx/>
                <a:uFillTx/>
                <a:latin typeface="Calibri"/>
                <a:ea typeface="+mn-ea"/>
                <a:cs typeface="+mn-cs"/>
              </a:rPr>
              <a:t>Passionné</a:t>
            </a:r>
            <a:r>
              <a:rPr kumimoji="0" lang="fr-FR" sz="1200" b="0" i="0" u="none" strike="noStrike" kern="1200" cap="none" spc="0" normalizeH="0" noProof="0">
                <a:ln>
                  <a:noFill/>
                </a:ln>
                <a:solidFill>
                  <a:srgbClr val="FFFFFF"/>
                </a:solidFill>
                <a:effectLst/>
                <a:uLnTx/>
                <a:uFillTx/>
                <a:latin typeface="Calibri"/>
                <a:ea typeface="+mn-ea"/>
                <a:cs typeface="+mn-cs"/>
              </a:rPr>
              <a:t> par la plateforme Microsoft (Power BI, SQL et Azure) il a obtenu sa certification PL300.</a:t>
            </a:r>
            <a:endParaRPr kumimoji="0" lang="fr-FR" sz="1200" b="0" i="0" u="none" strike="noStrike" kern="1200" cap="none" spc="0" normalizeH="0" baseline="0" noProof="0">
              <a:ln>
                <a:noFill/>
              </a:ln>
              <a:solidFill>
                <a:srgbClr val="FFFFFF"/>
              </a:solidFill>
              <a:effectLst/>
              <a:uLnTx/>
              <a:uFillTx/>
              <a:latin typeface="Calibri"/>
              <a:ea typeface="+mn-ea"/>
              <a:cs typeface="+mn-cs"/>
            </a:endParaRPr>
          </a:p>
        </p:txBody>
      </p:sp>
      <p:sp>
        <p:nvSpPr>
          <p:cNvPr id="25" name="TextBox 23"/>
          <p:cNvSpPr txBox="1"/>
          <p:nvPr/>
        </p:nvSpPr>
        <p:spPr>
          <a:xfrm>
            <a:off x="3860810" y="3983212"/>
            <a:ext cx="3433589"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Certifications &amp; diplômes</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26" name="Straight Connector 25"/>
          <p:cNvCxnSpPr/>
          <p:nvPr/>
        </p:nvCxnSpPr>
        <p:spPr>
          <a:xfrm>
            <a:off x="3860811" y="4334590"/>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3"/>
          <p:cNvSpPr txBox="1"/>
          <p:nvPr/>
        </p:nvSpPr>
        <p:spPr>
          <a:xfrm>
            <a:off x="654444" y="4601287"/>
            <a:ext cx="2931182"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Franck Servant-Roumey</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sp>
        <p:nvSpPr>
          <p:cNvPr id="28" name="TextBox 23"/>
          <p:cNvSpPr txBox="1"/>
          <p:nvPr/>
        </p:nvSpPr>
        <p:spPr>
          <a:xfrm>
            <a:off x="654444" y="4202117"/>
            <a:ext cx="2931182" cy="369332"/>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0A0A0A"/>
                </a:solidFill>
                <a:effectLst/>
                <a:uLnTx/>
                <a:uFillTx/>
                <a:latin typeface="Raleway" panose="020B0003030101060003" pitchFamily="34" charset="0"/>
                <a:ea typeface="+mn-ea"/>
                <a:cs typeface="+mn-cs"/>
              </a:rPr>
              <a:t>Expert </a:t>
            </a:r>
            <a:r>
              <a:rPr lang="fr-FR" b="1">
                <a:solidFill>
                  <a:srgbClr val="0A0A0A"/>
                </a:solidFill>
                <a:latin typeface="Raleway" panose="020B0003030101060003" pitchFamily="34" charset="0"/>
              </a:rPr>
              <a:t>Data Platform</a:t>
            </a:r>
            <a:endParaRPr kumimoji="0" lang="id-ID" sz="1800" b="1" i="0" u="none" strike="noStrike" kern="1200" cap="none" spc="0" normalizeH="0" baseline="0" noProof="0">
              <a:ln>
                <a:noFill/>
              </a:ln>
              <a:solidFill>
                <a:srgbClr val="0A0A0A"/>
              </a:solidFill>
              <a:effectLst/>
              <a:uLnTx/>
              <a:uFillTx/>
              <a:latin typeface="Raleway" panose="020B0003030101060003" pitchFamily="34" charset="0"/>
              <a:ea typeface="+mn-ea"/>
              <a:cs typeface="+mn-cs"/>
            </a:endParaRPr>
          </a:p>
        </p:txBody>
      </p:sp>
      <p:sp>
        <p:nvSpPr>
          <p:cNvPr id="37" name="Content Placeholder 19"/>
          <p:cNvSpPr txBox="1">
            <a:spLocks/>
          </p:cNvSpPr>
          <p:nvPr/>
        </p:nvSpPr>
        <p:spPr>
          <a:xfrm>
            <a:off x="4281606" y="4524083"/>
            <a:ext cx="3380819" cy="807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fr-FR" sz="1200" b="1" i="0" u="none" strike="noStrike" kern="1200" cap="none" spc="0" normalizeH="0" baseline="0" noProof="0">
                <a:ln>
                  <a:noFill/>
                </a:ln>
                <a:solidFill>
                  <a:srgbClr val="FFFFFF"/>
                </a:solidFill>
                <a:effectLst/>
                <a:uLnTx/>
                <a:uFillTx/>
                <a:latin typeface="Calibri"/>
                <a:ea typeface="+mn-ea"/>
                <a:cs typeface="+mn-cs"/>
              </a:rPr>
              <a:t>DUT Informatique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Microsoft Certified: Power BI Data Analyst Associate</a:t>
            </a:r>
            <a:endParaRPr kumimoji="0" lang="id-ID" sz="1200" b="1" i="0" u="none" strike="noStrike" kern="1200" cap="none" spc="0" normalizeH="0" baseline="0" noProof="0">
              <a:ln>
                <a:noFill/>
              </a:ln>
              <a:solidFill>
                <a:srgbClr val="FFFFFF"/>
              </a:solidFill>
              <a:effectLst/>
              <a:uLnTx/>
              <a:uFillTx/>
              <a:latin typeface="Calibri"/>
              <a:ea typeface="+mn-ea"/>
              <a:cs typeface="+mn-cs"/>
            </a:endParaRPr>
          </a:p>
        </p:txBody>
      </p:sp>
      <p:sp>
        <p:nvSpPr>
          <p:cNvPr id="45" name="Content Placeholder 19"/>
          <p:cNvSpPr txBox="1">
            <a:spLocks/>
          </p:cNvSpPr>
          <p:nvPr/>
        </p:nvSpPr>
        <p:spPr>
          <a:xfrm>
            <a:off x="4286343" y="5167495"/>
            <a:ext cx="3333060" cy="467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id-ID" sz="1200" b="1" i="0" u="none" strike="noStrike" kern="1200" cap="none" spc="0" normalizeH="0" baseline="0" noProof="0">
              <a:ln>
                <a:noFill/>
              </a:ln>
              <a:solidFill>
                <a:srgbClr val="FFFFFF"/>
              </a:solidFill>
              <a:effectLst/>
              <a:uLnTx/>
              <a:uFillTx/>
              <a:latin typeface="Calibri"/>
              <a:ea typeface="+mn-ea"/>
              <a:cs typeface="+mn-cs"/>
            </a:endParaRPr>
          </a:p>
        </p:txBody>
      </p:sp>
      <p:grpSp>
        <p:nvGrpSpPr>
          <p:cNvPr id="30" name="Groupe 29">
            <a:extLst>
              <a:ext uri="{FF2B5EF4-FFF2-40B4-BE49-F238E27FC236}">
                <a16:creationId xmlns:a16="http://schemas.microsoft.com/office/drawing/2014/main" id="{8C5823C9-E93B-4601-B56D-61D8AA652456}"/>
              </a:ext>
            </a:extLst>
          </p:cNvPr>
          <p:cNvGrpSpPr/>
          <p:nvPr/>
        </p:nvGrpSpPr>
        <p:grpSpPr>
          <a:xfrm>
            <a:off x="7644895" y="1520120"/>
            <a:ext cx="3292916" cy="369332"/>
            <a:chOff x="7650067" y="1987099"/>
            <a:chExt cx="3292916" cy="369332"/>
          </a:xfrm>
        </p:grpSpPr>
        <p:sp>
          <p:nvSpPr>
            <p:cNvPr id="58" name="TextBox 23"/>
            <p:cNvSpPr txBox="1"/>
            <p:nvPr/>
          </p:nvSpPr>
          <p:spPr>
            <a:xfrm>
              <a:off x="7650067" y="1987099"/>
              <a:ext cx="3292916"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Compétences techniques</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59" name="Straight Connector 58"/>
            <p:cNvCxnSpPr>
              <a:cxnSpLocks/>
            </p:cNvCxnSpPr>
            <p:nvPr/>
          </p:nvCxnSpPr>
          <p:spPr>
            <a:xfrm>
              <a:off x="7769859" y="2333787"/>
              <a:ext cx="21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 name="Groupe 22">
            <a:extLst>
              <a:ext uri="{FF2B5EF4-FFF2-40B4-BE49-F238E27FC236}">
                <a16:creationId xmlns:a16="http://schemas.microsoft.com/office/drawing/2014/main" id="{43E16F49-0CEE-4433-9E66-7CBA956EDE92}"/>
              </a:ext>
            </a:extLst>
          </p:cNvPr>
          <p:cNvGrpSpPr/>
          <p:nvPr/>
        </p:nvGrpSpPr>
        <p:grpSpPr>
          <a:xfrm>
            <a:off x="7662425" y="1975621"/>
            <a:ext cx="3628273" cy="541828"/>
            <a:chOff x="7644894" y="2419975"/>
            <a:chExt cx="3628273" cy="541828"/>
          </a:xfrm>
        </p:grpSpPr>
        <p:sp>
          <p:nvSpPr>
            <p:cNvPr id="60" name="Rounded Rectangle 59"/>
            <p:cNvSpPr/>
            <p:nvPr/>
          </p:nvSpPr>
          <p:spPr>
            <a:xfrm>
              <a:off x="7704552" y="2781803"/>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1" name="Rounded Rectangle 60"/>
            <p:cNvSpPr/>
            <p:nvPr/>
          </p:nvSpPr>
          <p:spPr>
            <a:xfrm>
              <a:off x="7704552" y="2781803"/>
              <a:ext cx="3292916" cy="17584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8" name="Content Placeholder 2"/>
            <p:cNvSpPr txBox="1">
              <a:spLocks/>
            </p:cNvSpPr>
            <p:nvPr/>
          </p:nvSpPr>
          <p:spPr>
            <a:xfrm>
              <a:off x="7644894" y="2460451"/>
              <a:ext cx="232490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Power BI</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3" name="Freeform 72"/>
            <p:cNvSpPr/>
            <p:nvPr/>
          </p:nvSpPr>
          <p:spPr>
            <a:xfrm flipV="1">
              <a:off x="10849818" y="2419975"/>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grpSp>
        <p:nvGrpSpPr>
          <p:cNvPr id="22" name="Groupe 21">
            <a:extLst>
              <a:ext uri="{FF2B5EF4-FFF2-40B4-BE49-F238E27FC236}">
                <a16:creationId xmlns:a16="http://schemas.microsoft.com/office/drawing/2014/main" id="{C6DB9141-92A0-424F-B70D-627671AC46CF}"/>
              </a:ext>
            </a:extLst>
          </p:cNvPr>
          <p:cNvGrpSpPr/>
          <p:nvPr/>
        </p:nvGrpSpPr>
        <p:grpSpPr>
          <a:xfrm>
            <a:off x="7644895" y="2601573"/>
            <a:ext cx="3645803" cy="564000"/>
            <a:chOff x="7644895" y="3023227"/>
            <a:chExt cx="3645803" cy="564000"/>
          </a:xfrm>
        </p:grpSpPr>
        <p:sp>
          <p:nvSpPr>
            <p:cNvPr id="62" name="Rounded Rectangle 61"/>
            <p:cNvSpPr/>
            <p:nvPr/>
          </p:nvSpPr>
          <p:spPr>
            <a:xfrm>
              <a:off x="7722082" y="3389853"/>
              <a:ext cx="3546469" cy="197374"/>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3" name="Rounded Rectangle 62"/>
            <p:cNvSpPr/>
            <p:nvPr/>
          </p:nvSpPr>
          <p:spPr>
            <a:xfrm>
              <a:off x="7732913" y="3389851"/>
              <a:ext cx="3282085" cy="182355"/>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9" name="Content Placeholder 2"/>
            <p:cNvSpPr txBox="1">
              <a:spLocks/>
            </p:cNvSpPr>
            <p:nvPr/>
          </p:nvSpPr>
          <p:spPr>
            <a:xfrm>
              <a:off x="7644895" y="3088024"/>
              <a:ext cx="2020100"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DAX</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6" name="Freeform 75"/>
            <p:cNvSpPr/>
            <p:nvPr/>
          </p:nvSpPr>
          <p:spPr>
            <a:xfrm flipV="1">
              <a:off x="10867349" y="3023227"/>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grpSp>
        <p:nvGrpSpPr>
          <p:cNvPr id="20" name="Groupe 19">
            <a:extLst>
              <a:ext uri="{FF2B5EF4-FFF2-40B4-BE49-F238E27FC236}">
                <a16:creationId xmlns:a16="http://schemas.microsoft.com/office/drawing/2014/main" id="{959DDFD8-DE16-4E06-A9DB-C2B92355A63B}"/>
              </a:ext>
            </a:extLst>
          </p:cNvPr>
          <p:cNvGrpSpPr/>
          <p:nvPr/>
        </p:nvGrpSpPr>
        <p:grpSpPr>
          <a:xfrm>
            <a:off x="7686851" y="5276920"/>
            <a:ext cx="3623657" cy="509500"/>
            <a:chOff x="7644895" y="3675606"/>
            <a:chExt cx="3623657" cy="509500"/>
          </a:xfrm>
        </p:grpSpPr>
        <p:sp>
          <p:nvSpPr>
            <p:cNvPr id="64" name="Rounded Rectangle 63"/>
            <p:cNvSpPr/>
            <p:nvPr/>
          </p:nvSpPr>
          <p:spPr>
            <a:xfrm>
              <a:off x="7704552" y="4005106"/>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5" name="Rounded Rectangle 64"/>
            <p:cNvSpPr/>
            <p:nvPr/>
          </p:nvSpPr>
          <p:spPr>
            <a:xfrm>
              <a:off x="7704552" y="4005106"/>
              <a:ext cx="3129306" cy="1800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70" name="Content Placeholder 2"/>
            <p:cNvSpPr txBox="1">
              <a:spLocks/>
            </p:cNvSpPr>
            <p:nvPr/>
          </p:nvSpPr>
          <p:spPr>
            <a:xfrm>
              <a:off x="7644895" y="3689780"/>
              <a:ext cx="2743388"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Logic app &amp; Power automate</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9" name="Freeform 78"/>
            <p:cNvSpPr/>
            <p:nvPr/>
          </p:nvSpPr>
          <p:spPr>
            <a:xfrm flipV="1">
              <a:off x="10585294" y="3675606"/>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grpSp>
        <p:nvGrpSpPr>
          <p:cNvPr id="17" name="Groupe 16">
            <a:extLst>
              <a:ext uri="{FF2B5EF4-FFF2-40B4-BE49-F238E27FC236}">
                <a16:creationId xmlns:a16="http://schemas.microsoft.com/office/drawing/2014/main" id="{D780C857-7B96-4C71-BA79-21BE33E04EC3}"/>
              </a:ext>
            </a:extLst>
          </p:cNvPr>
          <p:cNvGrpSpPr/>
          <p:nvPr/>
        </p:nvGrpSpPr>
        <p:grpSpPr>
          <a:xfrm>
            <a:off x="7686851" y="4555572"/>
            <a:ext cx="3623658" cy="569394"/>
            <a:chOff x="7644893" y="4861992"/>
            <a:chExt cx="3623658" cy="569394"/>
          </a:xfrm>
        </p:grpSpPr>
        <p:sp>
          <p:nvSpPr>
            <p:cNvPr id="84" name="Rounded Rectangle 83"/>
            <p:cNvSpPr/>
            <p:nvPr/>
          </p:nvSpPr>
          <p:spPr>
            <a:xfrm>
              <a:off x="7704551" y="5251386"/>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85" name="Rounded Rectangle 84"/>
            <p:cNvSpPr/>
            <p:nvPr/>
          </p:nvSpPr>
          <p:spPr>
            <a:xfrm>
              <a:off x="7704548" y="5251386"/>
              <a:ext cx="3129309" cy="1800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86" name="Content Placeholder 2"/>
            <p:cNvSpPr txBox="1">
              <a:spLocks/>
            </p:cNvSpPr>
            <p:nvPr/>
          </p:nvSpPr>
          <p:spPr>
            <a:xfrm>
              <a:off x="7644893" y="4947820"/>
              <a:ext cx="219599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Azure Data </a:t>
              </a:r>
              <a:r>
                <a:rPr kumimoji="0" lang="fr-FR" sz="1400" b="0" i="0" u="none" strike="noStrike" kern="1200" cap="none" spc="0" normalizeH="0" baseline="0" noProof="0" err="1">
                  <a:ln>
                    <a:noFill/>
                  </a:ln>
                  <a:solidFill>
                    <a:srgbClr val="D8D8D8"/>
                  </a:solidFill>
                  <a:effectLst/>
                  <a:uLnTx/>
                  <a:uFillTx/>
                  <a:latin typeface="Raleway"/>
                  <a:ea typeface="+mn-ea"/>
                  <a:cs typeface="+mn-cs"/>
                </a:rPr>
                <a:t>Factory</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grpSp>
          <p:nvGrpSpPr>
            <p:cNvPr id="89" name="Group 88"/>
            <p:cNvGrpSpPr/>
            <p:nvPr/>
          </p:nvGrpSpPr>
          <p:grpSpPr>
            <a:xfrm>
              <a:off x="10592617" y="4861992"/>
              <a:ext cx="443160" cy="353610"/>
              <a:chOff x="10842471" y="4840545"/>
              <a:chExt cx="443160" cy="353610"/>
            </a:xfrm>
          </p:grpSpPr>
          <p:sp>
            <p:nvSpPr>
              <p:cNvPr id="87" name="Freeform 86"/>
              <p:cNvSpPr/>
              <p:nvPr/>
            </p:nvSpPr>
            <p:spPr>
              <a:xfrm flipV="1">
                <a:off x="10842471" y="4902355"/>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88" name="TextBox 87"/>
              <p:cNvSpPr txBox="1"/>
              <p:nvPr/>
            </p:nvSpPr>
            <p:spPr>
              <a:xfrm>
                <a:off x="10842471" y="4840545"/>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a:ln>
                      <a:noFill/>
                    </a:ln>
                    <a:solidFill>
                      <a:srgbClr val="0A0A0A"/>
                    </a:solidFill>
                    <a:effectLst/>
                    <a:uLnTx/>
                    <a:uFillTx/>
                    <a:latin typeface="Calibri"/>
                    <a:ea typeface="+mn-ea"/>
                    <a:cs typeface="+mn-cs"/>
                  </a:rPr>
                  <a:t>85%</a:t>
                </a:r>
                <a:endParaRPr kumimoji="0" lang="en-US" sz="1100" b="1" i="0" u="none" strike="noStrike" kern="1200" cap="none" spc="0" normalizeH="0" baseline="0" noProof="0">
                  <a:ln>
                    <a:noFill/>
                  </a:ln>
                  <a:solidFill>
                    <a:srgbClr val="0A0A0A"/>
                  </a:solidFill>
                  <a:effectLst/>
                  <a:uLnTx/>
                  <a:uFillTx/>
                  <a:latin typeface="Calibri"/>
                  <a:ea typeface="+mn-ea"/>
                  <a:cs typeface="+mn-cs"/>
                </a:endParaRPr>
              </a:p>
            </p:txBody>
          </p:sp>
        </p:grpSp>
      </p:grpSp>
      <p:pic>
        <p:nvPicPr>
          <p:cNvPr id="75" name="Picture 2" descr="Résultat de recherche d'images pour &quot;Logo Transparent Linkedin&quot;">
            <a:hlinkClick r:id="rId3"/>
            <a:extLst>
              <a:ext uri="{FF2B5EF4-FFF2-40B4-BE49-F238E27FC236}">
                <a16:creationId xmlns:a16="http://schemas.microsoft.com/office/drawing/2014/main" id="{BE6FB6D2-B279-4CA3-883D-4CD4253F35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2723" y="5023168"/>
            <a:ext cx="296427" cy="29642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e 17">
            <a:extLst>
              <a:ext uri="{FF2B5EF4-FFF2-40B4-BE49-F238E27FC236}">
                <a16:creationId xmlns:a16="http://schemas.microsoft.com/office/drawing/2014/main" id="{320BC8E5-CC25-46DE-A54C-048EA3C49BE4}"/>
              </a:ext>
            </a:extLst>
          </p:cNvPr>
          <p:cNvGrpSpPr/>
          <p:nvPr/>
        </p:nvGrpSpPr>
        <p:grpSpPr>
          <a:xfrm>
            <a:off x="7686851" y="3925126"/>
            <a:ext cx="3623657" cy="568668"/>
            <a:chOff x="7619213" y="6096789"/>
            <a:chExt cx="3623657" cy="568668"/>
          </a:xfrm>
        </p:grpSpPr>
        <p:sp>
          <p:nvSpPr>
            <p:cNvPr id="105" name="Content Placeholder 2">
              <a:extLst>
                <a:ext uri="{FF2B5EF4-FFF2-40B4-BE49-F238E27FC236}">
                  <a16:creationId xmlns:a16="http://schemas.microsoft.com/office/drawing/2014/main" id="{D12AFF6D-D04A-4B2D-9582-8FC24A98FE3A}"/>
                </a:ext>
              </a:extLst>
            </p:cNvPr>
            <p:cNvSpPr txBox="1">
              <a:spLocks/>
            </p:cNvSpPr>
            <p:nvPr/>
          </p:nvSpPr>
          <p:spPr>
            <a:xfrm>
              <a:off x="7619213" y="6141892"/>
              <a:ext cx="3169303"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SQL Server</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106" name="Rounded Rectangle 65">
              <a:extLst>
                <a:ext uri="{FF2B5EF4-FFF2-40B4-BE49-F238E27FC236}">
                  <a16:creationId xmlns:a16="http://schemas.microsoft.com/office/drawing/2014/main" id="{85984846-671F-4C19-A7C6-22BC8EA8066E}"/>
                </a:ext>
              </a:extLst>
            </p:cNvPr>
            <p:cNvSpPr/>
            <p:nvPr/>
          </p:nvSpPr>
          <p:spPr>
            <a:xfrm>
              <a:off x="7678870" y="6485457"/>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07" name="Rounded Rectangle 66">
              <a:extLst>
                <a:ext uri="{FF2B5EF4-FFF2-40B4-BE49-F238E27FC236}">
                  <a16:creationId xmlns:a16="http://schemas.microsoft.com/office/drawing/2014/main" id="{05ABFA69-5535-45CC-A657-B3ABDB2837AF}"/>
                </a:ext>
              </a:extLst>
            </p:cNvPr>
            <p:cNvSpPr/>
            <p:nvPr/>
          </p:nvSpPr>
          <p:spPr>
            <a:xfrm>
              <a:off x="7678870" y="6485453"/>
              <a:ext cx="3276956" cy="174216"/>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nvGrpSpPr>
            <p:cNvPr id="108" name="Group 89">
              <a:extLst>
                <a:ext uri="{FF2B5EF4-FFF2-40B4-BE49-F238E27FC236}">
                  <a16:creationId xmlns:a16="http://schemas.microsoft.com/office/drawing/2014/main" id="{A8867533-BD47-4510-9848-9FCE2B13B20D}"/>
                </a:ext>
              </a:extLst>
            </p:cNvPr>
            <p:cNvGrpSpPr/>
            <p:nvPr/>
          </p:nvGrpSpPr>
          <p:grpSpPr>
            <a:xfrm>
              <a:off x="10737347" y="6096789"/>
              <a:ext cx="443160" cy="321102"/>
              <a:chOff x="9932232" y="4233850"/>
              <a:chExt cx="443160" cy="321102"/>
            </a:xfrm>
          </p:grpSpPr>
          <p:sp>
            <p:nvSpPr>
              <p:cNvPr id="109" name="Freeform 81">
                <a:extLst>
                  <a:ext uri="{FF2B5EF4-FFF2-40B4-BE49-F238E27FC236}">
                    <a16:creationId xmlns:a16="http://schemas.microsoft.com/office/drawing/2014/main" id="{D64A4C71-E653-4C30-96A1-D4891FED5B82}"/>
                  </a:ext>
                </a:extLst>
              </p:cNvPr>
              <p:cNvSpPr/>
              <p:nvPr/>
            </p:nvSpPr>
            <p:spPr>
              <a:xfrm flipV="1">
                <a:off x="9939036" y="4263152"/>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10" name="TextBox 82">
                <a:extLst>
                  <a:ext uri="{FF2B5EF4-FFF2-40B4-BE49-F238E27FC236}">
                    <a16:creationId xmlns:a16="http://schemas.microsoft.com/office/drawing/2014/main" id="{E71903C3-01FB-4591-BED5-88EF130B9D39}"/>
                  </a:ext>
                </a:extLst>
              </p:cNvPr>
              <p:cNvSpPr txBox="1"/>
              <p:nvPr/>
            </p:nvSpPr>
            <p:spPr>
              <a:xfrm>
                <a:off x="9932232" y="4233850"/>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a:ln>
                      <a:noFill/>
                    </a:ln>
                    <a:solidFill>
                      <a:srgbClr val="0A0A0A"/>
                    </a:solidFill>
                    <a:effectLst/>
                    <a:uLnTx/>
                    <a:uFillTx/>
                    <a:latin typeface="Calibri"/>
                    <a:ea typeface="+mn-ea"/>
                    <a:cs typeface="+mn-cs"/>
                  </a:rPr>
                  <a:t>90%</a:t>
                </a:r>
                <a:endParaRPr kumimoji="0" lang="en-US" sz="1100" b="1" i="0" u="none" strike="noStrike" kern="1200" cap="none" spc="0" normalizeH="0" baseline="0" noProof="0">
                  <a:ln>
                    <a:noFill/>
                  </a:ln>
                  <a:solidFill>
                    <a:srgbClr val="0A0A0A"/>
                  </a:solidFill>
                  <a:effectLst/>
                  <a:uLnTx/>
                  <a:uFillTx/>
                  <a:latin typeface="Calibri"/>
                  <a:ea typeface="+mn-ea"/>
                  <a:cs typeface="+mn-cs"/>
                </a:endParaRPr>
              </a:p>
            </p:txBody>
          </p:sp>
        </p:grpSp>
      </p:grpSp>
      <p:sp>
        <p:nvSpPr>
          <p:cNvPr id="90" name="Freeform 6">
            <a:extLst>
              <a:ext uri="{FF2B5EF4-FFF2-40B4-BE49-F238E27FC236}">
                <a16:creationId xmlns:a16="http://schemas.microsoft.com/office/drawing/2014/main" id="{D3508C4A-4070-48B1-B0F1-22D2E8127E7D}"/>
              </a:ext>
            </a:extLst>
          </p:cNvPr>
          <p:cNvSpPr>
            <a:spLocks noEditPoints="1"/>
          </p:cNvSpPr>
          <p:nvPr/>
        </p:nvSpPr>
        <p:spPr bwMode="auto">
          <a:xfrm>
            <a:off x="3936961" y="4921186"/>
            <a:ext cx="290729" cy="292029"/>
          </a:xfrm>
          <a:custGeom>
            <a:avLst/>
            <a:gdLst>
              <a:gd name="T0" fmla="*/ 6 w 187"/>
              <a:gd name="T1" fmla="*/ 118 h 187"/>
              <a:gd name="T2" fmla="*/ 0 w 187"/>
              <a:gd name="T3" fmla="*/ 187 h 187"/>
              <a:gd name="T4" fmla="*/ 70 w 187"/>
              <a:gd name="T5" fmla="*/ 181 h 187"/>
              <a:gd name="T6" fmla="*/ 187 w 187"/>
              <a:gd name="T7" fmla="*/ 64 h 187"/>
              <a:gd name="T8" fmla="*/ 124 w 187"/>
              <a:gd name="T9" fmla="*/ 0 h 187"/>
              <a:gd name="T10" fmla="*/ 6 w 187"/>
              <a:gd name="T11" fmla="*/ 118 h 187"/>
              <a:gd name="T12" fmla="*/ 34 w 187"/>
              <a:gd name="T13" fmla="*/ 173 h 187"/>
              <a:gd name="T14" fmla="*/ 24 w 187"/>
              <a:gd name="T15" fmla="*/ 163 h 187"/>
              <a:gd name="T16" fmla="*/ 14 w 187"/>
              <a:gd name="T17" fmla="*/ 153 h 187"/>
              <a:gd name="T18" fmla="*/ 17 w 187"/>
              <a:gd name="T19" fmla="*/ 123 h 187"/>
              <a:gd name="T20" fmla="*/ 26 w 187"/>
              <a:gd name="T21" fmla="*/ 139 h 187"/>
              <a:gd name="T22" fmla="*/ 40 w 187"/>
              <a:gd name="T23" fmla="*/ 147 h 187"/>
              <a:gd name="T24" fmla="*/ 49 w 187"/>
              <a:gd name="T25" fmla="*/ 161 h 187"/>
              <a:gd name="T26" fmla="*/ 64 w 187"/>
              <a:gd name="T27" fmla="*/ 170 h 187"/>
              <a:gd name="T28" fmla="*/ 34 w 187"/>
              <a:gd name="T29" fmla="*/ 173 h 187"/>
              <a:gd name="T30" fmla="*/ 172 w 187"/>
              <a:gd name="T31" fmla="*/ 64 h 187"/>
              <a:gd name="T32" fmla="*/ 74 w 187"/>
              <a:gd name="T33" fmla="*/ 161 h 187"/>
              <a:gd name="T34" fmla="*/ 56 w 187"/>
              <a:gd name="T35" fmla="*/ 154 h 187"/>
              <a:gd name="T36" fmla="*/ 53 w 187"/>
              <a:gd name="T37" fmla="*/ 150 h 187"/>
              <a:gd name="T38" fmla="*/ 50 w 187"/>
              <a:gd name="T39" fmla="*/ 145 h 187"/>
              <a:gd name="T40" fmla="*/ 151 w 187"/>
              <a:gd name="T41" fmla="*/ 43 h 187"/>
              <a:gd name="T42" fmla="*/ 172 w 187"/>
              <a:gd name="T43" fmla="*/ 64 h 187"/>
              <a:gd name="T44" fmla="*/ 43 w 187"/>
              <a:gd name="T45" fmla="*/ 137 h 187"/>
              <a:gd name="T46" fmla="*/ 38 w 187"/>
              <a:gd name="T47" fmla="*/ 134 h 187"/>
              <a:gd name="T48" fmla="*/ 34 w 187"/>
              <a:gd name="T49" fmla="*/ 131 h 187"/>
              <a:gd name="T50" fmla="*/ 26 w 187"/>
              <a:gd name="T51" fmla="*/ 113 h 187"/>
              <a:gd name="T52" fmla="*/ 124 w 187"/>
              <a:gd name="T53" fmla="*/ 16 h 187"/>
              <a:gd name="T54" fmla="*/ 144 w 187"/>
              <a:gd name="T55" fmla="*/ 36 h 187"/>
              <a:gd name="T56" fmla="*/ 43 w 187"/>
              <a:gd name="T57" fmla="*/ 13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87">
                <a:moveTo>
                  <a:pt x="6" y="118"/>
                </a:moveTo>
                <a:cubicBezTo>
                  <a:pt x="0" y="187"/>
                  <a:pt x="0" y="187"/>
                  <a:pt x="0" y="187"/>
                </a:cubicBezTo>
                <a:cubicBezTo>
                  <a:pt x="70" y="181"/>
                  <a:pt x="70" y="181"/>
                  <a:pt x="70" y="181"/>
                </a:cubicBezTo>
                <a:cubicBezTo>
                  <a:pt x="187" y="64"/>
                  <a:pt x="187" y="64"/>
                  <a:pt x="187" y="64"/>
                </a:cubicBezTo>
                <a:cubicBezTo>
                  <a:pt x="124" y="0"/>
                  <a:pt x="124" y="0"/>
                  <a:pt x="124" y="0"/>
                </a:cubicBezTo>
                <a:lnTo>
                  <a:pt x="6" y="118"/>
                </a:lnTo>
                <a:close/>
                <a:moveTo>
                  <a:pt x="34" y="173"/>
                </a:moveTo>
                <a:cubicBezTo>
                  <a:pt x="24" y="163"/>
                  <a:pt x="24" y="163"/>
                  <a:pt x="24" y="163"/>
                </a:cubicBezTo>
                <a:cubicBezTo>
                  <a:pt x="14" y="153"/>
                  <a:pt x="14" y="153"/>
                  <a:pt x="14" y="153"/>
                </a:cubicBezTo>
                <a:cubicBezTo>
                  <a:pt x="17" y="123"/>
                  <a:pt x="17" y="123"/>
                  <a:pt x="17" y="123"/>
                </a:cubicBezTo>
                <a:cubicBezTo>
                  <a:pt x="18" y="129"/>
                  <a:pt x="22" y="134"/>
                  <a:pt x="26" y="139"/>
                </a:cubicBezTo>
                <a:cubicBezTo>
                  <a:pt x="30" y="143"/>
                  <a:pt x="35" y="146"/>
                  <a:pt x="40" y="147"/>
                </a:cubicBezTo>
                <a:cubicBezTo>
                  <a:pt x="42" y="152"/>
                  <a:pt x="44" y="157"/>
                  <a:pt x="49" y="161"/>
                </a:cubicBezTo>
                <a:cubicBezTo>
                  <a:pt x="53" y="166"/>
                  <a:pt x="58" y="169"/>
                  <a:pt x="64" y="170"/>
                </a:cubicBezTo>
                <a:lnTo>
                  <a:pt x="34" y="173"/>
                </a:lnTo>
                <a:close/>
                <a:moveTo>
                  <a:pt x="172" y="64"/>
                </a:moveTo>
                <a:cubicBezTo>
                  <a:pt x="74" y="161"/>
                  <a:pt x="74" y="161"/>
                  <a:pt x="74" y="161"/>
                </a:cubicBezTo>
                <a:cubicBezTo>
                  <a:pt x="67" y="161"/>
                  <a:pt x="61" y="158"/>
                  <a:pt x="56" y="154"/>
                </a:cubicBezTo>
                <a:cubicBezTo>
                  <a:pt x="55" y="152"/>
                  <a:pt x="54" y="151"/>
                  <a:pt x="53" y="150"/>
                </a:cubicBezTo>
                <a:cubicBezTo>
                  <a:pt x="52" y="148"/>
                  <a:pt x="51" y="146"/>
                  <a:pt x="50" y="145"/>
                </a:cubicBezTo>
                <a:cubicBezTo>
                  <a:pt x="151" y="43"/>
                  <a:pt x="151" y="43"/>
                  <a:pt x="151" y="43"/>
                </a:cubicBezTo>
                <a:lnTo>
                  <a:pt x="172" y="64"/>
                </a:lnTo>
                <a:close/>
                <a:moveTo>
                  <a:pt x="43" y="137"/>
                </a:moveTo>
                <a:cubicBezTo>
                  <a:pt x="41" y="136"/>
                  <a:pt x="39" y="135"/>
                  <a:pt x="38" y="134"/>
                </a:cubicBezTo>
                <a:cubicBezTo>
                  <a:pt x="36" y="133"/>
                  <a:pt x="35" y="132"/>
                  <a:pt x="34" y="131"/>
                </a:cubicBezTo>
                <a:cubicBezTo>
                  <a:pt x="29" y="126"/>
                  <a:pt x="26" y="120"/>
                  <a:pt x="26" y="113"/>
                </a:cubicBezTo>
                <a:cubicBezTo>
                  <a:pt x="124" y="16"/>
                  <a:pt x="124" y="16"/>
                  <a:pt x="124" y="16"/>
                </a:cubicBezTo>
                <a:cubicBezTo>
                  <a:pt x="144" y="36"/>
                  <a:pt x="144" y="36"/>
                  <a:pt x="144" y="36"/>
                </a:cubicBezTo>
                <a:lnTo>
                  <a:pt x="43" y="13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78" name="TextBox 73">
            <a:extLst>
              <a:ext uri="{FF2B5EF4-FFF2-40B4-BE49-F238E27FC236}">
                <a16:creationId xmlns:a16="http://schemas.microsoft.com/office/drawing/2014/main" id="{CB12777D-23B8-49FE-9F8B-D7A7B31EEDC4}"/>
              </a:ext>
            </a:extLst>
          </p:cNvPr>
          <p:cNvSpPr txBox="1"/>
          <p:nvPr/>
        </p:nvSpPr>
        <p:spPr>
          <a:xfrm>
            <a:off x="10867348" y="1954866"/>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A0A0A"/>
                </a:solidFill>
                <a:effectLst/>
                <a:uLnTx/>
                <a:uFillTx/>
                <a:latin typeface="Calibri"/>
                <a:ea typeface="+mn-ea"/>
                <a:cs typeface="+mn-cs"/>
              </a:rPr>
              <a:t>90%</a:t>
            </a:r>
          </a:p>
        </p:txBody>
      </p:sp>
      <p:sp>
        <p:nvSpPr>
          <p:cNvPr id="81" name="TextBox 73">
            <a:extLst>
              <a:ext uri="{FF2B5EF4-FFF2-40B4-BE49-F238E27FC236}">
                <a16:creationId xmlns:a16="http://schemas.microsoft.com/office/drawing/2014/main" id="{A76B6F36-9523-47C7-BDA2-E3AC05CE809A}"/>
              </a:ext>
            </a:extLst>
          </p:cNvPr>
          <p:cNvSpPr txBox="1"/>
          <p:nvPr/>
        </p:nvSpPr>
        <p:spPr>
          <a:xfrm>
            <a:off x="10861437" y="2572009"/>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A0A0A"/>
                </a:solidFill>
                <a:effectLst/>
                <a:uLnTx/>
                <a:uFillTx/>
                <a:latin typeface="Calibri"/>
                <a:ea typeface="+mn-ea"/>
                <a:cs typeface="+mn-cs"/>
              </a:rPr>
              <a:t>90%</a:t>
            </a:r>
          </a:p>
        </p:txBody>
      </p:sp>
      <p:sp>
        <p:nvSpPr>
          <p:cNvPr id="82" name="TextBox 73">
            <a:extLst>
              <a:ext uri="{FF2B5EF4-FFF2-40B4-BE49-F238E27FC236}">
                <a16:creationId xmlns:a16="http://schemas.microsoft.com/office/drawing/2014/main" id="{22038989-A573-400F-9958-61F5B806882F}"/>
              </a:ext>
            </a:extLst>
          </p:cNvPr>
          <p:cNvSpPr txBox="1"/>
          <p:nvPr/>
        </p:nvSpPr>
        <p:spPr>
          <a:xfrm>
            <a:off x="10589348" y="5256290"/>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A0A0A"/>
                </a:solidFill>
                <a:effectLst/>
                <a:uLnTx/>
                <a:uFillTx/>
                <a:latin typeface="Calibri"/>
                <a:ea typeface="+mn-ea"/>
                <a:cs typeface="+mn-cs"/>
              </a:rPr>
              <a:t>85%</a:t>
            </a:r>
          </a:p>
        </p:txBody>
      </p:sp>
      <p:pic>
        <p:nvPicPr>
          <p:cNvPr id="72" name="Espace réservé pour une image  11">
            <a:extLst>
              <a:ext uri="{FF2B5EF4-FFF2-40B4-BE49-F238E27FC236}">
                <a16:creationId xmlns:a16="http://schemas.microsoft.com/office/drawing/2014/main" id="{56974D5A-31C7-7FE5-4972-82BBDA2EDC4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3877980" y="4527147"/>
            <a:ext cx="408693" cy="408693"/>
          </a:xfrm>
          <a:prstGeom prst="rect">
            <a:avLst/>
          </a:prstGeom>
        </p:spPr>
      </p:pic>
      <p:pic>
        <p:nvPicPr>
          <p:cNvPr id="33" name="Image 32" descr="Une image contenant Visage humain, portrait, personne, habits&#10;&#10;Description générée automatiquement">
            <a:extLst>
              <a:ext uri="{FF2B5EF4-FFF2-40B4-BE49-F238E27FC236}">
                <a16:creationId xmlns:a16="http://schemas.microsoft.com/office/drawing/2014/main" id="{1BBB8E10-C033-EAFF-63D7-21797BF3B2A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631" y="1738987"/>
            <a:ext cx="2558807" cy="23098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5" name="Graphique 34">
            <a:hlinkClick r:id="rId7"/>
            <a:extLst>
              <a:ext uri="{FF2B5EF4-FFF2-40B4-BE49-F238E27FC236}">
                <a16:creationId xmlns:a16="http://schemas.microsoft.com/office/drawing/2014/main" id="{0726D72D-B090-7065-5ED9-F75BE15A377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13704" y="5562902"/>
            <a:ext cx="1039169" cy="1039169"/>
          </a:xfrm>
          <a:prstGeom prst="rect">
            <a:avLst/>
          </a:prstGeom>
        </p:spPr>
      </p:pic>
      <p:sp>
        <p:nvSpPr>
          <p:cNvPr id="44" name="Rounded Rectangle 65">
            <a:extLst>
              <a:ext uri="{FF2B5EF4-FFF2-40B4-BE49-F238E27FC236}">
                <a16:creationId xmlns:a16="http://schemas.microsoft.com/office/drawing/2014/main" id="{2A088019-C129-487C-6351-7A877CA17F43}"/>
              </a:ext>
            </a:extLst>
          </p:cNvPr>
          <p:cNvSpPr/>
          <p:nvPr/>
        </p:nvSpPr>
        <p:spPr>
          <a:xfrm>
            <a:off x="7729024" y="3564501"/>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66">
            <a:extLst>
              <a:ext uri="{FF2B5EF4-FFF2-40B4-BE49-F238E27FC236}">
                <a16:creationId xmlns:a16="http://schemas.microsoft.com/office/drawing/2014/main" id="{8E768205-5489-DEE0-468C-918EA61D3936}"/>
              </a:ext>
            </a:extLst>
          </p:cNvPr>
          <p:cNvSpPr/>
          <p:nvPr/>
        </p:nvSpPr>
        <p:spPr>
          <a:xfrm>
            <a:off x="7729025" y="3564500"/>
            <a:ext cx="3120840" cy="180001"/>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ontent Placeholder 2">
            <a:extLst>
              <a:ext uri="{FF2B5EF4-FFF2-40B4-BE49-F238E27FC236}">
                <a16:creationId xmlns:a16="http://schemas.microsoft.com/office/drawing/2014/main" id="{60DAAF7A-08C9-53B1-81FE-113D4F161457}"/>
              </a:ext>
            </a:extLst>
          </p:cNvPr>
          <p:cNvSpPr txBox="1">
            <a:spLocks/>
          </p:cNvSpPr>
          <p:nvPr/>
        </p:nvSpPr>
        <p:spPr>
          <a:xfrm>
            <a:off x="7669366" y="3260935"/>
            <a:ext cx="2902497"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Architecture et modélisation</a:t>
            </a:r>
            <a:endParaRPr lang="en-US">
              <a:solidFill>
                <a:schemeClr val="tx2"/>
              </a:solidFill>
              <a:latin typeface="+mj-lt"/>
            </a:endParaRPr>
          </a:p>
        </p:txBody>
      </p:sp>
      <p:grpSp>
        <p:nvGrpSpPr>
          <p:cNvPr id="48" name="Group 89">
            <a:extLst>
              <a:ext uri="{FF2B5EF4-FFF2-40B4-BE49-F238E27FC236}">
                <a16:creationId xmlns:a16="http://schemas.microsoft.com/office/drawing/2014/main" id="{C13E482B-C3AB-D09A-6370-61A0BB699C9F}"/>
              </a:ext>
            </a:extLst>
          </p:cNvPr>
          <p:cNvGrpSpPr/>
          <p:nvPr/>
        </p:nvGrpSpPr>
        <p:grpSpPr>
          <a:xfrm>
            <a:off x="10609766" y="3205714"/>
            <a:ext cx="443160" cy="307216"/>
            <a:chOff x="9916288" y="4257884"/>
            <a:chExt cx="443160" cy="307216"/>
          </a:xfrm>
        </p:grpSpPr>
        <p:sp>
          <p:nvSpPr>
            <p:cNvPr id="49" name="Freeform 81">
              <a:extLst>
                <a:ext uri="{FF2B5EF4-FFF2-40B4-BE49-F238E27FC236}">
                  <a16:creationId xmlns:a16="http://schemas.microsoft.com/office/drawing/2014/main" id="{48C540AC-6FBD-EB5A-53D1-54F8FAC1FD52}"/>
                </a:ext>
              </a:extLst>
            </p:cNvPr>
            <p:cNvSpPr/>
            <p:nvPr/>
          </p:nvSpPr>
          <p:spPr>
            <a:xfrm flipV="1">
              <a:off x="9924755" y="4273300"/>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TextBox 82">
              <a:extLst>
                <a:ext uri="{FF2B5EF4-FFF2-40B4-BE49-F238E27FC236}">
                  <a16:creationId xmlns:a16="http://schemas.microsoft.com/office/drawing/2014/main" id="{CF4731D3-5298-CA08-4AF6-6391F756C0A3}"/>
                </a:ext>
              </a:extLst>
            </p:cNvPr>
            <p:cNvSpPr txBox="1"/>
            <p:nvPr/>
          </p:nvSpPr>
          <p:spPr>
            <a:xfrm>
              <a:off x="9916288" y="4257884"/>
              <a:ext cx="443160" cy="261610"/>
            </a:xfrm>
            <a:prstGeom prst="rect">
              <a:avLst/>
            </a:prstGeom>
            <a:noFill/>
          </p:spPr>
          <p:txBody>
            <a:bodyPr wrap="square" rtlCol="0">
              <a:spAutoFit/>
            </a:bodyPr>
            <a:lstStyle/>
            <a:p>
              <a:pPr algn="ctr"/>
              <a:r>
                <a:rPr lang="fr-FR" sz="1100" b="1">
                  <a:solidFill>
                    <a:schemeClr val="bg1"/>
                  </a:solidFill>
                </a:rPr>
                <a:t>85</a:t>
              </a:r>
              <a:r>
                <a:rPr lang="en-US" sz="1100" b="1">
                  <a:solidFill>
                    <a:schemeClr val="bg1"/>
                  </a:solidFill>
                </a:rPr>
                <a:t>%</a:t>
              </a:r>
            </a:p>
          </p:txBody>
        </p:sp>
      </p:grpSp>
      <p:grpSp>
        <p:nvGrpSpPr>
          <p:cNvPr id="51" name="Groupe 50">
            <a:extLst>
              <a:ext uri="{FF2B5EF4-FFF2-40B4-BE49-F238E27FC236}">
                <a16:creationId xmlns:a16="http://schemas.microsoft.com/office/drawing/2014/main" id="{DE962256-6747-A1EA-BB68-3C54A976A26C}"/>
              </a:ext>
            </a:extLst>
          </p:cNvPr>
          <p:cNvGrpSpPr/>
          <p:nvPr/>
        </p:nvGrpSpPr>
        <p:grpSpPr>
          <a:xfrm>
            <a:off x="7680940" y="5910993"/>
            <a:ext cx="3623657" cy="497564"/>
            <a:chOff x="7644895" y="3687542"/>
            <a:chExt cx="3623657" cy="497564"/>
          </a:xfrm>
        </p:grpSpPr>
        <p:sp>
          <p:nvSpPr>
            <p:cNvPr id="52" name="Rounded Rectangle 63">
              <a:extLst>
                <a:ext uri="{FF2B5EF4-FFF2-40B4-BE49-F238E27FC236}">
                  <a16:creationId xmlns:a16="http://schemas.microsoft.com/office/drawing/2014/main" id="{D4B39784-450A-1097-93BB-7ED1EA2DF187}"/>
                </a:ext>
              </a:extLst>
            </p:cNvPr>
            <p:cNvSpPr/>
            <p:nvPr/>
          </p:nvSpPr>
          <p:spPr>
            <a:xfrm>
              <a:off x="7704552" y="4005106"/>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53" name="Rounded Rectangle 64">
              <a:extLst>
                <a:ext uri="{FF2B5EF4-FFF2-40B4-BE49-F238E27FC236}">
                  <a16:creationId xmlns:a16="http://schemas.microsoft.com/office/drawing/2014/main" id="{20918390-0ED1-8762-4074-666031257E01}"/>
                </a:ext>
              </a:extLst>
            </p:cNvPr>
            <p:cNvSpPr/>
            <p:nvPr/>
          </p:nvSpPr>
          <p:spPr>
            <a:xfrm>
              <a:off x="7704552" y="4005106"/>
              <a:ext cx="2743388" cy="1800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54" name="Content Placeholder 2">
              <a:extLst>
                <a:ext uri="{FF2B5EF4-FFF2-40B4-BE49-F238E27FC236}">
                  <a16:creationId xmlns:a16="http://schemas.microsoft.com/office/drawing/2014/main" id="{33B333C3-4B67-1684-5347-B245C5E4B095}"/>
                </a:ext>
              </a:extLst>
            </p:cNvPr>
            <p:cNvSpPr txBox="1">
              <a:spLocks/>
            </p:cNvSpPr>
            <p:nvPr/>
          </p:nvSpPr>
          <p:spPr>
            <a:xfrm>
              <a:off x="7644895" y="3689780"/>
              <a:ext cx="2743388"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Report </a:t>
              </a:r>
              <a:r>
                <a:rPr kumimoji="0" lang="fr-FR" sz="1400" b="0" i="0" u="none" strike="noStrike" kern="1200" cap="none" spc="0" normalizeH="0" baseline="0" noProof="0" err="1">
                  <a:ln>
                    <a:noFill/>
                  </a:ln>
                  <a:solidFill>
                    <a:srgbClr val="D8D8D8"/>
                  </a:solidFill>
                  <a:effectLst/>
                  <a:uLnTx/>
                  <a:uFillTx/>
                  <a:latin typeface="Raleway"/>
                  <a:ea typeface="+mn-ea"/>
                  <a:cs typeface="+mn-cs"/>
                </a:rPr>
                <a:t>builder</a:t>
              </a:r>
              <a:r>
                <a:rPr kumimoji="0" lang="fr-FR" sz="1400" b="0" i="0" u="none" strike="noStrike" kern="1200" cap="none" spc="0" normalizeH="0" baseline="0" noProof="0">
                  <a:ln>
                    <a:noFill/>
                  </a:ln>
                  <a:solidFill>
                    <a:srgbClr val="D8D8D8"/>
                  </a:solidFill>
                  <a:effectLst/>
                  <a:uLnTx/>
                  <a:uFillTx/>
                  <a:latin typeface="Raleway"/>
                  <a:ea typeface="+mn-ea"/>
                  <a:cs typeface="+mn-cs"/>
                </a:rPr>
                <a:t> &amp; SSRS</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55" name="Freeform 78">
              <a:extLst>
                <a:ext uri="{FF2B5EF4-FFF2-40B4-BE49-F238E27FC236}">
                  <a16:creationId xmlns:a16="http://schemas.microsoft.com/office/drawing/2014/main" id="{A4857BD7-2DC8-B9CD-C261-D2DA403FD08C}"/>
                </a:ext>
              </a:extLst>
            </p:cNvPr>
            <p:cNvSpPr/>
            <p:nvPr/>
          </p:nvSpPr>
          <p:spPr>
            <a:xfrm flipV="1">
              <a:off x="10176608" y="3687542"/>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sp>
        <p:nvSpPr>
          <p:cNvPr id="56" name="TextBox 73">
            <a:extLst>
              <a:ext uri="{FF2B5EF4-FFF2-40B4-BE49-F238E27FC236}">
                <a16:creationId xmlns:a16="http://schemas.microsoft.com/office/drawing/2014/main" id="{50CCDA52-4C95-CC78-BFA8-42DB64ACF9F7}"/>
              </a:ext>
            </a:extLst>
          </p:cNvPr>
          <p:cNvSpPr txBox="1"/>
          <p:nvPr/>
        </p:nvSpPr>
        <p:spPr>
          <a:xfrm>
            <a:off x="10191415" y="5880052"/>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A0A0A"/>
                </a:solidFill>
                <a:effectLst/>
                <a:uLnTx/>
                <a:uFillTx/>
                <a:latin typeface="Calibri"/>
                <a:ea typeface="+mn-ea"/>
                <a:cs typeface="+mn-cs"/>
              </a:rPr>
              <a:t>70%</a:t>
            </a:r>
          </a:p>
        </p:txBody>
      </p:sp>
      <p:sp>
        <p:nvSpPr>
          <p:cNvPr id="15" name="Rectangle 14">
            <a:extLst>
              <a:ext uri="{FF2B5EF4-FFF2-40B4-BE49-F238E27FC236}">
                <a16:creationId xmlns:a16="http://schemas.microsoft.com/office/drawing/2014/main" id="{D1A1CDB1-6585-97B1-E0AC-CBCA2B5A8193}"/>
              </a:ext>
            </a:extLst>
          </p:cNvPr>
          <p:cNvSpPr/>
          <p:nvPr/>
        </p:nvSpPr>
        <p:spPr>
          <a:xfrm>
            <a:off x="654444" y="5439562"/>
            <a:ext cx="2847823" cy="1015663"/>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rgbClr val="FFFFFF"/>
                </a:solidFill>
                <a:effectLst/>
                <a:uLnTx/>
                <a:uFillTx/>
                <a:latin typeface="Calibri"/>
                <a:ea typeface="+mn-ea"/>
                <a:cs typeface="+mn-cs"/>
              </a:rPr>
              <a:t>Mon crédo : </a:t>
            </a:r>
            <a:r>
              <a:rPr kumimoji="0" lang="fr-FR" sz="1200" b="0" i="1" u="none" strike="noStrike" kern="1200" cap="none" spc="0" normalizeH="0" baseline="0" noProof="0">
                <a:ln>
                  <a:noFill/>
                </a:ln>
                <a:solidFill>
                  <a:srgbClr val="FFFFFF"/>
                </a:solidFill>
                <a:effectLst/>
                <a:uLnTx/>
                <a:uFillTx/>
                <a:latin typeface="Calibri"/>
              </a:rPr>
              <a:t>« Aider les entreprises</a:t>
            </a:r>
            <a:r>
              <a:rPr kumimoji="0" lang="fr-FR" sz="1200" b="0" i="1" u="none" strike="noStrike" kern="1200" cap="none" spc="0" normalizeH="0" noProof="0">
                <a:ln>
                  <a:noFill/>
                </a:ln>
                <a:solidFill>
                  <a:srgbClr val="FFFFFF"/>
                </a:solidFill>
                <a:effectLst/>
                <a:uLnTx/>
                <a:uFillTx/>
                <a:latin typeface="Calibri"/>
              </a:rPr>
              <a:t> à mettre en place des outils de pilotage</a:t>
            </a:r>
            <a:r>
              <a:rPr lang="fr-FR" sz="1200" i="1">
                <a:solidFill>
                  <a:srgbClr val="FFFFFF"/>
                </a:solidFill>
                <a:latin typeface="Calibri"/>
              </a:rPr>
              <a:t> modernes et performants exploitant au maximum les données qui sommeillent en elles »</a:t>
            </a:r>
            <a:endParaRPr kumimoji="0" lang="fr-FR" sz="1200" b="0" i="1" u="none" strike="noStrike" kern="1200" cap="none" spc="0" normalizeH="0" baseline="0" noProof="0">
              <a:ln>
                <a:noFill/>
              </a:ln>
              <a:solidFill>
                <a:srgbClr val="FFFFFF"/>
              </a:solidFill>
              <a:effectLst/>
              <a:uLnTx/>
              <a:uFillTx/>
              <a:latin typeface="Calibri"/>
            </a:endParaRPr>
          </a:p>
        </p:txBody>
      </p:sp>
    </p:spTree>
    <p:extLst>
      <p:ext uri="{BB962C8B-B14F-4D97-AF65-F5344CB8AC3E}">
        <p14:creationId xmlns:p14="http://schemas.microsoft.com/office/powerpoint/2010/main" val="255602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6" presetClass="entr" presetSubtype="4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Horizontal)">
                                      <p:cBhvr>
                                        <p:cTn id="15" dur="500"/>
                                        <p:tgtEl>
                                          <p:spTgt spid="5"/>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22" presetClass="entr" presetSubtype="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left)">
                                      <p:cBhvr>
                                        <p:cTn id="42" dur="500"/>
                                        <p:tgtEl>
                                          <p:spTgt spid="44"/>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left)">
                                      <p:cBhvr>
                                        <p:cTn id="46" dur="500"/>
                                        <p:tgtEl>
                                          <p:spTgt spid="46"/>
                                        </p:tgtEl>
                                      </p:cBhvr>
                                    </p:animEffect>
                                  </p:childTnLst>
                                </p:cTn>
                              </p:par>
                            </p:childTnLst>
                          </p:cTn>
                        </p:par>
                        <p:par>
                          <p:cTn id="47" fill="hold">
                            <p:stCondLst>
                              <p:cond delay="3500"/>
                            </p:stCondLst>
                            <p:childTnLst>
                              <p:par>
                                <p:cTn id="48" presetID="47" presetClass="entr" presetSubtype="0"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1000"/>
                                        <p:tgtEl>
                                          <p:spTgt spid="48"/>
                                        </p:tgtEl>
                                      </p:cBhvr>
                                    </p:animEffect>
                                    <p:anim calcmode="lin" valueType="num">
                                      <p:cBhvr>
                                        <p:cTn id="51" dur="1000" fill="hold"/>
                                        <p:tgtEl>
                                          <p:spTgt spid="48"/>
                                        </p:tgtEl>
                                        <p:attrNameLst>
                                          <p:attrName>ppt_x</p:attrName>
                                        </p:attrNameLst>
                                      </p:cBhvr>
                                      <p:tavLst>
                                        <p:tav tm="0">
                                          <p:val>
                                            <p:strVal val="#ppt_x"/>
                                          </p:val>
                                        </p:tav>
                                        <p:tav tm="100000">
                                          <p:val>
                                            <p:strVal val="#ppt_x"/>
                                          </p:val>
                                        </p:tav>
                                      </p:tavLst>
                                    </p:anim>
                                    <p:anim calcmode="lin" valueType="num">
                                      <p:cBhvr>
                                        <p:cTn id="52" dur="1000" fill="hold"/>
                                        <p:tgtEl>
                                          <p:spTgt spid="48"/>
                                        </p:tgtEl>
                                        <p:attrNameLst>
                                          <p:attrName>ppt_y</p:attrName>
                                        </p:attrNameLst>
                                      </p:cBhvr>
                                      <p:tavLst>
                                        <p:tav tm="0">
                                          <p:val>
                                            <p:strVal val="#ppt_y-.1"/>
                                          </p:val>
                                        </p:tav>
                                        <p:tav tm="100000">
                                          <p:val>
                                            <p:strVal val="#ppt_y"/>
                                          </p:val>
                                        </p:tav>
                                      </p:tavLst>
                                    </p:anim>
                                  </p:childTnLst>
                                </p:cTn>
                              </p:par>
                              <p:par>
                                <p:cTn id="53" presetID="10"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25" grpId="0"/>
      <p:bldP spid="27" grpId="0"/>
      <p:bldP spid="28" grpId="0" animBg="1"/>
      <p:bldP spid="44" grpId="0" animBg="1"/>
      <p:bldP spid="46" grpId="0" animBg="1"/>
      <p:bldP spid="47"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355750" y="134406"/>
            <a:ext cx="821268"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200" b="1" i="0" u="none" strike="noStrike" kern="1200" cap="none" spc="0" normalizeH="0" baseline="0" noProof="0" smtClean="0">
                <a:ln>
                  <a:noFill/>
                </a:ln>
                <a:solidFill>
                  <a:srgbClr val="0A0A0A"/>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id-ID" sz="1200" b="1" i="0" u="none" strike="noStrike" kern="1200" cap="none" spc="0" normalizeH="0" baseline="0" noProof="0">
              <a:ln>
                <a:noFill/>
              </a:ln>
              <a:solidFill>
                <a:srgbClr val="0A0A0A"/>
              </a:solidFill>
              <a:effectLst/>
              <a:uLnTx/>
              <a:uFillTx/>
              <a:latin typeface="Calibri"/>
              <a:ea typeface="+mn-ea"/>
              <a:cs typeface="+mn-cs"/>
            </a:endParaRPr>
          </a:p>
        </p:txBody>
      </p:sp>
      <p:sp>
        <p:nvSpPr>
          <p:cNvPr id="3" name="TextBox 2"/>
          <p:cNvSpPr txBox="1"/>
          <p:nvPr/>
        </p:nvSpPr>
        <p:spPr>
          <a:xfrm>
            <a:off x="4879632" y="427367"/>
            <a:ext cx="1954382"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srgbClr val="FFFFFF"/>
                </a:solidFill>
                <a:effectLst/>
                <a:uLnTx/>
                <a:uFillTx/>
                <a:latin typeface="Raleway"/>
                <a:ea typeface="+mn-ea"/>
                <a:cs typeface="+mn-cs"/>
              </a:rPr>
              <a:t>Kévin </a:t>
            </a:r>
            <a:r>
              <a:rPr kumimoji="0" lang="fr-FR" sz="2800" b="0" i="0" u="none" strike="noStrike" kern="1200" cap="none" spc="0" normalizeH="0" baseline="0" noProof="0" err="1">
                <a:ln>
                  <a:noFill/>
                </a:ln>
                <a:solidFill>
                  <a:srgbClr val="FFFFFF"/>
                </a:solidFill>
                <a:effectLst/>
                <a:uLnTx/>
                <a:uFillTx/>
                <a:latin typeface="Raleway"/>
                <a:ea typeface="+mn-ea"/>
                <a:cs typeface="+mn-cs"/>
              </a:rPr>
              <a:t>Torti</a:t>
            </a:r>
            <a:endParaRPr kumimoji="0" lang="id-ID" sz="2800" b="0" i="0" u="none" strike="noStrike" kern="1200" cap="none" spc="0" normalizeH="0" baseline="0" noProof="0">
              <a:ln>
                <a:noFill/>
              </a:ln>
              <a:solidFill>
                <a:srgbClr val="FFFFFF"/>
              </a:solidFill>
              <a:effectLst/>
              <a:uLnTx/>
              <a:uFillTx/>
              <a:latin typeface="Raleway"/>
              <a:ea typeface="+mn-ea"/>
              <a:cs typeface="+mn-cs"/>
            </a:endParaRPr>
          </a:p>
        </p:txBody>
      </p:sp>
      <p:sp>
        <p:nvSpPr>
          <p:cNvPr id="4" name="TextBox 3"/>
          <p:cNvSpPr txBox="1"/>
          <p:nvPr/>
        </p:nvSpPr>
        <p:spPr>
          <a:xfrm>
            <a:off x="4510944" y="790610"/>
            <a:ext cx="292214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1">
                <a:ln>
                  <a:noFill/>
                </a:ln>
                <a:solidFill>
                  <a:srgbClr val="D8D8D8"/>
                </a:solidFill>
                <a:effectLst/>
                <a:uLnTx/>
                <a:uFillTx/>
                <a:latin typeface="Calibri Light" panose="020F0302020204030204" pitchFamily="34" charset="0"/>
                <a:ea typeface="+mn-ea"/>
                <a:cs typeface="+mn-cs"/>
              </a:rPr>
              <a:t>Consultant Power BI Sénior</a:t>
            </a:r>
            <a:endParaRPr kumimoji="0" lang="id-ID" sz="1600" b="0" i="0" u="none" strike="noStrike" kern="1200" cap="none" spc="0" normalizeH="0" baseline="0" noProof="0">
              <a:ln>
                <a:noFill/>
              </a:ln>
              <a:solidFill>
                <a:srgbClr val="D8D8D8"/>
              </a:solidFill>
              <a:effectLst/>
              <a:uLnTx/>
              <a:uFillTx/>
              <a:latin typeface="Calibri Light" panose="020F0302020204030204" pitchFamily="34" charset="0"/>
              <a:ea typeface="+mn-ea"/>
              <a:cs typeface="+mn-cs"/>
            </a:endParaRPr>
          </a:p>
        </p:txBody>
      </p:sp>
      <p:grpSp>
        <p:nvGrpSpPr>
          <p:cNvPr id="5" name="Group 4"/>
          <p:cNvGrpSpPr/>
          <p:nvPr/>
        </p:nvGrpSpPr>
        <p:grpSpPr>
          <a:xfrm>
            <a:off x="5239925" y="106490"/>
            <a:ext cx="1425895" cy="1376617"/>
            <a:chOff x="5314502" y="537541"/>
            <a:chExt cx="1425895" cy="1376617"/>
          </a:xfrm>
        </p:grpSpPr>
        <p:grpSp>
          <p:nvGrpSpPr>
            <p:cNvPr id="6" name="Group 5"/>
            <p:cNvGrpSpPr/>
            <p:nvPr/>
          </p:nvGrpSpPr>
          <p:grpSpPr>
            <a:xfrm>
              <a:off x="5314502" y="537541"/>
              <a:ext cx="616898" cy="398711"/>
              <a:chOff x="7324056" y="694593"/>
              <a:chExt cx="616898" cy="398711"/>
            </a:xfrm>
          </p:grpSpPr>
          <p:sp>
            <p:nvSpPr>
              <p:cNvPr id="11" name="Freeform 23"/>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2" name="Freeform 25"/>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reeform 27"/>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7" name="Group 6"/>
            <p:cNvGrpSpPr/>
            <p:nvPr/>
          </p:nvGrpSpPr>
          <p:grpSpPr>
            <a:xfrm>
              <a:off x="6261313" y="1506868"/>
              <a:ext cx="479084" cy="407290"/>
              <a:chOff x="8086770" y="1485428"/>
              <a:chExt cx="479084" cy="407290"/>
            </a:xfrm>
          </p:grpSpPr>
          <p:sp>
            <p:nvSpPr>
              <p:cNvPr id="8" name="Freeform 24"/>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Freeform 26"/>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reeform 28"/>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29" name="Groupe 28">
            <a:extLst>
              <a:ext uri="{FF2B5EF4-FFF2-40B4-BE49-F238E27FC236}">
                <a16:creationId xmlns:a16="http://schemas.microsoft.com/office/drawing/2014/main" id="{2E8C26AC-37F8-4E98-BAA1-B2548EC65205}"/>
              </a:ext>
            </a:extLst>
          </p:cNvPr>
          <p:cNvGrpSpPr/>
          <p:nvPr/>
        </p:nvGrpSpPr>
        <p:grpSpPr>
          <a:xfrm>
            <a:off x="3826946" y="1525066"/>
            <a:ext cx="2087563" cy="369332"/>
            <a:chOff x="3826946" y="1775316"/>
            <a:chExt cx="2087563" cy="369332"/>
          </a:xfrm>
        </p:grpSpPr>
        <p:sp>
          <p:nvSpPr>
            <p:cNvPr id="21" name="TextBox 23"/>
            <p:cNvSpPr txBox="1"/>
            <p:nvPr/>
          </p:nvSpPr>
          <p:spPr>
            <a:xfrm>
              <a:off x="3826946" y="1775316"/>
              <a:ext cx="2087563"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Profil</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24" name="Straight Connector 23"/>
            <p:cNvCxnSpPr>
              <a:cxnSpLocks/>
            </p:cNvCxnSpPr>
            <p:nvPr/>
          </p:nvCxnSpPr>
          <p:spPr>
            <a:xfrm>
              <a:off x="3826946" y="2126694"/>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3826946" y="1936357"/>
            <a:ext cx="3700355" cy="2123658"/>
          </a:xfrm>
          <a:prstGeom prst="rect">
            <a:avLst/>
          </a:prstGeom>
        </p:spPr>
        <p:txBody>
          <a:bodyPr wrap="square">
            <a:spAutoFit/>
          </a:bodyPr>
          <a:lstStyle/>
          <a:p>
            <a:pPr lvl="0" algn="just">
              <a:defRPr/>
            </a:pPr>
            <a:r>
              <a:rPr lang="fr-FR" sz="1200">
                <a:solidFill>
                  <a:srgbClr val="FFFFFF"/>
                </a:solidFill>
              </a:rPr>
              <a:t>Data </a:t>
            </a:r>
            <a:r>
              <a:rPr lang="fr-FR" sz="1200" err="1">
                <a:solidFill>
                  <a:srgbClr val="FFFFFF"/>
                </a:solidFill>
              </a:rPr>
              <a:t>Analyst</a:t>
            </a:r>
            <a:r>
              <a:rPr lang="fr-FR" sz="1200">
                <a:solidFill>
                  <a:srgbClr val="FFFFFF"/>
                </a:solidFill>
              </a:rPr>
              <a:t> durant 10 ans, Kévin possède une expérience dans des domaines très variés tels que la santé, le </a:t>
            </a:r>
            <a:r>
              <a:rPr lang="fr-FR" sz="1200" err="1">
                <a:solidFill>
                  <a:srgbClr val="FFFFFF"/>
                </a:solidFill>
              </a:rPr>
              <a:t>retail</a:t>
            </a:r>
            <a:r>
              <a:rPr lang="fr-FR" sz="1200">
                <a:solidFill>
                  <a:srgbClr val="FFFFFF"/>
                </a:solidFill>
              </a:rPr>
              <a:t> ou encore la grande distribution. </a:t>
            </a:r>
          </a:p>
          <a:p>
            <a:pPr lvl="0" algn="just">
              <a:defRPr/>
            </a:pPr>
            <a:endParaRPr lang="fr-FR" sz="1200">
              <a:solidFill>
                <a:srgbClr val="FFFFFF"/>
              </a:solidFill>
            </a:endParaRPr>
          </a:p>
          <a:p>
            <a:pPr lvl="0" algn="just">
              <a:defRPr/>
            </a:pPr>
            <a:r>
              <a:rPr lang="fr-FR" sz="1200">
                <a:solidFill>
                  <a:srgbClr val="FFFFFF"/>
                </a:solidFill>
              </a:rPr>
              <a:t>Il tombe sous le charme de Power BI en 2019, est formé par Data Pulse puis finit par nous rejoindre en 2023 pour partager sa passion pour l’outil.</a:t>
            </a:r>
          </a:p>
          <a:p>
            <a:pPr lvl="0" algn="just">
              <a:defRPr/>
            </a:pPr>
            <a:endParaRPr lang="fr-FR" sz="1200">
              <a:solidFill>
                <a:srgbClr val="FFFFFF"/>
              </a:solidFill>
            </a:endParaRPr>
          </a:p>
          <a:p>
            <a:pPr lvl="0" algn="just">
              <a:defRPr/>
            </a:pPr>
            <a:r>
              <a:rPr lang="fr-FR" sz="1200">
                <a:solidFill>
                  <a:srgbClr val="FFFFFF"/>
                </a:solidFill>
              </a:rPr>
              <a:t>Son objectif : aider nos clients à faire parler la data efficacement et gagner en flexibilité pour pouvoir se concentrer sur les différents enjeux métiers.</a:t>
            </a:r>
          </a:p>
        </p:txBody>
      </p:sp>
      <p:sp>
        <p:nvSpPr>
          <p:cNvPr id="25" name="TextBox 23"/>
          <p:cNvSpPr txBox="1"/>
          <p:nvPr/>
        </p:nvSpPr>
        <p:spPr>
          <a:xfrm>
            <a:off x="3860810" y="4510153"/>
            <a:ext cx="3433589"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Certifications &amp; diplômes</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26" name="Straight Connector 25"/>
          <p:cNvCxnSpPr/>
          <p:nvPr/>
        </p:nvCxnSpPr>
        <p:spPr>
          <a:xfrm>
            <a:off x="3860811" y="4861531"/>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3"/>
          <p:cNvSpPr txBox="1"/>
          <p:nvPr/>
        </p:nvSpPr>
        <p:spPr>
          <a:xfrm>
            <a:off x="654444" y="4601287"/>
            <a:ext cx="2931182"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Kévin </a:t>
            </a:r>
            <a:r>
              <a:rPr kumimoji="0" lang="fr-FR" sz="1800" b="1" i="0" u="none" strike="noStrike" kern="1200" cap="none" spc="0" normalizeH="0" baseline="0" noProof="0" err="1">
                <a:ln>
                  <a:noFill/>
                </a:ln>
                <a:solidFill>
                  <a:srgbClr val="FFFFFF"/>
                </a:solidFill>
                <a:effectLst/>
                <a:uLnTx/>
                <a:uFillTx/>
                <a:latin typeface="Raleway" panose="020B0003030101060003" pitchFamily="34" charset="0"/>
                <a:ea typeface="+mn-ea"/>
                <a:cs typeface="+mn-cs"/>
              </a:rPr>
              <a:t>Torti</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sp>
        <p:nvSpPr>
          <p:cNvPr id="28" name="TextBox 23"/>
          <p:cNvSpPr txBox="1"/>
          <p:nvPr/>
        </p:nvSpPr>
        <p:spPr>
          <a:xfrm>
            <a:off x="654444" y="4202117"/>
            <a:ext cx="2931182" cy="369332"/>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0A0A0A"/>
                </a:solidFill>
                <a:effectLst/>
                <a:uLnTx/>
                <a:uFillTx/>
                <a:latin typeface="Raleway" panose="020B0003030101060003" pitchFamily="34" charset="0"/>
                <a:ea typeface="+mn-ea"/>
                <a:cs typeface="+mn-cs"/>
              </a:rPr>
              <a:t>Consultant</a:t>
            </a:r>
            <a:r>
              <a:rPr kumimoji="0" lang="fr-FR" sz="1800" b="1" i="0" u="none" strike="noStrike" kern="1200" cap="none" spc="0" normalizeH="0" noProof="0">
                <a:ln>
                  <a:noFill/>
                </a:ln>
                <a:solidFill>
                  <a:srgbClr val="0A0A0A"/>
                </a:solidFill>
                <a:effectLst/>
                <a:uLnTx/>
                <a:uFillTx/>
                <a:latin typeface="Raleway" panose="020B0003030101060003" pitchFamily="34" charset="0"/>
                <a:ea typeface="+mn-ea"/>
                <a:cs typeface="+mn-cs"/>
              </a:rPr>
              <a:t> Power BI</a:t>
            </a:r>
            <a:endParaRPr kumimoji="0" lang="id-ID" sz="1800" b="1" i="0" u="none" strike="noStrike" kern="1200" cap="none" spc="0" normalizeH="0" baseline="0" noProof="0">
              <a:ln>
                <a:noFill/>
              </a:ln>
              <a:solidFill>
                <a:srgbClr val="0A0A0A"/>
              </a:solidFill>
              <a:effectLst/>
              <a:uLnTx/>
              <a:uFillTx/>
              <a:latin typeface="Raleway" panose="020B0003030101060003" pitchFamily="34" charset="0"/>
              <a:ea typeface="+mn-ea"/>
              <a:cs typeface="+mn-cs"/>
            </a:endParaRPr>
          </a:p>
        </p:txBody>
      </p:sp>
      <p:sp>
        <p:nvSpPr>
          <p:cNvPr id="37" name="Content Placeholder 19"/>
          <p:cNvSpPr txBox="1">
            <a:spLocks/>
          </p:cNvSpPr>
          <p:nvPr/>
        </p:nvSpPr>
        <p:spPr>
          <a:xfrm>
            <a:off x="4281606" y="5051024"/>
            <a:ext cx="3380819" cy="807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fr-FR" sz="1200" b="1" i="0" u="none" strike="noStrike" kern="1200" cap="none" spc="0" normalizeH="0" baseline="0" noProof="0">
                <a:ln>
                  <a:noFill/>
                </a:ln>
                <a:solidFill>
                  <a:srgbClr val="FFFFFF"/>
                </a:solidFill>
                <a:effectLst/>
                <a:uLnTx/>
                <a:uFillTx/>
                <a:latin typeface="Calibri"/>
                <a:ea typeface="+mn-ea"/>
                <a:cs typeface="+mn-cs"/>
              </a:rPr>
              <a:t>Ingénieur Informatique et Statistiques </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fr-FR" sz="1200" b="1" i="0" u="none" strike="noStrike" kern="1200" cap="none" spc="0" normalizeH="0" baseline="0" noProof="0">
                <a:ln>
                  <a:noFill/>
                </a:ln>
                <a:solidFill>
                  <a:srgbClr val="FFFFFF"/>
                </a:solidFill>
                <a:effectLst/>
                <a:uLnTx/>
                <a:uFillTx/>
                <a:latin typeface="Calibri"/>
                <a:ea typeface="+mn-ea"/>
                <a:cs typeface="+mn-cs"/>
              </a:rPr>
              <a:t>Polytech Lille</a:t>
            </a:r>
          </a:p>
        </p:txBody>
      </p:sp>
      <p:sp>
        <p:nvSpPr>
          <p:cNvPr id="45" name="Content Placeholder 19"/>
          <p:cNvSpPr txBox="1">
            <a:spLocks/>
          </p:cNvSpPr>
          <p:nvPr/>
        </p:nvSpPr>
        <p:spPr>
          <a:xfrm>
            <a:off x="4286343" y="5167495"/>
            <a:ext cx="3333060" cy="467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id-ID" sz="1200" b="1" i="0" u="none" strike="noStrike" kern="1200" cap="none" spc="0" normalizeH="0" baseline="0" noProof="0">
              <a:ln>
                <a:noFill/>
              </a:ln>
              <a:solidFill>
                <a:srgbClr val="FFFFFF"/>
              </a:solidFill>
              <a:effectLst/>
              <a:uLnTx/>
              <a:uFillTx/>
              <a:latin typeface="Calibri"/>
              <a:ea typeface="+mn-ea"/>
              <a:cs typeface="+mn-cs"/>
            </a:endParaRPr>
          </a:p>
        </p:txBody>
      </p:sp>
      <p:grpSp>
        <p:nvGrpSpPr>
          <p:cNvPr id="30" name="Groupe 29">
            <a:extLst>
              <a:ext uri="{FF2B5EF4-FFF2-40B4-BE49-F238E27FC236}">
                <a16:creationId xmlns:a16="http://schemas.microsoft.com/office/drawing/2014/main" id="{8C5823C9-E93B-4601-B56D-61D8AA652456}"/>
              </a:ext>
            </a:extLst>
          </p:cNvPr>
          <p:cNvGrpSpPr/>
          <p:nvPr/>
        </p:nvGrpSpPr>
        <p:grpSpPr>
          <a:xfrm>
            <a:off x="7644895" y="1520120"/>
            <a:ext cx="3292916" cy="369332"/>
            <a:chOff x="7650067" y="1987099"/>
            <a:chExt cx="3292916" cy="369332"/>
          </a:xfrm>
        </p:grpSpPr>
        <p:sp>
          <p:nvSpPr>
            <p:cNvPr id="58" name="TextBox 23"/>
            <p:cNvSpPr txBox="1"/>
            <p:nvPr/>
          </p:nvSpPr>
          <p:spPr>
            <a:xfrm>
              <a:off x="7650067" y="1987099"/>
              <a:ext cx="3292916"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Compétences techniques</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59" name="Straight Connector 58"/>
            <p:cNvCxnSpPr>
              <a:cxnSpLocks/>
            </p:cNvCxnSpPr>
            <p:nvPr/>
          </p:nvCxnSpPr>
          <p:spPr>
            <a:xfrm>
              <a:off x="7769859" y="2333787"/>
              <a:ext cx="21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 name="Groupe 22">
            <a:extLst>
              <a:ext uri="{FF2B5EF4-FFF2-40B4-BE49-F238E27FC236}">
                <a16:creationId xmlns:a16="http://schemas.microsoft.com/office/drawing/2014/main" id="{43E16F49-0CEE-4433-9E66-7CBA956EDE92}"/>
              </a:ext>
            </a:extLst>
          </p:cNvPr>
          <p:cNvGrpSpPr/>
          <p:nvPr/>
        </p:nvGrpSpPr>
        <p:grpSpPr>
          <a:xfrm>
            <a:off x="7662425" y="1975621"/>
            <a:ext cx="3628273" cy="541828"/>
            <a:chOff x="7644894" y="2419975"/>
            <a:chExt cx="3628273" cy="541828"/>
          </a:xfrm>
        </p:grpSpPr>
        <p:sp>
          <p:nvSpPr>
            <p:cNvPr id="60" name="Rounded Rectangle 59"/>
            <p:cNvSpPr/>
            <p:nvPr/>
          </p:nvSpPr>
          <p:spPr>
            <a:xfrm>
              <a:off x="7704552" y="2781803"/>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1" name="Rounded Rectangle 60"/>
            <p:cNvSpPr/>
            <p:nvPr/>
          </p:nvSpPr>
          <p:spPr>
            <a:xfrm>
              <a:off x="7704552" y="2781803"/>
              <a:ext cx="3292916" cy="17584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8" name="Content Placeholder 2"/>
            <p:cNvSpPr txBox="1">
              <a:spLocks/>
            </p:cNvSpPr>
            <p:nvPr/>
          </p:nvSpPr>
          <p:spPr>
            <a:xfrm>
              <a:off x="7644894" y="2460451"/>
              <a:ext cx="232490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Power BI</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3" name="Freeform 72"/>
            <p:cNvSpPr/>
            <p:nvPr/>
          </p:nvSpPr>
          <p:spPr>
            <a:xfrm flipV="1">
              <a:off x="10849818" y="2419975"/>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grpSp>
        <p:nvGrpSpPr>
          <p:cNvPr id="22" name="Groupe 21">
            <a:extLst>
              <a:ext uri="{FF2B5EF4-FFF2-40B4-BE49-F238E27FC236}">
                <a16:creationId xmlns:a16="http://schemas.microsoft.com/office/drawing/2014/main" id="{C6DB9141-92A0-424F-B70D-627671AC46CF}"/>
              </a:ext>
            </a:extLst>
          </p:cNvPr>
          <p:cNvGrpSpPr/>
          <p:nvPr/>
        </p:nvGrpSpPr>
        <p:grpSpPr>
          <a:xfrm>
            <a:off x="7644895" y="2648067"/>
            <a:ext cx="3645803" cy="564000"/>
            <a:chOff x="7644895" y="3023227"/>
            <a:chExt cx="3645803" cy="564000"/>
          </a:xfrm>
        </p:grpSpPr>
        <p:sp>
          <p:nvSpPr>
            <p:cNvPr id="62" name="Rounded Rectangle 61"/>
            <p:cNvSpPr/>
            <p:nvPr/>
          </p:nvSpPr>
          <p:spPr>
            <a:xfrm>
              <a:off x="7722082" y="3389853"/>
              <a:ext cx="3546469" cy="197374"/>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3" name="Rounded Rectangle 62"/>
            <p:cNvSpPr/>
            <p:nvPr/>
          </p:nvSpPr>
          <p:spPr>
            <a:xfrm>
              <a:off x="7732913" y="3389851"/>
              <a:ext cx="3282085" cy="182355"/>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9" name="Content Placeholder 2"/>
            <p:cNvSpPr txBox="1">
              <a:spLocks/>
            </p:cNvSpPr>
            <p:nvPr/>
          </p:nvSpPr>
          <p:spPr>
            <a:xfrm>
              <a:off x="7644895" y="3088024"/>
              <a:ext cx="2020100"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DAX</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6" name="Freeform 75"/>
            <p:cNvSpPr/>
            <p:nvPr/>
          </p:nvSpPr>
          <p:spPr>
            <a:xfrm flipV="1">
              <a:off x="10867349" y="3023227"/>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pic>
        <p:nvPicPr>
          <p:cNvPr id="75" name="Picture 2" descr="Résultat de recherche d'images pour &quot;Logo Transparent Linkedin&quot;">
            <a:hlinkClick r:id="rId3"/>
            <a:extLst>
              <a:ext uri="{FF2B5EF4-FFF2-40B4-BE49-F238E27FC236}">
                <a16:creationId xmlns:a16="http://schemas.microsoft.com/office/drawing/2014/main" id="{BE6FB6D2-B279-4CA3-883D-4CD4253F35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2723" y="5023168"/>
            <a:ext cx="296427" cy="29642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e 17">
            <a:extLst>
              <a:ext uri="{FF2B5EF4-FFF2-40B4-BE49-F238E27FC236}">
                <a16:creationId xmlns:a16="http://schemas.microsoft.com/office/drawing/2014/main" id="{320BC8E5-CC25-46DE-A54C-048EA3C49BE4}"/>
              </a:ext>
            </a:extLst>
          </p:cNvPr>
          <p:cNvGrpSpPr/>
          <p:nvPr/>
        </p:nvGrpSpPr>
        <p:grpSpPr>
          <a:xfrm>
            <a:off x="7686851" y="4258338"/>
            <a:ext cx="3623657" cy="568668"/>
            <a:chOff x="7619213" y="6096789"/>
            <a:chExt cx="3623657" cy="568668"/>
          </a:xfrm>
        </p:grpSpPr>
        <p:sp>
          <p:nvSpPr>
            <p:cNvPr id="105" name="Content Placeholder 2">
              <a:extLst>
                <a:ext uri="{FF2B5EF4-FFF2-40B4-BE49-F238E27FC236}">
                  <a16:creationId xmlns:a16="http://schemas.microsoft.com/office/drawing/2014/main" id="{D12AFF6D-D04A-4B2D-9582-8FC24A98FE3A}"/>
                </a:ext>
              </a:extLst>
            </p:cNvPr>
            <p:cNvSpPr txBox="1">
              <a:spLocks/>
            </p:cNvSpPr>
            <p:nvPr/>
          </p:nvSpPr>
          <p:spPr>
            <a:xfrm>
              <a:off x="7619213" y="6141892"/>
              <a:ext cx="3169303"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SQL</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106" name="Rounded Rectangle 65">
              <a:extLst>
                <a:ext uri="{FF2B5EF4-FFF2-40B4-BE49-F238E27FC236}">
                  <a16:creationId xmlns:a16="http://schemas.microsoft.com/office/drawing/2014/main" id="{85984846-671F-4C19-A7C6-22BC8EA8066E}"/>
                </a:ext>
              </a:extLst>
            </p:cNvPr>
            <p:cNvSpPr/>
            <p:nvPr/>
          </p:nvSpPr>
          <p:spPr>
            <a:xfrm>
              <a:off x="7678870" y="6485457"/>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07" name="Rounded Rectangle 66">
              <a:extLst>
                <a:ext uri="{FF2B5EF4-FFF2-40B4-BE49-F238E27FC236}">
                  <a16:creationId xmlns:a16="http://schemas.microsoft.com/office/drawing/2014/main" id="{05ABFA69-5535-45CC-A657-B3ABDB2837AF}"/>
                </a:ext>
              </a:extLst>
            </p:cNvPr>
            <p:cNvSpPr/>
            <p:nvPr/>
          </p:nvSpPr>
          <p:spPr>
            <a:xfrm>
              <a:off x="7678870" y="6485453"/>
              <a:ext cx="3276956" cy="174216"/>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nvGrpSpPr>
            <p:cNvPr id="108" name="Group 89">
              <a:extLst>
                <a:ext uri="{FF2B5EF4-FFF2-40B4-BE49-F238E27FC236}">
                  <a16:creationId xmlns:a16="http://schemas.microsoft.com/office/drawing/2014/main" id="{A8867533-BD47-4510-9848-9FCE2B13B20D}"/>
                </a:ext>
              </a:extLst>
            </p:cNvPr>
            <p:cNvGrpSpPr/>
            <p:nvPr/>
          </p:nvGrpSpPr>
          <p:grpSpPr>
            <a:xfrm>
              <a:off x="10737347" y="6096789"/>
              <a:ext cx="443160" cy="321102"/>
              <a:chOff x="9932232" y="4233850"/>
              <a:chExt cx="443160" cy="321102"/>
            </a:xfrm>
          </p:grpSpPr>
          <p:sp>
            <p:nvSpPr>
              <p:cNvPr id="109" name="Freeform 81">
                <a:extLst>
                  <a:ext uri="{FF2B5EF4-FFF2-40B4-BE49-F238E27FC236}">
                    <a16:creationId xmlns:a16="http://schemas.microsoft.com/office/drawing/2014/main" id="{D64A4C71-E653-4C30-96A1-D4891FED5B82}"/>
                  </a:ext>
                </a:extLst>
              </p:cNvPr>
              <p:cNvSpPr/>
              <p:nvPr/>
            </p:nvSpPr>
            <p:spPr>
              <a:xfrm flipV="1">
                <a:off x="9939036" y="4263152"/>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10" name="TextBox 82">
                <a:extLst>
                  <a:ext uri="{FF2B5EF4-FFF2-40B4-BE49-F238E27FC236}">
                    <a16:creationId xmlns:a16="http://schemas.microsoft.com/office/drawing/2014/main" id="{E71903C3-01FB-4591-BED5-88EF130B9D39}"/>
                  </a:ext>
                </a:extLst>
              </p:cNvPr>
              <p:cNvSpPr txBox="1"/>
              <p:nvPr/>
            </p:nvSpPr>
            <p:spPr>
              <a:xfrm>
                <a:off x="9932232" y="4233850"/>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a:ln>
                      <a:noFill/>
                    </a:ln>
                    <a:solidFill>
                      <a:srgbClr val="0A0A0A"/>
                    </a:solidFill>
                    <a:effectLst/>
                    <a:uLnTx/>
                    <a:uFillTx/>
                    <a:latin typeface="Calibri"/>
                    <a:ea typeface="+mn-ea"/>
                    <a:cs typeface="+mn-cs"/>
                  </a:rPr>
                  <a:t>90%</a:t>
                </a:r>
                <a:endParaRPr kumimoji="0" lang="en-US" sz="1100" b="1" i="0" u="none" strike="noStrike" kern="1200" cap="none" spc="0" normalizeH="0" baseline="0" noProof="0">
                  <a:ln>
                    <a:noFill/>
                  </a:ln>
                  <a:solidFill>
                    <a:srgbClr val="0A0A0A"/>
                  </a:solidFill>
                  <a:effectLst/>
                  <a:uLnTx/>
                  <a:uFillTx/>
                  <a:latin typeface="Calibri"/>
                  <a:ea typeface="+mn-ea"/>
                  <a:cs typeface="+mn-cs"/>
                </a:endParaRPr>
              </a:p>
            </p:txBody>
          </p:sp>
        </p:grpSp>
      </p:grpSp>
      <p:sp>
        <p:nvSpPr>
          <p:cNvPr id="78" name="TextBox 73">
            <a:extLst>
              <a:ext uri="{FF2B5EF4-FFF2-40B4-BE49-F238E27FC236}">
                <a16:creationId xmlns:a16="http://schemas.microsoft.com/office/drawing/2014/main" id="{CB12777D-23B8-49FE-9F8B-D7A7B31EEDC4}"/>
              </a:ext>
            </a:extLst>
          </p:cNvPr>
          <p:cNvSpPr txBox="1"/>
          <p:nvPr/>
        </p:nvSpPr>
        <p:spPr>
          <a:xfrm>
            <a:off x="10867348" y="1954866"/>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A0A0A"/>
                </a:solidFill>
                <a:effectLst/>
                <a:uLnTx/>
                <a:uFillTx/>
                <a:latin typeface="Calibri"/>
                <a:ea typeface="+mn-ea"/>
                <a:cs typeface="+mn-cs"/>
              </a:rPr>
              <a:t>90%</a:t>
            </a:r>
          </a:p>
        </p:txBody>
      </p:sp>
      <p:sp>
        <p:nvSpPr>
          <p:cNvPr id="81" name="TextBox 73">
            <a:extLst>
              <a:ext uri="{FF2B5EF4-FFF2-40B4-BE49-F238E27FC236}">
                <a16:creationId xmlns:a16="http://schemas.microsoft.com/office/drawing/2014/main" id="{A76B6F36-9523-47C7-BDA2-E3AC05CE809A}"/>
              </a:ext>
            </a:extLst>
          </p:cNvPr>
          <p:cNvSpPr txBox="1"/>
          <p:nvPr/>
        </p:nvSpPr>
        <p:spPr>
          <a:xfrm>
            <a:off x="10861437" y="2618503"/>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A0A0A"/>
                </a:solidFill>
                <a:effectLst/>
                <a:uLnTx/>
                <a:uFillTx/>
                <a:latin typeface="Calibri"/>
                <a:ea typeface="+mn-ea"/>
                <a:cs typeface="+mn-cs"/>
              </a:rPr>
              <a:t>90%</a:t>
            </a:r>
          </a:p>
        </p:txBody>
      </p:sp>
      <p:pic>
        <p:nvPicPr>
          <p:cNvPr id="72" name="Espace réservé pour une image  11">
            <a:extLst>
              <a:ext uri="{FF2B5EF4-FFF2-40B4-BE49-F238E27FC236}">
                <a16:creationId xmlns:a16="http://schemas.microsoft.com/office/drawing/2014/main" id="{56974D5A-31C7-7FE5-4972-82BBDA2EDC4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3877980" y="5193570"/>
            <a:ext cx="408693" cy="408693"/>
          </a:xfrm>
          <a:prstGeom prst="rect">
            <a:avLst/>
          </a:prstGeom>
        </p:spPr>
      </p:pic>
      <p:sp>
        <p:nvSpPr>
          <p:cNvPr id="44" name="Rounded Rectangle 65">
            <a:extLst>
              <a:ext uri="{FF2B5EF4-FFF2-40B4-BE49-F238E27FC236}">
                <a16:creationId xmlns:a16="http://schemas.microsoft.com/office/drawing/2014/main" id="{2A088019-C129-487C-6351-7A877CA17F43}"/>
              </a:ext>
            </a:extLst>
          </p:cNvPr>
          <p:cNvSpPr/>
          <p:nvPr/>
        </p:nvSpPr>
        <p:spPr>
          <a:xfrm>
            <a:off x="7729024" y="3827969"/>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66">
            <a:extLst>
              <a:ext uri="{FF2B5EF4-FFF2-40B4-BE49-F238E27FC236}">
                <a16:creationId xmlns:a16="http://schemas.microsoft.com/office/drawing/2014/main" id="{8E768205-5489-DEE0-468C-918EA61D3936}"/>
              </a:ext>
            </a:extLst>
          </p:cNvPr>
          <p:cNvSpPr/>
          <p:nvPr/>
        </p:nvSpPr>
        <p:spPr>
          <a:xfrm>
            <a:off x="7729025" y="3827968"/>
            <a:ext cx="3120840" cy="180001"/>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ontent Placeholder 2">
            <a:extLst>
              <a:ext uri="{FF2B5EF4-FFF2-40B4-BE49-F238E27FC236}">
                <a16:creationId xmlns:a16="http://schemas.microsoft.com/office/drawing/2014/main" id="{60DAAF7A-08C9-53B1-81FE-113D4F161457}"/>
              </a:ext>
            </a:extLst>
          </p:cNvPr>
          <p:cNvSpPr txBox="1">
            <a:spLocks/>
          </p:cNvSpPr>
          <p:nvPr/>
        </p:nvSpPr>
        <p:spPr>
          <a:xfrm>
            <a:off x="7669366" y="3524403"/>
            <a:ext cx="2902497"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Architecture et modélisation</a:t>
            </a:r>
            <a:endParaRPr lang="en-US">
              <a:solidFill>
                <a:schemeClr val="tx2"/>
              </a:solidFill>
              <a:latin typeface="+mj-lt"/>
            </a:endParaRPr>
          </a:p>
        </p:txBody>
      </p:sp>
      <p:grpSp>
        <p:nvGrpSpPr>
          <p:cNvPr id="48" name="Group 89">
            <a:extLst>
              <a:ext uri="{FF2B5EF4-FFF2-40B4-BE49-F238E27FC236}">
                <a16:creationId xmlns:a16="http://schemas.microsoft.com/office/drawing/2014/main" id="{C13E482B-C3AB-D09A-6370-61A0BB699C9F}"/>
              </a:ext>
            </a:extLst>
          </p:cNvPr>
          <p:cNvGrpSpPr/>
          <p:nvPr/>
        </p:nvGrpSpPr>
        <p:grpSpPr>
          <a:xfrm>
            <a:off x="10609766" y="3469182"/>
            <a:ext cx="443160" cy="307216"/>
            <a:chOff x="9916288" y="4257884"/>
            <a:chExt cx="443160" cy="307216"/>
          </a:xfrm>
        </p:grpSpPr>
        <p:sp>
          <p:nvSpPr>
            <p:cNvPr id="49" name="Freeform 81">
              <a:extLst>
                <a:ext uri="{FF2B5EF4-FFF2-40B4-BE49-F238E27FC236}">
                  <a16:creationId xmlns:a16="http://schemas.microsoft.com/office/drawing/2014/main" id="{48C540AC-6FBD-EB5A-53D1-54F8FAC1FD52}"/>
                </a:ext>
              </a:extLst>
            </p:cNvPr>
            <p:cNvSpPr/>
            <p:nvPr/>
          </p:nvSpPr>
          <p:spPr>
            <a:xfrm flipV="1">
              <a:off x="9924755" y="4273300"/>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TextBox 82">
              <a:extLst>
                <a:ext uri="{FF2B5EF4-FFF2-40B4-BE49-F238E27FC236}">
                  <a16:creationId xmlns:a16="http://schemas.microsoft.com/office/drawing/2014/main" id="{CF4731D3-5298-CA08-4AF6-6391F756C0A3}"/>
                </a:ext>
              </a:extLst>
            </p:cNvPr>
            <p:cNvSpPr txBox="1"/>
            <p:nvPr/>
          </p:nvSpPr>
          <p:spPr>
            <a:xfrm>
              <a:off x="9916288" y="4257884"/>
              <a:ext cx="443160" cy="261610"/>
            </a:xfrm>
            <a:prstGeom prst="rect">
              <a:avLst/>
            </a:prstGeom>
            <a:noFill/>
          </p:spPr>
          <p:txBody>
            <a:bodyPr wrap="square" rtlCol="0">
              <a:spAutoFit/>
            </a:bodyPr>
            <a:lstStyle/>
            <a:p>
              <a:pPr algn="ctr"/>
              <a:r>
                <a:rPr lang="fr-FR" sz="1100" b="1">
                  <a:solidFill>
                    <a:schemeClr val="bg1"/>
                  </a:solidFill>
                </a:rPr>
                <a:t>85</a:t>
              </a:r>
              <a:r>
                <a:rPr lang="en-US" sz="1100" b="1">
                  <a:solidFill>
                    <a:schemeClr val="bg1"/>
                  </a:solidFill>
                </a:rPr>
                <a:t>%</a:t>
              </a:r>
            </a:p>
          </p:txBody>
        </p:sp>
      </p:grpSp>
      <p:pic>
        <p:nvPicPr>
          <p:cNvPr id="16" name="Espace réservé pour une image  16">
            <a:extLst>
              <a:ext uri="{FF2B5EF4-FFF2-40B4-BE49-F238E27FC236}">
                <a16:creationId xmlns:a16="http://schemas.microsoft.com/office/drawing/2014/main" id="{C7431D0D-BB64-762F-48DA-DB80DBE49E0A}"/>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p:blipFill>
        <p:spPr>
          <a:xfrm>
            <a:off x="1274475" y="1969211"/>
            <a:ext cx="2077201" cy="2077200"/>
          </a:xfrm>
          <a:prstGeom prst="flowChartConnector">
            <a:avLst/>
          </a:prstGeom>
          <a:ln>
            <a:solidFill>
              <a:schemeClr val="tx1">
                <a:lumMod val="65000"/>
              </a:schemeClr>
            </a:solidFill>
          </a:ln>
        </p:spPr>
      </p:pic>
      <p:grpSp>
        <p:nvGrpSpPr>
          <p:cNvPr id="19" name="Groupe 18">
            <a:extLst>
              <a:ext uri="{FF2B5EF4-FFF2-40B4-BE49-F238E27FC236}">
                <a16:creationId xmlns:a16="http://schemas.microsoft.com/office/drawing/2014/main" id="{7510918D-C215-7AB0-3BC6-AE73D6306955}"/>
              </a:ext>
            </a:extLst>
          </p:cNvPr>
          <p:cNvGrpSpPr/>
          <p:nvPr/>
        </p:nvGrpSpPr>
        <p:grpSpPr>
          <a:xfrm>
            <a:off x="7678385" y="5046072"/>
            <a:ext cx="3623657" cy="558037"/>
            <a:chOff x="7619213" y="6107420"/>
            <a:chExt cx="3623657" cy="558037"/>
          </a:xfrm>
        </p:grpSpPr>
        <p:sp>
          <p:nvSpPr>
            <p:cNvPr id="31" name="Content Placeholder 2">
              <a:extLst>
                <a:ext uri="{FF2B5EF4-FFF2-40B4-BE49-F238E27FC236}">
                  <a16:creationId xmlns:a16="http://schemas.microsoft.com/office/drawing/2014/main" id="{A7139592-3AA7-0D4D-0670-EEB667DA3806}"/>
                </a:ext>
              </a:extLst>
            </p:cNvPr>
            <p:cNvSpPr txBox="1">
              <a:spLocks/>
            </p:cNvSpPr>
            <p:nvPr/>
          </p:nvSpPr>
          <p:spPr>
            <a:xfrm>
              <a:off x="7619213" y="6141892"/>
              <a:ext cx="2316527"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Azure</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32" name="Rounded Rectangle 65">
              <a:extLst>
                <a:ext uri="{FF2B5EF4-FFF2-40B4-BE49-F238E27FC236}">
                  <a16:creationId xmlns:a16="http://schemas.microsoft.com/office/drawing/2014/main" id="{9CF7254D-CCF7-8AF9-1141-93649FA4FFF2}"/>
                </a:ext>
              </a:extLst>
            </p:cNvPr>
            <p:cNvSpPr/>
            <p:nvPr/>
          </p:nvSpPr>
          <p:spPr>
            <a:xfrm>
              <a:off x="7678870" y="6485457"/>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33" name="Rounded Rectangle 66">
              <a:extLst>
                <a:ext uri="{FF2B5EF4-FFF2-40B4-BE49-F238E27FC236}">
                  <a16:creationId xmlns:a16="http://schemas.microsoft.com/office/drawing/2014/main" id="{73DA7957-D686-FD56-9277-14F6247CDD53}"/>
                </a:ext>
              </a:extLst>
            </p:cNvPr>
            <p:cNvSpPr/>
            <p:nvPr/>
          </p:nvSpPr>
          <p:spPr>
            <a:xfrm>
              <a:off x="7678870" y="6485457"/>
              <a:ext cx="2790257" cy="162278"/>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nvGrpSpPr>
            <p:cNvPr id="34" name="Group 89">
              <a:extLst>
                <a:ext uri="{FF2B5EF4-FFF2-40B4-BE49-F238E27FC236}">
                  <a16:creationId xmlns:a16="http://schemas.microsoft.com/office/drawing/2014/main" id="{4FD6764E-609D-C49C-8A3A-EA44E3DB00CD}"/>
                </a:ext>
              </a:extLst>
            </p:cNvPr>
            <p:cNvGrpSpPr/>
            <p:nvPr/>
          </p:nvGrpSpPr>
          <p:grpSpPr>
            <a:xfrm>
              <a:off x="10164681" y="6107420"/>
              <a:ext cx="444658" cy="321706"/>
              <a:chOff x="9359566" y="4244481"/>
              <a:chExt cx="444658" cy="321706"/>
            </a:xfrm>
          </p:grpSpPr>
          <p:sp>
            <p:nvSpPr>
              <p:cNvPr id="36" name="Freeform 81">
                <a:extLst>
                  <a:ext uri="{FF2B5EF4-FFF2-40B4-BE49-F238E27FC236}">
                    <a16:creationId xmlns:a16="http://schemas.microsoft.com/office/drawing/2014/main" id="{9D0BBB8F-3773-6A29-2B94-E1E906E8F1B3}"/>
                  </a:ext>
                </a:extLst>
              </p:cNvPr>
              <p:cNvSpPr/>
              <p:nvPr/>
            </p:nvSpPr>
            <p:spPr>
              <a:xfrm flipV="1">
                <a:off x="9380875" y="4274387"/>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38" name="TextBox 82">
                <a:extLst>
                  <a:ext uri="{FF2B5EF4-FFF2-40B4-BE49-F238E27FC236}">
                    <a16:creationId xmlns:a16="http://schemas.microsoft.com/office/drawing/2014/main" id="{9F230308-89A8-6960-23F4-21832077C1AA}"/>
                  </a:ext>
                </a:extLst>
              </p:cNvPr>
              <p:cNvSpPr txBox="1"/>
              <p:nvPr/>
            </p:nvSpPr>
            <p:spPr>
              <a:xfrm>
                <a:off x="9359566" y="4244481"/>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a:ln>
                      <a:noFill/>
                    </a:ln>
                    <a:solidFill>
                      <a:srgbClr val="0A0A0A"/>
                    </a:solidFill>
                    <a:effectLst/>
                    <a:uLnTx/>
                    <a:uFillTx/>
                    <a:latin typeface="Calibri"/>
                    <a:ea typeface="+mn-ea"/>
                    <a:cs typeface="+mn-cs"/>
                  </a:rPr>
                  <a:t>70%</a:t>
                </a:r>
                <a:endParaRPr kumimoji="0" lang="en-US" sz="1100" b="1" i="0" u="none" strike="noStrike" kern="1200" cap="none" spc="0" normalizeH="0" baseline="0" noProof="0">
                  <a:ln>
                    <a:noFill/>
                  </a:ln>
                  <a:solidFill>
                    <a:srgbClr val="0A0A0A"/>
                  </a:solidFill>
                  <a:effectLst/>
                  <a:uLnTx/>
                  <a:uFillTx/>
                  <a:latin typeface="Calibri"/>
                  <a:ea typeface="+mn-ea"/>
                  <a:cs typeface="+mn-cs"/>
                </a:endParaRPr>
              </a:p>
            </p:txBody>
          </p:sp>
        </p:grpSp>
      </p:grpSp>
      <p:grpSp>
        <p:nvGrpSpPr>
          <p:cNvPr id="39" name="Groupe 38">
            <a:extLst>
              <a:ext uri="{FF2B5EF4-FFF2-40B4-BE49-F238E27FC236}">
                <a16:creationId xmlns:a16="http://schemas.microsoft.com/office/drawing/2014/main" id="{BAF8BCA8-616E-3DF2-EFF2-1F5445478B5F}"/>
              </a:ext>
            </a:extLst>
          </p:cNvPr>
          <p:cNvGrpSpPr/>
          <p:nvPr/>
        </p:nvGrpSpPr>
        <p:grpSpPr>
          <a:xfrm>
            <a:off x="7662426" y="5930400"/>
            <a:ext cx="3623657" cy="509500"/>
            <a:chOff x="7644895" y="3675606"/>
            <a:chExt cx="3623657" cy="509500"/>
          </a:xfrm>
        </p:grpSpPr>
        <p:sp>
          <p:nvSpPr>
            <p:cNvPr id="40" name="Rounded Rectangle 63">
              <a:extLst>
                <a:ext uri="{FF2B5EF4-FFF2-40B4-BE49-F238E27FC236}">
                  <a16:creationId xmlns:a16="http://schemas.microsoft.com/office/drawing/2014/main" id="{1A826896-246C-176B-C493-7199E3D0000C}"/>
                </a:ext>
              </a:extLst>
            </p:cNvPr>
            <p:cNvSpPr/>
            <p:nvPr/>
          </p:nvSpPr>
          <p:spPr>
            <a:xfrm>
              <a:off x="7704552" y="4005106"/>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41" name="Rounded Rectangle 64">
              <a:extLst>
                <a:ext uri="{FF2B5EF4-FFF2-40B4-BE49-F238E27FC236}">
                  <a16:creationId xmlns:a16="http://schemas.microsoft.com/office/drawing/2014/main" id="{46B261DD-7544-E6E1-930A-84B6A3955A60}"/>
                </a:ext>
              </a:extLst>
            </p:cNvPr>
            <p:cNvSpPr/>
            <p:nvPr/>
          </p:nvSpPr>
          <p:spPr>
            <a:xfrm>
              <a:off x="7704552" y="4005106"/>
              <a:ext cx="3129306" cy="1800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42" name="Content Placeholder 2">
              <a:extLst>
                <a:ext uri="{FF2B5EF4-FFF2-40B4-BE49-F238E27FC236}">
                  <a16:creationId xmlns:a16="http://schemas.microsoft.com/office/drawing/2014/main" id="{5679FE20-897A-8302-9CF6-E7693CD63645}"/>
                </a:ext>
              </a:extLst>
            </p:cNvPr>
            <p:cNvSpPr txBox="1">
              <a:spLocks/>
            </p:cNvSpPr>
            <p:nvPr/>
          </p:nvSpPr>
          <p:spPr>
            <a:xfrm>
              <a:off x="7644895" y="3689780"/>
              <a:ext cx="2743388"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Marketing</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43" name="Freeform 78">
              <a:extLst>
                <a:ext uri="{FF2B5EF4-FFF2-40B4-BE49-F238E27FC236}">
                  <a16:creationId xmlns:a16="http://schemas.microsoft.com/office/drawing/2014/main" id="{3F84B619-226A-E74A-8477-3FD76A9DE2B2}"/>
                </a:ext>
              </a:extLst>
            </p:cNvPr>
            <p:cNvSpPr/>
            <p:nvPr/>
          </p:nvSpPr>
          <p:spPr>
            <a:xfrm flipV="1">
              <a:off x="10585294" y="3675606"/>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sp>
        <p:nvSpPr>
          <p:cNvPr id="57" name="TextBox 73">
            <a:extLst>
              <a:ext uri="{FF2B5EF4-FFF2-40B4-BE49-F238E27FC236}">
                <a16:creationId xmlns:a16="http://schemas.microsoft.com/office/drawing/2014/main" id="{D2CCE679-D3B9-8CE0-9DA4-552C3DA461B6}"/>
              </a:ext>
            </a:extLst>
          </p:cNvPr>
          <p:cNvSpPr txBox="1"/>
          <p:nvPr/>
        </p:nvSpPr>
        <p:spPr>
          <a:xfrm>
            <a:off x="10590275" y="5899904"/>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A0A0A"/>
                </a:solidFill>
                <a:effectLst/>
                <a:uLnTx/>
                <a:uFillTx/>
                <a:latin typeface="Calibri"/>
                <a:ea typeface="+mn-ea"/>
                <a:cs typeface="+mn-cs"/>
              </a:rPr>
              <a:t>85%</a:t>
            </a:r>
          </a:p>
        </p:txBody>
      </p:sp>
    </p:spTree>
    <p:extLst>
      <p:ext uri="{BB962C8B-B14F-4D97-AF65-F5344CB8AC3E}">
        <p14:creationId xmlns:p14="http://schemas.microsoft.com/office/powerpoint/2010/main" val="1428306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6" presetClass="entr" presetSubtype="4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Horizontal)">
                                      <p:cBhvr>
                                        <p:cTn id="15" dur="500"/>
                                        <p:tgtEl>
                                          <p:spTgt spid="5"/>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22" presetClass="entr" presetSubtype="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left)">
                                      <p:cBhvr>
                                        <p:cTn id="42" dur="500"/>
                                        <p:tgtEl>
                                          <p:spTgt spid="44"/>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left)">
                                      <p:cBhvr>
                                        <p:cTn id="46" dur="500"/>
                                        <p:tgtEl>
                                          <p:spTgt spid="46"/>
                                        </p:tgtEl>
                                      </p:cBhvr>
                                    </p:animEffect>
                                  </p:childTnLst>
                                </p:cTn>
                              </p:par>
                            </p:childTnLst>
                          </p:cTn>
                        </p:par>
                        <p:par>
                          <p:cTn id="47" fill="hold">
                            <p:stCondLst>
                              <p:cond delay="3500"/>
                            </p:stCondLst>
                            <p:childTnLst>
                              <p:par>
                                <p:cTn id="48" presetID="47" presetClass="entr" presetSubtype="0"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1000"/>
                                        <p:tgtEl>
                                          <p:spTgt spid="48"/>
                                        </p:tgtEl>
                                      </p:cBhvr>
                                    </p:animEffect>
                                    <p:anim calcmode="lin" valueType="num">
                                      <p:cBhvr>
                                        <p:cTn id="51" dur="1000" fill="hold"/>
                                        <p:tgtEl>
                                          <p:spTgt spid="48"/>
                                        </p:tgtEl>
                                        <p:attrNameLst>
                                          <p:attrName>ppt_x</p:attrName>
                                        </p:attrNameLst>
                                      </p:cBhvr>
                                      <p:tavLst>
                                        <p:tav tm="0">
                                          <p:val>
                                            <p:strVal val="#ppt_x"/>
                                          </p:val>
                                        </p:tav>
                                        <p:tav tm="100000">
                                          <p:val>
                                            <p:strVal val="#ppt_x"/>
                                          </p:val>
                                        </p:tav>
                                      </p:tavLst>
                                    </p:anim>
                                    <p:anim calcmode="lin" valueType="num">
                                      <p:cBhvr>
                                        <p:cTn id="52"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25" grpId="0"/>
      <p:bldP spid="27" grpId="0"/>
      <p:bldP spid="28" grpId="0" animBg="1"/>
      <p:bldP spid="44" grpId="0" animBg="1"/>
      <p:bldP spid="46" grpId="0" animBg="1"/>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FCDD4-1EDB-AD8B-777E-453C3DB1A791}"/>
            </a:ext>
          </a:extLst>
        </p:cNvPr>
        <p:cNvGrpSpPr/>
        <p:nvPr/>
      </p:nvGrpSpPr>
      <p:grpSpPr>
        <a:xfrm>
          <a:off x="0" y="0"/>
          <a:ext cx="0" cy="0"/>
          <a:chOff x="0" y="0"/>
          <a:chExt cx="0" cy="0"/>
        </a:xfrm>
      </p:grpSpPr>
      <p:pic>
        <p:nvPicPr>
          <p:cNvPr id="66" name="Image 65">
            <a:extLst>
              <a:ext uri="{FF2B5EF4-FFF2-40B4-BE49-F238E27FC236}">
                <a16:creationId xmlns:a16="http://schemas.microsoft.com/office/drawing/2014/main" id="{F3FEC1B1-A60E-B722-9176-433A2AF527C4}"/>
              </a:ext>
            </a:extLst>
          </p:cNvPr>
          <p:cNvPicPr>
            <a:picLocks noChangeAspect="1"/>
          </p:cNvPicPr>
          <p:nvPr/>
        </p:nvPicPr>
        <p:blipFill>
          <a:blip r:embed="rId3" cstate="print">
            <a:extLst>
              <a:ext uri="{28A0092B-C50C-407E-A947-70E740481C1C}">
                <a14:useLocalDpi xmlns:a14="http://schemas.microsoft.com/office/drawing/2010/main" val="0"/>
              </a:ext>
            </a:extLst>
          </a:blip>
          <a:srcRect l="430" r="10773" b="41250"/>
          <a:stretch>
            <a:fillRect/>
          </a:stretch>
        </p:blipFill>
        <p:spPr>
          <a:xfrm>
            <a:off x="1264615" y="1969840"/>
            <a:ext cx="2088000" cy="2076115"/>
          </a:xfrm>
          <a:custGeom>
            <a:avLst/>
            <a:gdLst>
              <a:gd name="connsiteX0" fmla="*/ 926103 w 2088000"/>
              <a:gd name="connsiteY0" fmla="*/ 0 h 2076115"/>
              <a:gd name="connsiteX1" fmla="*/ 1161897 w 2088000"/>
              <a:gd name="connsiteY1" fmla="*/ 0 h 2076115"/>
              <a:gd name="connsiteX2" fmla="*/ 1254402 w 2088000"/>
              <a:gd name="connsiteY2" fmla="*/ 9326 h 2076115"/>
              <a:gd name="connsiteX3" fmla="*/ 2088000 w 2088000"/>
              <a:gd name="connsiteY3" fmla="*/ 1032115 h 2076115"/>
              <a:gd name="connsiteX4" fmla="*/ 1044000 w 2088000"/>
              <a:gd name="connsiteY4" fmla="*/ 2076115 h 2076115"/>
              <a:gd name="connsiteX5" fmla="*/ 0 w 2088000"/>
              <a:gd name="connsiteY5" fmla="*/ 1032115 h 2076115"/>
              <a:gd name="connsiteX6" fmla="*/ 833598 w 2088000"/>
              <a:gd name="connsiteY6" fmla="*/ 9326 h 207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8000" h="2076115">
                <a:moveTo>
                  <a:pt x="926103" y="0"/>
                </a:moveTo>
                <a:lnTo>
                  <a:pt x="1161897" y="0"/>
                </a:lnTo>
                <a:lnTo>
                  <a:pt x="1254402" y="9326"/>
                </a:lnTo>
                <a:cubicBezTo>
                  <a:pt x="1730136" y="106675"/>
                  <a:pt x="2088000" y="527603"/>
                  <a:pt x="2088000" y="1032115"/>
                </a:cubicBezTo>
                <a:cubicBezTo>
                  <a:pt x="2088000" y="1608700"/>
                  <a:pt x="1620585" y="2076115"/>
                  <a:pt x="1044000" y="2076115"/>
                </a:cubicBezTo>
                <a:cubicBezTo>
                  <a:pt x="467415" y="2076115"/>
                  <a:pt x="0" y="1608700"/>
                  <a:pt x="0" y="1032115"/>
                </a:cubicBezTo>
                <a:cubicBezTo>
                  <a:pt x="0" y="527603"/>
                  <a:pt x="357865" y="106675"/>
                  <a:pt x="833598" y="9326"/>
                </a:cubicBezTo>
                <a:close/>
              </a:path>
            </a:pathLst>
          </a:custGeom>
        </p:spPr>
      </p:pic>
      <p:sp>
        <p:nvSpPr>
          <p:cNvPr id="2" name="Slide Number Placeholder 1">
            <a:extLst>
              <a:ext uri="{FF2B5EF4-FFF2-40B4-BE49-F238E27FC236}">
                <a16:creationId xmlns:a16="http://schemas.microsoft.com/office/drawing/2014/main" id="{8EF62933-E814-FAEC-D547-2F05310F747A}"/>
              </a:ext>
            </a:extLst>
          </p:cNvPr>
          <p:cNvSpPr>
            <a:spLocks noGrp="1"/>
          </p:cNvSpPr>
          <p:nvPr>
            <p:ph type="sldNum" sz="quarter" idx="12"/>
          </p:nvPr>
        </p:nvSpPr>
        <p:spPr>
          <a:xfrm>
            <a:off x="11355750" y="134406"/>
            <a:ext cx="821268"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200" b="1" i="0" u="none" strike="noStrike" kern="1200" cap="none" spc="0" normalizeH="0" baseline="0" noProof="0" smtClean="0">
                <a:ln>
                  <a:noFill/>
                </a:ln>
                <a:solidFill>
                  <a:srgbClr val="0A0A0A"/>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id-ID" sz="1200" b="1" i="0" u="none" strike="noStrike" kern="1200" cap="none" spc="0" normalizeH="0" baseline="0" noProof="0">
              <a:ln>
                <a:noFill/>
              </a:ln>
              <a:solidFill>
                <a:srgbClr val="0A0A0A"/>
              </a:solidFill>
              <a:effectLst/>
              <a:uLnTx/>
              <a:uFillTx/>
              <a:latin typeface="Calibri"/>
              <a:ea typeface="+mn-ea"/>
              <a:cs typeface="+mn-cs"/>
            </a:endParaRPr>
          </a:p>
        </p:txBody>
      </p:sp>
      <p:sp>
        <p:nvSpPr>
          <p:cNvPr id="3" name="TextBox 2">
            <a:extLst>
              <a:ext uri="{FF2B5EF4-FFF2-40B4-BE49-F238E27FC236}">
                <a16:creationId xmlns:a16="http://schemas.microsoft.com/office/drawing/2014/main" id="{558BA748-38F3-C703-488F-396CD42D9AA2}"/>
              </a:ext>
            </a:extLst>
          </p:cNvPr>
          <p:cNvSpPr txBox="1"/>
          <p:nvPr/>
        </p:nvSpPr>
        <p:spPr>
          <a:xfrm>
            <a:off x="4745781" y="379095"/>
            <a:ext cx="2222083"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srgbClr val="FFFFFF"/>
                </a:solidFill>
                <a:effectLst/>
                <a:uLnTx/>
                <a:uFillTx/>
                <a:latin typeface="Raleway"/>
                <a:ea typeface="+mn-ea"/>
                <a:cs typeface="+mn-cs"/>
              </a:rPr>
              <a:t>Hervé Clivet</a:t>
            </a:r>
            <a:endParaRPr kumimoji="0" lang="id-ID" sz="2800" b="0" i="0" u="none" strike="noStrike" kern="1200" cap="none" spc="0" normalizeH="0" baseline="0" noProof="0">
              <a:ln>
                <a:noFill/>
              </a:ln>
              <a:solidFill>
                <a:srgbClr val="FFFFFF"/>
              </a:solidFill>
              <a:effectLst/>
              <a:uLnTx/>
              <a:uFillTx/>
              <a:latin typeface="Raleway"/>
              <a:ea typeface="+mn-ea"/>
              <a:cs typeface="+mn-cs"/>
            </a:endParaRPr>
          </a:p>
        </p:txBody>
      </p:sp>
      <p:sp>
        <p:nvSpPr>
          <p:cNvPr id="4" name="TextBox 3">
            <a:extLst>
              <a:ext uri="{FF2B5EF4-FFF2-40B4-BE49-F238E27FC236}">
                <a16:creationId xmlns:a16="http://schemas.microsoft.com/office/drawing/2014/main" id="{64DEEB5A-FC8A-6AC2-3ACC-8A3F2A34AB2E}"/>
              </a:ext>
            </a:extLst>
          </p:cNvPr>
          <p:cNvSpPr txBox="1"/>
          <p:nvPr/>
        </p:nvSpPr>
        <p:spPr>
          <a:xfrm>
            <a:off x="3499098" y="728512"/>
            <a:ext cx="537527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1">
                <a:ln>
                  <a:noFill/>
                </a:ln>
                <a:solidFill>
                  <a:srgbClr val="D8D8D8"/>
                </a:solidFill>
                <a:effectLst/>
                <a:uLnTx/>
                <a:uFillTx/>
                <a:latin typeface="Calibri Light" panose="020F0302020204030204" pitchFamily="34" charset="0"/>
                <a:ea typeface="+mn-ea"/>
                <a:cs typeface="+mn-cs"/>
              </a:rPr>
              <a:t>Consultant Power BI</a:t>
            </a:r>
            <a:r>
              <a:rPr kumimoji="0" lang="fr-FR" sz="1600" b="0" i="0" u="none" strike="noStrike" kern="1200" cap="none" spc="0" normalizeH="0" noProof="1">
                <a:ln>
                  <a:noFill/>
                </a:ln>
                <a:solidFill>
                  <a:srgbClr val="D8D8D8"/>
                </a:solidFill>
                <a:effectLst/>
                <a:uLnTx/>
                <a:uFillTx/>
                <a:latin typeface="Calibri Light" panose="020F0302020204030204" pitchFamily="34" charset="0"/>
                <a:ea typeface="+mn-ea"/>
                <a:cs typeface="+mn-cs"/>
              </a:rPr>
              <a:t> et expert analytique finance</a:t>
            </a:r>
            <a:endParaRPr kumimoji="0" lang="id-ID" sz="1600" b="0" i="0" u="none" strike="noStrike" kern="1200" cap="none" spc="0" normalizeH="0" baseline="0" noProof="0">
              <a:ln>
                <a:noFill/>
              </a:ln>
              <a:solidFill>
                <a:srgbClr val="D8D8D8"/>
              </a:solidFill>
              <a:effectLst/>
              <a:uLnTx/>
              <a:uFillTx/>
              <a:latin typeface="Calibri Light" panose="020F0302020204030204" pitchFamily="34" charset="0"/>
              <a:ea typeface="+mn-ea"/>
              <a:cs typeface="+mn-cs"/>
            </a:endParaRPr>
          </a:p>
        </p:txBody>
      </p:sp>
      <p:grpSp>
        <p:nvGrpSpPr>
          <p:cNvPr id="5" name="Group 4">
            <a:extLst>
              <a:ext uri="{FF2B5EF4-FFF2-40B4-BE49-F238E27FC236}">
                <a16:creationId xmlns:a16="http://schemas.microsoft.com/office/drawing/2014/main" id="{1F2CAADD-64AD-3297-8A24-C1B66A3CB277}"/>
              </a:ext>
            </a:extLst>
          </p:cNvPr>
          <p:cNvGrpSpPr/>
          <p:nvPr/>
        </p:nvGrpSpPr>
        <p:grpSpPr>
          <a:xfrm>
            <a:off x="5239925" y="62687"/>
            <a:ext cx="1425895" cy="1376617"/>
            <a:chOff x="5314502" y="537541"/>
            <a:chExt cx="1425895" cy="1376617"/>
          </a:xfrm>
        </p:grpSpPr>
        <p:grpSp>
          <p:nvGrpSpPr>
            <p:cNvPr id="6" name="Group 5">
              <a:extLst>
                <a:ext uri="{FF2B5EF4-FFF2-40B4-BE49-F238E27FC236}">
                  <a16:creationId xmlns:a16="http://schemas.microsoft.com/office/drawing/2014/main" id="{566E8585-3795-037C-BCFD-13B715260825}"/>
                </a:ext>
              </a:extLst>
            </p:cNvPr>
            <p:cNvGrpSpPr/>
            <p:nvPr/>
          </p:nvGrpSpPr>
          <p:grpSpPr>
            <a:xfrm>
              <a:off x="5314502" y="537541"/>
              <a:ext cx="616898" cy="398711"/>
              <a:chOff x="7324056" y="694593"/>
              <a:chExt cx="616898" cy="398711"/>
            </a:xfrm>
          </p:grpSpPr>
          <p:sp>
            <p:nvSpPr>
              <p:cNvPr id="11" name="Freeform 23">
                <a:extLst>
                  <a:ext uri="{FF2B5EF4-FFF2-40B4-BE49-F238E27FC236}">
                    <a16:creationId xmlns:a16="http://schemas.microsoft.com/office/drawing/2014/main" id="{5E06A221-67AF-D9AA-D43A-FCE26D7DBC51}"/>
                  </a:ext>
                </a:extLst>
              </p:cNvPr>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2" name="Freeform 25">
                <a:extLst>
                  <a:ext uri="{FF2B5EF4-FFF2-40B4-BE49-F238E27FC236}">
                    <a16:creationId xmlns:a16="http://schemas.microsoft.com/office/drawing/2014/main" id="{38C42C16-56F5-F5E1-1C91-64A41B28CCA0}"/>
                  </a:ext>
                </a:extLst>
              </p:cNvPr>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reeform 27">
                <a:extLst>
                  <a:ext uri="{FF2B5EF4-FFF2-40B4-BE49-F238E27FC236}">
                    <a16:creationId xmlns:a16="http://schemas.microsoft.com/office/drawing/2014/main" id="{528C0574-DA2A-470D-25DF-A1173E7E8E60}"/>
                  </a:ext>
                </a:extLst>
              </p:cNvPr>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7" name="Group 6">
              <a:extLst>
                <a:ext uri="{FF2B5EF4-FFF2-40B4-BE49-F238E27FC236}">
                  <a16:creationId xmlns:a16="http://schemas.microsoft.com/office/drawing/2014/main" id="{854C2D83-53E5-5BF8-6C73-B53B041F56DF}"/>
                </a:ext>
              </a:extLst>
            </p:cNvPr>
            <p:cNvGrpSpPr/>
            <p:nvPr/>
          </p:nvGrpSpPr>
          <p:grpSpPr>
            <a:xfrm>
              <a:off x="6261313" y="1506868"/>
              <a:ext cx="479084" cy="407290"/>
              <a:chOff x="8086770" y="1485428"/>
              <a:chExt cx="479084" cy="407290"/>
            </a:xfrm>
          </p:grpSpPr>
          <p:sp>
            <p:nvSpPr>
              <p:cNvPr id="8" name="Freeform 24">
                <a:extLst>
                  <a:ext uri="{FF2B5EF4-FFF2-40B4-BE49-F238E27FC236}">
                    <a16:creationId xmlns:a16="http://schemas.microsoft.com/office/drawing/2014/main" id="{557D8118-1EC6-09A2-57DE-2C010BC00437}"/>
                  </a:ext>
                </a:extLst>
              </p:cNvPr>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Freeform 26">
                <a:extLst>
                  <a:ext uri="{FF2B5EF4-FFF2-40B4-BE49-F238E27FC236}">
                    <a16:creationId xmlns:a16="http://schemas.microsoft.com/office/drawing/2014/main" id="{3EBF186A-158B-8122-C76F-767D00443F88}"/>
                  </a:ext>
                </a:extLst>
              </p:cNvPr>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reeform 28">
                <a:extLst>
                  <a:ext uri="{FF2B5EF4-FFF2-40B4-BE49-F238E27FC236}">
                    <a16:creationId xmlns:a16="http://schemas.microsoft.com/office/drawing/2014/main" id="{39ABEA76-A7DA-7CDF-023A-28EFDD5AC752}"/>
                  </a:ext>
                </a:extLst>
              </p:cNvPr>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29" name="Groupe 28">
            <a:extLst>
              <a:ext uri="{FF2B5EF4-FFF2-40B4-BE49-F238E27FC236}">
                <a16:creationId xmlns:a16="http://schemas.microsoft.com/office/drawing/2014/main" id="{FE721861-5743-B9B7-8CA5-5A0F862BDE69}"/>
              </a:ext>
            </a:extLst>
          </p:cNvPr>
          <p:cNvGrpSpPr/>
          <p:nvPr/>
        </p:nvGrpSpPr>
        <p:grpSpPr>
          <a:xfrm>
            <a:off x="3826946" y="1525066"/>
            <a:ext cx="2087563" cy="369332"/>
            <a:chOff x="3826946" y="1775316"/>
            <a:chExt cx="2087563" cy="369332"/>
          </a:xfrm>
        </p:grpSpPr>
        <p:sp>
          <p:nvSpPr>
            <p:cNvPr id="21" name="TextBox 23">
              <a:extLst>
                <a:ext uri="{FF2B5EF4-FFF2-40B4-BE49-F238E27FC236}">
                  <a16:creationId xmlns:a16="http://schemas.microsoft.com/office/drawing/2014/main" id="{75C3AFB4-90B4-8DB4-B9A3-9638751C5471}"/>
                </a:ext>
              </a:extLst>
            </p:cNvPr>
            <p:cNvSpPr txBox="1"/>
            <p:nvPr/>
          </p:nvSpPr>
          <p:spPr>
            <a:xfrm>
              <a:off x="3826946" y="1775316"/>
              <a:ext cx="2087563"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Profil</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24" name="Straight Connector 23">
              <a:extLst>
                <a:ext uri="{FF2B5EF4-FFF2-40B4-BE49-F238E27FC236}">
                  <a16:creationId xmlns:a16="http://schemas.microsoft.com/office/drawing/2014/main" id="{58908A0B-7F13-F42D-323B-23EF8B64B7DD}"/>
                </a:ext>
              </a:extLst>
            </p:cNvPr>
            <p:cNvCxnSpPr>
              <a:cxnSpLocks/>
            </p:cNvCxnSpPr>
            <p:nvPr/>
          </p:nvCxnSpPr>
          <p:spPr>
            <a:xfrm>
              <a:off x="3826946" y="2126694"/>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59A78290-9D37-3282-40FA-F03844DA0F06}"/>
              </a:ext>
            </a:extLst>
          </p:cNvPr>
          <p:cNvSpPr/>
          <p:nvPr/>
        </p:nvSpPr>
        <p:spPr>
          <a:xfrm>
            <a:off x="3826946" y="1936357"/>
            <a:ext cx="3700355" cy="2862322"/>
          </a:xfrm>
          <a:prstGeom prst="rect">
            <a:avLst/>
          </a:prstGeom>
        </p:spPr>
        <p:txBody>
          <a:bodyPr wrap="square">
            <a:spAutoFit/>
          </a:bodyPr>
          <a:lstStyle/>
          <a:p>
            <a:pPr lvl="0" algn="just">
              <a:defRPr/>
            </a:pPr>
            <a:r>
              <a:rPr lang="fr-FR" sz="1200">
                <a:solidFill>
                  <a:srgbClr val="FFFFFF"/>
                </a:solidFill>
              </a:rPr>
              <a:t>Contrôleur de gestion et Data Analyste durant 15 ans dans un grand groupe agro-alimentaire, Hervé possède une expérience variée en </a:t>
            </a:r>
            <a:r>
              <a:rPr lang="fr-FR" sz="1200" err="1">
                <a:solidFill>
                  <a:srgbClr val="FFFFFF"/>
                </a:solidFill>
              </a:rPr>
              <a:t>controlling</a:t>
            </a:r>
            <a:r>
              <a:rPr lang="fr-FR" sz="1200">
                <a:solidFill>
                  <a:srgbClr val="FFFFFF"/>
                </a:solidFill>
              </a:rPr>
              <a:t> (industriel, </a:t>
            </a:r>
            <a:r>
              <a:rPr lang="fr-FR" sz="1200" err="1">
                <a:solidFill>
                  <a:srgbClr val="FFFFFF"/>
                </a:solidFill>
              </a:rPr>
              <a:t>supply</a:t>
            </a:r>
            <a:r>
              <a:rPr lang="fr-FR" sz="1200">
                <a:solidFill>
                  <a:srgbClr val="FFFFFF"/>
                </a:solidFill>
              </a:rPr>
              <a:t>, achat, RH…) mais également dans les architectures des systèmes d’informations autour de la finance.</a:t>
            </a:r>
          </a:p>
          <a:p>
            <a:pPr lvl="0" algn="just">
              <a:defRPr/>
            </a:pPr>
            <a:endParaRPr lang="fr-FR" sz="1200">
              <a:solidFill>
                <a:srgbClr val="FFFFFF"/>
              </a:solidFill>
            </a:endParaRPr>
          </a:p>
          <a:p>
            <a:pPr lvl="0" algn="just">
              <a:defRPr/>
            </a:pPr>
            <a:r>
              <a:rPr lang="fr-FR" sz="1200">
                <a:solidFill>
                  <a:srgbClr val="FFFFFF"/>
                </a:solidFill>
              </a:rPr>
              <a:t>Il tombe sous le charme de Power BI en 2013, est formé par Data Pulse puis finit par nous rejoindre en 2024 pour partager sa passion pour l’outil.</a:t>
            </a:r>
          </a:p>
          <a:p>
            <a:pPr lvl="0" algn="just">
              <a:defRPr/>
            </a:pPr>
            <a:endParaRPr lang="fr-FR" sz="1200">
              <a:solidFill>
                <a:srgbClr val="FFFFFF"/>
              </a:solidFill>
            </a:endParaRPr>
          </a:p>
          <a:p>
            <a:pPr lvl="0" algn="just">
              <a:defRPr/>
            </a:pPr>
            <a:r>
              <a:rPr lang="fr-FR" sz="1200">
                <a:solidFill>
                  <a:srgbClr val="FFFFFF"/>
                </a:solidFill>
              </a:rPr>
              <a:t>Son objectif : fan d’efficacité opérationnelle et d’outils qualitatifs servant aux directions à prendre les bonnes décisions aux bons moments, Hervé aide nos clients à s’approprier efficacement leurs datas et en tirer la meilleure valeur ajoutée !</a:t>
            </a:r>
          </a:p>
        </p:txBody>
      </p:sp>
      <p:sp>
        <p:nvSpPr>
          <p:cNvPr id="25" name="TextBox 23">
            <a:extLst>
              <a:ext uri="{FF2B5EF4-FFF2-40B4-BE49-F238E27FC236}">
                <a16:creationId xmlns:a16="http://schemas.microsoft.com/office/drawing/2014/main" id="{12FD6016-EE0B-0BA6-2A11-1A30E143029B}"/>
              </a:ext>
            </a:extLst>
          </p:cNvPr>
          <p:cNvSpPr txBox="1"/>
          <p:nvPr/>
        </p:nvSpPr>
        <p:spPr>
          <a:xfrm>
            <a:off x="3860810" y="4992465"/>
            <a:ext cx="3433589"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Certifications &amp; diplômes</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26" name="Straight Connector 25">
            <a:extLst>
              <a:ext uri="{FF2B5EF4-FFF2-40B4-BE49-F238E27FC236}">
                <a16:creationId xmlns:a16="http://schemas.microsoft.com/office/drawing/2014/main" id="{3C4FCAC2-272C-5842-699A-F47A068F41BF}"/>
              </a:ext>
            </a:extLst>
          </p:cNvPr>
          <p:cNvCxnSpPr/>
          <p:nvPr/>
        </p:nvCxnSpPr>
        <p:spPr>
          <a:xfrm>
            <a:off x="3860811" y="4861531"/>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3">
            <a:extLst>
              <a:ext uri="{FF2B5EF4-FFF2-40B4-BE49-F238E27FC236}">
                <a16:creationId xmlns:a16="http://schemas.microsoft.com/office/drawing/2014/main" id="{A422344D-07A4-C376-BFA3-3189DD588168}"/>
              </a:ext>
            </a:extLst>
          </p:cNvPr>
          <p:cNvSpPr txBox="1"/>
          <p:nvPr/>
        </p:nvSpPr>
        <p:spPr>
          <a:xfrm>
            <a:off x="654444" y="4601287"/>
            <a:ext cx="2931182"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Hervé Clivet</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sp>
        <p:nvSpPr>
          <p:cNvPr id="28" name="TextBox 23">
            <a:extLst>
              <a:ext uri="{FF2B5EF4-FFF2-40B4-BE49-F238E27FC236}">
                <a16:creationId xmlns:a16="http://schemas.microsoft.com/office/drawing/2014/main" id="{37DEB772-5716-51A3-BE1A-E8B5D8A34ABB}"/>
              </a:ext>
            </a:extLst>
          </p:cNvPr>
          <p:cNvSpPr txBox="1"/>
          <p:nvPr/>
        </p:nvSpPr>
        <p:spPr>
          <a:xfrm>
            <a:off x="654444" y="4202117"/>
            <a:ext cx="2931182" cy="369332"/>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0A0A0A"/>
                </a:solidFill>
                <a:effectLst/>
                <a:uLnTx/>
                <a:uFillTx/>
                <a:latin typeface="Raleway" panose="020B0003030101060003" pitchFamily="34" charset="0"/>
                <a:ea typeface="+mn-ea"/>
                <a:cs typeface="+mn-cs"/>
              </a:rPr>
              <a:t>Consultant</a:t>
            </a:r>
            <a:r>
              <a:rPr kumimoji="0" lang="fr-FR" sz="1800" b="1" i="0" u="none" strike="noStrike" kern="1200" cap="none" spc="0" normalizeH="0" noProof="0">
                <a:ln>
                  <a:noFill/>
                </a:ln>
                <a:solidFill>
                  <a:srgbClr val="0A0A0A"/>
                </a:solidFill>
                <a:effectLst/>
                <a:uLnTx/>
                <a:uFillTx/>
                <a:latin typeface="Raleway" panose="020B0003030101060003" pitchFamily="34" charset="0"/>
                <a:ea typeface="+mn-ea"/>
                <a:cs typeface="+mn-cs"/>
              </a:rPr>
              <a:t> Power BI</a:t>
            </a:r>
            <a:endParaRPr kumimoji="0" lang="id-ID" sz="1800" b="1" i="0" u="none" strike="noStrike" kern="1200" cap="none" spc="0" normalizeH="0" baseline="0" noProof="0">
              <a:ln>
                <a:noFill/>
              </a:ln>
              <a:solidFill>
                <a:srgbClr val="0A0A0A"/>
              </a:solidFill>
              <a:effectLst/>
              <a:uLnTx/>
              <a:uFillTx/>
              <a:latin typeface="Raleway" panose="020B0003030101060003" pitchFamily="34" charset="0"/>
              <a:ea typeface="+mn-ea"/>
              <a:cs typeface="+mn-cs"/>
            </a:endParaRPr>
          </a:p>
        </p:txBody>
      </p:sp>
      <p:sp>
        <p:nvSpPr>
          <p:cNvPr id="37" name="Content Placeholder 19">
            <a:extLst>
              <a:ext uri="{FF2B5EF4-FFF2-40B4-BE49-F238E27FC236}">
                <a16:creationId xmlns:a16="http://schemas.microsoft.com/office/drawing/2014/main" id="{A1C53501-2207-A15B-C218-4EC61EFDFE03}"/>
              </a:ext>
            </a:extLst>
          </p:cNvPr>
          <p:cNvSpPr txBox="1">
            <a:spLocks/>
          </p:cNvSpPr>
          <p:nvPr/>
        </p:nvSpPr>
        <p:spPr>
          <a:xfrm>
            <a:off x="4281606" y="5322324"/>
            <a:ext cx="3380819" cy="807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fr-FR" sz="1200" b="1" i="0" u="none" strike="noStrike" kern="1200" cap="none" spc="0" normalizeH="0" baseline="0" noProof="0">
                <a:ln>
                  <a:noFill/>
                </a:ln>
                <a:solidFill>
                  <a:srgbClr val="FFFFFF"/>
                </a:solidFill>
                <a:effectLst/>
                <a:uLnTx/>
                <a:uFillTx/>
                <a:latin typeface="Calibri"/>
                <a:ea typeface="+mn-ea"/>
                <a:cs typeface="+mn-cs"/>
              </a:rPr>
              <a:t>Ingénieur Gestion des industries agro-alimentaires</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fr-FR" sz="1200" b="1" i="0" u="none" strike="noStrike" kern="1200" cap="none" spc="0" normalizeH="0" baseline="0" noProof="0">
                <a:ln>
                  <a:noFill/>
                </a:ln>
                <a:solidFill>
                  <a:srgbClr val="FFFFFF"/>
                </a:solidFill>
                <a:effectLst/>
                <a:uLnTx/>
                <a:uFillTx/>
                <a:latin typeface="Calibri"/>
                <a:ea typeface="+mn-ea"/>
                <a:cs typeface="+mn-cs"/>
              </a:rPr>
              <a:t>Université de Bourgogne</a:t>
            </a:r>
          </a:p>
        </p:txBody>
      </p:sp>
      <p:sp>
        <p:nvSpPr>
          <p:cNvPr id="45" name="Content Placeholder 19">
            <a:extLst>
              <a:ext uri="{FF2B5EF4-FFF2-40B4-BE49-F238E27FC236}">
                <a16:creationId xmlns:a16="http://schemas.microsoft.com/office/drawing/2014/main" id="{C35F7B00-2EF1-5EDB-64A8-E0D6F7D3AC22}"/>
              </a:ext>
            </a:extLst>
          </p:cNvPr>
          <p:cNvSpPr txBox="1">
            <a:spLocks/>
          </p:cNvSpPr>
          <p:nvPr/>
        </p:nvSpPr>
        <p:spPr>
          <a:xfrm>
            <a:off x="4286343" y="5167495"/>
            <a:ext cx="3333060" cy="467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kumimoji="0" lang="id-ID" sz="1200" b="1" i="0" u="none" strike="noStrike" kern="1200" cap="none" spc="0" normalizeH="0" baseline="0" noProof="0">
              <a:ln>
                <a:noFill/>
              </a:ln>
              <a:solidFill>
                <a:srgbClr val="FFFFFF"/>
              </a:solidFill>
              <a:effectLst/>
              <a:uLnTx/>
              <a:uFillTx/>
              <a:latin typeface="Calibri"/>
              <a:ea typeface="+mn-ea"/>
              <a:cs typeface="+mn-cs"/>
            </a:endParaRPr>
          </a:p>
        </p:txBody>
      </p:sp>
      <p:grpSp>
        <p:nvGrpSpPr>
          <p:cNvPr id="30" name="Groupe 29">
            <a:extLst>
              <a:ext uri="{FF2B5EF4-FFF2-40B4-BE49-F238E27FC236}">
                <a16:creationId xmlns:a16="http://schemas.microsoft.com/office/drawing/2014/main" id="{D10EDE95-DCC3-8D57-F909-A2C6D4C867A2}"/>
              </a:ext>
            </a:extLst>
          </p:cNvPr>
          <p:cNvGrpSpPr/>
          <p:nvPr/>
        </p:nvGrpSpPr>
        <p:grpSpPr>
          <a:xfrm>
            <a:off x="7644895" y="1520120"/>
            <a:ext cx="3292916" cy="369332"/>
            <a:chOff x="7650067" y="1987099"/>
            <a:chExt cx="3292916" cy="369332"/>
          </a:xfrm>
        </p:grpSpPr>
        <p:sp>
          <p:nvSpPr>
            <p:cNvPr id="58" name="TextBox 23">
              <a:extLst>
                <a:ext uri="{FF2B5EF4-FFF2-40B4-BE49-F238E27FC236}">
                  <a16:creationId xmlns:a16="http://schemas.microsoft.com/office/drawing/2014/main" id="{6F6DB804-55BD-81DC-1DEB-7B3D2B8E633B}"/>
                </a:ext>
              </a:extLst>
            </p:cNvPr>
            <p:cNvSpPr txBox="1"/>
            <p:nvPr/>
          </p:nvSpPr>
          <p:spPr>
            <a:xfrm>
              <a:off x="7650067" y="1987099"/>
              <a:ext cx="3292916"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Compétences techniques</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59" name="Straight Connector 58">
              <a:extLst>
                <a:ext uri="{FF2B5EF4-FFF2-40B4-BE49-F238E27FC236}">
                  <a16:creationId xmlns:a16="http://schemas.microsoft.com/office/drawing/2014/main" id="{BD38DD44-EC1D-288E-A962-81FF6344C554}"/>
                </a:ext>
              </a:extLst>
            </p:cNvPr>
            <p:cNvCxnSpPr>
              <a:cxnSpLocks/>
            </p:cNvCxnSpPr>
            <p:nvPr/>
          </p:nvCxnSpPr>
          <p:spPr>
            <a:xfrm>
              <a:off x="7769859" y="2333787"/>
              <a:ext cx="21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 name="Groupe 22">
            <a:extLst>
              <a:ext uri="{FF2B5EF4-FFF2-40B4-BE49-F238E27FC236}">
                <a16:creationId xmlns:a16="http://schemas.microsoft.com/office/drawing/2014/main" id="{D3AA4980-ED14-4B45-1CE2-4673253A84F1}"/>
              </a:ext>
            </a:extLst>
          </p:cNvPr>
          <p:cNvGrpSpPr/>
          <p:nvPr/>
        </p:nvGrpSpPr>
        <p:grpSpPr>
          <a:xfrm>
            <a:off x="7662425" y="1975621"/>
            <a:ext cx="3628273" cy="541828"/>
            <a:chOff x="7644894" y="2419975"/>
            <a:chExt cx="3628273" cy="541828"/>
          </a:xfrm>
        </p:grpSpPr>
        <p:sp>
          <p:nvSpPr>
            <p:cNvPr id="60" name="Rounded Rectangle 59">
              <a:extLst>
                <a:ext uri="{FF2B5EF4-FFF2-40B4-BE49-F238E27FC236}">
                  <a16:creationId xmlns:a16="http://schemas.microsoft.com/office/drawing/2014/main" id="{157FCA0F-6442-B45F-1573-41660C64DDC7}"/>
                </a:ext>
              </a:extLst>
            </p:cNvPr>
            <p:cNvSpPr/>
            <p:nvPr/>
          </p:nvSpPr>
          <p:spPr>
            <a:xfrm>
              <a:off x="7704552" y="2781803"/>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1" name="Rounded Rectangle 60">
              <a:extLst>
                <a:ext uri="{FF2B5EF4-FFF2-40B4-BE49-F238E27FC236}">
                  <a16:creationId xmlns:a16="http://schemas.microsoft.com/office/drawing/2014/main" id="{7AB96F59-EA35-E4BC-C48A-74EED2B80390}"/>
                </a:ext>
              </a:extLst>
            </p:cNvPr>
            <p:cNvSpPr/>
            <p:nvPr/>
          </p:nvSpPr>
          <p:spPr>
            <a:xfrm>
              <a:off x="7704552" y="2781803"/>
              <a:ext cx="3292916" cy="175844"/>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8" name="Content Placeholder 2">
              <a:extLst>
                <a:ext uri="{FF2B5EF4-FFF2-40B4-BE49-F238E27FC236}">
                  <a16:creationId xmlns:a16="http://schemas.microsoft.com/office/drawing/2014/main" id="{2EDCCE70-6C19-FE46-5C60-D38F16BBF1BD}"/>
                </a:ext>
              </a:extLst>
            </p:cNvPr>
            <p:cNvSpPr txBox="1">
              <a:spLocks/>
            </p:cNvSpPr>
            <p:nvPr/>
          </p:nvSpPr>
          <p:spPr>
            <a:xfrm>
              <a:off x="7644894" y="2460451"/>
              <a:ext cx="232490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Power BI</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3" name="Freeform 72">
              <a:extLst>
                <a:ext uri="{FF2B5EF4-FFF2-40B4-BE49-F238E27FC236}">
                  <a16:creationId xmlns:a16="http://schemas.microsoft.com/office/drawing/2014/main" id="{F722ED20-133B-E61C-992F-25E685DF1D6B}"/>
                </a:ext>
              </a:extLst>
            </p:cNvPr>
            <p:cNvSpPr/>
            <p:nvPr/>
          </p:nvSpPr>
          <p:spPr>
            <a:xfrm flipV="1">
              <a:off x="10849818" y="2419975"/>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grpSp>
        <p:nvGrpSpPr>
          <p:cNvPr id="22" name="Groupe 21">
            <a:extLst>
              <a:ext uri="{FF2B5EF4-FFF2-40B4-BE49-F238E27FC236}">
                <a16:creationId xmlns:a16="http://schemas.microsoft.com/office/drawing/2014/main" id="{96CDB8F4-FA53-5BAF-C3B3-325350C85851}"/>
              </a:ext>
            </a:extLst>
          </p:cNvPr>
          <p:cNvGrpSpPr/>
          <p:nvPr/>
        </p:nvGrpSpPr>
        <p:grpSpPr>
          <a:xfrm>
            <a:off x="7644895" y="2648067"/>
            <a:ext cx="3645803" cy="564000"/>
            <a:chOff x="7644895" y="3023227"/>
            <a:chExt cx="3645803" cy="564000"/>
          </a:xfrm>
        </p:grpSpPr>
        <p:sp>
          <p:nvSpPr>
            <p:cNvPr id="62" name="Rounded Rectangle 61">
              <a:extLst>
                <a:ext uri="{FF2B5EF4-FFF2-40B4-BE49-F238E27FC236}">
                  <a16:creationId xmlns:a16="http://schemas.microsoft.com/office/drawing/2014/main" id="{6616FA2E-F121-FE55-5D6E-916C5736B994}"/>
                </a:ext>
              </a:extLst>
            </p:cNvPr>
            <p:cNvSpPr/>
            <p:nvPr/>
          </p:nvSpPr>
          <p:spPr>
            <a:xfrm>
              <a:off x="7722082" y="3389853"/>
              <a:ext cx="3546469" cy="197374"/>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3" name="Rounded Rectangle 62">
              <a:extLst>
                <a:ext uri="{FF2B5EF4-FFF2-40B4-BE49-F238E27FC236}">
                  <a16:creationId xmlns:a16="http://schemas.microsoft.com/office/drawing/2014/main" id="{EB108A80-6B70-4B9D-77C6-6986844A0886}"/>
                </a:ext>
              </a:extLst>
            </p:cNvPr>
            <p:cNvSpPr/>
            <p:nvPr/>
          </p:nvSpPr>
          <p:spPr>
            <a:xfrm>
              <a:off x="7732913" y="3389851"/>
              <a:ext cx="3282085" cy="182355"/>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9" name="Content Placeholder 2">
              <a:extLst>
                <a:ext uri="{FF2B5EF4-FFF2-40B4-BE49-F238E27FC236}">
                  <a16:creationId xmlns:a16="http://schemas.microsoft.com/office/drawing/2014/main" id="{8AB21BEE-5B0D-1E02-492C-256423096CBF}"/>
                </a:ext>
              </a:extLst>
            </p:cNvPr>
            <p:cNvSpPr txBox="1">
              <a:spLocks/>
            </p:cNvSpPr>
            <p:nvPr/>
          </p:nvSpPr>
          <p:spPr>
            <a:xfrm>
              <a:off x="7644895" y="3088024"/>
              <a:ext cx="2883404"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Architecture et modélisation</a:t>
              </a:r>
              <a:endParaRPr lang="en-US">
                <a:solidFill>
                  <a:schemeClr val="tx2"/>
                </a:solidFill>
                <a:latin typeface="+mj-lt"/>
              </a:endParaRPr>
            </a:p>
          </p:txBody>
        </p:sp>
        <p:sp>
          <p:nvSpPr>
            <p:cNvPr id="76" name="Freeform 75">
              <a:extLst>
                <a:ext uri="{FF2B5EF4-FFF2-40B4-BE49-F238E27FC236}">
                  <a16:creationId xmlns:a16="http://schemas.microsoft.com/office/drawing/2014/main" id="{4CC0D8E0-5CD4-3806-97C0-A373FC734800}"/>
                </a:ext>
              </a:extLst>
            </p:cNvPr>
            <p:cNvSpPr/>
            <p:nvPr/>
          </p:nvSpPr>
          <p:spPr>
            <a:xfrm flipV="1">
              <a:off x="10867349" y="3023227"/>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pic>
        <p:nvPicPr>
          <p:cNvPr id="75" name="Picture 2" descr="Résultat de recherche d'images pour &quot;Logo Transparent Linkedin&quot;">
            <a:hlinkClick r:id="rId4"/>
            <a:extLst>
              <a:ext uri="{FF2B5EF4-FFF2-40B4-BE49-F238E27FC236}">
                <a16:creationId xmlns:a16="http://schemas.microsoft.com/office/drawing/2014/main" id="{50A78B81-43C6-73E2-30D1-6F45B7BD73C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2723" y="5023168"/>
            <a:ext cx="296427" cy="29642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e 17">
            <a:extLst>
              <a:ext uri="{FF2B5EF4-FFF2-40B4-BE49-F238E27FC236}">
                <a16:creationId xmlns:a16="http://schemas.microsoft.com/office/drawing/2014/main" id="{E79C32C6-50F6-8014-B4C7-8DB1ACE71E75}"/>
              </a:ext>
            </a:extLst>
          </p:cNvPr>
          <p:cNvGrpSpPr/>
          <p:nvPr/>
        </p:nvGrpSpPr>
        <p:grpSpPr>
          <a:xfrm>
            <a:off x="7686851" y="4258338"/>
            <a:ext cx="3623657" cy="568668"/>
            <a:chOff x="7619213" y="6096789"/>
            <a:chExt cx="3623657" cy="568668"/>
          </a:xfrm>
        </p:grpSpPr>
        <p:sp>
          <p:nvSpPr>
            <p:cNvPr id="105" name="Content Placeholder 2">
              <a:extLst>
                <a:ext uri="{FF2B5EF4-FFF2-40B4-BE49-F238E27FC236}">
                  <a16:creationId xmlns:a16="http://schemas.microsoft.com/office/drawing/2014/main" id="{9F889873-90D2-71DF-4FDC-2780B4D74BAE}"/>
                </a:ext>
              </a:extLst>
            </p:cNvPr>
            <p:cNvSpPr txBox="1">
              <a:spLocks/>
            </p:cNvSpPr>
            <p:nvPr/>
          </p:nvSpPr>
          <p:spPr>
            <a:xfrm>
              <a:off x="7619213" y="6141892"/>
              <a:ext cx="3169303"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Contrôle de gestion </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106" name="Rounded Rectangle 65">
              <a:extLst>
                <a:ext uri="{FF2B5EF4-FFF2-40B4-BE49-F238E27FC236}">
                  <a16:creationId xmlns:a16="http://schemas.microsoft.com/office/drawing/2014/main" id="{E131AC28-1A33-52D3-7B69-B3CFD5F63385}"/>
                </a:ext>
              </a:extLst>
            </p:cNvPr>
            <p:cNvSpPr/>
            <p:nvPr/>
          </p:nvSpPr>
          <p:spPr>
            <a:xfrm>
              <a:off x="7678870" y="6485457"/>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07" name="Rounded Rectangle 66">
              <a:extLst>
                <a:ext uri="{FF2B5EF4-FFF2-40B4-BE49-F238E27FC236}">
                  <a16:creationId xmlns:a16="http://schemas.microsoft.com/office/drawing/2014/main" id="{35DE3A80-945C-85B8-64D0-831534E89078}"/>
                </a:ext>
              </a:extLst>
            </p:cNvPr>
            <p:cNvSpPr/>
            <p:nvPr/>
          </p:nvSpPr>
          <p:spPr>
            <a:xfrm>
              <a:off x="7678870" y="6485453"/>
              <a:ext cx="3276956" cy="174216"/>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nvGrpSpPr>
            <p:cNvPr id="108" name="Group 89">
              <a:extLst>
                <a:ext uri="{FF2B5EF4-FFF2-40B4-BE49-F238E27FC236}">
                  <a16:creationId xmlns:a16="http://schemas.microsoft.com/office/drawing/2014/main" id="{8F02CA3E-C33C-33D8-23EC-52B3780DECBE}"/>
                </a:ext>
              </a:extLst>
            </p:cNvPr>
            <p:cNvGrpSpPr/>
            <p:nvPr/>
          </p:nvGrpSpPr>
          <p:grpSpPr>
            <a:xfrm>
              <a:off x="10737347" y="6096789"/>
              <a:ext cx="443160" cy="321102"/>
              <a:chOff x="9932232" y="4233850"/>
              <a:chExt cx="443160" cy="321102"/>
            </a:xfrm>
          </p:grpSpPr>
          <p:sp>
            <p:nvSpPr>
              <p:cNvPr id="109" name="Freeform 81">
                <a:extLst>
                  <a:ext uri="{FF2B5EF4-FFF2-40B4-BE49-F238E27FC236}">
                    <a16:creationId xmlns:a16="http://schemas.microsoft.com/office/drawing/2014/main" id="{DC076B14-7857-2AE6-7E4E-D35E3EFE11BE}"/>
                  </a:ext>
                </a:extLst>
              </p:cNvPr>
              <p:cNvSpPr/>
              <p:nvPr/>
            </p:nvSpPr>
            <p:spPr>
              <a:xfrm flipV="1">
                <a:off x="9939036" y="4263152"/>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10" name="TextBox 82">
                <a:extLst>
                  <a:ext uri="{FF2B5EF4-FFF2-40B4-BE49-F238E27FC236}">
                    <a16:creationId xmlns:a16="http://schemas.microsoft.com/office/drawing/2014/main" id="{E471B4E7-5292-10CA-4662-3E70A967E459}"/>
                  </a:ext>
                </a:extLst>
              </p:cNvPr>
              <p:cNvSpPr txBox="1"/>
              <p:nvPr/>
            </p:nvSpPr>
            <p:spPr>
              <a:xfrm>
                <a:off x="9932232" y="4233850"/>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a:ln>
                      <a:noFill/>
                    </a:ln>
                    <a:solidFill>
                      <a:srgbClr val="0A0A0A"/>
                    </a:solidFill>
                    <a:effectLst/>
                    <a:uLnTx/>
                    <a:uFillTx/>
                    <a:latin typeface="Calibri"/>
                    <a:ea typeface="+mn-ea"/>
                    <a:cs typeface="+mn-cs"/>
                  </a:rPr>
                  <a:t>90%</a:t>
                </a:r>
                <a:endParaRPr kumimoji="0" lang="en-US" sz="1100" b="1" i="0" u="none" strike="noStrike" kern="1200" cap="none" spc="0" normalizeH="0" baseline="0" noProof="0">
                  <a:ln>
                    <a:noFill/>
                  </a:ln>
                  <a:solidFill>
                    <a:srgbClr val="0A0A0A"/>
                  </a:solidFill>
                  <a:effectLst/>
                  <a:uLnTx/>
                  <a:uFillTx/>
                  <a:latin typeface="Calibri"/>
                  <a:ea typeface="+mn-ea"/>
                  <a:cs typeface="+mn-cs"/>
                </a:endParaRPr>
              </a:p>
            </p:txBody>
          </p:sp>
        </p:grpSp>
      </p:grpSp>
      <p:sp>
        <p:nvSpPr>
          <p:cNvPr id="78" name="TextBox 73">
            <a:extLst>
              <a:ext uri="{FF2B5EF4-FFF2-40B4-BE49-F238E27FC236}">
                <a16:creationId xmlns:a16="http://schemas.microsoft.com/office/drawing/2014/main" id="{483A7B32-426D-3E7E-F122-46D5B5673325}"/>
              </a:ext>
            </a:extLst>
          </p:cNvPr>
          <p:cNvSpPr txBox="1"/>
          <p:nvPr/>
        </p:nvSpPr>
        <p:spPr>
          <a:xfrm>
            <a:off x="10867348" y="1954866"/>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A0A0A"/>
                </a:solidFill>
                <a:effectLst/>
                <a:uLnTx/>
                <a:uFillTx/>
                <a:latin typeface="Calibri"/>
                <a:ea typeface="+mn-ea"/>
                <a:cs typeface="+mn-cs"/>
              </a:rPr>
              <a:t>90%</a:t>
            </a:r>
          </a:p>
        </p:txBody>
      </p:sp>
      <p:sp>
        <p:nvSpPr>
          <p:cNvPr id="81" name="TextBox 73">
            <a:extLst>
              <a:ext uri="{FF2B5EF4-FFF2-40B4-BE49-F238E27FC236}">
                <a16:creationId xmlns:a16="http://schemas.microsoft.com/office/drawing/2014/main" id="{09F3A53D-72AA-7861-1587-C96A4B4D0371}"/>
              </a:ext>
            </a:extLst>
          </p:cNvPr>
          <p:cNvSpPr txBox="1"/>
          <p:nvPr/>
        </p:nvSpPr>
        <p:spPr>
          <a:xfrm>
            <a:off x="10861437" y="2618503"/>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A0A0A"/>
                </a:solidFill>
                <a:effectLst/>
                <a:uLnTx/>
                <a:uFillTx/>
                <a:latin typeface="Calibri"/>
                <a:ea typeface="+mn-ea"/>
                <a:cs typeface="+mn-cs"/>
              </a:rPr>
              <a:t>90%</a:t>
            </a:r>
          </a:p>
        </p:txBody>
      </p:sp>
      <p:pic>
        <p:nvPicPr>
          <p:cNvPr id="72" name="Espace réservé pour une image  11">
            <a:extLst>
              <a:ext uri="{FF2B5EF4-FFF2-40B4-BE49-F238E27FC236}">
                <a16:creationId xmlns:a16="http://schemas.microsoft.com/office/drawing/2014/main" id="{39D3BA4E-693B-D907-863B-74D8A22F5098}"/>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3877980" y="5464870"/>
            <a:ext cx="408693" cy="408693"/>
          </a:xfrm>
          <a:prstGeom prst="rect">
            <a:avLst/>
          </a:prstGeom>
        </p:spPr>
      </p:pic>
      <p:sp>
        <p:nvSpPr>
          <p:cNvPr id="44" name="Rounded Rectangle 65">
            <a:extLst>
              <a:ext uri="{FF2B5EF4-FFF2-40B4-BE49-F238E27FC236}">
                <a16:creationId xmlns:a16="http://schemas.microsoft.com/office/drawing/2014/main" id="{B505906F-2023-6E46-1744-A9EA65D3481E}"/>
              </a:ext>
            </a:extLst>
          </p:cNvPr>
          <p:cNvSpPr/>
          <p:nvPr/>
        </p:nvSpPr>
        <p:spPr>
          <a:xfrm>
            <a:off x="7729024" y="3827969"/>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66">
            <a:extLst>
              <a:ext uri="{FF2B5EF4-FFF2-40B4-BE49-F238E27FC236}">
                <a16:creationId xmlns:a16="http://schemas.microsoft.com/office/drawing/2014/main" id="{098BD226-A402-C2DA-E36D-BE2AEDA3D1DE}"/>
              </a:ext>
            </a:extLst>
          </p:cNvPr>
          <p:cNvSpPr/>
          <p:nvPr/>
        </p:nvSpPr>
        <p:spPr>
          <a:xfrm>
            <a:off x="7729025" y="3819296"/>
            <a:ext cx="2701164" cy="188673"/>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ontent Placeholder 2">
            <a:extLst>
              <a:ext uri="{FF2B5EF4-FFF2-40B4-BE49-F238E27FC236}">
                <a16:creationId xmlns:a16="http://schemas.microsoft.com/office/drawing/2014/main" id="{773E3033-A3CC-474A-EA67-1530BCF75E12}"/>
              </a:ext>
            </a:extLst>
          </p:cNvPr>
          <p:cNvSpPr txBox="1">
            <a:spLocks/>
          </p:cNvSpPr>
          <p:nvPr/>
        </p:nvSpPr>
        <p:spPr>
          <a:xfrm>
            <a:off x="7669366" y="3524403"/>
            <a:ext cx="2902497"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DAX</a:t>
            </a:r>
            <a:endParaRPr lang="en-US">
              <a:solidFill>
                <a:schemeClr val="tx2"/>
              </a:solidFill>
              <a:latin typeface="+mj-lt"/>
            </a:endParaRPr>
          </a:p>
        </p:txBody>
      </p:sp>
      <p:grpSp>
        <p:nvGrpSpPr>
          <p:cNvPr id="48" name="Group 89">
            <a:extLst>
              <a:ext uri="{FF2B5EF4-FFF2-40B4-BE49-F238E27FC236}">
                <a16:creationId xmlns:a16="http://schemas.microsoft.com/office/drawing/2014/main" id="{3D089207-AFF4-987C-A3B3-D978895C31FD}"/>
              </a:ext>
            </a:extLst>
          </p:cNvPr>
          <p:cNvGrpSpPr/>
          <p:nvPr/>
        </p:nvGrpSpPr>
        <p:grpSpPr>
          <a:xfrm>
            <a:off x="10187735" y="3469182"/>
            <a:ext cx="443160" cy="307216"/>
            <a:chOff x="9916288" y="4257884"/>
            <a:chExt cx="443160" cy="307216"/>
          </a:xfrm>
        </p:grpSpPr>
        <p:sp>
          <p:nvSpPr>
            <p:cNvPr id="49" name="Freeform 81">
              <a:extLst>
                <a:ext uri="{FF2B5EF4-FFF2-40B4-BE49-F238E27FC236}">
                  <a16:creationId xmlns:a16="http://schemas.microsoft.com/office/drawing/2014/main" id="{ED38354C-00FF-843E-4FFC-E85F8568621E}"/>
                </a:ext>
              </a:extLst>
            </p:cNvPr>
            <p:cNvSpPr/>
            <p:nvPr/>
          </p:nvSpPr>
          <p:spPr>
            <a:xfrm flipV="1">
              <a:off x="9924755" y="4273300"/>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TextBox 82">
              <a:extLst>
                <a:ext uri="{FF2B5EF4-FFF2-40B4-BE49-F238E27FC236}">
                  <a16:creationId xmlns:a16="http://schemas.microsoft.com/office/drawing/2014/main" id="{ADA4040C-D84A-3AB3-69A3-84DCF88EAF8F}"/>
                </a:ext>
              </a:extLst>
            </p:cNvPr>
            <p:cNvSpPr txBox="1"/>
            <p:nvPr/>
          </p:nvSpPr>
          <p:spPr>
            <a:xfrm>
              <a:off x="9916288" y="4257884"/>
              <a:ext cx="443160" cy="261610"/>
            </a:xfrm>
            <a:prstGeom prst="rect">
              <a:avLst/>
            </a:prstGeom>
            <a:noFill/>
          </p:spPr>
          <p:txBody>
            <a:bodyPr wrap="square" rtlCol="0">
              <a:spAutoFit/>
            </a:bodyPr>
            <a:lstStyle/>
            <a:p>
              <a:pPr algn="ctr"/>
              <a:r>
                <a:rPr lang="fr-FR" sz="1100" b="1">
                  <a:solidFill>
                    <a:schemeClr val="bg1"/>
                  </a:solidFill>
                </a:rPr>
                <a:t>75</a:t>
              </a:r>
              <a:r>
                <a:rPr lang="en-US" sz="1100" b="1">
                  <a:solidFill>
                    <a:schemeClr val="bg1"/>
                  </a:solidFill>
                </a:rPr>
                <a:t>%</a:t>
              </a:r>
            </a:p>
          </p:txBody>
        </p:sp>
      </p:grpSp>
      <p:grpSp>
        <p:nvGrpSpPr>
          <p:cNvPr id="39" name="Groupe 38">
            <a:extLst>
              <a:ext uri="{FF2B5EF4-FFF2-40B4-BE49-F238E27FC236}">
                <a16:creationId xmlns:a16="http://schemas.microsoft.com/office/drawing/2014/main" id="{1AD7D9B3-07A8-F240-7C8C-DD7E4E632807}"/>
              </a:ext>
            </a:extLst>
          </p:cNvPr>
          <p:cNvGrpSpPr/>
          <p:nvPr/>
        </p:nvGrpSpPr>
        <p:grpSpPr>
          <a:xfrm>
            <a:off x="7662425" y="5930400"/>
            <a:ext cx="3623658" cy="509500"/>
            <a:chOff x="7644894" y="3675606"/>
            <a:chExt cx="3623658" cy="509500"/>
          </a:xfrm>
        </p:grpSpPr>
        <p:sp>
          <p:nvSpPr>
            <p:cNvPr id="40" name="Rounded Rectangle 63">
              <a:extLst>
                <a:ext uri="{FF2B5EF4-FFF2-40B4-BE49-F238E27FC236}">
                  <a16:creationId xmlns:a16="http://schemas.microsoft.com/office/drawing/2014/main" id="{E6F60F8E-2CD6-AF50-B4E5-6EC8758FBE93}"/>
                </a:ext>
              </a:extLst>
            </p:cNvPr>
            <p:cNvSpPr/>
            <p:nvPr/>
          </p:nvSpPr>
          <p:spPr>
            <a:xfrm>
              <a:off x="7704552" y="4005106"/>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41" name="Rounded Rectangle 64">
              <a:extLst>
                <a:ext uri="{FF2B5EF4-FFF2-40B4-BE49-F238E27FC236}">
                  <a16:creationId xmlns:a16="http://schemas.microsoft.com/office/drawing/2014/main" id="{33B4FB9E-7AB8-A84D-1E62-B6465E33A553}"/>
                </a:ext>
              </a:extLst>
            </p:cNvPr>
            <p:cNvSpPr/>
            <p:nvPr/>
          </p:nvSpPr>
          <p:spPr>
            <a:xfrm>
              <a:off x="7704552" y="4005106"/>
              <a:ext cx="3129306" cy="1800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42" name="Content Placeholder 2">
              <a:extLst>
                <a:ext uri="{FF2B5EF4-FFF2-40B4-BE49-F238E27FC236}">
                  <a16:creationId xmlns:a16="http://schemas.microsoft.com/office/drawing/2014/main" id="{D928A62E-6EF3-C359-A4F5-6C3FE69DBCF4}"/>
                </a:ext>
              </a:extLst>
            </p:cNvPr>
            <p:cNvSpPr txBox="1">
              <a:spLocks/>
            </p:cNvSpPr>
            <p:nvPr/>
          </p:nvSpPr>
          <p:spPr>
            <a:xfrm>
              <a:off x="7644894" y="3689780"/>
              <a:ext cx="2955807"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Analytique finance</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43" name="Freeform 78">
              <a:extLst>
                <a:ext uri="{FF2B5EF4-FFF2-40B4-BE49-F238E27FC236}">
                  <a16:creationId xmlns:a16="http://schemas.microsoft.com/office/drawing/2014/main" id="{CCCB0BFC-24CF-4FF6-5177-860D29797D8F}"/>
                </a:ext>
              </a:extLst>
            </p:cNvPr>
            <p:cNvSpPr/>
            <p:nvPr/>
          </p:nvSpPr>
          <p:spPr>
            <a:xfrm flipV="1">
              <a:off x="10585294" y="3675606"/>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sp>
        <p:nvSpPr>
          <p:cNvPr id="57" name="TextBox 73">
            <a:extLst>
              <a:ext uri="{FF2B5EF4-FFF2-40B4-BE49-F238E27FC236}">
                <a16:creationId xmlns:a16="http://schemas.microsoft.com/office/drawing/2014/main" id="{DECC413A-8408-E872-3685-A26CC4E85E84}"/>
              </a:ext>
            </a:extLst>
          </p:cNvPr>
          <p:cNvSpPr txBox="1"/>
          <p:nvPr/>
        </p:nvSpPr>
        <p:spPr>
          <a:xfrm>
            <a:off x="10590275" y="5899904"/>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A0A0A"/>
                </a:solidFill>
                <a:effectLst/>
                <a:uLnTx/>
                <a:uFillTx/>
                <a:latin typeface="Calibri"/>
                <a:ea typeface="+mn-ea"/>
                <a:cs typeface="+mn-cs"/>
              </a:rPr>
              <a:t>85%</a:t>
            </a:r>
          </a:p>
        </p:txBody>
      </p:sp>
      <p:grpSp>
        <p:nvGrpSpPr>
          <p:cNvPr id="67" name="Groupe 66">
            <a:extLst>
              <a:ext uri="{FF2B5EF4-FFF2-40B4-BE49-F238E27FC236}">
                <a16:creationId xmlns:a16="http://schemas.microsoft.com/office/drawing/2014/main" id="{C1013233-E779-B6DE-E1EC-F960CC7130E4}"/>
              </a:ext>
            </a:extLst>
          </p:cNvPr>
          <p:cNvGrpSpPr/>
          <p:nvPr/>
        </p:nvGrpSpPr>
        <p:grpSpPr>
          <a:xfrm>
            <a:off x="7686851" y="5035261"/>
            <a:ext cx="3623657" cy="604632"/>
            <a:chOff x="7619213" y="6096789"/>
            <a:chExt cx="3623657" cy="604632"/>
          </a:xfrm>
        </p:grpSpPr>
        <p:sp>
          <p:nvSpPr>
            <p:cNvPr id="70" name="Content Placeholder 2">
              <a:extLst>
                <a:ext uri="{FF2B5EF4-FFF2-40B4-BE49-F238E27FC236}">
                  <a16:creationId xmlns:a16="http://schemas.microsoft.com/office/drawing/2014/main" id="{E6903FBE-2FC4-4A0F-8A41-2BC9F758BF72}"/>
                </a:ext>
              </a:extLst>
            </p:cNvPr>
            <p:cNvSpPr txBox="1">
              <a:spLocks/>
            </p:cNvSpPr>
            <p:nvPr/>
          </p:nvSpPr>
          <p:spPr>
            <a:xfrm>
              <a:off x="7619213" y="6141892"/>
              <a:ext cx="3169303"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Excel</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1" name="Rounded Rectangle 65">
              <a:extLst>
                <a:ext uri="{FF2B5EF4-FFF2-40B4-BE49-F238E27FC236}">
                  <a16:creationId xmlns:a16="http://schemas.microsoft.com/office/drawing/2014/main" id="{037AA76A-E05E-5501-A36B-393E2F8EA4F4}"/>
                </a:ext>
              </a:extLst>
            </p:cNvPr>
            <p:cNvSpPr/>
            <p:nvPr/>
          </p:nvSpPr>
          <p:spPr>
            <a:xfrm>
              <a:off x="7678870" y="6485457"/>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74" name="Rounded Rectangle 66">
              <a:extLst>
                <a:ext uri="{FF2B5EF4-FFF2-40B4-BE49-F238E27FC236}">
                  <a16:creationId xmlns:a16="http://schemas.microsoft.com/office/drawing/2014/main" id="{B657870E-B3C7-4FBA-EE59-43BFDA0F1A76}"/>
                </a:ext>
              </a:extLst>
            </p:cNvPr>
            <p:cNvSpPr/>
            <p:nvPr/>
          </p:nvSpPr>
          <p:spPr>
            <a:xfrm>
              <a:off x="7657994" y="6433262"/>
              <a:ext cx="3297832" cy="268159"/>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nvGrpSpPr>
            <p:cNvPr id="77" name="Group 89">
              <a:extLst>
                <a:ext uri="{FF2B5EF4-FFF2-40B4-BE49-F238E27FC236}">
                  <a16:creationId xmlns:a16="http://schemas.microsoft.com/office/drawing/2014/main" id="{DC7B85FF-D56E-E57E-C3AA-83E9CA096187}"/>
                </a:ext>
              </a:extLst>
            </p:cNvPr>
            <p:cNvGrpSpPr/>
            <p:nvPr/>
          </p:nvGrpSpPr>
          <p:grpSpPr>
            <a:xfrm>
              <a:off x="10737347" y="6096789"/>
              <a:ext cx="443160" cy="321102"/>
              <a:chOff x="9932232" y="4233850"/>
              <a:chExt cx="443160" cy="321102"/>
            </a:xfrm>
          </p:grpSpPr>
          <p:sp>
            <p:nvSpPr>
              <p:cNvPr id="79" name="Freeform 81">
                <a:extLst>
                  <a:ext uri="{FF2B5EF4-FFF2-40B4-BE49-F238E27FC236}">
                    <a16:creationId xmlns:a16="http://schemas.microsoft.com/office/drawing/2014/main" id="{3FFD063A-81F1-4298-115E-5D4766368B5E}"/>
                  </a:ext>
                </a:extLst>
              </p:cNvPr>
              <p:cNvSpPr/>
              <p:nvPr/>
            </p:nvSpPr>
            <p:spPr>
              <a:xfrm flipV="1">
                <a:off x="9939036" y="4263152"/>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80" name="TextBox 82">
                <a:extLst>
                  <a:ext uri="{FF2B5EF4-FFF2-40B4-BE49-F238E27FC236}">
                    <a16:creationId xmlns:a16="http://schemas.microsoft.com/office/drawing/2014/main" id="{C66FAD5F-9DFB-1E60-8C32-C3598977DC38}"/>
                  </a:ext>
                </a:extLst>
              </p:cNvPr>
              <p:cNvSpPr txBox="1"/>
              <p:nvPr/>
            </p:nvSpPr>
            <p:spPr>
              <a:xfrm>
                <a:off x="9932232" y="4233850"/>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a:ln>
                      <a:noFill/>
                    </a:ln>
                    <a:solidFill>
                      <a:srgbClr val="0A0A0A"/>
                    </a:solidFill>
                    <a:effectLst/>
                    <a:uLnTx/>
                    <a:uFillTx/>
                    <a:latin typeface="Calibri"/>
                    <a:ea typeface="+mn-ea"/>
                    <a:cs typeface="+mn-cs"/>
                  </a:rPr>
                  <a:t>90%</a:t>
                </a:r>
                <a:endParaRPr kumimoji="0" lang="en-US" sz="1100" b="1" i="0" u="none" strike="noStrike" kern="1200" cap="none" spc="0" normalizeH="0" baseline="0" noProof="0">
                  <a:ln>
                    <a:noFill/>
                  </a:ln>
                  <a:solidFill>
                    <a:srgbClr val="0A0A0A"/>
                  </a:solidFill>
                  <a:effectLst/>
                  <a:uLnTx/>
                  <a:uFillTx/>
                  <a:latin typeface="Calibri"/>
                  <a:ea typeface="+mn-ea"/>
                  <a:cs typeface="+mn-cs"/>
                </a:endParaRPr>
              </a:p>
            </p:txBody>
          </p:sp>
        </p:grpSp>
      </p:grpSp>
    </p:spTree>
    <p:extLst>
      <p:ext uri="{BB962C8B-B14F-4D97-AF65-F5344CB8AC3E}">
        <p14:creationId xmlns:p14="http://schemas.microsoft.com/office/powerpoint/2010/main" val="218434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6" presetClass="entr" presetSubtype="4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Horizontal)">
                                      <p:cBhvr>
                                        <p:cTn id="15" dur="500"/>
                                        <p:tgtEl>
                                          <p:spTgt spid="5"/>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22" presetClass="entr" presetSubtype="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left)">
                                      <p:cBhvr>
                                        <p:cTn id="42" dur="500"/>
                                        <p:tgtEl>
                                          <p:spTgt spid="44"/>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left)">
                                      <p:cBhvr>
                                        <p:cTn id="46" dur="500"/>
                                        <p:tgtEl>
                                          <p:spTgt spid="46"/>
                                        </p:tgtEl>
                                      </p:cBhvr>
                                    </p:animEffect>
                                  </p:childTnLst>
                                </p:cTn>
                              </p:par>
                            </p:childTnLst>
                          </p:cTn>
                        </p:par>
                        <p:par>
                          <p:cTn id="47" fill="hold">
                            <p:stCondLst>
                              <p:cond delay="3500"/>
                            </p:stCondLst>
                            <p:childTnLst>
                              <p:par>
                                <p:cTn id="48" presetID="47" presetClass="entr" presetSubtype="0"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1000"/>
                                        <p:tgtEl>
                                          <p:spTgt spid="48"/>
                                        </p:tgtEl>
                                      </p:cBhvr>
                                    </p:animEffect>
                                    <p:anim calcmode="lin" valueType="num">
                                      <p:cBhvr>
                                        <p:cTn id="51" dur="1000" fill="hold"/>
                                        <p:tgtEl>
                                          <p:spTgt spid="48"/>
                                        </p:tgtEl>
                                        <p:attrNameLst>
                                          <p:attrName>ppt_x</p:attrName>
                                        </p:attrNameLst>
                                      </p:cBhvr>
                                      <p:tavLst>
                                        <p:tav tm="0">
                                          <p:val>
                                            <p:strVal val="#ppt_x"/>
                                          </p:val>
                                        </p:tav>
                                        <p:tav tm="100000">
                                          <p:val>
                                            <p:strVal val="#ppt_x"/>
                                          </p:val>
                                        </p:tav>
                                      </p:tavLst>
                                    </p:anim>
                                    <p:anim calcmode="lin" valueType="num">
                                      <p:cBhvr>
                                        <p:cTn id="52"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25" grpId="0"/>
      <p:bldP spid="27" grpId="0"/>
      <p:bldP spid="28" grpId="0" animBg="1"/>
      <p:bldP spid="44" grpId="0" animBg="1"/>
      <p:bldP spid="46" grpId="0" animBg="1"/>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FCDD4-1EDB-AD8B-777E-453C3DB1A79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F62933-E814-FAEC-D547-2F05310F747A}"/>
              </a:ext>
            </a:extLst>
          </p:cNvPr>
          <p:cNvSpPr>
            <a:spLocks noGrp="1"/>
          </p:cNvSpPr>
          <p:nvPr>
            <p:ph type="sldNum" sz="quarter" idx="12"/>
          </p:nvPr>
        </p:nvSpPr>
        <p:spPr>
          <a:xfrm>
            <a:off x="11355750" y="134406"/>
            <a:ext cx="821268"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200" b="1" i="0" u="none" strike="noStrike" kern="1200" cap="none" spc="0" normalizeH="0" baseline="0" noProof="0" smtClean="0">
                <a:ln>
                  <a:noFill/>
                </a:ln>
                <a:solidFill>
                  <a:srgbClr val="0A0A0A"/>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id-ID" sz="1200" b="1" i="0" u="none" strike="noStrike" kern="1200" cap="none" spc="0" normalizeH="0" baseline="0" noProof="0">
              <a:ln>
                <a:noFill/>
              </a:ln>
              <a:solidFill>
                <a:srgbClr val="0A0A0A"/>
              </a:solidFill>
              <a:effectLst/>
              <a:uLnTx/>
              <a:uFillTx/>
              <a:latin typeface="Calibri"/>
              <a:ea typeface="+mn-ea"/>
              <a:cs typeface="+mn-cs"/>
            </a:endParaRPr>
          </a:p>
        </p:txBody>
      </p:sp>
      <p:sp>
        <p:nvSpPr>
          <p:cNvPr id="3" name="TextBox 2">
            <a:extLst>
              <a:ext uri="{FF2B5EF4-FFF2-40B4-BE49-F238E27FC236}">
                <a16:creationId xmlns:a16="http://schemas.microsoft.com/office/drawing/2014/main" id="{558BA748-38F3-C703-488F-396CD42D9AA2}"/>
              </a:ext>
            </a:extLst>
          </p:cNvPr>
          <p:cNvSpPr txBox="1"/>
          <p:nvPr/>
        </p:nvSpPr>
        <p:spPr>
          <a:xfrm>
            <a:off x="4574261" y="379095"/>
            <a:ext cx="256512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srgbClr val="FFFFFF"/>
                </a:solidFill>
                <a:effectLst/>
                <a:uLnTx/>
                <a:uFillTx/>
                <a:latin typeface="Raleway"/>
                <a:ea typeface="+mn-ea"/>
                <a:cs typeface="+mn-cs"/>
              </a:rPr>
              <a:t>Lamia El Idrissi</a:t>
            </a:r>
            <a:endParaRPr kumimoji="0" lang="id-ID" sz="2800" b="0" i="0" u="none" strike="noStrike" kern="1200" cap="none" spc="0" normalizeH="0" baseline="0" noProof="0">
              <a:ln>
                <a:noFill/>
              </a:ln>
              <a:solidFill>
                <a:srgbClr val="FFFFFF"/>
              </a:solidFill>
              <a:effectLst/>
              <a:uLnTx/>
              <a:uFillTx/>
              <a:latin typeface="Raleway"/>
              <a:ea typeface="+mn-ea"/>
              <a:cs typeface="+mn-cs"/>
            </a:endParaRPr>
          </a:p>
        </p:txBody>
      </p:sp>
      <p:sp>
        <p:nvSpPr>
          <p:cNvPr id="4" name="TextBox 3">
            <a:extLst>
              <a:ext uri="{FF2B5EF4-FFF2-40B4-BE49-F238E27FC236}">
                <a16:creationId xmlns:a16="http://schemas.microsoft.com/office/drawing/2014/main" id="{64DEEB5A-FC8A-6AC2-3ACC-8A3F2A34AB2E}"/>
              </a:ext>
            </a:extLst>
          </p:cNvPr>
          <p:cNvSpPr txBox="1"/>
          <p:nvPr/>
        </p:nvSpPr>
        <p:spPr>
          <a:xfrm>
            <a:off x="3499098" y="728512"/>
            <a:ext cx="537527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1">
                <a:ln>
                  <a:noFill/>
                </a:ln>
                <a:solidFill>
                  <a:srgbClr val="D8D8D8"/>
                </a:solidFill>
                <a:effectLst/>
                <a:uLnTx/>
                <a:uFillTx/>
                <a:latin typeface="Calibri Light" panose="020F0302020204030204" pitchFamily="34" charset="0"/>
                <a:ea typeface="+mn-ea"/>
                <a:cs typeface="+mn-cs"/>
              </a:rPr>
              <a:t>Consultante Power BI</a:t>
            </a:r>
            <a:r>
              <a:rPr kumimoji="0" lang="fr-FR" sz="1600" b="0" i="0" u="none" strike="noStrike" kern="1200" cap="none" spc="0" normalizeH="0" noProof="1">
                <a:ln>
                  <a:noFill/>
                </a:ln>
                <a:solidFill>
                  <a:srgbClr val="D8D8D8"/>
                </a:solidFill>
                <a:effectLst/>
                <a:uLnTx/>
                <a:uFillTx/>
                <a:latin typeface="Calibri Light" panose="020F0302020204030204" pitchFamily="34" charset="0"/>
                <a:ea typeface="+mn-ea"/>
                <a:cs typeface="+mn-cs"/>
              </a:rPr>
              <a:t> et analyste financière</a:t>
            </a:r>
            <a:endParaRPr kumimoji="0" lang="id-ID" sz="1600" b="0" i="0" u="none" strike="noStrike" kern="1200" cap="none" spc="0" normalizeH="0" baseline="0" noProof="0">
              <a:ln>
                <a:noFill/>
              </a:ln>
              <a:solidFill>
                <a:srgbClr val="D8D8D8"/>
              </a:solidFill>
              <a:effectLst/>
              <a:uLnTx/>
              <a:uFillTx/>
              <a:latin typeface="Calibri Light" panose="020F0302020204030204" pitchFamily="34" charset="0"/>
              <a:ea typeface="+mn-ea"/>
              <a:cs typeface="+mn-cs"/>
            </a:endParaRPr>
          </a:p>
        </p:txBody>
      </p:sp>
      <p:grpSp>
        <p:nvGrpSpPr>
          <p:cNvPr id="5" name="Group 4">
            <a:extLst>
              <a:ext uri="{FF2B5EF4-FFF2-40B4-BE49-F238E27FC236}">
                <a16:creationId xmlns:a16="http://schemas.microsoft.com/office/drawing/2014/main" id="{1F2CAADD-64AD-3297-8A24-C1B66A3CB277}"/>
              </a:ext>
            </a:extLst>
          </p:cNvPr>
          <p:cNvGrpSpPr/>
          <p:nvPr/>
        </p:nvGrpSpPr>
        <p:grpSpPr>
          <a:xfrm>
            <a:off x="5239925" y="62687"/>
            <a:ext cx="1425895" cy="1376617"/>
            <a:chOff x="5314502" y="537541"/>
            <a:chExt cx="1425895" cy="1376617"/>
          </a:xfrm>
        </p:grpSpPr>
        <p:grpSp>
          <p:nvGrpSpPr>
            <p:cNvPr id="6" name="Group 5">
              <a:extLst>
                <a:ext uri="{FF2B5EF4-FFF2-40B4-BE49-F238E27FC236}">
                  <a16:creationId xmlns:a16="http://schemas.microsoft.com/office/drawing/2014/main" id="{566E8585-3795-037C-BCFD-13B715260825}"/>
                </a:ext>
              </a:extLst>
            </p:cNvPr>
            <p:cNvGrpSpPr/>
            <p:nvPr/>
          </p:nvGrpSpPr>
          <p:grpSpPr>
            <a:xfrm>
              <a:off x="5314502" y="537541"/>
              <a:ext cx="616898" cy="398711"/>
              <a:chOff x="7324056" y="694593"/>
              <a:chExt cx="616898" cy="398711"/>
            </a:xfrm>
          </p:grpSpPr>
          <p:sp>
            <p:nvSpPr>
              <p:cNvPr id="11" name="Freeform 23">
                <a:extLst>
                  <a:ext uri="{FF2B5EF4-FFF2-40B4-BE49-F238E27FC236}">
                    <a16:creationId xmlns:a16="http://schemas.microsoft.com/office/drawing/2014/main" id="{5E06A221-67AF-D9AA-D43A-FCE26D7DBC51}"/>
                  </a:ext>
                </a:extLst>
              </p:cNvPr>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2" name="Freeform 25">
                <a:extLst>
                  <a:ext uri="{FF2B5EF4-FFF2-40B4-BE49-F238E27FC236}">
                    <a16:creationId xmlns:a16="http://schemas.microsoft.com/office/drawing/2014/main" id="{38C42C16-56F5-F5E1-1C91-64A41B28CCA0}"/>
                  </a:ext>
                </a:extLst>
              </p:cNvPr>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reeform 27">
                <a:extLst>
                  <a:ext uri="{FF2B5EF4-FFF2-40B4-BE49-F238E27FC236}">
                    <a16:creationId xmlns:a16="http://schemas.microsoft.com/office/drawing/2014/main" id="{528C0574-DA2A-470D-25DF-A1173E7E8E60}"/>
                  </a:ext>
                </a:extLst>
              </p:cNvPr>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7" name="Group 6">
              <a:extLst>
                <a:ext uri="{FF2B5EF4-FFF2-40B4-BE49-F238E27FC236}">
                  <a16:creationId xmlns:a16="http://schemas.microsoft.com/office/drawing/2014/main" id="{854C2D83-53E5-5BF8-6C73-B53B041F56DF}"/>
                </a:ext>
              </a:extLst>
            </p:cNvPr>
            <p:cNvGrpSpPr/>
            <p:nvPr/>
          </p:nvGrpSpPr>
          <p:grpSpPr>
            <a:xfrm>
              <a:off x="6261313" y="1506868"/>
              <a:ext cx="479084" cy="407290"/>
              <a:chOff x="8086770" y="1485428"/>
              <a:chExt cx="479084" cy="407290"/>
            </a:xfrm>
          </p:grpSpPr>
          <p:sp>
            <p:nvSpPr>
              <p:cNvPr id="8" name="Freeform 24">
                <a:extLst>
                  <a:ext uri="{FF2B5EF4-FFF2-40B4-BE49-F238E27FC236}">
                    <a16:creationId xmlns:a16="http://schemas.microsoft.com/office/drawing/2014/main" id="{557D8118-1EC6-09A2-57DE-2C010BC00437}"/>
                  </a:ext>
                </a:extLst>
              </p:cNvPr>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Freeform 26">
                <a:extLst>
                  <a:ext uri="{FF2B5EF4-FFF2-40B4-BE49-F238E27FC236}">
                    <a16:creationId xmlns:a16="http://schemas.microsoft.com/office/drawing/2014/main" id="{3EBF186A-158B-8122-C76F-767D00443F88}"/>
                  </a:ext>
                </a:extLst>
              </p:cNvPr>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reeform 28">
                <a:extLst>
                  <a:ext uri="{FF2B5EF4-FFF2-40B4-BE49-F238E27FC236}">
                    <a16:creationId xmlns:a16="http://schemas.microsoft.com/office/drawing/2014/main" id="{39ABEA76-A7DA-7CDF-023A-28EFDD5AC752}"/>
                  </a:ext>
                </a:extLst>
              </p:cNvPr>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29" name="Groupe 28">
            <a:extLst>
              <a:ext uri="{FF2B5EF4-FFF2-40B4-BE49-F238E27FC236}">
                <a16:creationId xmlns:a16="http://schemas.microsoft.com/office/drawing/2014/main" id="{FE721861-5743-B9B7-8CA5-5A0F862BDE69}"/>
              </a:ext>
            </a:extLst>
          </p:cNvPr>
          <p:cNvGrpSpPr/>
          <p:nvPr/>
        </p:nvGrpSpPr>
        <p:grpSpPr>
          <a:xfrm>
            <a:off x="3815192" y="1205647"/>
            <a:ext cx="2087563" cy="369332"/>
            <a:chOff x="3826946" y="1775316"/>
            <a:chExt cx="2087563" cy="369332"/>
          </a:xfrm>
        </p:grpSpPr>
        <p:sp>
          <p:nvSpPr>
            <p:cNvPr id="21" name="TextBox 23">
              <a:extLst>
                <a:ext uri="{FF2B5EF4-FFF2-40B4-BE49-F238E27FC236}">
                  <a16:creationId xmlns:a16="http://schemas.microsoft.com/office/drawing/2014/main" id="{75C3AFB4-90B4-8DB4-B9A3-9638751C5471}"/>
                </a:ext>
              </a:extLst>
            </p:cNvPr>
            <p:cNvSpPr txBox="1"/>
            <p:nvPr/>
          </p:nvSpPr>
          <p:spPr>
            <a:xfrm>
              <a:off x="3826946" y="1775316"/>
              <a:ext cx="2087563"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Profil</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24" name="Straight Connector 23">
              <a:extLst>
                <a:ext uri="{FF2B5EF4-FFF2-40B4-BE49-F238E27FC236}">
                  <a16:creationId xmlns:a16="http://schemas.microsoft.com/office/drawing/2014/main" id="{58908A0B-7F13-F42D-323B-23EF8B64B7DD}"/>
                </a:ext>
              </a:extLst>
            </p:cNvPr>
            <p:cNvCxnSpPr>
              <a:cxnSpLocks/>
            </p:cNvCxnSpPr>
            <p:nvPr/>
          </p:nvCxnSpPr>
          <p:spPr>
            <a:xfrm>
              <a:off x="3826946" y="2126694"/>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59A78290-9D37-3282-40FA-F03844DA0F06}"/>
              </a:ext>
            </a:extLst>
          </p:cNvPr>
          <p:cNvSpPr/>
          <p:nvPr/>
        </p:nvSpPr>
        <p:spPr>
          <a:xfrm>
            <a:off x="3815192" y="1616938"/>
            <a:ext cx="3700355" cy="2677656"/>
          </a:xfrm>
          <a:prstGeom prst="rect">
            <a:avLst/>
          </a:prstGeom>
        </p:spPr>
        <p:txBody>
          <a:bodyPr wrap="square">
            <a:spAutoFit/>
          </a:bodyPr>
          <a:lstStyle/>
          <a:p>
            <a:pPr lvl="0" algn="just">
              <a:defRPr/>
            </a:pPr>
            <a:r>
              <a:rPr lang="fr-FR" sz="1200">
                <a:solidFill>
                  <a:srgbClr val="FFFFFF"/>
                </a:solidFill>
              </a:rPr>
              <a:t>Auditrice financière externe et interne au sein des Big Four, ainsi que dans de grands groupes multinationaux pendant plus de 3 ans, Lamia possède des compétences financières et analytiques.</a:t>
            </a:r>
          </a:p>
          <a:p>
            <a:pPr lvl="0" algn="just">
              <a:defRPr/>
            </a:pPr>
            <a:endParaRPr lang="fr-FR" sz="1200">
              <a:solidFill>
                <a:srgbClr val="FFFFFF"/>
              </a:solidFill>
            </a:endParaRPr>
          </a:p>
          <a:p>
            <a:pPr lvl="0" algn="just">
              <a:defRPr/>
            </a:pPr>
            <a:r>
              <a:rPr lang="fr-FR" sz="1200">
                <a:solidFill>
                  <a:srgbClr val="FFFFFF"/>
                </a:solidFill>
              </a:rPr>
              <a:t>Dotée d’un vif intérêt pour le monde des chiffres et de l’informatique, elle décide de nous rejoindre afin de partager sa passion pour la Data et notamment pour l’outil Power BI.</a:t>
            </a:r>
          </a:p>
          <a:p>
            <a:pPr lvl="0" algn="just">
              <a:defRPr/>
            </a:pPr>
            <a:endParaRPr lang="fr-FR" sz="1200">
              <a:solidFill>
                <a:srgbClr val="FFFFFF"/>
              </a:solidFill>
            </a:endParaRPr>
          </a:p>
          <a:p>
            <a:pPr lvl="0" algn="just">
              <a:defRPr/>
            </a:pPr>
            <a:r>
              <a:rPr lang="fr-FR" sz="1200">
                <a:solidFill>
                  <a:srgbClr val="FFFFFF"/>
                </a:solidFill>
              </a:rPr>
              <a:t>Son objectif : Faire du storytelling avec beaucoup de rigueur afin d’avoir des insights pertinents menant nos clients vers une stratégie data-</a:t>
            </a:r>
            <a:r>
              <a:rPr lang="fr-FR" sz="1200" err="1">
                <a:solidFill>
                  <a:srgbClr val="FFFFFF"/>
                </a:solidFill>
              </a:rPr>
              <a:t>driven</a:t>
            </a:r>
            <a:r>
              <a:rPr lang="fr-FR" sz="1200">
                <a:solidFill>
                  <a:srgbClr val="FFFFFF"/>
                </a:solidFill>
              </a:rPr>
              <a:t>.</a:t>
            </a:r>
          </a:p>
          <a:p>
            <a:pPr lvl="0" algn="just">
              <a:defRPr/>
            </a:pPr>
            <a:endParaRPr lang="fr-FR" sz="1200">
              <a:solidFill>
                <a:srgbClr val="FFFFFF"/>
              </a:solidFill>
            </a:endParaRPr>
          </a:p>
        </p:txBody>
      </p:sp>
      <p:sp>
        <p:nvSpPr>
          <p:cNvPr id="25" name="TextBox 23">
            <a:extLst>
              <a:ext uri="{FF2B5EF4-FFF2-40B4-BE49-F238E27FC236}">
                <a16:creationId xmlns:a16="http://schemas.microsoft.com/office/drawing/2014/main" id="{12FD6016-EE0B-0BA6-2A11-1A30E143029B}"/>
              </a:ext>
            </a:extLst>
          </p:cNvPr>
          <p:cNvSpPr txBox="1"/>
          <p:nvPr/>
        </p:nvSpPr>
        <p:spPr>
          <a:xfrm>
            <a:off x="3788466" y="4307126"/>
            <a:ext cx="3433589"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Certifications &amp; diplômes</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26" name="Straight Connector 25">
            <a:extLst>
              <a:ext uri="{FF2B5EF4-FFF2-40B4-BE49-F238E27FC236}">
                <a16:creationId xmlns:a16="http://schemas.microsoft.com/office/drawing/2014/main" id="{3C4FCAC2-272C-5842-699A-F47A068F41BF}"/>
              </a:ext>
            </a:extLst>
          </p:cNvPr>
          <p:cNvCxnSpPr/>
          <p:nvPr/>
        </p:nvCxnSpPr>
        <p:spPr>
          <a:xfrm>
            <a:off x="3838990" y="4216537"/>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3">
            <a:extLst>
              <a:ext uri="{FF2B5EF4-FFF2-40B4-BE49-F238E27FC236}">
                <a16:creationId xmlns:a16="http://schemas.microsoft.com/office/drawing/2014/main" id="{A422344D-07A4-C376-BFA3-3189DD588168}"/>
              </a:ext>
            </a:extLst>
          </p:cNvPr>
          <p:cNvSpPr txBox="1"/>
          <p:nvPr/>
        </p:nvSpPr>
        <p:spPr>
          <a:xfrm>
            <a:off x="654444" y="4601287"/>
            <a:ext cx="2931182"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Lamia El Idrissi</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sp>
        <p:nvSpPr>
          <p:cNvPr id="28" name="TextBox 23">
            <a:extLst>
              <a:ext uri="{FF2B5EF4-FFF2-40B4-BE49-F238E27FC236}">
                <a16:creationId xmlns:a16="http://schemas.microsoft.com/office/drawing/2014/main" id="{37DEB772-5716-51A3-BE1A-E8B5D8A34ABB}"/>
              </a:ext>
            </a:extLst>
          </p:cNvPr>
          <p:cNvSpPr txBox="1"/>
          <p:nvPr/>
        </p:nvSpPr>
        <p:spPr>
          <a:xfrm>
            <a:off x="654444" y="4202117"/>
            <a:ext cx="2931182" cy="369332"/>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0A0A0A"/>
                </a:solidFill>
                <a:effectLst/>
                <a:uLnTx/>
                <a:uFillTx/>
                <a:latin typeface="Raleway" panose="020B0003030101060003" pitchFamily="34" charset="0"/>
                <a:ea typeface="+mn-ea"/>
                <a:cs typeface="+mn-cs"/>
              </a:rPr>
              <a:t>Consultante</a:t>
            </a:r>
            <a:r>
              <a:rPr kumimoji="0" lang="fr-FR" sz="1800" b="1" i="0" u="none" strike="noStrike" kern="1200" cap="none" spc="0" normalizeH="0" noProof="0">
                <a:ln>
                  <a:noFill/>
                </a:ln>
                <a:solidFill>
                  <a:srgbClr val="0A0A0A"/>
                </a:solidFill>
                <a:effectLst/>
                <a:uLnTx/>
                <a:uFillTx/>
                <a:latin typeface="Raleway" panose="020B0003030101060003" pitchFamily="34" charset="0"/>
                <a:ea typeface="+mn-ea"/>
                <a:cs typeface="+mn-cs"/>
              </a:rPr>
              <a:t> Power BI</a:t>
            </a:r>
            <a:endParaRPr kumimoji="0" lang="id-ID" sz="1800" b="1" i="0" u="none" strike="noStrike" kern="1200" cap="none" spc="0" normalizeH="0" baseline="0" noProof="0">
              <a:ln>
                <a:noFill/>
              </a:ln>
              <a:solidFill>
                <a:srgbClr val="0A0A0A"/>
              </a:solidFill>
              <a:effectLst/>
              <a:uLnTx/>
              <a:uFillTx/>
              <a:latin typeface="Raleway" panose="020B0003030101060003" pitchFamily="34" charset="0"/>
              <a:ea typeface="+mn-ea"/>
              <a:cs typeface="+mn-cs"/>
            </a:endParaRPr>
          </a:p>
        </p:txBody>
      </p:sp>
      <p:grpSp>
        <p:nvGrpSpPr>
          <p:cNvPr id="30" name="Groupe 29">
            <a:extLst>
              <a:ext uri="{FF2B5EF4-FFF2-40B4-BE49-F238E27FC236}">
                <a16:creationId xmlns:a16="http://schemas.microsoft.com/office/drawing/2014/main" id="{D10EDE95-DCC3-8D57-F909-A2C6D4C867A2}"/>
              </a:ext>
            </a:extLst>
          </p:cNvPr>
          <p:cNvGrpSpPr/>
          <p:nvPr/>
        </p:nvGrpSpPr>
        <p:grpSpPr>
          <a:xfrm>
            <a:off x="7644895" y="1520120"/>
            <a:ext cx="3292916" cy="369332"/>
            <a:chOff x="7650067" y="1987099"/>
            <a:chExt cx="3292916" cy="369332"/>
          </a:xfrm>
        </p:grpSpPr>
        <p:sp>
          <p:nvSpPr>
            <p:cNvPr id="58" name="TextBox 23">
              <a:extLst>
                <a:ext uri="{FF2B5EF4-FFF2-40B4-BE49-F238E27FC236}">
                  <a16:creationId xmlns:a16="http://schemas.microsoft.com/office/drawing/2014/main" id="{6F6DB804-55BD-81DC-1DEB-7B3D2B8E633B}"/>
                </a:ext>
              </a:extLst>
            </p:cNvPr>
            <p:cNvSpPr txBox="1"/>
            <p:nvPr/>
          </p:nvSpPr>
          <p:spPr>
            <a:xfrm>
              <a:off x="7650067" y="1987099"/>
              <a:ext cx="3292916"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Compétences techniques</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59" name="Straight Connector 58">
              <a:extLst>
                <a:ext uri="{FF2B5EF4-FFF2-40B4-BE49-F238E27FC236}">
                  <a16:creationId xmlns:a16="http://schemas.microsoft.com/office/drawing/2014/main" id="{BD38DD44-EC1D-288E-A962-81FF6344C554}"/>
                </a:ext>
              </a:extLst>
            </p:cNvPr>
            <p:cNvCxnSpPr>
              <a:cxnSpLocks/>
            </p:cNvCxnSpPr>
            <p:nvPr/>
          </p:nvCxnSpPr>
          <p:spPr>
            <a:xfrm>
              <a:off x="7769859" y="2333787"/>
              <a:ext cx="21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 name="Groupe 22">
            <a:extLst>
              <a:ext uri="{FF2B5EF4-FFF2-40B4-BE49-F238E27FC236}">
                <a16:creationId xmlns:a16="http://schemas.microsoft.com/office/drawing/2014/main" id="{D3AA4980-ED14-4B45-1CE2-4673253A84F1}"/>
              </a:ext>
            </a:extLst>
          </p:cNvPr>
          <p:cNvGrpSpPr/>
          <p:nvPr/>
        </p:nvGrpSpPr>
        <p:grpSpPr>
          <a:xfrm>
            <a:off x="7662425" y="1975621"/>
            <a:ext cx="3628273" cy="541828"/>
            <a:chOff x="7644894" y="2419975"/>
            <a:chExt cx="3628273" cy="541828"/>
          </a:xfrm>
        </p:grpSpPr>
        <p:sp>
          <p:nvSpPr>
            <p:cNvPr id="60" name="Rounded Rectangle 59">
              <a:extLst>
                <a:ext uri="{FF2B5EF4-FFF2-40B4-BE49-F238E27FC236}">
                  <a16:creationId xmlns:a16="http://schemas.microsoft.com/office/drawing/2014/main" id="{157FCA0F-6442-B45F-1573-41660C64DDC7}"/>
                </a:ext>
              </a:extLst>
            </p:cNvPr>
            <p:cNvSpPr/>
            <p:nvPr/>
          </p:nvSpPr>
          <p:spPr>
            <a:xfrm>
              <a:off x="7704552" y="2781803"/>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1" name="Rounded Rectangle 60">
              <a:extLst>
                <a:ext uri="{FF2B5EF4-FFF2-40B4-BE49-F238E27FC236}">
                  <a16:creationId xmlns:a16="http://schemas.microsoft.com/office/drawing/2014/main" id="{7AB96F59-EA35-E4BC-C48A-74EED2B80390}"/>
                </a:ext>
              </a:extLst>
            </p:cNvPr>
            <p:cNvSpPr/>
            <p:nvPr/>
          </p:nvSpPr>
          <p:spPr>
            <a:xfrm>
              <a:off x="7704552" y="2781803"/>
              <a:ext cx="3139354" cy="16716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8" name="Content Placeholder 2">
              <a:extLst>
                <a:ext uri="{FF2B5EF4-FFF2-40B4-BE49-F238E27FC236}">
                  <a16:creationId xmlns:a16="http://schemas.microsoft.com/office/drawing/2014/main" id="{2EDCCE70-6C19-FE46-5C60-D38F16BBF1BD}"/>
                </a:ext>
              </a:extLst>
            </p:cNvPr>
            <p:cNvSpPr txBox="1">
              <a:spLocks/>
            </p:cNvSpPr>
            <p:nvPr/>
          </p:nvSpPr>
          <p:spPr>
            <a:xfrm>
              <a:off x="7644894" y="2460451"/>
              <a:ext cx="232490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Power BI</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3" name="Freeform 72">
              <a:extLst>
                <a:ext uri="{FF2B5EF4-FFF2-40B4-BE49-F238E27FC236}">
                  <a16:creationId xmlns:a16="http://schemas.microsoft.com/office/drawing/2014/main" id="{F722ED20-133B-E61C-992F-25E685DF1D6B}"/>
                </a:ext>
              </a:extLst>
            </p:cNvPr>
            <p:cNvSpPr/>
            <p:nvPr/>
          </p:nvSpPr>
          <p:spPr>
            <a:xfrm flipV="1">
              <a:off x="10849818" y="2419975"/>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pic>
        <p:nvPicPr>
          <p:cNvPr id="75" name="Picture 2" descr="Résultat de recherche d'images pour &quot;Logo Transparent Linkedin&quot;">
            <a:hlinkClick r:id="rId3"/>
            <a:extLst>
              <a:ext uri="{FF2B5EF4-FFF2-40B4-BE49-F238E27FC236}">
                <a16:creationId xmlns:a16="http://schemas.microsoft.com/office/drawing/2014/main" id="{50A78B81-43C6-73E2-30D1-6F45B7BD73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2723" y="5023168"/>
            <a:ext cx="296427" cy="29642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e 17">
            <a:extLst>
              <a:ext uri="{FF2B5EF4-FFF2-40B4-BE49-F238E27FC236}">
                <a16:creationId xmlns:a16="http://schemas.microsoft.com/office/drawing/2014/main" id="{E79C32C6-50F6-8014-B4C7-8DB1ACE71E75}"/>
              </a:ext>
            </a:extLst>
          </p:cNvPr>
          <p:cNvGrpSpPr/>
          <p:nvPr/>
        </p:nvGrpSpPr>
        <p:grpSpPr>
          <a:xfrm>
            <a:off x="7686851" y="3536454"/>
            <a:ext cx="3648082" cy="587793"/>
            <a:chOff x="7619213" y="6096789"/>
            <a:chExt cx="3623657" cy="587793"/>
          </a:xfrm>
        </p:grpSpPr>
        <p:sp>
          <p:nvSpPr>
            <p:cNvPr id="105" name="Content Placeholder 2">
              <a:extLst>
                <a:ext uri="{FF2B5EF4-FFF2-40B4-BE49-F238E27FC236}">
                  <a16:creationId xmlns:a16="http://schemas.microsoft.com/office/drawing/2014/main" id="{9F889873-90D2-71DF-4FDC-2780B4D74BAE}"/>
                </a:ext>
              </a:extLst>
            </p:cNvPr>
            <p:cNvSpPr txBox="1">
              <a:spLocks/>
            </p:cNvSpPr>
            <p:nvPr/>
          </p:nvSpPr>
          <p:spPr>
            <a:xfrm>
              <a:off x="7619213" y="6141892"/>
              <a:ext cx="3169303"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SQL</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106" name="Rounded Rectangle 65">
              <a:extLst>
                <a:ext uri="{FF2B5EF4-FFF2-40B4-BE49-F238E27FC236}">
                  <a16:creationId xmlns:a16="http://schemas.microsoft.com/office/drawing/2014/main" id="{E131AC28-1A33-52D3-7B69-B3CFD5F63385}"/>
                </a:ext>
              </a:extLst>
            </p:cNvPr>
            <p:cNvSpPr/>
            <p:nvPr/>
          </p:nvSpPr>
          <p:spPr>
            <a:xfrm>
              <a:off x="7678870" y="6485457"/>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07" name="Rounded Rectangle 66">
              <a:extLst>
                <a:ext uri="{FF2B5EF4-FFF2-40B4-BE49-F238E27FC236}">
                  <a16:creationId xmlns:a16="http://schemas.microsoft.com/office/drawing/2014/main" id="{35DE3A80-945C-85B8-64D0-831534E89078}"/>
                </a:ext>
              </a:extLst>
            </p:cNvPr>
            <p:cNvSpPr/>
            <p:nvPr/>
          </p:nvSpPr>
          <p:spPr>
            <a:xfrm>
              <a:off x="7678870" y="6485454"/>
              <a:ext cx="2667139" cy="199128"/>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nvGrpSpPr>
            <p:cNvPr id="108" name="Group 89">
              <a:extLst>
                <a:ext uri="{FF2B5EF4-FFF2-40B4-BE49-F238E27FC236}">
                  <a16:creationId xmlns:a16="http://schemas.microsoft.com/office/drawing/2014/main" id="{8F02CA3E-C33C-33D8-23EC-52B3780DECBE}"/>
                </a:ext>
              </a:extLst>
            </p:cNvPr>
            <p:cNvGrpSpPr/>
            <p:nvPr/>
          </p:nvGrpSpPr>
          <p:grpSpPr>
            <a:xfrm>
              <a:off x="10737347" y="6096789"/>
              <a:ext cx="443160" cy="321102"/>
              <a:chOff x="9932232" y="4233850"/>
              <a:chExt cx="443160" cy="321102"/>
            </a:xfrm>
          </p:grpSpPr>
          <p:sp>
            <p:nvSpPr>
              <p:cNvPr id="109" name="Freeform 81">
                <a:extLst>
                  <a:ext uri="{FF2B5EF4-FFF2-40B4-BE49-F238E27FC236}">
                    <a16:creationId xmlns:a16="http://schemas.microsoft.com/office/drawing/2014/main" id="{DC076B14-7857-2AE6-7E4E-D35E3EFE11BE}"/>
                  </a:ext>
                </a:extLst>
              </p:cNvPr>
              <p:cNvSpPr/>
              <p:nvPr/>
            </p:nvSpPr>
            <p:spPr>
              <a:xfrm flipV="1">
                <a:off x="9939036" y="4263152"/>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10" name="TextBox 82">
                <a:extLst>
                  <a:ext uri="{FF2B5EF4-FFF2-40B4-BE49-F238E27FC236}">
                    <a16:creationId xmlns:a16="http://schemas.microsoft.com/office/drawing/2014/main" id="{E471B4E7-5292-10CA-4662-3E70A967E459}"/>
                  </a:ext>
                </a:extLst>
              </p:cNvPr>
              <p:cNvSpPr txBox="1"/>
              <p:nvPr/>
            </p:nvSpPr>
            <p:spPr>
              <a:xfrm>
                <a:off x="9932232" y="4233850"/>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A0A0A"/>
                    </a:solidFill>
                    <a:latin typeface="Calibri"/>
                  </a:rPr>
                  <a:t>65</a:t>
                </a:r>
                <a:r>
                  <a:rPr kumimoji="0" lang="fr-FR" sz="1100" b="1" i="0" u="none" strike="noStrike" kern="1200" cap="none" spc="0" normalizeH="0" baseline="0" noProof="0">
                    <a:ln>
                      <a:noFill/>
                    </a:ln>
                    <a:solidFill>
                      <a:srgbClr val="0A0A0A"/>
                    </a:solidFill>
                    <a:effectLst/>
                    <a:uLnTx/>
                    <a:uFillTx/>
                    <a:latin typeface="Calibri"/>
                    <a:ea typeface="+mn-ea"/>
                    <a:cs typeface="+mn-cs"/>
                  </a:rPr>
                  <a:t>%</a:t>
                </a:r>
                <a:endParaRPr kumimoji="0" lang="en-US" sz="1100" b="1" i="0" u="none" strike="noStrike" kern="1200" cap="none" spc="0" normalizeH="0" baseline="0" noProof="0">
                  <a:ln>
                    <a:noFill/>
                  </a:ln>
                  <a:solidFill>
                    <a:srgbClr val="0A0A0A"/>
                  </a:solidFill>
                  <a:effectLst/>
                  <a:uLnTx/>
                  <a:uFillTx/>
                  <a:latin typeface="Calibri"/>
                  <a:ea typeface="+mn-ea"/>
                  <a:cs typeface="+mn-cs"/>
                </a:endParaRPr>
              </a:p>
            </p:txBody>
          </p:sp>
        </p:grpSp>
      </p:grpSp>
      <p:sp>
        <p:nvSpPr>
          <p:cNvPr id="78" name="TextBox 73">
            <a:extLst>
              <a:ext uri="{FF2B5EF4-FFF2-40B4-BE49-F238E27FC236}">
                <a16:creationId xmlns:a16="http://schemas.microsoft.com/office/drawing/2014/main" id="{483A7B32-426D-3E7E-F122-46D5B5673325}"/>
              </a:ext>
            </a:extLst>
          </p:cNvPr>
          <p:cNvSpPr txBox="1"/>
          <p:nvPr/>
        </p:nvSpPr>
        <p:spPr>
          <a:xfrm>
            <a:off x="10867348" y="1954866"/>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A0A0A"/>
                </a:solidFill>
                <a:effectLst/>
                <a:uLnTx/>
                <a:uFillTx/>
                <a:latin typeface="Calibri"/>
                <a:ea typeface="+mn-ea"/>
                <a:cs typeface="+mn-cs"/>
              </a:rPr>
              <a:t>80%</a:t>
            </a:r>
          </a:p>
        </p:txBody>
      </p:sp>
      <p:grpSp>
        <p:nvGrpSpPr>
          <p:cNvPr id="19" name="Groupe 18">
            <a:extLst>
              <a:ext uri="{FF2B5EF4-FFF2-40B4-BE49-F238E27FC236}">
                <a16:creationId xmlns:a16="http://schemas.microsoft.com/office/drawing/2014/main" id="{0240DCB4-B90C-B019-450D-1A2383EDA503}"/>
              </a:ext>
            </a:extLst>
          </p:cNvPr>
          <p:cNvGrpSpPr/>
          <p:nvPr/>
        </p:nvGrpSpPr>
        <p:grpSpPr>
          <a:xfrm>
            <a:off x="3568728" y="4773483"/>
            <a:ext cx="4093697" cy="572518"/>
            <a:chOff x="3568728" y="5139200"/>
            <a:chExt cx="4093697" cy="572518"/>
          </a:xfrm>
        </p:grpSpPr>
        <p:sp>
          <p:nvSpPr>
            <p:cNvPr id="37" name="Content Placeholder 19">
              <a:extLst>
                <a:ext uri="{FF2B5EF4-FFF2-40B4-BE49-F238E27FC236}">
                  <a16:creationId xmlns:a16="http://schemas.microsoft.com/office/drawing/2014/main" id="{A1C53501-2207-A15B-C218-4EC61EFDFE03}"/>
                </a:ext>
              </a:extLst>
            </p:cNvPr>
            <p:cNvSpPr txBox="1">
              <a:spLocks/>
            </p:cNvSpPr>
            <p:nvPr/>
          </p:nvSpPr>
          <p:spPr>
            <a:xfrm>
              <a:off x="4083650" y="5139200"/>
              <a:ext cx="3578775" cy="57251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defRPr/>
              </a:pPr>
              <a:r>
                <a:rPr lang="fr-FR" sz="1200" b="1">
                  <a:solidFill>
                    <a:srgbClr val="FFFFFF"/>
                  </a:solidFill>
                  <a:ea typeface="+mn-lt"/>
                  <a:cs typeface="+mn-lt"/>
                </a:rPr>
                <a:t>Master </a:t>
              </a:r>
              <a:r>
                <a:rPr kumimoji="0" lang="fr-FR" sz="1200" b="1" i="0" u="none" strike="noStrike" kern="1200" cap="none" spc="0" normalizeH="0" baseline="0" noProof="0">
                  <a:ln>
                    <a:noFill/>
                  </a:ln>
                  <a:solidFill>
                    <a:srgbClr val="FFFFFF"/>
                  </a:solidFill>
                  <a:effectLst/>
                  <a:uLnTx/>
                  <a:uFillTx/>
                  <a:ea typeface="+mn-lt"/>
                  <a:cs typeface="+mn-lt"/>
                </a:rPr>
                <a:t>Finance – </a:t>
              </a:r>
              <a:r>
                <a:rPr lang="fr-FR" sz="1200" b="1">
                  <a:solidFill>
                    <a:srgbClr val="FFFFFF"/>
                  </a:solidFill>
                  <a:ea typeface="+mn-lt"/>
                  <a:cs typeface="+mn-lt"/>
                </a:rPr>
                <a:t>Mention </a:t>
              </a:r>
              <a:r>
                <a:rPr kumimoji="0" lang="fr-FR" sz="1200" b="1" i="0" u="none" strike="noStrike" kern="1200" cap="none" spc="0" normalizeH="0" baseline="0" noProof="0">
                  <a:ln>
                    <a:noFill/>
                  </a:ln>
                  <a:solidFill>
                    <a:srgbClr val="FFFFFF"/>
                  </a:solidFill>
                  <a:effectLst/>
                  <a:uLnTx/>
                  <a:uFillTx/>
                  <a:ea typeface="+mn-lt"/>
                  <a:cs typeface="+mn-lt"/>
                </a:rPr>
                <a:t>Audit </a:t>
              </a:r>
              <a:r>
                <a:rPr lang="fr-FR" sz="1200" b="1">
                  <a:solidFill>
                    <a:srgbClr val="FFFFFF"/>
                  </a:solidFill>
                  <a:ea typeface="+mn-lt"/>
                  <a:cs typeface="+mn-lt"/>
                </a:rPr>
                <a:t>Financier et </a:t>
              </a:r>
              <a:r>
                <a:rPr kumimoji="0" lang="fr-FR" sz="1200" b="1" i="0" u="none" strike="noStrike" kern="1200" cap="none" spc="0" normalizeH="0" baseline="0" noProof="0">
                  <a:ln>
                    <a:noFill/>
                  </a:ln>
                  <a:solidFill>
                    <a:srgbClr val="FFFFFF"/>
                  </a:solidFill>
                  <a:effectLst/>
                  <a:uLnTx/>
                  <a:uFillTx/>
                  <a:ea typeface="+mn-lt"/>
                  <a:cs typeface="+mn-lt"/>
                </a:rPr>
                <a:t>CAFCAC</a:t>
              </a:r>
              <a:r>
                <a:rPr lang="fr-FR" sz="1200" b="1">
                  <a:solidFill>
                    <a:srgbClr val="FFFFFF"/>
                  </a:solidFill>
                  <a:ea typeface="+mn-lt"/>
                  <a:cs typeface="+mn-lt"/>
                </a:rPr>
                <a:t> </a:t>
              </a:r>
              <a:r>
                <a:rPr kumimoji="0" lang="fr-FR" sz="1200" b="1" i="0" u="none" strike="noStrike" kern="1200" cap="none" spc="0" normalizeH="0" baseline="0" noProof="0">
                  <a:ln>
                    <a:noFill/>
                  </a:ln>
                  <a:solidFill>
                    <a:srgbClr val="FFFFFF"/>
                  </a:solidFill>
                  <a:effectLst/>
                  <a:uLnTx/>
                  <a:uFillTx/>
                  <a:ea typeface="+mn-lt"/>
                  <a:cs typeface="+mn-lt"/>
                </a:rPr>
                <a:t>IAE </a:t>
              </a:r>
              <a:r>
                <a:rPr lang="fr-FR" sz="1200" b="1">
                  <a:solidFill>
                    <a:srgbClr val="FFFFFF"/>
                  </a:solidFill>
                  <a:ea typeface="+mn-lt"/>
                  <a:cs typeface="+mn-lt"/>
                </a:rPr>
                <a:t>de </a:t>
              </a:r>
              <a:r>
                <a:rPr kumimoji="0" lang="fr-FR" sz="1200" b="1" i="0" u="none" strike="noStrike" kern="1200" cap="none" spc="0" normalizeH="0" baseline="0" noProof="0">
                  <a:ln>
                    <a:noFill/>
                  </a:ln>
                  <a:solidFill>
                    <a:srgbClr val="FFFFFF"/>
                  </a:solidFill>
                  <a:effectLst/>
                  <a:uLnTx/>
                  <a:uFillTx/>
                  <a:ea typeface="+mn-lt"/>
                  <a:cs typeface="+mn-lt"/>
                </a:rPr>
                <a:t>Lyon</a:t>
              </a:r>
              <a:endParaRPr lang="fr-FR" b="1"/>
            </a:p>
          </p:txBody>
        </p:sp>
        <p:pic>
          <p:nvPicPr>
            <p:cNvPr id="72" name="Espace réservé pour une image  11">
              <a:extLst>
                <a:ext uri="{FF2B5EF4-FFF2-40B4-BE49-F238E27FC236}">
                  <a16:creationId xmlns:a16="http://schemas.microsoft.com/office/drawing/2014/main" id="{39D3BA4E-693B-D907-863B-74D8A22F509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3568728" y="5234252"/>
              <a:ext cx="408693" cy="408693"/>
            </a:xfrm>
            <a:prstGeom prst="rect">
              <a:avLst/>
            </a:prstGeom>
          </p:spPr>
        </p:pic>
      </p:grpSp>
      <p:sp>
        <p:nvSpPr>
          <p:cNvPr id="44" name="Rounded Rectangle 65">
            <a:extLst>
              <a:ext uri="{FF2B5EF4-FFF2-40B4-BE49-F238E27FC236}">
                <a16:creationId xmlns:a16="http://schemas.microsoft.com/office/drawing/2014/main" id="{B505906F-2023-6E46-1744-A9EA65D3481E}"/>
              </a:ext>
            </a:extLst>
          </p:cNvPr>
          <p:cNvSpPr/>
          <p:nvPr/>
        </p:nvSpPr>
        <p:spPr>
          <a:xfrm>
            <a:off x="7729023" y="3106085"/>
            <a:ext cx="3588023"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66">
            <a:extLst>
              <a:ext uri="{FF2B5EF4-FFF2-40B4-BE49-F238E27FC236}">
                <a16:creationId xmlns:a16="http://schemas.microsoft.com/office/drawing/2014/main" id="{098BD226-A402-C2DA-E36D-BE2AEDA3D1DE}"/>
              </a:ext>
            </a:extLst>
          </p:cNvPr>
          <p:cNvSpPr/>
          <p:nvPr/>
        </p:nvSpPr>
        <p:spPr>
          <a:xfrm>
            <a:off x="7729025" y="3097412"/>
            <a:ext cx="2703002" cy="188171"/>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ontent Placeholder 2">
            <a:extLst>
              <a:ext uri="{FF2B5EF4-FFF2-40B4-BE49-F238E27FC236}">
                <a16:creationId xmlns:a16="http://schemas.microsoft.com/office/drawing/2014/main" id="{773E3033-A3CC-474A-EA67-1530BCF75E12}"/>
              </a:ext>
            </a:extLst>
          </p:cNvPr>
          <p:cNvSpPr txBox="1">
            <a:spLocks/>
          </p:cNvSpPr>
          <p:nvPr/>
        </p:nvSpPr>
        <p:spPr>
          <a:xfrm>
            <a:off x="7669366" y="2802519"/>
            <a:ext cx="2922061"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DAX</a:t>
            </a:r>
            <a:endParaRPr lang="en-US">
              <a:solidFill>
                <a:schemeClr val="tx2"/>
              </a:solidFill>
              <a:latin typeface="+mj-lt"/>
            </a:endParaRPr>
          </a:p>
        </p:txBody>
      </p:sp>
      <p:grpSp>
        <p:nvGrpSpPr>
          <p:cNvPr id="48" name="Group 89">
            <a:extLst>
              <a:ext uri="{FF2B5EF4-FFF2-40B4-BE49-F238E27FC236}">
                <a16:creationId xmlns:a16="http://schemas.microsoft.com/office/drawing/2014/main" id="{3D089207-AFF4-987C-A3B3-D978895C31FD}"/>
              </a:ext>
            </a:extLst>
          </p:cNvPr>
          <p:cNvGrpSpPr/>
          <p:nvPr/>
        </p:nvGrpSpPr>
        <p:grpSpPr>
          <a:xfrm>
            <a:off x="10187734" y="2747298"/>
            <a:ext cx="446147" cy="307216"/>
            <a:chOff x="9916288" y="4257884"/>
            <a:chExt cx="443160" cy="307216"/>
          </a:xfrm>
        </p:grpSpPr>
        <p:sp>
          <p:nvSpPr>
            <p:cNvPr id="49" name="Freeform 81">
              <a:extLst>
                <a:ext uri="{FF2B5EF4-FFF2-40B4-BE49-F238E27FC236}">
                  <a16:creationId xmlns:a16="http://schemas.microsoft.com/office/drawing/2014/main" id="{ED38354C-00FF-843E-4FFC-E85F8568621E}"/>
                </a:ext>
              </a:extLst>
            </p:cNvPr>
            <p:cNvSpPr/>
            <p:nvPr/>
          </p:nvSpPr>
          <p:spPr>
            <a:xfrm flipV="1">
              <a:off x="9924755" y="4273300"/>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TextBox 82">
              <a:extLst>
                <a:ext uri="{FF2B5EF4-FFF2-40B4-BE49-F238E27FC236}">
                  <a16:creationId xmlns:a16="http://schemas.microsoft.com/office/drawing/2014/main" id="{ADA4040C-D84A-3AB3-69A3-84DCF88EAF8F}"/>
                </a:ext>
              </a:extLst>
            </p:cNvPr>
            <p:cNvSpPr txBox="1"/>
            <p:nvPr/>
          </p:nvSpPr>
          <p:spPr>
            <a:xfrm>
              <a:off x="9916288" y="4257884"/>
              <a:ext cx="443160" cy="261610"/>
            </a:xfrm>
            <a:prstGeom prst="rect">
              <a:avLst/>
            </a:prstGeom>
            <a:noFill/>
          </p:spPr>
          <p:txBody>
            <a:bodyPr wrap="square" rtlCol="0">
              <a:spAutoFit/>
            </a:bodyPr>
            <a:lstStyle/>
            <a:p>
              <a:pPr algn="ctr"/>
              <a:r>
                <a:rPr lang="fr-FR" sz="1100" b="1">
                  <a:solidFill>
                    <a:schemeClr val="bg1"/>
                  </a:solidFill>
                </a:rPr>
                <a:t>65</a:t>
              </a:r>
              <a:r>
                <a:rPr lang="en-US" sz="1100" b="1">
                  <a:solidFill>
                    <a:schemeClr val="bg1"/>
                  </a:solidFill>
                </a:rPr>
                <a:t>%</a:t>
              </a:r>
            </a:p>
          </p:txBody>
        </p:sp>
      </p:grpSp>
      <p:grpSp>
        <p:nvGrpSpPr>
          <p:cNvPr id="39" name="Groupe 38">
            <a:extLst>
              <a:ext uri="{FF2B5EF4-FFF2-40B4-BE49-F238E27FC236}">
                <a16:creationId xmlns:a16="http://schemas.microsoft.com/office/drawing/2014/main" id="{1AD7D9B3-07A8-F240-7C8C-DD7E4E632807}"/>
              </a:ext>
            </a:extLst>
          </p:cNvPr>
          <p:cNvGrpSpPr/>
          <p:nvPr/>
        </p:nvGrpSpPr>
        <p:grpSpPr>
          <a:xfrm>
            <a:off x="7662424" y="5208516"/>
            <a:ext cx="3648083" cy="517048"/>
            <a:chOff x="7644894" y="3675606"/>
            <a:chExt cx="3623658" cy="517048"/>
          </a:xfrm>
        </p:grpSpPr>
        <p:sp>
          <p:nvSpPr>
            <p:cNvPr id="40" name="Rounded Rectangle 63">
              <a:extLst>
                <a:ext uri="{FF2B5EF4-FFF2-40B4-BE49-F238E27FC236}">
                  <a16:creationId xmlns:a16="http://schemas.microsoft.com/office/drawing/2014/main" id="{E6F60F8E-2CD6-AF50-B4E5-6EC8758FBE93}"/>
                </a:ext>
              </a:extLst>
            </p:cNvPr>
            <p:cNvSpPr/>
            <p:nvPr/>
          </p:nvSpPr>
          <p:spPr>
            <a:xfrm>
              <a:off x="7704552" y="4005106"/>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41" name="Rounded Rectangle 64">
              <a:extLst>
                <a:ext uri="{FF2B5EF4-FFF2-40B4-BE49-F238E27FC236}">
                  <a16:creationId xmlns:a16="http://schemas.microsoft.com/office/drawing/2014/main" id="{33B4FB9E-7AB8-A84D-1E62-B6465E33A553}"/>
                </a:ext>
              </a:extLst>
            </p:cNvPr>
            <p:cNvSpPr/>
            <p:nvPr/>
          </p:nvSpPr>
          <p:spPr>
            <a:xfrm>
              <a:off x="7704552" y="4005105"/>
              <a:ext cx="3291749" cy="187549"/>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42" name="Content Placeholder 2">
              <a:extLst>
                <a:ext uri="{FF2B5EF4-FFF2-40B4-BE49-F238E27FC236}">
                  <a16:creationId xmlns:a16="http://schemas.microsoft.com/office/drawing/2014/main" id="{D928A62E-6EF3-C359-A4F5-6C3FE69DBCF4}"/>
                </a:ext>
              </a:extLst>
            </p:cNvPr>
            <p:cNvSpPr txBox="1">
              <a:spLocks/>
            </p:cNvSpPr>
            <p:nvPr/>
          </p:nvSpPr>
          <p:spPr>
            <a:xfrm>
              <a:off x="7644894" y="3689780"/>
              <a:ext cx="2955807"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Analyse financière et comptable</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43" name="Freeform 78">
              <a:extLst>
                <a:ext uri="{FF2B5EF4-FFF2-40B4-BE49-F238E27FC236}">
                  <a16:creationId xmlns:a16="http://schemas.microsoft.com/office/drawing/2014/main" id="{CCCB0BFC-24CF-4FF6-5177-860D29797D8F}"/>
                </a:ext>
              </a:extLst>
            </p:cNvPr>
            <p:cNvSpPr/>
            <p:nvPr/>
          </p:nvSpPr>
          <p:spPr>
            <a:xfrm flipV="1">
              <a:off x="10585294" y="3675606"/>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sp>
        <p:nvSpPr>
          <p:cNvPr id="57" name="TextBox 73">
            <a:extLst>
              <a:ext uri="{FF2B5EF4-FFF2-40B4-BE49-F238E27FC236}">
                <a16:creationId xmlns:a16="http://schemas.microsoft.com/office/drawing/2014/main" id="{DECC413A-8408-E872-3685-A26CC4E85E84}"/>
              </a:ext>
            </a:extLst>
          </p:cNvPr>
          <p:cNvSpPr txBox="1"/>
          <p:nvPr/>
        </p:nvSpPr>
        <p:spPr>
          <a:xfrm>
            <a:off x="10590274" y="5178020"/>
            <a:ext cx="44614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A0A0A"/>
                </a:solidFill>
                <a:latin typeface="Calibri"/>
              </a:rPr>
              <a:t>90</a:t>
            </a:r>
            <a:r>
              <a:rPr kumimoji="0" lang="en-US" sz="1100" b="1" i="0" u="none" strike="noStrike" kern="1200" cap="none" spc="0" normalizeH="0" baseline="0" noProof="0">
                <a:ln>
                  <a:noFill/>
                </a:ln>
                <a:solidFill>
                  <a:srgbClr val="0A0A0A"/>
                </a:solidFill>
                <a:effectLst/>
                <a:uLnTx/>
                <a:uFillTx/>
                <a:latin typeface="Calibri"/>
                <a:ea typeface="+mn-ea"/>
                <a:cs typeface="+mn-cs"/>
              </a:rPr>
              <a:t>%</a:t>
            </a:r>
          </a:p>
        </p:txBody>
      </p:sp>
      <p:grpSp>
        <p:nvGrpSpPr>
          <p:cNvPr id="67" name="Groupe 66">
            <a:extLst>
              <a:ext uri="{FF2B5EF4-FFF2-40B4-BE49-F238E27FC236}">
                <a16:creationId xmlns:a16="http://schemas.microsoft.com/office/drawing/2014/main" id="{C1013233-E779-B6DE-E1EC-F960CC7130E4}"/>
              </a:ext>
            </a:extLst>
          </p:cNvPr>
          <p:cNvGrpSpPr/>
          <p:nvPr/>
        </p:nvGrpSpPr>
        <p:grpSpPr>
          <a:xfrm>
            <a:off x="7686851" y="4313377"/>
            <a:ext cx="3648082" cy="568669"/>
            <a:chOff x="7619213" y="6096789"/>
            <a:chExt cx="3623657" cy="568669"/>
          </a:xfrm>
        </p:grpSpPr>
        <p:sp>
          <p:nvSpPr>
            <p:cNvPr id="70" name="Content Placeholder 2">
              <a:extLst>
                <a:ext uri="{FF2B5EF4-FFF2-40B4-BE49-F238E27FC236}">
                  <a16:creationId xmlns:a16="http://schemas.microsoft.com/office/drawing/2014/main" id="{E6903FBE-2FC4-4A0F-8A41-2BC9F758BF72}"/>
                </a:ext>
              </a:extLst>
            </p:cNvPr>
            <p:cNvSpPr txBox="1">
              <a:spLocks/>
            </p:cNvSpPr>
            <p:nvPr/>
          </p:nvSpPr>
          <p:spPr>
            <a:xfrm>
              <a:off x="7619213" y="6141892"/>
              <a:ext cx="3169303"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Excel</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1" name="Rounded Rectangle 65">
              <a:extLst>
                <a:ext uri="{FF2B5EF4-FFF2-40B4-BE49-F238E27FC236}">
                  <a16:creationId xmlns:a16="http://schemas.microsoft.com/office/drawing/2014/main" id="{037AA76A-E05E-5501-A36B-393E2F8EA4F4}"/>
                </a:ext>
              </a:extLst>
            </p:cNvPr>
            <p:cNvSpPr/>
            <p:nvPr/>
          </p:nvSpPr>
          <p:spPr>
            <a:xfrm>
              <a:off x="7678870" y="6485457"/>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74" name="Rounded Rectangle 66">
              <a:extLst>
                <a:ext uri="{FF2B5EF4-FFF2-40B4-BE49-F238E27FC236}">
                  <a16:creationId xmlns:a16="http://schemas.microsoft.com/office/drawing/2014/main" id="{B657870E-B3C7-4FBA-EE59-43BFDA0F1A76}"/>
                </a:ext>
              </a:extLst>
            </p:cNvPr>
            <p:cNvSpPr/>
            <p:nvPr/>
          </p:nvSpPr>
          <p:spPr>
            <a:xfrm>
              <a:off x="7657994" y="6494340"/>
              <a:ext cx="3297832" cy="171118"/>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nvGrpSpPr>
            <p:cNvPr id="77" name="Group 89">
              <a:extLst>
                <a:ext uri="{FF2B5EF4-FFF2-40B4-BE49-F238E27FC236}">
                  <a16:creationId xmlns:a16="http://schemas.microsoft.com/office/drawing/2014/main" id="{DC7B85FF-D56E-E57E-C3AA-83E9CA096187}"/>
                </a:ext>
              </a:extLst>
            </p:cNvPr>
            <p:cNvGrpSpPr/>
            <p:nvPr/>
          </p:nvGrpSpPr>
          <p:grpSpPr>
            <a:xfrm>
              <a:off x="10737347" y="6096789"/>
              <a:ext cx="443160" cy="321102"/>
              <a:chOff x="9932232" y="4233850"/>
              <a:chExt cx="443160" cy="321102"/>
            </a:xfrm>
          </p:grpSpPr>
          <p:sp>
            <p:nvSpPr>
              <p:cNvPr id="79" name="Freeform 81">
                <a:extLst>
                  <a:ext uri="{FF2B5EF4-FFF2-40B4-BE49-F238E27FC236}">
                    <a16:creationId xmlns:a16="http://schemas.microsoft.com/office/drawing/2014/main" id="{3FFD063A-81F1-4298-115E-5D4766368B5E}"/>
                  </a:ext>
                </a:extLst>
              </p:cNvPr>
              <p:cNvSpPr/>
              <p:nvPr/>
            </p:nvSpPr>
            <p:spPr>
              <a:xfrm flipV="1">
                <a:off x="9939036" y="4263152"/>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80" name="TextBox 82">
                <a:extLst>
                  <a:ext uri="{FF2B5EF4-FFF2-40B4-BE49-F238E27FC236}">
                    <a16:creationId xmlns:a16="http://schemas.microsoft.com/office/drawing/2014/main" id="{C66FAD5F-9DFB-1E60-8C32-C3598977DC38}"/>
                  </a:ext>
                </a:extLst>
              </p:cNvPr>
              <p:cNvSpPr txBox="1"/>
              <p:nvPr/>
            </p:nvSpPr>
            <p:spPr>
              <a:xfrm>
                <a:off x="9932232" y="4233850"/>
                <a:ext cx="44316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a:ln>
                      <a:noFill/>
                    </a:ln>
                    <a:solidFill>
                      <a:srgbClr val="0A0A0A"/>
                    </a:solidFill>
                    <a:effectLst/>
                    <a:uLnTx/>
                    <a:uFillTx/>
                    <a:latin typeface="Calibri"/>
                    <a:ea typeface="+mn-ea"/>
                    <a:cs typeface="+mn-cs"/>
                  </a:rPr>
                  <a:t>90%</a:t>
                </a:r>
                <a:endParaRPr kumimoji="0" lang="en-US" sz="1100" b="1" i="0" u="none" strike="noStrike" kern="1200" cap="none" spc="0" normalizeH="0" baseline="0" noProof="0">
                  <a:ln>
                    <a:noFill/>
                  </a:ln>
                  <a:solidFill>
                    <a:srgbClr val="0A0A0A"/>
                  </a:solidFill>
                  <a:effectLst/>
                  <a:uLnTx/>
                  <a:uFillTx/>
                  <a:latin typeface="Calibri"/>
                  <a:ea typeface="+mn-ea"/>
                  <a:cs typeface="+mn-cs"/>
                </a:endParaRPr>
              </a:p>
            </p:txBody>
          </p:sp>
        </p:grpSp>
      </p:grpSp>
      <p:pic>
        <p:nvPicPr>
          <p:cNvPr id="15" name="Image 14" descr="Une image contenant Visage humain, personne, habits, Cheveux dégradés&#10;&#10;Description générée automatiquement">
            <a:extLst>
              <a:ext uri="{FF2B5EF4-FFF2-40B4-BE49-F238E27FC236}">
                <a16:creationId xmlns:a16="http://schemas.microsoft.com/office/drawing/2014/main" id="{9EEE6CB2-48A6-8837-61DD-12D2060FC0BA}"/>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Effect>
                      <a14:saturation sat="0"/>
                    </a14:imgEffect>
                  </a14:imgLayer>
                </a14:imgProps>
              </a:ext>
            </a:extLst>
          </a:blip>
          <a:stretch>
            <a:fillRect/>
          </a:stretch>
        </p:blipFill>
        <p:spPr>
          <a:xfrm>
            <a:off x="1237467" y="2133600"/>
            <a:ext cx="1906994" cy="184779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20" name="Groupe 19">
            <a:extLst>
              <a:ext uri="{FF2B5EF4-FFF2-40B4-BE49-F238E27FC236}">
                <a16:creationId xmlns:a16="http://schemas.microsoft.com/office/drawing/2014/main" id="{30E4F163-78F7-7D5F-4AFE-34660E9CDA95}"/>
              </a:ext>
            </a:extLst>
          </p:cNvPr>
          <p:cNvGrpSpPr/>
          <p:nvPr/>
        </p:nvGrpSpPr>
        <p:grpSpPr>
          <a:xfrm>
            <a:off x="3568728" y="5420594"/>
            <a:ext cx="4040582" cy="572518"/>
            <a:chOff x="3568728" y="5644141"/>
            <a:chExt cx="4040582" cy="572518"/>
          </a:xfrm>
        </p:grpSpPr>
        <p:pic>
          <p:nvPicPr>
            <p:cNvPr id="16" name="Espace réservé pour une image  11">
              <a:extLst>
                <a:ext uri="{FF2B5EF4-FFF2-40B4-BE49-F238E27FC236}">
                  <a16:creationId xmlns:a16="http://schemas.microsoft.com/office/drawing/2014/main" id="{007FBEA0-62A4-D5D2-7E47-DE05624D0F3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3568728" y="5686813"/>
              <a:ext cx="408693" cy="408693"/>
            </a:xfrm>
            <a:prstGeom prst="rect">
              <a:avLst/>
            </a:prstGeom>
          </p:spPr>
        </p:pic>
        <p:sp>
          <p:nvSpPr>
            <p:cNvPr id="17" name="Content Placeholder 19">
              <a:extLst>
                <a:ext uri="{FF2B5EF4-FFF2-40B4-BE49-F238E27FC236}">
                  <a16:creationId xmlns:a16="http://schemas.microsoft.com/office/drawing/2014/main" id="{4C7BC5B8-6FE4-9368-C228-BEDC4198D2F7}"/>
                </a:ext>
              </a:extLst>
            </p:cNvPr>
            <p:cNvSpPr txBox="1">
              <a:spLocks/>
            </p:cNvSpPr>
            <p:nvPr/>
          </p:nvSpPr>
          <p:spPr>
            <a:xfrm>
              <a:off x="4030535" y="5644141"/>
              <a:ext cx="3578775" cy="5725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fr-FR" sz="1200" b="1" i="0" u="none" strike="noStrike" kern="1200" cap="none" spc="0" normalizeH="0" baseline="0" noProof="0">
                  <a:ln>
                    <a:noFill/>
                  </a:ln>
                  <a:solidFill>
                    <a:srgbClr val="FFFFFF"/>
                  </a:solidFill>
                  <a:effectLst/>
                  <a:uLnTx/>
                  <a:uFillTx/>
                  <a:latin typeface="Calibri"/>
                  <a:ea typeface="+mn-ea"/>
                  <a:cs typeface="+mn-cs"/>
                </a:rPr>
                <a:t>Blocs n°2 et n°6 du titre RNCP Niveau 6  « Concepteur développeur en science des données ». </a:t>
              </a:r>
              <a:endParaRPr lang="fr-FR" sz="1200" b="1">
                <a:solidFill>
                  <a:srgbClr val="FFFFFF"/>
                </a:solidFill>
                <a:latin typeface="Calibri"/>
              </a:endParaRPr>
            </a:p>
          </p:txBody>
        </p:sp>
      </p:grpSp>
      <p:pic>
        <p:nvPicPr>
          <p:cNvPr id="1026" name="Picture 2" descr="Dataiku-SLB Core Designer Certificate">
            <a:extLst>
              <a:ext uri="{FF2B5EF4-FFF2-40B4-BE49-F238E27FC236}">
                <a16:creationId xmlns:a16="http://schemas.microsoft.com/office/drawing/2014/main" id="{697196DB-840B-C6EB-CDD1-90FA6425C44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83992" y="5998550"/>
            <a:ext cx="821268" cy="8212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ëva Pélage on LinkedIn: Google Analytics Certification • Maëva Pélage •  Skillshop •…">
            <a:extLst>
              <a:ext uri="{FF2B5EF4-FFF2-40B4-BE49-F238E27FC236}">
                <a16:creationId xmlns:a16="http://schemas.microsoft.com/office/drawing/2014/main" id="{E46F204E-F9B3-730F-E5B2-B97411DC1BD6}"/>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6110" t="3406" r="25121" b="2453"/>
          <a:stretch/>
        </p:blipFill>
        <p:spPr bwMode="auto">
          <a:xfrm>
            <a:off x="5639303" y="6108002"/>
            <a:ext cx="572560" cy="602365"/>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29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6" presetClass="entr" presetSubtype="4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Horizontal)">
                                      <p:cBhvr>
                                        <p:cTn id="15" dur="500"/>
                                        <p:tgtEl>
                                          <p:spTgt spid="5"/>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22" presetClass="entr" presetSubtype="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left)">
                                      <p:cBhvr>
                                        <p:cTn id="42" dur="500"/>
                                        <p:tgtEl>
                                          <p:spTgt spid="44"/>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left)">
                                      <p:cBhvr>
                                        <p:cTn id="46" dur="500"/>
                                        <p:tgtEl>
                                          <p:spTgt spid="46"/>
                                        </p:tgtEl>
                                      </p:cBhvr>
                                    </p:animEffect>
                                  </p:childTnLst>
                                </p:cTn>
                              </p:par>
                            </p:childTnLst>
                          </p:cTn>
                        </p:par>
                        <p:par>
                          <p:cTn id="47" fill="hold">
                            <p:stCondLst>
                              <p:cond delay="3500"/>
                            </p:stCondLst>
                            <p:childTnLst>
                              <p:par>
                                <p:cTn id="48" presetID="47" presetClass="entr" presetSubtype="0"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1000"/>
                                        <p:tgtEl>
                                          <p:spTgt spid="48"/>
                                        </p:tgtEl>
                                      </p:cBhvr>
                                    </p:animEffect>
                                    <p:anim calcmode="lin" valueType="num">
                                      <p:cBhvr>
                                        <p:cTn id="51" dur="1000" fill="hold"/>
                                        <p:tgtEl>
                                          <p:spTgt spid="48"/>
                                        </p:tgtEl>
                                        <p:attrNameLst>
                                          <p:attrName>ppt_x</p:attrName>
                                        </p:attrNameLst>
                                      </p:cBhvr>
                                      <p:tavLst>
                                        <p:tav tm="0">
                                          <p:val>
                                            <p:strVal val="#ppt_x"/>
                                          </p:val>
                                        </p:tav>
                                        <p:tav tm="100000">
                                          <p:val>
                                            <p:strVal val="#ppt_x"/>
                                          </p:val>
                                        </p:tav>
                                      </p:tavLst>
                                    </p:anim>
                                    <p:anim calcmode="lin" valueType="num">
                                      <p:cBhvr>
                                        <p:cTn id="52"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25" grpId="0"/>
      <p:bldP spid="27" grpId="0"/>
      <p:bldP spid="28" grpId="0" animBg="1"/>
      <p:bldP spid="44" grpId="0" animBg="1"/>
      <p:bldP spid="46" grpId="0" animBg="1"/>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14" name="TextBox 313"/>
          <p:cNvSpPr txBox="1"/>
          <p:nvPr/>
        </p:nvSpPr>
        <p:spPr>
          <a:xfrm>
            <a:off x="4684432" y="2786549"/>
            <a:ext cx="2837829" cy="646331"/>
          </a:xfrm>
          <a:prstGeom prst="rect">
            <a:avLst/>
          </a:prstGeom>
          <a:noFill/>
        </p:spPr>
        <p:txBody>
          <a:bodyPr wrap="none" rtlCol="0">
            <a:spAutoFit/>
          </a:bodyPr>
          <a:lstStyle/>
          <a:p>
            <a:pPr algn="ctr"/>
            <a:r>
              <a:rPr lang="fr-FR" sz="3600" b="1">
                <a:latin typeface="+mj-lt"/>
              </a:rPr>
              <a:t>L’entreprise</a:t>
            </a:r>
            <a:endParaRPr lang="id-ID" sz="3600" b="1">
              <a:latin typeface="+mj-lt"/>
            </a:endParaRPr>
          </a:p>
        </p:txBody>
      </p:sp>
      <p:sp>
        <p:nvSpPr>
          <p:cNvPr id="315" name="TextBox 314"/>
          <p:cNvSpPr txBox="1"/>
          <p:nvPr/>
        </p:nvSpPr>
        <p:spPr>
          <a:xfrm>
            <a:off x="3450569" y="3567621"/>
            <a:ext cx="5305541" cy="584775"/>
          </a:xfrm>
          <a:prstGeom prst="rect">
            <a:avLst/>
          </a:prstGeom>
          <a:noFill/>
        </p:spPr>
        <p:txBody>
          <a:bodyPr wrap="square" rtlCol="0">
            <a:spAutoFit/>
          </a:bodyPr>
          <a:lstStyle/>
          <a:p>
            <a:pPr algn="ctr"/>
            <a:r>
              <a:rPr lang="fr-FR" sz="1600" b="1">
                <a:solidFill>
                  <a:schemeClr val="bg1"/>
                </a:solidFill>
                <a:latin typeface="+mj-lt"/>
              </a:rPr>
              <a:t>Notre expertise, nos objectifs, notre équipe, notre méthodologie, nos livrables et nos clients</a:t>
            </a:r>
            <a:endParaRPr lang="id-ID" sz="1600" b="1">
              <a:solidFill>
                <a:schemeClr val="bg1"/>
              </a:solidFill>
              <a:latin typeface="+mj-lt"/>
            </a:endParaRPr>
          </a:p>
        </p:txBody>
      </p:sp>
      <p:cxnSp>
        <p:nvCxnSpPr>
          <p:cNvPr id="316" name="Straight Connector 315"/>
          <p:cNvCxnSpPr/>
          <p:nvPr/>
        </p:nvCxnSpPr>
        <p:spPr>
          <a:xfrm>
            <a:off x="3043340" y="3497257"/>
            <a:ext cx="612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75" name="Group 474"/>
          <p:cNvGrpSpPr/>
          <p:nvPr/>
        </p:nvGrpSpPr>
        <p:grpSpPr>
          <a:xfrm rot="14400000">
            <a:off x="-217857" y="-2561409"/>
            <a:ext cx="12642392" cy="12638723"/>
            <a:chOff x="625476" y="-2041525"/>
            <a:chExt cx="10941050" cy="10937875"/>
          </a:xfrm>
          <a:solidFill>
            <a:schemeClr val="tx1">
              <a:alpha val="65000"/>
            </a:schemeClr>
          </a:solidFill>
        </p:grpSpPr>
        <p:grpSp>
          <p:nvGrpSpPr>
            <p:cNvPr id="9" name="Group 205"/>
            <p:cNvGrpSpPr>
              <a:grpSpLocks/>
            </p:cNvGrpSpPr>
            <p:nvPr/>
          </p:nvGrpSpPr>
          <p:grpSpPr bwMode="auto">
            <a:xfrm>
              <a:off x="625476" y="-2041525"/>
              <a:ext cx="10941050" cy="10937875"/>
              <a:chOff x="394" y="-1286"/>
              <a:chExt cx="6892" cy="6890"/>
            </a:xfrm>
            <a:grpFill/>
          </p:grpSpPr>
          <p:sp>
            <p:nvSpPr>
              <p:cNvPr id="11" name="Freeform 5"/>
              <p:cNvSpPr>
                <a:spLocks/>
              </p:cNvSpPr>
              <p:nvPr/>
            </p:nvSpPr>
            <p:spPr bwMode="auto">
              <a:xfrm>
                <a:off x="6411" y="2707"/>
                <a:ext cx="544" cy="173"/>
              </a:xfrm>
              <a:custGeom>
                <a:avLst/>
                <a:gdLst>
                  <a:gd name="T0" fmla="*/ 2 w 544"/>
                  <a:gd name="T1" fmla="*/ 173 h 173"/>
                  <a:gd name="T2" fmla="*/ 0 w 544"/>
                  <a:gd name="T3" fmla="*/ 171 h 173"/>
                  <a:gd name="T4" fmla="*/ 544 w 544"/>
                  <a:gd name="T5" fmla="*/ 0 h 173"/>
                  <a:gd name="T6" fmla="*/ 544 w 544"/>
                  <a:gd name="T7" fmla="*/ 3 h 173"/>
                  <a:gd name="T8" fmla="*/ 2 w 544"/>
                  <a:gd name="T9" fmla="*/ 173 h 173"/>
                </a:gdLst>
                <a:ahLst/>
                <a:cxnLst>
                  <a:cxn ang="0">
                    <a:pos x="T0" y="T1"/>
                  </a:cxn>
                  <a:cxn ang="0">
                    <a:pos x="T2" y="T3"/>
                  </a:cxn>
                  <a:cxn ang="0">
                    <a:pos x="T4" y="T5"/>
                  </a:cxn>
                  <a:cxn ang="0">
                    <a:pos x="T6" y="T7"/>
                  </a:cxn>
                  <a:cxn ang="0">
                    <a:pos x="T8" y="T9"/>
                  </a:cxn>
                </a:cxnLst>
                <a:rect l="0" t="0" r="r" b="b"/>
                <a:pathLst>
                  <a:path w="544" h="173">
                    <a:moveTo>
                      <a:pt x="2" y="173"/>
                    </a:moveTo>
                    <a:lnTo>
                      <a:pt x="0" y="171"/>
                    </a:lnTo>
                    <a:lnTo>
                      <a:pt x="544" y="0"/>
                    </a:lnTo>
                    <a:lnTo>
                      <a:pt x="544" y="3"/>
                    </a:lnTo>
                    <a:lnTo>
                      <a:pt x="2"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6"/>
              <p:cNvSpPr>
                <a:spLocks/>
              </p:cNvSpPr>
              <p:nvPr/>
            </p:nvSpPr>
            <p:spPr bwMode="auto">
              <a:xfrm>
                <a:off x="6907" y="2667"/>
                <a:ext cx="83" cy="81"/>
              </a:xfrm>
              <a:custGeom>
                <a:avLst/>
                <a:gdLst>
                  <a:gd name="T0" fmla="*/ 31 w 35"/>
                  <a:gd name="T1" fmla="*/ 11 h 34"/>
                  <a:gd name="T2" fmla="*/ 24 w 35"/>
                  <a:gd name="T3" fmla="*/ 31 h 34"/>
                  <a:gd name="T4" fmla="*/ 3 w 35"/>
                  <a:gd name="T5" fmla="*/ 23 h 34"/>
                  <a:gd name="T6" fmla="*/ 11 w 35"/>
                  <a:gd name="T7" fmla="*/ 3 h 34"/>
                  <a:gd name="T8" fmla="*/ 31 w 35"/>
                  <a:gd name="T9" fmla="*/ 11 h 34"/>
                </a:gdLst>
                <a:ahLst/>
                <a:cxnLst>
                  <a:cxn ang="0">
                    <a:pos x="T0" y="T1"/>
                  </a:cxn>
                  <a:cxn ang="0">
                    <a:pos x="T2" y="T3"/>
                  </a:cxn>
                  <a:cxn ang="0">
                    <a:pos x="T4" y="T5"/>
                  </a:cxn>
                  <a:cxn ang="0">
                    <a:pos x="T6" y="T7"/>
                  </a:cxn>
                  <a:cxn ang="0">
                    <a:pos x="T8" y="T9"/>
                  </a:cxn>
                </a:cxnLst>
                <a:rect l="0" t="0" r="r" b="b"/>
                <a:pathLst>
                  <a:path w="35" h="34">
                    <a:moveTo>
                      <a:pt x="31" y="11"/>
                    </a:moveTo>
                    <a:cubicBezTo>
                      <a:pt x="35" y="18"/>
                      <a:pt x="31" y="27"/>
                      <a:pt x="24" y="31"/>
                    </a:cubicBezTo>
                    <a:cubicBezTo>
                      <a:pt x="16" y="34"/>
                      <a:pt x="7" y="31"/>
                      <a:pt x="3" y="23"/>
                    </a:cubicBezTo>
                    <a:cubicBezTo>
                      <a:pt x="0" y="16"/>
                      <a:pt x="3" y="7"/>
                      <a:pt x="11" y="3"/>
                    </a:cubicBezTo>
                    <a:cubicBezTo>
                      <a:pt x="19" y="0"/>
                      <a:pt x="28" y="3"/>
                      <a:pt x="3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7"/>
              <p:cNvSpPr>
                <a:spLocks/>
              </p:cNvSpPr>
              <p:nvPr/>
            </p:nvSpPr>
            <p:spPr bwMode="auto">
              <a:xfrm>
                <a:off x="735" y="4173"/>
                <a:ext cx="2237" cy="1369"/>
              </a:xfrm>
              <a:custGeom>
                <a:avLst/>
                <a:gdLst>
                  <a:gd name="T0" fmla="*/ 0 w 2237"/>
                  <a:gd name="T1" fmla="*/ 1369 h 1369"/>
                  <a:gd name="T2" fmla="*/ 0 w 2237"/>
                  <a:gd name="T3" fmla="*/ 1367 h 1369"/>
                  <a:gd name="T4" fmla="*/ 2235 w 2237"/>
                  <a:gd name="T5" fmla="*/ 0 h 1369"/>
                  <a:gd name="T6" fmla="*/ 2237 w 2237"/>
                  <a:gd name="T7" fmla="*/ 0 h 1369"/>
                  <a:gd name="T8" fmla="*/ 0 w 2237"/>
                  <a:gd name="T9" fmla="*/ 1369 h 1369"/>
                </a:gdLst>
                <a:ahLst/>
                <a:cxnLst>
                  <a:cxn ang="0">
                    <a:pos x="T0" y="T1"/>
                  </a:cxn>
                  <a:cxn ang="0">
                    <a:pos x="T2" y="T3"/>
                  </a:cxn>
                  <a:cxn ang="0">
                    <a:pos x="T4" y="T5"/>
                  </a:cxn>
                  <a:cxn ang="0">
                    <a:pos x="T6" y="T7"/>
                  </a:cxn>
                  <a:cxn ang="0">
                    <a:pos x="T8" y="T9"/>
                  </a:cxn>
                </a:cxnLst>
                <a:rect l="0" t="0" r="r" b="b"/>
                <a:pathLst>
                  <a:path w="2237" h="1369">
                    <a:moveTo>
                      <a:pt x="0" y="1369"/>
                    </a:moveTo>
                    <a:lnTo>
                      <a:pt x="0" y="1367"/>
                    </a:lnTo>
                    <a:lnTo>
                      <a:pt x="2235" y="0"/>
                    </a:lnTo>
                    <a:lnTo>
                      <a:pt x="2237" y="0"/>
                    </a:lnTo>
                    <a:lnTo>
                      <a:pt x="0" y="1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8"/>
              <p:cNvSpPr>
                <a:spLocks/>
              </p:cNvSpPr>
              <p:nvPr/>
            </p:nvSpPr>
            <p:spPr bwMode="auto">
              <a:xfrm>
                <a:off x="770" y="4308"/>
                <a:ext cx="1282" cy="1242"/>
              </a:xfrm>
              <a:custGeom>
                <a:avLst/>
                <a:gdLst>
                  <a:gd name="T0" fmla="*/ 0 w 1282"/>
                  <a:gd name="T1" fmla="*/ 1242 h 1242"/>
                  <a:gd name="T2" fmla="*/ 0 w 1282"/>
                  <a:gd name="T3" fmla="*/ 1239 h 1242"/>
                  <a:gd name="T4" fmla="*/ 1280 w 1282"/>
                  <a:gd name="T5" fmla="*/ 0 h 1242"/>
                  <a:gd name="T6" fmla="*/ 1282 w 1282"/>
                  <a:gd name="T7" fmla="*/ 3 h 1242"/>
                  <a:gd name="T8" fmla="*/ 0 w 1282"/>
                  <a:gd name="T9" fmla="*/ 1242 h 1242"/>
                </a:gdLst>
                <a:ahLst/>
                <a:cxnLst>
                  <a:cxn ang="0">
                    <a:pos x="T0" y="T1"/>
                  </a:cxn>
                  <a:cxn ang="0">
                    <a:pos x="T2" y="T3"/>
                  </a:cxn>
                  <a:cxn ang="0">
                    <a:pos x="T4" y="T5"/>
                  </a:cxn>
                  <a:cxn ang="0">
                    <a:pos x="T6" y="T7"/>
                  </a:cxn>
                  <a:cxn ang="0">
                    <a:pos x="T8" y="T9"/>
                  </a:cxn>
                </a:cxnLst>
                <a:rect l="0" t="0" r="r" b="b"/>
                <a:pathLst>
                  <a:path w="1282" h="1242">
                    <a:moveTo>
                      <a:pt x="0" y="1242"/>
                    </a:moveTo>
                    <a:lnTo>
                      <a:pt x="0" y="1239"/>
                    </a:lnTo>
                    <a:lnTo>
                      <a:pt x="1280" y="0"/>
                    </a:lnTo>
                    <a:lnTo>
                      <a:pt x="1282" y="3"/>
                    </a:lnTo>
                    <a:lnTo>
                      <a:pt x="0" y="1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Freeform 9"/>
              <p:cNvSpPr>
                <a:spLocks/>
              </p:cNvSpPr>
              <p:nvPr/>
            </p:nvSpPr>
            <p:spPr bwMode="auto">
              <a:xfrm>
                <a:off x="763" y="3365"/>
                <a:ext cx="819" cy="2220"/>
              </a:xfrm>
              <a:custGeom>
                <a:avLst/>
                <a:gdLst>
                  <a:gd name="T0" fmla="*/ 3 w 819"/>
                  <a:gd name="T1" fmla="*/ 2220 h 2220"/>
                  <a:gd name="T2" fmla="*/ 0 w 819"/>
                  <a:gd name="T3" fmla="*/ 2218 h 2220"/>
                  <a:gd name="T4" fmla="*/ 816 w 819"/>
                  <a:gd name="T5" fmla="*/ 0 h 2220"/>
                  <a:gd name="T6" fmla="*/ 819 w 819"/>
                  <a:gd name="T7" fmla="*/ 0 h 2220"/>
                  <a:gd name="T8" fmla="*/ 3 w 819"/>
                  <a:gd name="T9" fmla="*/ 2220 h 2220"/>
                </a:gdLst>
                <a:ahLst/>
                <a:cxnLst>
                  <a:cxn ang="0">
                    <a:pos x="T0" y="T1"/>
                  </a:cxn>
                  <a:cxn ang="0">
                    <a:pos x="T2" y="T3"/>
                  </a:cxn>
                  <a:cxn ang="0">
                    <a:pos x="T4" y="T5"/>
                  </a:cxn>
                  <a:cxn ang="0">
                    <a:pos x="T6" y="T7"/>
                  </a:cxn>
                  <a:cxn ang="0">
                    <a:pos x="T8" y="T9"/>
                  </a:cxn>
                </a:cxnLst>
                <a:rect l="0" t="0" r="r" b="b"/>
                <a:pathLst>
                  <a:path w="819" h="2220">
                    <a:moveTo>
                      <a:pt x="3" y="2220"/>
                    </a:moveTo>
                    <a:lnTo>
                      <a:pt x="0" y="2218"/>
                    </a:lnTo>
                    <a:lnTo>
                      <a:pt x="816" y="0"/>
                    </a:lnTo>
                    <a:lnTo>
                      <a:pt x="819" y="0"/>
                    </a:lnTo>
                    <a:lnTo>
                      <a:pt x="3" y="2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 name="Freeform 10"/>
              <p:cNvSpPr>
                <a:spLocks/>
              </p:cNvSpPr>
              <p:nvPr/>
            </p:nvSpPr>
            <p:spPr bwMode="auto">
              <a:xfrm>
                <a:off x="763" y="2086"/>
                <a:ext cx="748" cy="3499"/>
              </a:xfrm>
              <a:custGeom>
                <a:avLst/>
                <a:gdLst>
                  <a:gd name="T0" fmla="*/ 3 w 748"/>
                  <a:gd name="T1" fmla="*/ 3499 h 3499"/>
                  <a:gd name="T2" fmla="*/ 0 w 748"/>
                  <a:gd name="T3" fmla="*/ 3499 h 3499"/>
                  <a:gd name="T4" fmla="*/ 745 w 748"/>
                  <a:gd name="T5" fmla="*/ 0 h 3499"/>
                  <a:gd name="T6" fmla="*/ 748 w 748"/>
                  <a:gd name="T7" fmla="*/ 0 h 3499"/>
                  <a:gd name="T8" fmla="*/ 3 w 748"/>
                  <a:gd name="T9" fmla="*/ 3499 h 3499"/>
                </a:gdLst>
                <a:ahLst/>
                <a:cxnLst>
                  <a:cxn ang="0">
                    <a:pos x="T0" y="T1"/>
                  </a:cxn>
                  <a:cxn ang="0">
                    <a:pos x="T2" y="T3"/>
                  </a:cxn>
                  <a:cxn ang="0">
                    <a:pos x="T4" y="T5"/>
                  </a:cxn>
                  <a:cxn ang="0">
                    <a:pos x="T6" y="T7"/>
                  </a:cxn>
                  <a:cxn ang="0">
                    <a:pos x="T8" y="T9"/>
                  </a:cxn>
                </a:cxnLst>
                <a:rect l="0" t="0" r="r" b="b"/>
                <a:pathLst>
                  <a:path w="748" h="3499">
                    <a:moveTo>
                      <a:pt x="3" y="3499"/>
                    </a:moveTo>
                    <a:lnTo>
                      <a:pt x="0" y="3499"/>
                    </a:lnTo>
                    <a:lnTo>
                      <a:pt x="745" y="0"/>
                    </a:lnTo>
                    <a:lnTo>
                      <a:pt x="748" y="0"/>
                    </a:lnTo>
                    <a:lnTo>
                      <a:pt x="3" y="34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11"/>
              <p:cNvSpPr>
                <a:spLocks/>
              </p:cNvSpPr>
              <p:nvPr/>
            </p:nvSpPr>
            <p:spPr bwMode="auto">
              <a:xfrm>
                <a:off x="770" y="3336"/>
                <a:ext cx="1268" cy="2214"/>
              </a:xfrm>
              <a:custGeom>
                <a:avLst/>
                <a:gdLst>
                  <a:gd name="T0" fmla="*/ 0 w 1268"/>
                  <a:gd name="T1" fmla="*/ 2214 h 2214"/>
                  <a:gd name="T2" fmla="*/ 0 w 1268"/>
                  <a:gd name="T3" fmla="*/ 2211 h 2214"/>
                  <a:gd name="T4" fmla="*/ 1266 w 1268"/>
                  <a:gd name="T5" fmla="*/ 0 h 2214"/>
                  <a:gd name="T6" fmla="*/ 1268 w 1268"/>
                  <a:gd name="T7" fmla="*/ 0 h 2214"/>
                  <a:gd name="T8" fmla="*/ 0 w 1268"/>
                  <a:gd name="T9" fmla="*/ 2214 h 2214"/>
                </a:gdLst>
                <a:ahLst/>
                <a:cxnLst>
                  <a:cxn ang="0">
                    <a:pos x="T0" y="T1"/>
                  </a:cxn>
                  <a:cxn ang="0">
                    <a:pos x="T2" y="T3"/>
                  </a:cxn>
                  <a:cxn ang="0">
                    <a:pos x="T4" y="T5"/>
                  </a:cxn>
                  <a:cxn ang="0">
                    <a:pos x="T6" y="T7"/>
                  </a:cxn>
                  <a:cxn ang="0">
                    <a:pos x="T8" y="T9"/>
                  </a:cxn>
                </a:cxnLst>
                <a:rect l="0" t="0" r="r" b="b"/>
                <a:pathLst>
                  <a:path w="1268" h="2214">
                    <a:moveTo>
                      <a:pt x="0" y="2214"/>
                    </a:moveTo>
                    <a:lnTo>
                      <a:pt x="0" y="2211"/>
                    </a:lnTo>
                    <a:lnTo>
                      <a:pt x="1266" y="0"/>
                    </a:lnTo>
                    <a:lnTo>
                      <a:pt x="1268" y="0"/>
                    </a:lnTo>
                    <a:lnTo>
                      <a:pt x="0" y="2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12"/>
              <p:cNvSpPr>
                <a:spLocks/>
              </p:cNvSpPr>
              <p:nvPr/>
            </p:nvSpPr>
            <p:spPr bwMode="auto">
              <a:xfrm>
                <a:off x="770" y="4713"/>
                <a:ext cx="2682" cy="837"/>
              </a:xfrm>
              <a:custGeom>
                <a:avLst/>
                <a:gdLst>
                  <a:gd name="T0" fmla="*/ 0 w 2682"/>
                  <a:gd name="T1" fmla="*/ 837 h 837"/>
                  <a:gd name="T2" fmla="*/ 0 w 2682"/>
                  <a:gd name="T3" fmla="*/ 834 h 837"/>
                  <a:gd name="T4" fmla="*/ 2680 w 2682"/>
                  <a:gd name="T5" fmla="*/ 0 h 837"/>
                  <a:gd name="T6" fmla="*/ 2682 w 2682"/>
                  <a:gd name="T7" fmla="*/ 2 h 837"/>
                  <a:gd name="T8" fmla="*/ 0 w 2682"/>
                  <a:gd name="T9" fmla="*/ 837 h 837"/>
                </a:gdLst>
                <a:ahLst/>
                <a:cxnLst>
                  <a:cxn ang="0">
                    <a:pos x="T0" y="T1"/>
                  </a:cxn>
                  <a:cxn ang="0">
                    <a:pos x="T2" y="T3"/>
                  </a:cxn>
                  <a:cxn ang="0">
                    <a:pos x="T4" y="T5"/>
                  </a:cxn>
                  <a:cxn ang="0">
                    <a:pos x="T6" y="T7"/>
                  </a:cxn>
                  <a:cxn ang="0">
                    <a:pos x="T8" y="T9"/>
                  </a:cxn>
                </a:cxnLst>
                <a:rect l="0" t="0" r="r" b="b"/>
                <a:pathLst>
                  <a:path w="2682" h="837">
                    <a:moveTo>
                      <a:pt x="0" y="837"/>
                    </a:moveTo>
                    <a:lnTo>
                      <a:pt x="0" y="834"/>
                    </a:lnTo>
                    <a:lnTo>
                      <a:pt x="2680" y="0"/>
                    </a:lnTo>
                    <a:lnTo>
                      <a:pt x="2682" y="2"/>
                    </a:lnTo>
                    <a:lnTo>
                      <a:pt x="0" y="8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3"/>
              <p:cNvSpPr>
                <a:spLocks/>
              </p:cNvSpPr>
              <p:nvPr/>
            </p:nvSpPr>
            <p:spPr bwMode="auto">
              <a:xfrm>
                <a:off x="733" y="5509"/>
                <a:ext cx="78" cy="78"/>
              </a:xfrm>
              <a:custGeom>
                <a:avLst/>
                <a:gdLst>
                  <a:gd name="T0" fmla="*/ 19 w 33"/>
                  <a:gd name="T1" fmla="*/ 2 h 33"/>
                  <a:gd name="T2" fmla="*/ 31 w 33"/>
                  <a:gd name="T3" fmla="*/ 20 h 33"/>
                  <a:gd name="T4" fmla="*/ 13 w 33"/>
                  <a:gd name="T5" fmla="*/ 32 h 33"/>
                  <a:gd name="T6" fmla="*/ 1 w 33"/>
                  <a:gd name="T7" fmla="*/ 14 h 33"/>
                  <a:gd name="T8" fmla="*/ 19 w 33"/>
                  <a:gd name="T9" fmla="*/ 2 h 33"/>
                </a:gdLst>
                <a:ahLst/>
                <a:cxnLst>
                  <a:cxn ang="0">
                    <a:pos x="T0" y="T1"/>
                  </a:cxn>
                  <a:cxn ang="0">
                    <a:pos x="T2" y="T3"/>
                  </a:cxn>
                  <a:cxn ang="0">
                    <a:pos x="T4" y="T5"/>
                  </a:cxn>
                  <a:cxn ang="0">
                    <a:pos x="T6" y="T7"/>
                  </a:cxn>
                  <a:cxn ang="0">
                    <a:pos x="T8" y="T9"/>
                  </a:cxn>
                </a:cxnLst>
                <a:rect l="0" t="0" r="r" b="b"/>
                <a:pathLst>
                  <a:path w="33" h="33">
                    <a:moveTo>
                      <a:pt x="19" y="2"/>
                    </a:moveTo>
                    <a:cubicBezTo>
                      <a:pt x="27" y="3"/>
                      <a:pt x="33" y="11"/>
                      <a:pt x="31" y="20"/>
                    </a:cubicBezTo>
                    <a:cubicBezTo>
                      <a:pt x="29" y="28"/>
                      <a:pt x="21" y="33"/>
                      <a:pt x="13" y="32"/>
                    </a:cubicBezTo>
                    <a:cubicBezTo>
                      <a:pt x="5" y="30"/>
                      <a:pt x="0" y="22"/>
                      <a:pt x="1" y="14"/>
                    </a:cubicBezTo>
                    <a:cubicBezTo>
                      <a:pt x="3" y="6"/>
                      <a:pt x="11" y="0"/>
                      <a:pt x="1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14"/>
              <p:cNvSpPr>
                <a:spLocks/>
              </p:cNvSpPr>
              <p:nvPr/>
            </p:nvSpPr>
            <p:spPr bwMode="auto">
              <a:xfrm>
                <a:off x="716" y="1326"/>
                <a:ext cx="627" cy="450"/>
              </a:xfrm>
              <a:custGeom>
                <a:avLst/>
                <a:gdLst>
                  <a:gd name="T0" fmla="*/ 627 w 627"/>
                  <a:gd name="T1" fmla="*/ 450 h 450"/>
                  <a:gd name="T2" fmla="*/ 0 w 627"/>
                  <a:gd name="T3" fmla="*/ 0 h 450"/>
                  <a:gd name="T4" fmla="*/ 0 w 627"/>
                  <a:gd name="T5" fmla="*/ 0 h 450"/>
                  <a:gd name="T6" fmla="*/ 627 w 627"/>
                  <a:gd name="T7" fmla="*/ 447 h 450"/>
                  <a:gd name="T8" fmla="*/ 627 w 627"/>
                  <a:gd name="T9" fmla="*/ 450 h 450"/>
                </a:gdLst>
                <a:ahLst/>
                <a:cxnLst>
                  <a:cxn ang="0">
                    <a:pos x="T0" y="T1"/>
                  </a:cxn>
                  <a:cxn ang="0">
                    <a:pos x="T2" y="T3"/>
                  </a:cxn>
                  <a:cxn ang="0">
                    <a:pos x="T4" y="T5"/>
                  </a:cxn>
                  <a:cxn ang="0">
                    <a:pos x="T6" y="T7"/>
                  </a:cxn>
                  <a:cxn ang="0">
                    <a:pos x="T8" y="T9"/>
                  </a:cxn>
                </a:cxnLst>
                <a:rect l="0" t="0" r="r" b="b"/>
                <a:pathLst>
                  <a:path w="627" h="450">
                    <a:moveTo>
                      <a:pt x="627" y="450"/>
                    </a:moveTo>
                    <a:lnTo>
                      <a:pt x="0" y="0"/>
                    </a:lnTo>
                    <a:lnTo>
                      <a:pt x="0" y="0"/>
                    </a:lnTo>
                    <a:lnTo>
                      <a:pt x="627" y="447"/>
                    </a:lnTo>
                    <a:lnTo>
                      <a:pt x="627" y="4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5"/>
              <p:cNvSpPr>
                <a:spLocks/>
              </p:cNvSpPr>
              <p:nvPr/>
            </p:nvSpPr>
            <p:spPr bwMode="auto">
              <a:xfrm>
                <a:off x="572" y="586"/>
                <a:ext cx="146" cy="740"/>
              </a:xfrm>
              <a:custGeom>
                <a:avLst/>
                <a:gdLst>
                  <a:gd name="T0" fmla="*/ 144 w 146"/>
                  <a:gd name="T1" fmla="*/ 740 h 740"/>
                  <a:gd name="T2" fmla="*/ 0 w 146"/>
                  <a:gd name="T3" fmla="*/ 0 h 740"/>
                  <a:gd name="T4" fmla="*/ 2 w 146"/>
                  <a:gd name="T5" fmla="*/ 0 h 740"/>
                  <a:gd name="T6" fmla="*/ 146 w 146"/>
                  <a:gd name="T7" fmla="*/ 740 h 740"/>
                  <a:gd name="T8" fmla="*/ 144 w 146"/>
                  <a:gd name="T9" fmla="*/ 740 h 740"/>
                </a:gdLst>
                <a:ahLst/>
                <a:cxnLst>
                  <a:cxn ang="0">
                    <a:pos x="T0" y="T1"/>
                  </a:cxn>
                  <a:cxn ang="0">
                    <a:pos x="T2" y="T3"/>
                  </a:cxn>
                  <a:cxn ang="0">
                    <a:pos x="T4" y="T5"/>
                  </a:cxn>
                  <a:cxn ang="0">
                    <a:pos x="T6" y="T7"/>
                  </a:cxn>
                  <a:cxn ang="0">
                    <a:pos x="T8" y="T9"/>
                  </a:cxn>
                </a:cxnLst>
                <a:rect l="0" t="0" r="r" b="b"/>
                <a:pathLst>
                  <a:path w="146" h="740">
                    <a:moveTo>
                      <a:pt x="144" y="740"/>
                    </a:moveTo>
                    <a:lnTo>
                      <a:pt x="0" y="0"/>
                    </a:lnTo>
                    <a:lnTo>
                      <a:pt x="2" y="0"/>
                    </a:lnTo>
                    <a:lnTo>
                      <a:pt x="146" y="740"/>
                    </a:lnTo>
                    <a:lnTo>
                      <a:pt x="144" y="7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6"/>
              <p:cNvSpPr>
                <a:spLocks/>
              </p:cNvSpPr>
              <p:nvPr/>
            </p:nvSpPr>
            <p:spPr bwMode="auto">
              <a:xfrm>
                <a:off x="676" y="1286"/>
                <a:ext cx="80" cy="81"/>
              </a:xfrm>
              <a:custGeom>
                <a:avLst/>
                <a:gdLst>
                  <a:gd name="T0" fmla="*/ 13 w 34"/>
                  <a:gd name="T1" fmla="*/ 2 h 34"/>
                  <a:gd name="T2" fmla="*/ 32 w 34"/>
                  <a:gd name="T3" fmla="*/ 13 h 34"/>
                  <a:gd name="T4" fmla="*/ 22 w 34"/>
                  <a:gd name="T5" fmla="*/ 32 h 34"/>
                  <a:gd name="T6" fmla="*/ 3 w 34"/>
                  <a:gd name="T7" fmla="*/ 21 h 34"/>
                  <a:gd name="T8" fmla="*/ 13 w 34"/>
                  <a:gd name="T9" fmla="*/ 2 h 34"/>
                </a:gdLst>
                <a:ahLst/>
                <a:cxnLst>
                  <a:cxn ang="0">
                    <a:pos x="T0" y="T1"/>
                  </a:cxn>
                  <a:cxn ang="0">
                    <a:pos x="T2" y="T3"/>
                  </a:cxn>
                  <a:cxn ang="0">
                    <a:pos x="T4" y="T5"/>
                  </a:cxn>
                  <a:cxn ang="0">
                    <a:pos x="T6" y="T7"/>
                  </a:cxn>
                  <a:cxn ang="0">
                    <a:pos x="T8" y="T9"/>
                  </a:cxn>
                </a:cxnLst>
                <a:rect l="0" t="0" r="r" b="b"/>
                <a:pathLst>
                  <a:path w="34" h="34">
                    <a:moveTo>
                      <a:pt x="13" y="2"/>
                    </a:moveTo>
                    <a:cubicBezTo>
                      <a:pt x="21" y="0"/>
                      <a:pt x="29" y="4"/>
                      <a:pt x="32" y="13"/>
                    </a:cubicBezTo>
                    <a:cubicBezTo>
                      <a:pt x="34" y="21"/>
                      <a:pt x="30" y="29"/>
                      <a:pt x="22" y="32"/>
                    </a:cubicBezTo>
                    <a:cubicBezTo>
                      <a:pt x="14" y="34"/>
                      <a:pt x="5" y="29"/>
                      <a:pt x="3" y="21"/>
                    </a:cubicBezTo>
                    <a:cubicBezTo>
                      <a:pt x="0" y="13"/>
                      <a:pt x="5" y="5"/>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7"/>
              <p:cNvSpPr>
                <a:spLocks/>
              </p:cNvSpPr>
              <p:nvPr/>
            </p:nvSpPr>
            <p:spPr bwMode="auto">
              <a:xfrm>
                <a:off x="546" y="546"/>
                <a:ext cx="80" cy="81"/>
              </a:xfrm>
              <a:custGeom>
                <a:avLst/>
                <a:gdLst>
                  <a:gd name="T0" fmla="*/ 12 w 34"/>
                  <a:gd name="T1" fmla="*/ 2 h 34"/>
                  <a:gd name="T2" fmla="*/ 31 w 34"/>
                  <a:gd name="T3" fmla="*/ 12 h 34"/>
                  <a:gd name="T4" fmla="*/ 21 w 34"/>
                  <a:gd name="T5" fmla="*/ 31 h 34"/>
                  <a:gd name="T6" fmla="*/ 2 w 34"/>
                  <a:gd name="T7" fmla="*/ 21 h 34"/>
                  <a:gd name="T8" fmla="*/ 12 w 34"/>
                  <a:gd name="T9" fmla="*/ 2 h 34"/>
                </a:gdLst>
                <a:ahLst/>
                <a:cxnLst>
                  <a:cxn ang="0">
                    <a:pos x="T0" y="T1"/>
                  </a:cxn>
                  <a:cxn ang="0">
                    <a:pos x="T2" y="T3"/>
                  </a:cxn>
                  <a:cxn ang="0">
                    <a:pos x="T4" y="T5"/>
                  </a:cxn>
                  <a:cxn ang="0">
                    <a:pos x="T6" y="T7"/>
                  </a:cxn>
                  <a:cxn ang="0">
                    <a:pos x="T8" y="T9"/>
                  </a:cxn>
                </a:cxnLst>
                <a:rect l="0" t="0" r="r" b="b"/>
                <a:pathLst>
                  <a:path w="34" h="34">
                    <a:moveTo>
                      <a:pt x="12" y="2"/>
                    </a:moveTo>
                    <a:cubicBezTo>
                      <a:pt x="20" y="0"/>
                      <a:pt x="29" y="4"/>
                      <a:pt x="31" y="12"/>
                    </a:cubicBezTo>
                    <a:cubicBezTo>
                      <a:pt x="34" y="20"/>
                      <a:pt x="29" y="29"/>
                      <a:pt x="21" y="31"/>
                    </a:cubicBezTo>
                    <a:cubicBezTo>
                      <a:pt x="13" y="34"/>
                      <a:pt x="5" y="29"/>
                      <a:pt x="2" y="21"/>
                    </a:cubicBezTo>
                    <a:cubicBezTo>
                      <a:pt x="0" y="13"/>
                      <a:pt x="4" y="4"/>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8"/>
              <p:cNvSpPr>
                <a:spLocks/>
              </p:cNvSpPr>
              <p:nvPr/>
            </p:nvSpPr>
            <p:spPr bwMode="auto">
              <a:xfrm>
                <a:off x="2752" y="-809"/>
                <a:ext cx="147" cy="740"/>
              </a:xfrm>
              <a:custGeom>
                <a:avLst/>
                <a:gdLst>
                  <a:gd name="T0" fmla="*/ 144 w 147"/>
                  <a:gd name="T1" fmla="*/ 740 h 740"/>
                  <a:gd name="T2" fmla="*/ 0 w 147"/>
                  <a:gd name="T3" fmla="*/ 0 h 740"/>
                  <a:gd name="T4" fmla="*/ 3 w 147"/>
                  <a:gd name="T5" fmla="*/ 0 h 740"/>
                  <a:gd name="T6" fmla="*/ 147 w 147"/>
                  <a:gd name="T7" fmla="*/ 740 h 740"/>
                  <a:gd name="T8" fmla="*/ 144 w 147"/>
                  <a:gd name="T9" fmla="*/ 740 h 740"/>
                </a:gdLst>
                <a:ahLst/>
                <a:cxnLst>
                  <a:cxn ang="0">
                    <a:pos x="T0" y="T1"/>
                  </a:cxn>
                  <a:cxn ang="0">
                    <a:pos x="T2" y="T3"/>
                  </a:cxn>
                  <a:cxn ang="0">
                    <a:pos x="T4" y="T5"/>
                  </a:cxn>
                  <a:cxn ang="0">
                    <a:pos x="T6" y="T7"/>
                  </a:cxn>
                  <a:cxn ang="0">
                    <a:pos x="T8" y="T9"/>
                  </a:cxn>
                </a:cxnLst>
                <a:rect l="0" t="0" r="r" b="b"/>
                <a:pathLst>
                  <a:path w="147" h="740">
                    <a:moveTo>
                      <a:pt x="144" y="740"/>
                    </a:moveTo>
                    <a:lnTo>
                      <a:pt x="0" y="0"/>
                    </a:lnTo>
                    <a:lnTo>
                      <a:pt x="3" y="0"/>
                    </a:lnTo>
                    <a:lnTo>
                      <a:pt x="147" y="740"/>
                    </a:lnTo>
                    <a:lnTo>
                      <a:pt x="144" y="7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19"/>
              <p:cNvSpPr>
                <a:spLocks/>
              </p:cNvSpPr>
              <p:nvPr/>
            </p:nvSpPr>
            <p:spPr bwMode="auto">
              <a:xfrm>
                <a:off x="2726" y="-849"/>
                <a:ext cx="81" cy="80"/>
              </a:xfrm>
              <a:custGeom>
                <a:avLst/>
                <a:gdLst>
                  <a:gd name="T0" fmla="*/ 12 w 34"/>
                  <a:gd name="T1" fmla="*/ 2 h 34"/>
                  <a:gd name="T2" fmla="*/ 31 w 34"/>
                  <a:gd name="T3" fmla="*/ 13 h 34"/>
                  <a:gd name="T4" fmla="*/ 21 w 34"/>
                  <a:gd name="T5" fmla="*/ 32 h 34"/>
                  <a:gd name="T6" fmla="*/ 2 w 34"/>
                  <a:gd name="T7" fmla="*/ 21 h 34"/>
                  <a:gd name="T8" fmla="*/ 12 w 34"/>
                  <a:gd name="T9" fmla="*/ 2 h 34"/>
                </a:gdLst>
                <a:ahLst/>
                <a:cxnLst>
                  <a:cxn ang="0">
                    <a:pos x="T0" y="T1"/>
                  </a:cxn>
                  <a:cxn ang="0">
                    <a:pos x="T2" y="T3"/>
                  </a:cxn>
                  <a:cxn ang="0">
                    <a:pos x="T4" y="T5"/>
                  </a:cxn>
                  <a:cxn ang="0">
                    <a:pos x="T6" y="T7"/>
                  </a:cxn>
                  <a:cxn ang="0">
                    <a:pos x="T8" y="T9"/>
                  </a:cxn>
                </a:cxnLst>
                <a:rect l="0" t="0" r="r" b="b"/>
                <a:pathLst>
                  <a:path w="34" h="34">
                    <a:moveTo>
                      <a:pt x="12" y="2"/>
                    </a:moveTo>
                    <a:cubicBezTo>
                      <a:pt x="20" y="0"/>
                      <a:pt x="29" y="5"/>
                      <a:pt x="31" y="13"/>
                    </a:cubicBezTo>
                    <a:cubicBezTo>
                      <a:pt x="34" y="21"/>
                      <a:pt x="29" y="29"/>
                      <a:pt x="21" y="32"/>
                    </a:cubicBezTo>
                    <a:cubicBezTo>
                      <a:pt x="13" y="34"/>
                      <a:pt x="4" y="29"/>
                      <a:pt x="2" y="21"/>
                    </a:cubicBezTo>
                    <a:cubicBezTo>
                      <a:pt x="0" y="13"/>
                      <a:pt x="4" y="5"/>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20"/>
              <p:cNvSpPr>
                <a:spLocks/>
              </p:cNvSpPr>
              <p:nvPr/>
            </p:nvSpPr>
            <p:spPr bwMode="auto">
              <a:xfrm>
                <a:off x="2121" y="2050"/>
                <a:ext cx="331" cy="568"/>
              </a:xfrm>
              <a:custGeom>
                <a:avLst/>
                <a:gdLst>
                  <a:gd name="T0" fmla="*/ 2 w 140"/>
                  <a:gd name="T1" fmla="*/ 0 h 240"/>
                  <a:gd name="T2" fmla="*/ 0 w 140"/>
                  <a:gd name="T3" fmla="*/ 0 h 240"/>
                  <a:gd name="T4" fmla="*/ 139 w 140"/>
                  <a:gd name="T5" fmla="*/ 240 h 240"/>
                  <a:gd name="T6" fmla="*/ 140 w 140"/>
                  <a:gd name="T7" fmla="*/ 240 h 240"/>
                  <a:gd name="T8" fmla="*/ 2 w 140"/>
                  <a:gd name="T9" fmla="*/ 0 h 240"/>
                </a:gdLst>
                <a:ahLst/>
                <a:cxnLst>
                  <a:cxn ang="0">
                    <a:pos x="T0" y="T1"/>
                  </a:cxn>
                  <a:cxn ang="0">
                    <a:pos x="T2" y="T3"/>
                  </a:cxn>
                  <a:cxn ang="0">
                    <a:pos x="T4" y="T5"/>
                  </a:cxn>
                  <a:cxn ang="0">
                    <a:pos x="T6" y="T7"/>
                  </a:cxn>
                  <a:cxn ang="0">
                    <a:pos x="T8" y="T9"/>
                  </a:cxn>
                </a:cxnLst>
                <a:rect l="0" t="0" r="r" b="b"/>
                <a:pathLst>
                  <a:path w="140" h="240">
                    <a:moveTo>
                      <a:pt x="2" y="0"/>
                    </a:moveTo>
                    <a:cubicBezTo>
                      <a:pt x="1" y="0"/>
                      <a:pt x="1" y="0"/>
                      <a:pt x="0" y="0"/>
                    </a:cubicBezTo>
                    <a:cubicBezTo>
                      <a:pt x="139" y="240"/>
                      <a:pt x="139" y="240"/>
                      <a:pt x="139" y="240"/>
                    </a:cubicBezTo>
                    <a:cubicBezTo>
                      <a:pt x="139" y="240"/>
                      <a:pt x="140" y="240"/>
                      <a:pt x="140" y="24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21"/>
              <p:cNvSpPr>
                <a:spLocks/>
              </p:cNvSpPr>
              <p:nvPr/>
            </p:nvSpPr>
            <p:spPr bwMode="auto">
              <a:xfrm>
                <a:off x="1421" y="2672"/>
                <a:ext cx="1012" cy="1175"/>
              </a:xfrm>
              <a:custGeom>
                <a:avLst/>
                <a:gdLst>
                  <a:gd name="T0" fmla="*/ 0 w 428"/>
                  <a:gd name="T1" fmla="*/ 496 h 497"/>
                  <a:gd name="T2" fmla="*/ 1 w 428"/>
                  <a:gd name="T3" fmla="*/ 497 h 497"/>
                  <a:gd name="T4" fmla="*/ 428 w 428"/>
                  <a:gd name="T5" fmla="*/ 0 h 497"/>
                  <a:gd name="T6" fmla="*/ 427 w 428"/>
                  <a:gd name="T7" fmla="*/ 0 h 497"/>
                  <a:gd name="T8" fmla="*/ 0 w 428"/>
                  <a:gd name="T9" fmla="*/ 496 h 497"/>
                </a:gdLst>
                <a:ahLst/>
                <a:cxnLst>
                  <a:cxn ang="0">
                    <a:pos x="T0" y="T1"/>
                  </a:cxn>
                  <a:cxn ang="0">
                    <a:pos x="T2" y="T3"/>
                  </a:cxn>
                  <a:cxn ang="0">
                    <a:pos x="T4" y="T5"/>
                  </a:cxn>
                  <a:cxn ang="0">
                    <a:pos x="T6" y="T7"/>
                  </a:cxn>
                  <a:cxn ang="0">
                    <a:pos x="T8" y="T9"/>
                  </a:cxn>
                </a:cxnLst>
                <a:rect l="0" t="0" r="r" b="b"/>
                <a:pathLst>
                  <a:path w="428" h="497">
                    <a:moveTo>
                      <a:pt x="0" y="496"/>
                    </a:moveTo>
                    <a:cubicBezTo>
                      <a:pt x="0" y="497"/>
                      <a:pt x="1" y="497"/>
                      <a:pt x="1" y="497"/>
                    </a:cubicBezTo>
                    <a:cubicBezTo>
                      <a:pt x="428" y="0"/>
                      <a:pt x="428" y="0"/>
                      <a:pt x="428" y="0"/>
                    </a:cubicBezTo>
                    <a:cubicBezTo>
                      <a:pt x="427" y="0"/>
                      <a:pt x="427" y="0"/>
                      <a:pt x="427" y="0"/>
                    </a:cubicBezTo>
                    <a:lnTo>
                      <a:pt x="0"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22"/>
              <p:cNvSpPr>
                <a:spLocks/>
              </p:cNvSpPr>
              <p:nvPr/>
            </p:nvSpPr>
            <p:spPr bwMode="auto">
              <a:xfrm>
                <a:off x="1418" y="3892"/>
                <a:ext cx="294" cy="109"/>
              </a:xfrm>
              <a:custGeom>
                <a:avLst/>
                <a:gdLst>
                  <a:gd name="T0" fmla="*/ 124 w 124"/>
                  <a:gd name="T1" fmla="*/ 46 h 46"/>
                  <a:gd name="T2" fmla="*/ 124 w 124"/>
                  <a:gd name="T3" fmla="*/ 45 h 46"/>
                  <a:gd name="T4" fmla="*/ 1 w 124"/>
                  <a:gd name="T5" fmla="*/ 0 h 46"/>
                  <a:gd name="T6" fmla="*/ 0 w 124"/>
                  <a:gd name="T7" fmla="*/ 2 h 46"/>
                  <a:gd name="T8" fmla="*/ 124 w 124"/>
                  <a:gd name="T9" fmla="*/ 46 h 46"/>
                </a:gdLst>
                <a:ahLst/>
                <a:cxnLst>
                  <a:cxn ang="0">
                    <a:pos x="T0" y="T1"/>
                  </a:cxn>
                  <a:cxn ang="0">
                    <a:pos x="T2" y="T3"/>
                  </a:cxn>
                  <a:cxn ang="0">
                    <a:pos x="T4" y="T5"/>
                  </a:cxn>
                  <a:cxn ang="0">
                    <a:pos x="T6" y="T7"/>
                  </a:cxn>
                  <a:cxn ang="0">
                    <a:pos x="T8" y="T9"/>
                  </a:cxn>
                </a:cxnLst>
                <a:rect l="0" t="0" r="r" b="b"/>
                <a:pathLst>
                  <a:path w="124" h="46">
                    <a:moveTo>
                      <a:pt x="124" y="46"/>
                    </a:moveTo>
                    <a:cubicBezTo>
                      <a:pt x="124" y="46"/>
                      <a:pt x="124" y="46"/>
                      <a:pt x="124" y="45"/>
                    </a:cubicBezTo>
                    <a:cubicBezTo>
                      <a:pt x="1" y="0"/>
                      <a:pt x="1" y="0"/>
                      <a:pt x="1" y="0"/>
                    </a:cubicBezTo>
                    <a:cubicBezTo>
                      <a:pt x="1" y="1"/>
                      <a:pt x="1" y="1"/>
                      <a:pt x="0" y="2"/>
                    </a:cubicBezTo>
                    <a:lnTo>
                      <a:pt x="124"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23"/>
              <p:cNvSpPr>
                <a:spLocks/>
              </p:cNvSpPr>
              <p:nvPr/>
            </p:nvSpPr>
            <p:spPr bwMode="auto">
              <a:xfrm>
                <a:off x="1461" y="4036"/>
                <a:ext cx="272" cy="967"/>
              </a:xfrm>
              <a:custGeom>
                <a:avLst/>
                <a:gdLst>
                  <a:gd name="T0" fmla="*/ 113 w 115"/>
                  <a:gd name="T1" fmla="*/ 0 h 409"/>
                  <a:gd name="T2" fmla="*/ 0 w 115"/>
                  <a:gd name="T3" fmla="*/ 409 h 409"/>
                  <a:gd name="T4" fmla="*/ 2 w 115"/>
                  <a:gd name="T5" fmla="*/ 408 h 409"/>
                  <a:gd name="T6" fmla="*/ 115 w 115"/>
                  <a:gd name="T7" fmla="*/ 1 h 409"/>
                  <a:gd name="T8" fmla="*/ 114 w 115"/>
                  <a:gd name="T9" fmla="*/ 1 h 409"/>
                  <a:gd name="T10" fmla="*/ 113 w 115"/>
                  <a:gd name="T11" fmla="*/ 0 h 409"/>
                </a:gdLst>
                <a:ahLst/>
                <a:cxnLst>
                  <a:cxn ang="0">
                    <a:pos x="T0" y="T1"/>
                  </a:cxn>
                  <a:cxn ang="0">
                    <a:pos x="T2" y="T3"/>
                  </a:cxn>
                  <a:cxn ang="0">
                    <a:pos x="T4" y="T5"/>
                  </a:cxn>
                  <a:cxn ang="0">
                    <a:pos x="T6" y="T7"/>
                  </a:cxn>
                  <a:cxn ang="0">
                    <a:pos x="T8" y="T9"/>
                  </a:cxn>
                  <a:cxn ang="0">
                    <a:pos x="T10" y="T11"/>
                  </a:cxn>
                </a:cxnLst>
                <a:rect l="0" t="0" r="r" b="b"/>
                <a:pathLst>
                  <a:path w="115" h="409">
                    <a:moveTo>
                      <a:pt x="113" y="0"/>
                    </a:moveTo>
                    <a:cubicBezTo>
                      <a:pt x="0" y="409"/>
                      <a:pt x="0" y="409"/>
                      <a:pt x="0" y="409"/>
                    </a:cubicBezTo>
                    <a:cubicBezTo>
                      <a:pt x="1" y="409"/>
                      <a:pt x="2" y="409"/>
                      <a:pt x="2" y="408"/>
                    </a:cubicBezTo>
                    <a:cubicBezTo>
                      <a:pt x="115" y="1"/>
                      <a:pt x="115" y="1"/>
                      <a:pt x="115" y="1"/>
                    </a:cubicBezTo>
                    <a:cubicBezTo>
                      <a:pt x="115" y="1"/>
                      <a:pt x="115" y="1"/>
                      <a:pt x="114" y="1"/>
                    </a:cubicBezTo>
                    <a:cubicBezTo>
                      <a:pt x="114" y="1"/>
                      <a:pt x="114" y="1"/>
                      <a:pt x="1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24"/>
              <p:cNvSpPr>
                <a:spLocks/>
              </p:cNvSpPr>
              <p:nvPr/>
            </p:nvSpPr>
            <p:spPr bwMode="auto">
              <a:xfrm>
                <a:off x="2088" y="1981"/>
                <a:ext cx="71" cy="69"/>
              </a:xfrm>
              <a:custGeom>
                <a:avLst/>
                <a:gdLst>
                  <a:gd name="T0" fmla="*/ 27 w 30"/>
                  <a:gd name="T1" fmla="*/ 20 h 29"/>
                  <a:gd name="T2" fmla="*/ 19 w 30"/>
                  <a:gd name="T3" fmla="*/ 3 h 29"/>
                  <a:gd name="T4" fmla="*/ 2 w 30"/>
                  <a:gd name="T5" fmla="*/ 11 h 29"/>
                  <a:gd name="T6" fmla="*/ 10 w 30"/>
                  <a:gd name="T7" fmla="*/ 28 h 29"/>
                  <a:gd name="T8" fmla="*/ 14 w 30"/>
                  <a:gd name="T9" fmla="*/ 29 h 29"/>
                  <a:gd name="T10" fmla="*/ 16 w 30"/>
                  <a:gd name="T11" fmla="*/ 29 h 29"/>
                  <a:gd name="T12" fmla="*/ 27 w 30"/>
                  <a:gd name="T13" fmla="*/ 20 h 29"/>
                </a:gdLst>
                <a:ahLst/>
                <a:cxnLst>
                  <a:cxn ang="0">
                    <a:pos x="T0" y="T1"/>
                  </a:cxn>
                  <a:cxn ang="0">
                    <a:pos x="T2" y="T3"/>
                  </a:cxn>
                  <a:cxn ang="0">
                    <a:pos x="T4" y="T5"/>
                  </a:cxn>
                  <a:cxn ang="0">
                    <a:pos x="T6" y="T7"/>
                  </a:cxn>
                  <a:cxn ang="0">
                    <a:pos x="T8" y="T9"/>
                  </a:cxn>
                  <a:cxn ang="0">
                    <a:pos x="T10" y="T11"/>
                  </a:cxn>
                  <a:cxn ang="0">
                    <a:pos x="T12" y="T13"/>
                  </a:cxn>
                </a:cxnLst>
                <a:rect l="0" t="0" r="r" b="b"/>
                <a:pathLst>
                  <a:path w="30" h="29">
                    <a:moveTo>
                      <a:pt x="27" y="20"/>
                    </a:moveTo>
                    <a:cubicBezTo>
                      <a:pt x="30" y="13"/>
                      <a:pt x="26" y="5"/>
                      <a:pt x="19" y="3"/>
                    </a:cubicBezTo>
                    <a:cubicBezTo>
                      <a:pt x="12" y="0"/>
                      <a:pt x="5" y="4"/>
                      <a:pt x="2" y="11"/>
                    </a:cubicBezTo>
                    <a:cubicBezTo>
                      <a:pt x="0" y="18"/>
                      <a:pt x="3" y="25"/>
                      <a:pt x="10" y="28"/>
                    </a:cubicBezTo>
                    <a:cubicBezTo>
                      <a:pt x="12" y="28"/>
                      <a:pt x="13" y="29"/>
                      <a:pt x="14" y="29"/>
                    </a:cubicBezTo>
                    <a:cubicBezTo>
                      <a:pt x="15" y="29"/>
                      <a:pt x="15" y="29"/>
                      <a:pt x="16" y="29"/>
                    </a:cubicBezTo>
                    <a:cubicBezTo>
                      <a:pt x="21" y="28"/>
                      <a:pt x="25" y="25"/>
                      <a:pt x="2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25"/>
              <p:cNvSpPr>
                <a:spLocks/>
              </p:cNvSpPr>
              <p:nvPr/>
            </p:nvSpPr>
            <p:spPr bwMode="auto">
              <a:xfrm>
                <a:off x="2416" y="2618"/>
                <a:ext cx="71" cy="66"/>
              </a:xfrm>
              <a:custGeom>
                <a:avLst/>
                <a:gdLst>
                  <a:gd name="T0" fmla="*/ 19 w 30"/>
                  <a:gd name="T1" fmla="*/ 0 h 28"/>
                  <a:gd name="T2" fmla="*/ 15 w 30"/>
                  <a:gd name="T3" fmla="*/ 0 h 28"/>
                  <a:gd name="T4" fmla="*/ 14 w 30"/>
                  <a:gd name="T5" fmla="*/ 0 h 28"/>
                  <a:gd name="T6" fmla="*/ 2 w 30"/>
                  <a:gd name="T7" fmla="*/ 8 h 28"/>
                  <a:gd name="T8" fmla="*/ 6 w 30"/>
                  <a:gd name="T9" fmla="*/ 23 h 28"/>
                  <a:gd name="T10" fmla="*/ 7 w 30"/>
                  <a:gd name="T11" fmla="*/ 23 h 28"/>
                  <a:gd name="T12" fmla="*/ 10 w 30"/>
                  <a:gd name="T13" fmla="*/ 25 h 28"/>
                  <a:gd name="T14" fmla="*/ 27 w 30"/>
                  <a:gd name="T15" fmla="*/ 17 h 28"/>
                  <a:gd name="T16" fmla="*/ 19 w 30"/>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8">
                    <a:moveTo>
                      <a:pt x="19" y="0"/>
                    </a:moveTo>
                    <a:cubicBezTo>
                      <a:pt x="18" y="0"/>
                      <a:pt x="17" y="0"/>
                      <a:pt x="15" y="0"/>
                    </a:cubicBezTo>
                    <a:cubicBezTo>
                      <a:pt x="15" y="0"/>
                      <a:pt x="14" y="0"/>
                      <a:pt x="14" y="0"/>
                    </a:cubicBezTo>
                    <a:cubicBezTo>
                      <a:pt x="9" y="0"/>
                      <a:pt x="4" y="3"/>
                      <a:pt x="2" y="8"/>
                    </a:cubicBezTo>
                    <a:cubicBezTo>
                      <a:pt x="0" y="13"/>
                      <a:pt x="2" y="19"/>
                      <a:pt x="6" y="23"/>
                    </a:cubicBezTo>
                    <a:cubicBezTo>
                      <a:pt x="6" y="23"/>
                      <a:pt x="6" y="23"/>
                      <a:pt x="7" y="23"/>
                    </a:cubicBezTo>
                    <a:cubicBezTo>
                      <a:pt x="8" y="24"/>
                      <a:pt x="9" y="25"/>
                      <a:pt x="10" y="25"/>
                    </a:cubicBezTo>
                    <a:cubicBezTo>
                      <a:pt x="17" y="28"/>
                      <a:pt x="25" y="24"/>
                      <a:pt x="27" y="17"/>
                    </a:cubicBezTo>
                    <a:cubicBezTo>
                      <a:pt x="30" y="11"/>
                      <a:pt x="26" y="3"/>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8" name="Freeform 26"/>
              <p:cNvSpPr>
                <a:spLocks/>
              </p:cNvSpPr>
              <p:nvPr/>
            </p:nvSpPr>
            <p:spPr bwMode="auto">
              <a:xfrm>
                <a:off x="1364" y="3835"/>
                <a:ext cx="71" cy="69"/>
              </a:xfrm>
              <a:custGeom>
                <a:avLst/>
                <a:gdLst>
                  <a:gd name="T0" fmla="*/ 20 w 30"/>
                  <a:gd name="T1" fmla="*/ 2 h 29"/>
                  <a:gd name="T2" fmla="*/ 3 w 30"/>
                  <a:gd name="T3" fmla="*/ 10 h 29"/>
                  <a:gd name="T4" fmla="*/ 11 w 30"/>
                  <a:gd name="T5" fmla="*/ 27 h 29"/>
                  <a:gd name="T6" fmla="*/ 23 w 30"/>
                  <a:gd name="T7" fmla="*/ 26 h 29"/>
                  <a:gd name="T8" fmla="*/ 24 w 30"/>
                  <a:gd name="T9" fmla="*/ 24 h 29"/>
                  <a:gd name="T10" fmla="*/ 28 w 30"/>
                  <a:gd name="T11" fmla="*/ 19 h 29"/>
                  <a:gd name="T12" fmla="*/ 25 w 30"/>
                  <a:gd name="T13" fmla="*/ 5 h 29"/>
                  <a:gd name="T14" fmla="*/ 24 w 30"/>
                  <a:gd name="T15" fmla="*/ 4 h 29"/>
                  <a:gd name="T16" fmla="*/ 20 w 30"/>
                  <a:gd name="T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20" y="2"/>
                    </a:moveTo>
                    <a:cubicBezTo>
                      <a:pt x="13" y="0"/>
                      <a:pt x="5" y="3"/>
                      <a:pt x="3" y="10"/>
                    </a:cubicBezTo>
                    <a:cubicBezTo>
                      <a:pt x="0" y="17"/>
                      <a:pt x="4" y="25"/>
                      <a:pt x="11" y="27"/>
                    </a:cubicBezTo>
                    <a:cubicBezTo>
                      <a:pt x="15" y="29"/>
                      <a:pt x="20" y="28"/>
                      <a:pt x="23" y="26"/>
                    </a:cubicBezTo>
                    <a:cubicBezTo>
                      <a:pt x="24" y="25"/>
                      <a:pt x="24" y="25"/>
                      <a:pt x="24" y="24"/>
                    </a:cubicBezTo>
                    <a:cubicBezTo>
                      <a:pt x="26" y="23"/>
                      <a:pt x="27" y="21"/>
                      <a:pt x="28" y="19"/>
                    </a:cubicBezTo>
                    <a:cubicBezTo>
                      <a:pt x="30" y="14"/>
                      <a:pt x="28" y="9"/>
                      <a:pt x="25" y="5"/>
                    </a:cubicBezTo>
                    <a:cubicBezTo>
                      <a:pt x="25" y="5"/>
                      <a:pt x="24" y="5"/>
                      <a:pt x="24" y="4"/>
                    </a:cubicBezTo>
                    <a:cubicBezTo>
                      <a:pt x="23" y="3"/>
                      <a:pt x="21" y="3"/>
                      <a:pt x="2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9" name="Freeform 27"/>
              <p:cNvSpPr>
                <a:spLocks/>
              </p:cNvSpPr>
              <p:nvPr/>
            </p:nvSpPr>
            <p:spPr bwMode="auto">
              <a:xfrm>
                <a:off x="1709" y="3972"/>
                <a:ext cx="69" cy="71"/>
              </a:xfrm>
              <a:custGeom>
                <a:avLst/>
                <a:gdLst>
                  <a:gd name="T0" fmla="*/ 8 w 29"/>
                  <a:gd name="T1" fmla="*/ 27 h 30"/>
                  <a:gd name="T2" fmla="*/ 9 w 29"/>
                  <a:gd name="T3" fmla="*/ 28 h 30"/>
                  <a:gd name="T4" fmla="*/ 10 w 29"/>
                  <a:gd name="T5" fmla="*/ 28 h 30"/>
                  <a:gd name="T6" fmla="*/ 27 w 29"/>
                  <a:gd name="T7" fmla="*/ 20 h 30"/>
                  <a:gd name="T8" fmla="*/ 19 w 29"/>
                  <a:gd name="T9" fmla="*/ 3 h 30"/>
                  <a:gd name="T10" fmla="*/ 1 w 29"/>
                  <a:gd name="T11" fmla="*/ 11 h 30"/>
                  <a:gd name="T12" fmla="*/ 1 w 29"/>
                  <a:gd name="T13" fmla="*/ 11 h 30"/>
                  <a:gd name="T14" fmla="*/ 1 w 29"/>
                  <a:gd name="T15" fmla="*/ 12 h 30"/>
                  <a:gd name="T16" fmla="*/ 8 w 29"/>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0">
                    <a:moveTo>
                      <a:pt x="8" y="27"/>
                    </a:moveTo>
                    <a:cubicBezTo>
                      <a:pt x="9" y="28"/>
                      <a:pt x="9" y="28"/>
                      <a:pt x="9" y="28"/>
                    </a:cubicBezTo>
                    <a:cubicBezTo>
                      <a:pt x="10" y="28"/>
                      <a:pt x="10" y="28"/>
                      <a:pt x="10" y="28"/>
                    </a:cubicBezTo>
                    <a:cubicBezTo>
                      <a:pt x="17" y="30"/>
                      <a:pt x="24" y="27"/>
                      <a:pt x="27" y="20"/>
                    </a:cubicBezTo>
                    <a:cubicBezTo>
                      <a:pt x="29" y="13"/>
                      <a:pt x="26" y="5"/>
                      <a:pt x="19" y="3"/>
                    </a:cubicBezTo>
                    <a:cubicBezTo>
                      <a:pt x="12" y="0"/>
                      <a:pt x="4" y="4"/>
                      <a:pt x="1" y="11"/>
                    </a:cubicBezTo>
                    <a:cubicBezTo>
                      <a:pt x="1" y="11"/>
                      <a:pt x="1" y="11"/>
                      <a:pt x="1" y="11"/>
                    </a:cubicBezTo>
                    <a:cubicBezTo>
                      <a:pt x="1" y="12"/>
                      <a:pt x="1" y="12"/>
                      <a:pt x="1" y="12"/>
                    </a:cubicBezTo>
                    <a:cubicBezTo>
                      <a:pt x="0" y="19"/>
                      <a:pt x="3" y="25"/>
                      <a:pt x="8"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0" name="Freeform 28"/>
              <p:cNvSpPr>
                <a:spLocks/>
              </p:cNvSpPr>
              <p:nvPr/>
            </p:nvSpPr>
            <p:spPr bwMode="auto">
              <a:xfrm>
                <a:off x="1440" y="4999"/>
                <a:ext cx="71" cy="68"/>
              </a:xfrm>
              <a:custGeom>
                <a:avLst/>
                <a:gdLst>
                  <a:gd name="T0" fmla="*/ 9 w 30"/>
                  <a:gd name="T1" fmla="*/ 2 h 29"/>
                  <a:gd name="T2" fmla="*/ 3 w 30"/>
                  <a:gd name="T3" fmla="*/ 9 h 29"/>
                  <a:gd name="T4" fmla="*/ 11 w 30"/>
                  <a:gd name="T5" fmla="*/ 27 h 29"/>
                  <a:gd name="T6" fmla="*/ 28 w 30"/>
                  <a:gd name="T7" fmla="*/ 19 h 29"/>
                  <a:gd name="T8" fmla="*/ 20 w 30"/>
                  <a:gd name="T9" fmla="*/ 1 h 29"/>
                  <a:gd name="T10" fmla="*/ 11 w 30"/>
                  <a:gd name="T11" fmla="*/ 1 h 29"/>
                  <a:gd name="T12" fmla="*/ 9 w 30"/>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30" h="29">
                    <a:moveTo>
                      <a:pt x="9" y="2"/>
                    </a:moveTo>
                    <a:cubicBezTo>
                      <a:pt x="6" y="3"/>
                      <a:pt x="4" y="6"/>
                      <a:pt x="3" y="9"/>
                    </a:cubicBezTo>
                    <a:cubicBezTo>
                      <a:pt x="0" y="16"/>
                      <a:pt x="4" y="24"/>
                      <a:pt x="11" y="27"/>
                    </a:cubicBezTo>
                    <a:cubicBezTo>
                      <a:pt x="18" y="29"/>
                      <a:pt x="25" y="25"/>
                      <a:pt x="28" y="19"/>
                    </a:cubicBezTo>
                    <a:cubicBezTo>
                      <a:pt x="30" y="12"/>
                      <a:pt x="27" y="4"/>
                      <a:pt x="20" y="1"/>
                    </a:cubicBezTo>
                    <a:cubicBezTo>
                      <a:pt x="17" y="0"/>
                      <a:pt x="14" y="0"/>
                      <a:pt x="11" y="1"/>
                    </a:cubicBezTo>
                    <a:cubicBezTo>
                      <a:pt x="11" y="2"/>
                      <a:pt x="10" y="2"/>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1" name="Freeform 29"/>
              <p:cNvSpPr>
                <a:spLocks/>
              </p:cNvSpPr>
              <p:nvPr/>
            </p:nvSpPr>
            <p:spPr bwMode="auto">
              <a:xfrm>
                <a:off x="7089" y="948"/>
                <a:ext cx="83" cy="650"/>
              </a:xfrm>
              <a:custGeom>
                <a:avLst/>
                <a:gdLst>
                  <a:gd name="T0" fmla="*/ 2 w 35"/>
                  <a:gd name="T1" fmla="*/ 0 h 275"/>
                  <a:gd name="T2" fmla="*/ 0 w 35"/>
                  <a:gd name="T3" fmla="*/ 0 h 275"/>
                  <a:gd name="T4" fmla="*/ 34 w 35"/>
                  <a:gd name="T5" fmla="*/ 275 h 275"/>
                  <a:gd name="T6" fmla="*/ 35 w 35"/>
                  <a:gd name="T7" fmla="*/ 275 h 275"/>
                  <a:gd name="T8" fmla="*/ 2 w 35"/>
                  <a:gd name="T9" fmla="*/ 0 h 275"/>
                </a:gdLst>
                <a:ahLst/>
                <a:cxnLst>
                  <a:cxn ang="0">
                    <a:pos x="T0" y="T1"/>
                  </a:cxn>
                  <a:cxn ang="0">
                    <a:pos x="T2" y="T3"/>
                  </a:cxn>
                  <a:cxn ang="0">
                    <a:pos x="T4" y="T5"/>
                  </a:cxn>
                  <a:cxn ang="0">
                    <a:pos x="T6" y="T7"/>
                  </a:cxn>
                  <a:cxn ang="0">
                    <a:pos x="T8" y="T9"/>
                  </a:cxn>
                </a:cxnLst>
                <a:rect l="0" t="0" r="r" b="b"/>
                <a:pathLst>
                  <a:path w="35" h="275">
                    <a:moveTo>
                      <a:pt x="2" y="0"/>
                    </a:moveTo>
                    <a:cubicBezTo>
                      <a:pt x="1" y="0"/>
                      <a:pt x="1" y="0"/>
                      <a:pt x="0" y="0"/>
                    </a:cubicBezTo>
                    <a:cubicBezTo>
                      <a:pt x="34" y="275"/>
                      <a:pt x="34" y="275"/>
                      <a:pt x="34" y="275"/>
                    </a:cubicBezTo>
                    <a:cubicBezTo>
                      <a:pt x="34" y="275"/>
                      <a:pt x="35" y="275"/>
                      <a:pt x="35" y="275"/>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2" name="Freeform 30"/>
              <p:cNvSpPr>
                <a:spLocks/>
              </p:cNvSpPr>
              <p:nvPr/>
            </p:nvSpPr>
            <p:spPr bwMode="auto">
              <a:xfrm>
                <a:off x="5741" y="1641"/>
                <a:ext cx="1391" cy="688"/>
              </a:xfrm>
              <a:custGeom>
                <a:avLst/>
                <a:gdLst>
                  <a:gd name="T0" fmla="*/ 0 w 588"/>
                  <a:gd name="T1" fmla="*/ 289 h 291"/>
                  <a:gd name="T2" fmla="*/ 0 w 588"/>
                  <a:gd name="T3" fmla="*/ 291 h 291"/>
                  <a:gd name="T4" fmla="*/ 588 w 588"/>
                  <a:gd name="T5" fmla="*/ 1 h 291"/>
                  <a:gd name="T6" fmla="*/ 587 w 588"/>
                  <a:gd name="T7" fmla="*/ 0 h 291"/>
                  <a:gd name="T8" fmla="*/ 0 w 588"/>
                  <a:gd name="T9" fmla="*/ 289 h 291"/>
                </a:gdLst>
                <a:ahLst/>
                <a:cxnLst>
                  <a:cxn ang="0">
                    <a:pos x="T0" y="T1"/>
                  </a:cxn>
                  <a:cxn ang="0">
                    <a:pos x="T2" y="T3"/>
                  </a:cxn>
                  <a:cxn ang="0">
                    <a:pos x="T4" y="T5"/>
                  </a:cxn>
                  <a:cxn ang="0">
                    <a:pos x="T6" y="T7"/>
                  </a:cxn>
                  <a:cxn ang="0">
                    <a:pos x="T8" y="T9"/>
                  </a:cxn>
                </a:cxnLst>
                <a:rect l="0" t="0" r="r" b="b"/>
                <a:pathLst>
                  <a:path w="588" h="291">
                    <a:moveTo>
                      <a:pt x="0" y="289"/>
                    </a:moveTo>
                    <a:cubicBezTo>
                      <a:pt x="0" y="290"/>
                      <a:pt x="0" y="290"/>
                      <a:pt x="0" y="291"/>
                    </a:cubicBezTo>
                    <a:cubicBezTo>
                      <a:pt x="588" y="1"/>
                      <a:pt x="588" y="1"/>
                      <a:pt x="588" y="1"/>
                    </a:cubicBezTo>
                    <a:cubicBezTo>
                      <a:pt x="588" y="1"/>
                      <a:pt x="588" y="0"/>
                      <a:pt x="587" y="0"/>
                    </a:cubicBezTo>
                    <a:lnTo>
                      <a:pt x="0"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3" name="Freeform 31"/>
              <p:cNvSpPr>
                <a:spLocks/>
              </p:cNvSpPr>
              <p:nvPr/>
            </p:nvSpPr>
            <p:spPr bwMode="auto">
              <a:xfrm>
                <a:off x="5720" y="2369"/>
                <a:ext cx="230" cy="215"/>
              </a:xfrm>
              <a:custGeom>
                <a:avLst/>
                <a:gdLst>
                  <a:gd name="T0" fmla="*/ 96 w 97"/>
                  <a:gd name="T1" fmla="*/ 91 h 91"/>
                  <a:gd name="T2" fmla="*/ 97 w 97"/>
                  <a:gd name="T3" fmla="*/ 89 h 91"/>
                  <a:gd name="T4" fmla="*/ 2 w 97"/>
                  <a:gd name="T5" fmla="*/ 0 h 91"/>
                  <a:gd name="T6" fmla="*/ 0 w 97"/>
                  <a:gd name="T7" fmla="*/ 1 h 91"/>
                  <a:gd name="T8" fmla="*/ 96 w 97"/>
                  <a:gd name="T9" fmla="*/ 91 h 91"/>
                </a:gdLst>
                <a:ahLst/>
                <a:cxnLst>
                  <a:cxn ang="0">
                    <a:pos x="T0" y="T1"/>
                  </a:cxn>
                  <a:cxn ang="0">
                    <a:pos x="T2" y="T3"/>
                  </a:cxn>
                  <a:cxn ang="0">
                    <a:pos x="T4" y="T5"/>
                  </a:cxn>
                  <a:cxn ang="0">
                    <a:pos x="T6" y="T7"/>
                  </a:cxn>
                  <a:cxn ang="0">
                    <a:pos x="T8" y="T9"/>
                  </a:cxn>
                </a:cxnLst>
                <a:rect l="0" t="0" r="r" b="b"/>
                <a:pathLst>
                  <a:path w="97" h="91">
                    <a:moveTo>
                      <a:pt x="96" y="91"/>
                    </a:moveTo>
                    <a:cubicBezTo>
                      <a:pt x="97" y="90"/>
                      <a:pt x="97" y="90"/>
                      <a:pt x="97" y="89"/>
                    </a:cubicBezTo>
                    <a:cubicBezTo>
                      <a:pt x="2" y="0"/>
                      <a:pt x="2" y="0"/>
                      <a:pt x="2" y="0"/>
                    </a:cubicBezTo>
                    <a:cubicBezTo>
                      <a:pt x="1" y="0"/>
                      <a:pt x="0" y="0"/>
                      <a:pt x="0" y="1"/>
                    </a:cubicBezTo>
                    <a:lnTo>
                      <a:pt x="96"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4" name="Freeform 32"/>
              <p:cNvSpPr>
                <a:spLocks/>
              </p:cNvSpPr>
              <p:nvPr/>
            </p:nvSpPr>
            <p:spPr bwMode="auto">
              <a:xfrm>
                <a:off x="5325" y="2622"/>
                <a:ext cx="627" cy="785"/>
              </a:xfrm>
              <a:custGeom>
                <a:avLst/>
                <a:gdLst>
                  <a:gd name="T0" fmla="*/ 264 w 265"/>
                  <a:gd name="T1" fmla="*/ 0 h 332"/>
                  <a:gd name="T2" fmla="*/ 0 w 265"/>
                  <a:gd name="T3" fmla="*/ 332 h 332"/>
                  <a:gd name="T4" fmla="*/ 2 w 265"/>
                  <a:gd name="T5" fmla="*/ 332 h 332"/>
                  <a:gd name="T6" fmla="*/ 265 w 265"/>
                  <a:gd name="T7" fmla="*/ 1 h 332"/>
                  <a:gd name="T8" fmla="*/ 265 w 265"/>
                  <a:gd name="T9" fmla="*/ 1 h 332"/>
                  <a:gd name="T10" fmla="*/ 264 w 265"/>
                  <a:gd name="T11" fmla="*/ 0 h 332"/>
                </a:gdLst>
                <a:ahLst/>
                <a:cxnLst>
                  <a:cxn ang="0">
                    <a:pos x="T0" y="T1"/>
                  </a:cxn>
                  <a:cxn ang="0">
                    <a:pos x="T2" y="T3"/>
                  </a:cxn>
                  <a:cxn ang="0">
                    <a:pos x="T4" y="T5"/>
                  </a:cxn>
                  <a:cxn ang="0">
                    <a:pos x="T6" y="T7"/>
                  </a:cxn>
                  <a:cxn ang="0">
                    <a:pos x="T8" y="T9"/>
                  </a:cxn>
                  <a:cxn ang="0">
                    <a:pos x="T10" y="T11"/>
                  </a:cxn>
                </a:cxnLst>
                <a:rect l="0" t="0" r="r" b="b"/>
                <a:pathLst>
                  <a:path w="265" h="332">
                    <a:moveTo>
                      <a:pt x="264" y="0"/>
                    </a:moveTo>
                    <a:cubicBezTo>
                      <a:pt x="0" y="332"/>
                      <a:pt x="0" y="332"/>
                      <a:pt x="0" y="332"/>
                    </a:cubicBezTo>
                    <a:cubicBezTo>
                      <a:pt x="1" y="332"/>
                      <a:pt x="1" y="332"/>
                      <a:pt x="2" y="332"/>
                    </a:cubicBezTo>
                    <a:cubicBezTo>
                      <a:pt x="265" y="1"/>
                      <a:pt x="265" y="1"/>
                      <a:pt x="265" y="1"/>
                    </a:cubicBezTo>
                    <a:cubicBezTo>
                      <a:pt x="265" y="1"/>
                      <a:pt x="265" y="1"/>
                      <a:pt x="265" y="1"/>
                    </a:cubicBezTo>
                    <a:cubicBezTo>
                      <a:pt x="265" y="1"/>
                      <a:pt x="264" y="0"/>
                      <a:pt x="2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5" name="Freeform 33"/>
              <p:cNvSpPr>
                <a:spLocks/>
              </p:cNvSpPr>
              <p:nvPr/>
            </p:nvSpPr>
            <p:spPr bwMode="auto">
              <a:xfrm>
                <a:off x="7068" y="884"/>
                <a:ext cx="71" cy="69"/>
              </a:xfrm>
              <a:custGeom>
                <a:avLst/>
                <a:gdLst>
                  <a:gd name="T0" fmla="*/ 25 w 30"/>
                  <a:gd name="T1" fmla="*/ 24 h 29"/>
                  <a:gd name="T2" fmla="*/ 24 w 30"/>
                  <a:gd name="T3" fmla="*/ 5 h 29"/>
                  <a:gd name="T4" fmla="*/ 5 w 30"/>
                  <a:gd name="T5" fmla="*/ 6 h 29"/>
                  <a:gd name="T6" fmla="*/ 6 w 30"/>
                  <a:gd name="T7" fmla="*/ 25 h 29"/>
                  <a:gd name="T8" fmla="*/ 9 w 30"/>
                  <a:gd name="T9" fmla="*/ 27 h 29"/>
                  <a:gd name="T10" fmla="*/ 11 w 30"/>
                  <a:gd name="T11" fmla="*/ 27 h 29"/>
                  <a:gd name="T12" fmla="*/ 25 w 30"/>
                  <a:gd name="T13" fmla="*/ 24 h 29"/>
                </a:gdLst>
                <a:ahLst/>
                <a:cxnLst>
                  <a:cxn ang="0">
                    <a:pos x="T0" y="T1"/>
                  </a:cxn>
                  <a:cxn ang="0">
                    <a:pos x="T2" y="T3"/>
                  </a:cxn>
                  <a:cxn ang="0">
                    <a:pos x="T4" y="T5"/>
                  </a:cxn>
                  <a:cxn ang="0">
                    <a:pos x="T6" y="T7"/>
                  </a:cxn>
                  <a:cxn ang="0">
                    <a:pos x="T8" y="T9"/>
                  </a:cxn>
                  <a:cxn ang="0">
                    <a:pos x="T10" y="T11"/>
                  </a:cxn>
                  <a:cxn ang="0">
                    <a:pos x="T12" y="T13"/>
                  </a:cxn>
                </a:cxnLst>
                <a:rect l="0" t="0" r="r" b="b"/>
                <a:pathLst>
                  <a:path w="30" h="29">
                    <a:moveTo>
                      <a:pt x="25" y="24"/>
                    </a:moveTo>
                    <a:cubicBezTo>
                      <a:pt x="30" y="19"/>
                      <a:pt x="30" y="10"/>
                      <a:pt x="24" y="5"/>
                    </a:cubicBezTo>
                    <a:cubicBezTo>
                      <a:pt x="19" y="0"/>
                      <a:pt x="10" y="0"/>
                      <a:pt x="5" y="6"/>
                    </a:cubicBezTo>
                    <a:cubicBezTo>
                      <a:pt x="0" y="11"/>
                      <a:pt x="1" y="20"/>
                      <a:pt x="6" y="25"/>
                    </a:cubicBezTo>
                    <a:cubicBezTo>
                      <a:pt x="7" y="26"/>
                      <a:pt x="8" y="26"/>
                      <a:pt x="9" y="27"/>
                    </a:cubicBezTo>
                    <a:cubicBezTo>
                      <a:pt x="10" y="27"/>
                      <a:pt x="10" y="27"/>
                      <a:pt x="11" y="27"/>
                    </a:cubicBezTo>
                    <a:cubicBezTo>
                      <a:pt x="16" y="29"/>
                      <a:pt x="21" y="28"/>
                      <a:pt x="2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6" name="Freeform 34"/>
              <p:cNvSpPr>
                <a:spLocks/>
              </p:cNvSpPr>
              <p:nvPr/>
            </p:nvSpPr>
            <p:spPr bwMode="auto">
              <a:xfrm>
                <a:off x="7125" y="1594"/>
                <a:ext cx="68" cy="68"/>
              </a:xfrm>
              <a:custGeom>
                <a:avLst/>
                <a:gdLst>
                  <a:gd name="T0" fmla="*/ 24 w 29"/>
                  <a:gd name="T1" fmla="*/ 5 h 29"/>
                  <a:gd name="T2" fmla="*/ 20 w 29"/>
                  <a:gd name="T3" fmla="*/ 2 h 29"/>
                  <a:gd name="T4" fmla="*/ 19 w 29"/>
                  <a:gd name="T5" fmla="*/ 2 h 29"/>
                  <a:gd name="T6" fmla="*/ 5 w 29"/>
                  <a:gd name="T7" fmla="*/ 5 h 29"/>
                  <a:gd name="T8" fmla="*/ 2 w 29"/>
                  <a:gd name="T9" fmla="*/ 20 h 29"/>
                  <a:gd name="T10" fmla="*/ 3 w 29"/>
                  <a:gd name="T11" fmla="*/ 21 h 29"/>
                  <a:gd name="T12" fmla="*/ 5 w 29"/>
                  <a:gd name="T13" fmla="*/ 24 h 29"/>
                  <a:gd name="T14" fmla="*/ 24 w 29"/>
                  <a:gd name="T15" fmla="*/ 24 h 29"/>
                  <a:gd name="T16" fmla="*/ 24 w 29"/>
                  <a:gd name="T17"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9">
                    <a:moveTo>
                      <a:pt x="24" y="5"/>
                    </a:moveTo>
                    <a:cubicBezTo>
                      <a:pt x="23" y="4"/>
                      <a:pt x="21" y="3"/>
                      <a:pt x="20" y="2"/>
                    </a:cubicBezTo>
                    <a:cubicBezTo>
                      <a:pt x="20" y="2"/>
                      <a:pt x="19" y="2"/>
                      <a:pt x="19" y="2"/>
                    </a:cubicBezTo>
                    <a:cubicBezTo>
                      <a:pt x="14" y="0"/>
                      <a:pt x="9" y="1"/>
                      <a:pt x="5" y="5"/>
                    </a:cubicBezTo>
                    <a:cubicBezTo>
                      <a:pt x="1" y="9"/>
                      <a:pt x="0" y="15"/>
                      <a:pt x="2" y="20"/>
                    </a:cubicBezTo>
                    <a:cubicBezTo>
                      <a:pt x="3" y="20"/>
                      <a:pt x="3" y="21"/>
                      <a:pt x="3" y="21"/>
                    </a:cubicBezTo>
                    <a:cubicBezTo>
                      <a:pt x="4" y="22"/>
                      <a:pt x="4" y="23"/>
                      <a:pt x="5" y="24"/>
                    </a:cubicBezTo>
                    <a:cubicBezTo>
                      <a:pt x="11" y="29"/>
                      <a:pt x="19" y="29"/>
                      <a:pt x="24" y="24"/>
                    </a:cubicBezTo>
                    <a:cubicBezTo>
                      <a:pt x="29" y="18"/>
                      <a:pt x="29" y="10"/>
                      <a:pt x="2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7" name="Freeform 35"/>
              <p:cNvSpPr>
                <a:spLocks/>
              </p:cNvSpPr>
              <p:nvPr/>
            </p:nvSpPr>
            <p:spPr bwMode="auto">
              <a:xfrm>
                <a:off x="5678" y="2305"/>
                <a:ext cx="68" cy="69"/>
              </a:xfrm>
              <a:custGeom>
                <a:avLst/>
                <a:gdLst>
                  <a:gd name="T0" fmla="*/ 24 w 29"/>
                  <a:gd name="T1" fmla="*/ 5 h 29"/>
                  <a:gd name="T2" fmla="*/ 5 w 29"/>
                  <a:gd name="T3" fmla="*/ 5 h 29"/>
                  <a:gd name="T4" fmla="*/ 6 w 29"/>
                  <a:gd name="T5" fmla="*/ 24 h 29"/>
                  <a:gd name="T6" fmla="*/ 18 w 29"/>
                  <a:gd name="T7" fmla="*/ 28 h 29"/>
                  <a:gd name="T8" fmla="*/ 20 w 29"/>
                  <a:gd name="T9" fmla="*/ 27 h 29"/>
                  <a:gd name="T10" fmla="*/ 25 w 29"/>
                  <a:gd name="T11" fmla="*/ 24 h 29"/>
                  <a:gd name="T12" fmla="*/ 27 w 29"/>
                  <a:gd name="T13" fmla="*/ 10 h 29"/>
                  <a:gd name="T14" fmla="*/ 27 w 29"/>
                  <a:gd name="T15" fmla="*/ 8 h 29"/>
                  <a:gd name="T16" fmla="*/ 24 w 29"/>
                  <a:gd name="T17"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9">
                    <a:moveTo>
                      <a:pt x="24" y="5"/>
                    </a:moveTo>
                    <a:cubicBezTo>
                      <a:pt x="19" y="0"/>
                      <a:pt x="10" y="0"/>
                      <a:pt x="5" y="5"/>
                    </a:cubicBezTo>
                    <a:cubicBezTo>
                      <a:pt x="0" y="11"/>
                      <a:pt x="1" y="19"/>
                      <a:pt x="6" y="24"/>
                    </a:cubicBezTo>
                    <a:cubicBezTo>
                      <a:pt x="9" y="27"/>
                      <a:pt x="14" y="29"/>
                      <a:pt x="18" y="28"/>
                    </a:cubicBezTo>
                    <a:cubicBezTo>
                      <a:pt x="18" y="27"/>
                      <a:pt x="19" y="27"/>
                      <a:pt x="20" y="27"/>
                    </a:cubicBezTo>
                    <a:cubicBezTo>
                      <a:pt x="21" y="26"/>
                      <a:pt x="23" y="25"/>
                      <a:pt x="25" y="24"/>
                    </a:cubicBezTo>
                    <a:cubicBezTo>
                      <a:pt x="28" y="20"/>
                      <a:pt x="29" y="14"/>
                      <a:pt x="27" y="10"/>
                    </a:cubicBezTo>
                    <a:cubicBezTo>
                      <a:pt x="27" y="9"/>
                      <a:pt x="27" y="9"/>
                      <a:pt x="27" y="8"/>
                    </a:cubicBezTo>
                    <a:cubicBezTo>
                      <a:pt x="26" y="7"/>
                      <a:pt x="25" y="6"/>
                      <a:pt x="2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8" name="Freeform 36"/>
              <p:cNvSpPr>
                <a:spLocks/>
              </p:cNvSpPr>
              <p:nvPr/>
            </p:nvSpPr>
            <p:spPr bwMode="auto">
              <a:xfrm>
                <a:off x="5940" y="2568"/>
                <a:ext cx="69" cy="68"/>
              </a:xfrm>
              <a:custGeom>
                <a:avLst/>
                <a:gdLst>
                  <a:gd name="T0" fmla="*/ 4 w 29"/>
                  <a:gd name="T1" fmla="*/ 23 h 29"/>
                  <a:gd name="T2" fmla="*/ 5 w 29"/>
                  <a:gd name="T3" fmla="*/ 24 h 29"/>
                  <a:gd name="T4" fmla="*/ 5 w 29"/>
                  <a:gd name="T5" fmla="*/ 24 h 29"/>
                  <a:gd name="T6" fmla="*/ 24 w 29"/>
                  <a:gd name="T7" fmla="*/ 23 h 29"/>
                  <a:gd name="T8" fmla="*/ 23 w 29"/>
                  <a:gd name="T9" fmla="*/ 5 h 29"/>
                  <a:gd name="T10" fmla="*/ 4 w 29"/>
                  <a:gd name="T11" fmla="*/ 5 h 29"/>
                  <a:gd name="T12" fmla="*/ 4 w 29"/>
                  <a:gd name="T13" fmla="*/ 5 h 29"/>
                  <a:gd name="T14" fmla="*/ 3 w 29"/>
                  <a:gd name="T15" fmla="*/ 7 h 29"/>
                  <a:gd name="T16" fmla="*/ 4 w 29"/>
                  <a:gd name="T1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9">
                    <a:moveTo>
                      <a:pt x="4" y="23"/>
                    </a:moveTo>
                    <a:cubicBezTo>
                      <a:pt x="4" y="23"/>
                      <a:pt x="5" y="24"/>
                      <a:pt x="5" y="24"/>
                    </a:cubicBezTo>
                    <a:cubicBezTo>
                      <a:pt x="5" y="24"/>
                      <a:pt x="5" y="24"/>
                      <a:pt x="5" y="24"/>
                    </a:cubicBezTo>
                    <a:cubicBezTo>
                      <a:pt x="11" y="29"/>
                      <a:pt x="19" y="29"/>
                      <a:pt x="24" y="23"/>
                    </a:cubicBezTo>
                    <a:cubicBezTo>
                      <a:pt x="29" y="18"/>
                      <a:pt x="29" y="10"/>
                      <a:pt x="23" y="5"/>
                    </a:cubicBezTo>
                    <a:cubicBezTo>
                      <a:pt x="18" y="0"/>
                      <a:pt x="9" y="0"/>
                      <a:pt x="4" y="5"/>
                    </a:cubicBezTo>
                    <a:cubicBezTo>
                      <a:pt x="4" y="5"/>
                      <a:pt x="4" y="5"/>
                      <a:pt x="4" y="5"/>
                    </a:cubicBezTo>
                    <a:cubicBezTo>
                      <a:pt x="4" y="6"/>
                      <a:pt x="4" y="6"/>
                      <a:pt x="3" y="7"/>
                    </a:cubicBezTo>
                    <a:cubicBezTo>
                      <a:pt x="0" y="12"/>
                      <a:pt x="0" y="19"/>
                      <a:pt x="4"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9" name="Freeform 37"/>
              <p:cNvSpPr>
                <a:spLocks/>
              </p:cNvSpPr>
              <p:nvPr/>
            </p:nvSpPr>
            <p:spPr bwMode="auto">
              <a:xfrm>
                <a:off x="5292" y="3407"/>
                <a:ext cx="69" cy="67"/>
              </a:xfrm>
              <a:custGeom>
                <a:avLst/>
                <a:gdLst>
                  <a:gd name="T0" fmla="*/ 14 w 29"/>
                  <a:gd name="T1" fmla="*/ 0 h 28"/>
                  <a:gd name="T2" fmla="*/ 5 w 29"/>
                  <a:gd name="T3" fmla="*/ 4 h 28"/>
                  <a:gd name="T4" fmla="*/ 5 w 29"/>
                  <a:gd name="T5" fmla="*/ 23 h 28"/>
                  <a:gd name="T6" fmla="*/ 24 w 29"/>
                  <a:gd name="T7" fmla="*/ 22 h 28"/>
                  <a:gd name="T8" fmla="*/ 24 w 29"/>
                  <a:gd name="T9" fmla="*/ 3 h 28"/>
                  <a:gd name="T10" fmla="*/ 16 w 29"/>
                  <a:gd name="T11" fmla="*/ 0 h 28"/>
                  <a:gd name="T12" fmla="*/ 14 w 29"/>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 h="28">
                    <a:moveTo>
                      <a:pt x="14" y="0"/>
                    </a:moveTo>
                    <a:cubicBezTo>
                      <a:pt x="11" y="0"/>
                      <a:pt x="7" y="1"/>
                      <a:pt x="5" y="4"/>
                    </a:cubicBezTo>
                    <a:cubicBezTo>
                      <a:pt x="0" y="9"/>
                      <a:pt x="0" y="18"/>
                      <a:pt x="5" y="23"/>
                    </a:cubicBezTo>
                    <a:cubicBezTo>
                      <a:pt x="11" y="28"/>
                      <a:pt x="19" y="27"/>
                      <a:pt x="24" y="22"/>
                    </a:cubicBezTo>
                    <a:cubicBezTo>
                      <a:pt x="29" y="17"/>
                      <a:pt x="29" y="8"/>
                      <a:pt x="24" y="3"/>
                    </a:cubicBezTo>
                    <a:cubicBezTo>
                      <a:pt x="21" y="1"/>
                      <a:pt x="19" y="0"/>
                      <a:pt x="16" y="0"/>
                    </a:cubicBezTo>
                    <a:cubicBezTo>
                      <a:pt x="15"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0" name="Freeform 38"/>
              <p:cNvSpPr>
                <a:spLocks/>
              </p:cNvSpPr>
              <p:nvPr/>
            </p:nvSpPr>
            <p:spPr bwMode="auto">
              <a:xfrm>
                <a:off x="5394" y="3774"/>
                <a:ext cx="669" cy="929"/>
              </a:xfrm>
              <a:custGeom>
                <a:avLst/>
                <a:gdLst>
                  <a:gd name="T0" fmla="*/ 0 w 283"/>
                  <a:gd name="T1" fmla="*/ 392 h 393"/>
                  <a:gd name="T2" fmla="*/ 1 w 283"/>
                  <a:gd name="T3" fmla="*/ 392 h 393"/>
                  <a:gd name="T4" fmla="*/ 1 w 283"/>
                  <a:gd name="T5" fmla="*/ 393 h 393"/>
                  <a:gd name="T6" fmla="*/ 283 w 283"/>
                  <a:gd name="T7" fmla="*/ 1 h 393"/>
                  <a:gd name="T8" fmla="*/ 282 w 283"/>
                  <a:gd name="T9" fmla="*/ 0 h 393"/>
                  <a:gd name="T10" fmla="*/ 0 w 283"/>
                  <a:gd name="T11" fmla="*/ 392 h 393"/>
                </a:gdLst>
                <a:ahLst/>
                <a:cxnLst>
                  <a:cxn ang="0">
                    <a:pos x="T0" y="T1"/>
                  </a:cxn>
                  <a:cxn ang="0">
                    <a:pos x="T2" y="T3"/>
                  </a:cxn>
                  <a:cxn ang="0">
                    <a:pos x="T4" y="T5"/>
                  </a:cxn>
                  <a:cxn ang="0">
                    <a:pos x="T6" y="T7"/>
                  </a:cxn>
                  <a:cxn ang="0">
                    <a:pos x="T8" y="T9"/>
                  </a:cxn>
                  <a:cxn ang="0">
                    <a:pos x="T10" y="T11"/>
                  </a:cxn>
                </a:cxnLst>
                <a:rect l="0" t="0" r="r" b="b"/>
                <a:pathLst>
                  <a:path w="283" h="393">
                    <a:moveTo>
                      <a:pt x="0" y="392"/>
                    </a:moveTo>
                    <a:cubicBezTo>
                      <a:pt x="0" y="392"/>
                      <a:pt x="1" y="392"/>
                      <a:pt x="1" y="392"/>
                    </a:cubicBezTo>
                    <a:cubicBezTo>
                      <a:pt x="1" y="393"/>
                      <a:pt x="1" y="393"/>
                      <a:pt x="1" y="393"/>
                    </a:cubicBezTo>
                    <a:cubicBezTo>
                      <a:pt x="283" y="1"/>
                      <a:pt x="283" y="1"/>
                      <a:pt x="283" y="1"/>
                    </a:cubicBezTo>
                    <a:cubicBezTo>
                      <a:pt x="283" y="1"/>
                      <a:pt x="283" y="0"/>
                      <a:pt x="282" y="0"/>
                    </a:cubicBezTo>
                    <a:lnTo>
                      <a:pt x="0"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1" name="Freeform 39"/>
              <p:cNvSpPr>
                <a:spLocks/>
              </p:cNvSpPr>
              <p:nvPr/>
            </p:nvSpPr>
            <p:spPr bwMode="auto">
              <a:xfrm>
                <a:off x="4869" y="3861"/>
                <a:ext cx="496" cy="840"/>
              </a:xfrm>
              <a:custGeom>
                <a:avLst/>
                <a:gdLst>
                  <a:gd name="T0" fmla="*/ 1 w 210"/>
                  <a:gd name="T1" fmla="*/ 0 h 355"/>
                  <a:gd name="T2" fmla="*/ 0 w 210"/>
                  <a:gd name="T3" fmla="*/ 1 h 355"/>
                  <a:gd name="T4" fmla="*/ 209 w 210"/>
                  <a:gd name="T5" fmla="*/ 355 h 355"/>
                  <a:gd name="T6" fmla="*/ 210 w 210"/>
                  <a:gd name="T7" fmla="*/ 354 h 355"/>
                  <a:gd name="T8" fmla="*/ 1 w 210"/>
                  <a:gd name="T9" fmla="*/ 0 h 355"/>
                </a:gdLst>
                <a:ahLst/>
                <a:cxnLst>
                  <a:cxn ang="0">
                    <a:pos x="T0" y="T1"/>
                  </a:cxn>
                  <a:cxn ang="0">
                    <a:pos x="T2" y="T3"/>
                  </a:cxn>
                  <a:cxn ang="0">
                    <a:pos x="T4" y="T5"/>
                  </a:cxn>
                  <a:cxn ang="0">
                    <a:pos x="T6" y="T7"/>
                  </a:cxn>
                  <a:cxn ang="0">
                    <a:pos x="T8" y="T9"/>
                  </a:cxn>
                </a:cxnLst>
                <a:rect l="0" t="0" r="r" b="b"/>
                <a:pathLst>
                  <a:path w="210" h="355">
                    <a:moveTo>
                      <a:pt x="1" y="0"/>
                    </a:moveTo>
                    <a:cubicBezTo>
                      <a:pt x="1" y="0"/>
                      <a:pt x="0" y="1"/>
                      <a:pt x="0" y="1"/>
                    </a:cubicBezTo>
                    <a:cubicBezTo>
                      <a:pt x="209" y="355"/>
                      <a:pt x="209" y="355"/>
                      <a:pt x="209" y="355"/>
                    </a:cubicBezTo>
                    <a:cubicBezTo>
                      <a:pt x="209" y="355"/>
                      <a:pt x="210" y="354"/>
                      <a:pt x="210" y="35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2" name="Freeform 40"/>
              <p:cNvSpPr>
                <a:spLocks/>
              </p:cNvSpPr>
              <p:nvPr/>
            </p:nvSpPr>
            <p:spPr bwMode="auto">
              <a:xfrm>
                <a:off x="6101" y="3757"/>
                <a:ext cx="778" cy="686"/>
              </a:xfrm>
              <a:custGeom>
                <a:avLst/>
                <a:gdLst>
                  <a:gd name="T0" fmla="*/ 0 w 329"/>
                  <a:gd name="T1" fmla="*/ 0 h 290"/>
                  <a:gd name="T2" fmla="*/ 0 w 329"/>
                  <a:gd name="T3" fmla="*/ 2 h 290"/>
                  <a:gd name="T4" fmla="*/ 328 w 329"/>
                  <a:gd name="T5" fmla="*/ 290 h 290"/>
                  <a:gd name="T6" fmla="*/ 329 w 329"/>
                  <a:gd name="T7" fmla="*/ 290 h 290"/>
                  <a:gd name="T8" fmla="*/ 0 w 329"/>
                  <a:gd name="T9" fmla="*/ 0 h 290"/>
                </a:gdLst>
                <a:ahLst/>
                <a:cxnLst>
                  <a:cxn ang="0">
                    <a:pos x="T0" y="T1"/>
                  </a:cxn>
                  <a:cxn ang="0">
                    <a:pos x="T2" y="T3"/>
                  </a:cxn>
                  <a:cxn ang="0">
                    <a:pos x="T4" y="T5"/>
                  </a:cxn>
                  <a:cxn ang="0">
                    <a:pos x="T6" y="T7"/>
                  </a:cxn>
                  <a:cxn ang="0">
                    <a:pos x="T8" y="T9"/>
                  </a:cxn>
                </a:cxnLst>
                <a:rect l="0" t="0" r="r" b="b"/>
                <a:pathLst>
                  <a:path w="329" h="290">
                    <a:moveTo>
                      <a:pt x="0" y="0"/>
                    </a:moveTo>
                    <a:cubicBezTo>
                      <a:pt x="0" y="1"/>
                      <a:pt x="0" y="1"/>
                      <a:pt x="0" y="2"/>
                    </a:cubicBezTo>
                    <a:cubicBezTo>
                      <a:pt x="328" y="290"/>
                      <a:pt x="328" y="290"/>
                      <a:pt x="328" y="290"/>
                    </a:cubicBezTo>
                    <a:cubicBezTo>
                      <a:pt x="328" y="290"/>
                      <a:pt x="328" y="290"/>
                      <a:pt x="329" y="29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3" name="Freeform 41"/>
              <p:cNvSpPr>
                <a:spLocks/>
              </p:cNvSpPr>
              <p:nvPr/>
            </p:nvSpPr>
            <p:spPr bwMode="auto">
              <a:xfrm>
                <a:off x="6905" y="4046"/>
                <a:ext cx="314" cy="397"/>
              </a:xfrm>
              <a:custGeom>
                <a:avLst/>
                <a:gdLst>
                  <a:gd name="T0" fmla="*/ 132 w 133"/>
                  <a:gd name="T1" fmla="*/ 0 h 168"/>
                  <a:gd name="T2" fmla="*/ 0 w 133"/>
                  <a:gd name="T3" fmla="*/ 167 h 168"/>
                  <a:gd name="T4" fmla="*/ 1 w 133"/>
                  <a:gd name="T5" fmla="*/ 168 h 168"/>
                  <a:gd name="T6" fmla="*/ 133 w 133"/>
                  <a:gd name="T7" fmla="*/ 2 h 168"/>
                  <a:gd name="T8" fmla="*/ 132 w 133"/>
                  <a:gd name="T9" fmla="*/ 0 h 168"/>
                </a:gdLst>
                <a:ahLst/>
                <a:cxnLst>
                  <a:cxn ang="0">
                    <a:pos x="T0" y="T1"/>
                  </a:cxn>
                  <a:cxn ang="0">
                    <a:pos x="T2" y="T3"/>
                  </a:cxn>
                  <a:cxn ang="0">
                    <a:pos x="T4" y="T5"/>
                  </a:cxn>
                  <a:cxn ang="0">
                    <a:pos x="T6" y="T7"/>
                  </a:cxn>
                  <a:cxn ang="0">
                    <a:pos x="T8" y="T9"/>
                  </a:cxn>
                </a:cxnLst>
                <a:rect l="0" t="0" r="r" b="b"/>
                <a:pathLst>
                  <a:path w="133" h="168">
                    <a:moveTo>
                      <a:pt x="132" y="0"/>
                    </a:moveTo>
                    <a:cubicBezTo>
                      <a:pt x="0" y="167"/>
                      <a:pt x="0" y="167"/>
                      <a:pt x="0" y="167"/>
                    </a:cubicBezTo>
                    <a:cubicBezTo>
                      <a:pt x="0" y="167"/>
                      <a:pt x="1" y="167"/>
                      <a:pt x="1" y="168"/>
                    </a:cubicBezTo>
                    <a:cubicBezTo>
                      <a:pt x="133" y="2"/>
                      <a:pt x="133" y="2"/>
                      <a:pt x="133" y="2"/>
                    </a:cubicBezTo>
                    <a:cubicBezTo>
                      <a:pt x="133" y="1"/>
                      <a:pt x="132" y="1"/>
                      <a:pt x="1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4" name="Freeform 42"/>
              <p:cNvSpPr>
                <a:spLocks/>
              </p:cNvSpPr>
              <p:nvPr/>
            </p:nvSpPr>
            <p:spPr bwMode="auto">
              <a:xfrm>
                <a:off x="5119" y="4746"/>
                <a:ext cx="242" cy="276"/>
              </a:xfrm>
              <a:custGeom>
                <a:avLst/>
                <a:gdLst>
                  <a:gd name="T0" fmla="*/ 101 w 102"/>
                  <a:gd name="T1" fmla="*/ 0 h 117"/>
                  <a:gd name="T2" fmla="*/ 0 w 102"/>
                  <a:gd name="T3" fmla="*/ 116 h 117"/>
                  <a:gd name="T4" fmla="*/ 1 w 102"/>
                  <a:gd name="T5" fmla="*/ 117 h 117"/>
                  <a:gd name="T6" fmla="*/ 102 w 102"/>
                  <a:gd name="T7" fmla="*/ 0 h 117"/>
                  <a:gd name="T8" fmla="*/ 102 w 102"/>
                  <a:gd name="T9" fmla="*/ 0 h 117"/>
                  <a:gd name="T10" fmla="*/ 101 w 102"/>
                  <a:gd name="T11" fmla="*/ 0 h 117"/>
                </a:gdLst>
                <a:ahLst/>
                <a:cxnLst>
                  <a:cxn ang="0">
                    <a:pos x="T0" y="T1"/>
                  </a:cxn>
                  <a:cxn ang="0">
                    <a:pos x="T2" y="T3"/>
                  </a:cxn>
                  <a:cxn ang="0">
                    <a:pos x="T4" y="T5"/>
                  </a:cxn>
                  <a:cxn ang="0">
                    <a:pos x="T6" y="T7"/>
                  </a:cxn>
                  <a:cxn ang="0">
                    <a:pos x="T8" y="T9"/>
                  </a:cxn>
                  <a:cxn ang="0">
                    <a:pos x="T10" y="T11"/>
                  </a:cxn>
                </a:cxnLst>
                <a:rect l="0" t="0" r="r" b="b"/>
                <a:pathLst>
                  <a:path w="102" h="117">
                    <a:moveTo>
                      <a:pt x="101" y="0"/>
                    </a:moveTo>
                    <a:cubicBezTo>
                      <a:pt x="0" y="116"/>
                      <a:pt x="0" y="116"/>
                      <a:pt x="0" y="116"/>
                    </a:cubicBezTo>
                    <a:cubicBezTo>
                      <a:pt x="0" y="116"/>
                      <a:pt x="1" y="117"/>
                      <a:pt x="1" y="117"/>
                    </a:cubicBezTo>
                    <a:cubicBezTo>
                      <a:pt x="102" y="0"/>
                      <a:pt x="102" y="0"/>
                      <a:pt x="102" y="0"/>
                    </a:cubicBezTo>
                    <a:cubicBezTo>
                      <a:pt x="102" y="0"/>
                      <a:pt x="102" y="0"/>
                      <a:pt x="102" y="0"/>
                    </a:cubicBezTo>
                    <a:cubicBezTo>
                      <a:pt x="102" y="0"/>
                      <a:pt x="10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5" name="Freeform 43"/>
              <p:cNvSpPr>
                <a:spLocks/>
              </p:cNvSpPr>
              <p:nvPr/>
            </p:nvSpPr>
            <p:spPr bwMode="auto">
              <a:xfrm>
                <a:off x="4829" y="3807"/>
                <a:ext cx="59" cy="59"/>
              </a:xfrm>
              <a:custGeom>
                <a:avLst/>
                <a:gdLst>
                  <a:gd name="T0" fmla="*/ 23 w 25"/>
                  <a:gd name="T1" fmla="*/ 20 h 25"/>
                  <a:gd name="T2" fmla="*/ 25 w 25"/>
                  <a:gd name="T3" fmla="*/ 11 h 25"/>
                  <a:gd name="T4" fmla="*/ 25 w 25"/>
                  <a:gd name="T5" fmla="*/ 10 h 25"/>
                  <a:gd name="T6" fmla="*/ 21 w 25"/>
                  <a:gd name="T7" fmla="*/ 3 h 25"/>
                  <a:gd name="T8" fmla="*/ 11 w 25"/>
                  <a:gd name="T9" fmla="*/ 1 h 25"/>
                  <a:gd name="T10" fmla="*/ 9 w 25"/>
                  <a:gd name="T11" fmla="*/ 1 h 25"/>
                  <a:gd name="T12" fmla="*/ 4 w 25"/>
                  <a:gd name="T13" fmla="*/ 5 h 25"/>
                  <a:gd name="T14" fmla="*/ 6 w 25"/>
                  <a:gd name="T15" fmla="*/ 22 h 25"/>
                  <a:gd name="T16" fmla="*/ 17 w 25"/>
                  <a:gd name="T17" fmla="*/ 24 h 25"/>
                  <a:gd name="T18" fmla="*/ 18 w 25"/>
                  <a:gd name="T19" fmla="*/ 23 h 25"/>
                  <a:gd name="T20" fmla="*/ 23 w 25"/>
                  <a:gd name="T2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5">
                    <a:moveTo>
                      <a:pt x="23" y="20"/>
                    </a:moveTo>
                    <a:cubicBezTo>
                      <a:pt x="25" y="17"/>
                      <a:pt x="25" y="14"/>
                      <a:pt x="25" y="11"/>
                    </a:cubicBezTo>
                    <a:cubicBezTo>
                      <a:pt x="25" y="10"/>
                      <a:pt x="25" y="10"/>
                      <a:pt x="25" y="10"/>
                    </a:cubicBezTo>
                    <a:cubicBezTo>
                      <a:pt x="24" y="7"/>
                      <a:pt x="23" y="5"/>
                      <a:pt x="21" y="3"/>
                    </a:cubicBezTo>
                    <a:cubicBezTo>
                      <a:pt x="18" y="1"/>
                      <a:pt x="14" y="0"/>
                      <a:pt x="11" y="1"/>
                    </a:cubicBezTo>
                    <a:cubicBezTo>
                      <a:pt x="10" y="1"/>
                      <a:pt x="10" y="1"/>
                      <a:pt x="9" y="1"/>
                    </a:cubicBezTo>
                    <a:cubicBezTo>
                      <a:pt x="7" y="2"/>
                      <a:pt x="5" y="3"/>
                      <a:pt x="4" y="5"/>
                    </a:cubicBezTo>
                    <a:cubicBezTo>
                      <a:pt x="0" y="10"/>
                      <a:pt x="0" y="18"/>
                      <a:pt x="6" y="22"/>
                    </a:cubicBezTo>
                    <a:cubicBezTo>
                      <a:pt x="9" y="24"/>
                      <a:pt x="13" y="25"/>
                      <a:pt x="17" y="24"/>
                    </a:cubicBezTo>
                    <a:cubicBezTo>
                      <a:pt x="17" y="24"/>
                      <a:pt x="18" y="23"/>
                      <a:pt x="18" y="23"/>
                    </a:cubicBezTo>
                    <a:cubicBezTo>
                      <a:pt x="20" y="22"/>
                      <a:pt x="21" y="21"/>
                      <a:pt x="2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6" name="Freeform 44"/>
              <p:cNvSpPr>
                <a:spLocks/>
              </p:cNvSpPr>
              <p:nvPr/>
            </p:nvSpPr>
            <p:spPr bwMode="auto">
              <a:xfrm>
                <a:off x="5346" y="4694"/>
                <a:ext cx="64" cy="61"/>
              </a:xfrm>
              <a:custGeom>
                <a:avLst/>
                <a:gdLst>
                  <a:gd name="T0" fmla="*/ 20 w 27"/>
                  <a:gd name="T1" fmla="*/ 3 h 26"/>
                  <a:gd name="T2" fmla="*/ 8 w 27"/>
                  <a:gd name="T3" fmla="*/ 2 h 26"/>
                  <a:gd name="T4" fmla="*/ 7 w 27"/>
                  <a:gd name="T5" fmla="*/ 3 h 26"/>
                  <a:gd name="T6" fmla="*/ 4 w 27"/>
                  <a:gd name="T7" fmla="*/ 5 h 26"/>
                  <a:gd name="T8" fmla="*/ 5 w 27"/>
                  <a:gd name="T9" fmla="*/ 22 h 26"/>
                  <a:gd name="T10" fmla="*/ 6 w 27"/>
                  <a:gd name="T11" fmla="*/ 22 h 26"/>
                  <a:gd name="T12" fmla="*/ 6 w 27"/>
                  <a:gd name="T13" fmla="*/ 22 h 26"/>
                  <a:gd name="T14" fmla="*/ 23 w 27"/>
                  <a:gd name="T15" fmla="*/ 20 h 26"/>
                  <a:gd name="T16" fmla="*/ 21 w 27"/>
                  <a:gd name="T17" fmla="*/ 4 h 26"/>
                  <a:gd name="T18" fmla="*/ 21 w 27"/>
                  <a:gd name="T19" fmla="*/ 3 h 26"/>
                  <a:gd name="T20" fmla="*/ 20 w 27"/>
                  <a:gd name="T21"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6">
                    <a:moveTo>
                      <a:pt x="20" y="3"/>
                    </a:moveTo>
                    <a:cubicBezTo>
                      <a:pt x="16" y="0"/>
                      <a:pt x="12" y="0"/>
                      <a:pt x="8" y="2"/>
                    </a:cubicBezTo>
                    <a:cubicBezTo>
                      <a:pt x="8" y="2"/>
                      <a:pt x="7" y="3"/>
                      <a:pt x="7" y="3"/>
                    </a:cubicBezTo>
                    <a:cubicBezTo>
                      <a:pt x="6" y="4"/>
                      <a:pt x="5" y="4"/>
                      <a:pt x="4" y="5"/>
                    </a:cubicBezTo>
                    <a:cubicBezTo>
                      <a:pt x="0" y="10"/>
                      <a:pt x="1" y="17"/>
                      <a:pt x="5" y="22"/>
                    </a:cubicBezTo>
                    <a:cubicBezTo>
                      <a:pt x="5" y="22"/>
                      <a:pt x="6" y="22"/>
                      <a:pt x="6" y="22"/>
                    </a:cubicBezTo>
                    <a:cubicBezTo>
                      <a:pt x="6" y="22"/>
                      <a:pt x="6" y="22"/>
                      <a:pt x="6" y="22"/>
                    </a:cubicBezTo>
                    <a:cubicBezTo>
                      <a:pt x="11" y="26"/>
                      <a:pt x="19" y="26"/>
                      <a:pt x="23" y="20"/>
                    </a:cubicBezTo>
                    <a:cubicBezTo>
                      <a:pt x="27" y="15"/>
                      <a:pt x="26" y="8"/>
                      <a:pt x="21" y="4"/>
                    </a:cubicBezTo>
                    <a:cubicBezTo>
                      <a:pt x="21" y="4"/>
                      <a:pt x="21" y="4"/>
                      <a:pt x="21" y="3"/>
                    </a:cubicBezTo>
                    <a:cubicBezTo>
                      <a:pt x="21" y="3"/>
                      <a:pt x="20" y="3"/>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7" name="Freeform 45"/>
              <p:cNvSpPr>
                <a:spLocks/>
              </p:cNvSpPr>
              <p:nvPr/>
            </p:nvSpPr>
            <p:spPr bwMode="auto">
              <a:xfrm>
                <a:off x="5067" y="5006"/>
                <a:ext cx="62" cy="66"/>
              </a:xfrm>
              <a:custGeom>
                <a:avLst/>
                <a:gdLst>
                  <a:gd name="T0" fmla="*/ 21 w 26"/>
                  <a:gd name="T1" fmla="*/ 5 h 28"/>
                  <a:gd name="T2" fmla="*/ 4 w 26"/>
                  <a:gd name="T3" fmla="*/ 6 h 28"/>
                  <a:gd name="T4" fmla="*/ 6 w 26"/>
                  <a:gd name="T5" fmla="*/ 23 h 28"/>
                  <a:gd name="T6" fmla="*/ 23 w 26"/>
                  <a:gd name="T7" fmla="*/ 21 h 28"/>
                  <a:gd name="T8" fmla="*/ 23 w 26"/>
                  <a:gd name="T9" fmla="*/ 7 h 28"/>
                  <a:gd name="T10" fmla="*/ 22 w 26"/>
                  <a:gd name="T11" fmla="*/ 6 h 28"/>
                  <a:gd name="T12" fmla="*/ 21 w 26"/>
                  <a:gd name="T13" fmla="*/ 5 h 28"/>
                </a:gdLst>
                <a:ahLst/>
                <a:cxnLst>
                  <a:cxn ang="0">
                    <a:pos x="T0" y="T1"/>
                  </a:cxn>
                  <a:cxn ang="0">
                    <a:pos x="T2" y="T3"/>
                  </a:cxn>
                  <a:cxn ang="0">
                    <a:pos x="T4" y="T5"/>
                  </a:cxn>
                  <a:cxn ang="0">
                    <a:pos x="T6" y="T7"/>
                  </a:cxn>
                  <a:cxn ang="0">
                    <a:pos x="T8" y="T9"/>
                  </a:cxn>
                  <a:cxn ang="0">
                    <a:pos x="T10" y="T11"/>
                  </a:cxn>
                  <a:cxn ang="0">
                    <a:pos x="T12" y="T13"/>
                  </a:cxn>
                </a:cxnLst>
                <a:rect l="0" t="0" r="r" b="b"/>
                <a:pathLst>
                  <a:path w="26" h="28">
                    <a:moveTo>
                      <a:pt x="21" y="5"/>
                    </a:moveTo>
                    <a:cubicBezTo>
                      <a:pt x="15" y="0"/>
                      <a:pt x="8" y="1"/>
                      <a:pt x="4" y="6"/>
                    </a:cubicBezTo>
                    <a:cubicBezTo>
                      <a:pt x="0" y="12"/>
                      <a:pt x="0" y="19"/>
                      <a:pt x="6" y="23"/>
                    </a:cubicBezTo>
                    <a:cubicBezTo>
                      <a:pt x="11" y="28"/>
                      <a:pt x="18" y="27"/>
                      <a:pt x="23" y="21"/>
                    </a:cubicBezTo>
                    <a:cubicBezTo>
                      <a:pt x="26" y="17"/>
                      <a:pt x="26" y="11"/>
                      <a:pt x="23" y="7"/>
                    </a:cubicBezTo>
                    <a:cubicBezTo>
                      <a:pt x="23" y="7"/>
                      <a:pt x="22" y="6"/>
                      <a:pt x="22" y="6"/>
                    </a:cubicBezTo>
                    <a:cubicBezTo>
                      <a:pt x="22" y="5"/>
                      <a:pt x="21" y="5"/>
                      <a:pt x="2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8" name="Freeform 46"/>
              <p:cNvSpPr>
                <a:spLocks/>
              </p:cNvSpPr>
              <p:nvPr/>
            </p:nvSpPr>
            <p:spPr bwMode="auto">
              <a:xfrm>
                <a:off x="6046" y="3717"/>
                <a:ext cx="60" cy="64"/>
              </a:xfrm>
              <a:custGeom>
                <a:avLst/>
                <a:gdLst>
                  <a:gd name="T0" fmla="*/ 19 w 25"/>
                  <a:gd name="T1" fmla="*/ 4 h 27"/>
                  <a:gd name="T2" fmla="*/ 2 w 25"/>
                  <a:gd name="T3" fmla="*/ 6 h 27"/>
                  <a:gd name="T4" fmla="*/ 0 w 25"/>
                  <a:gd name="T5" fmla="*/ 12 h 27"/>
                  <a:gd name="T6" fmla="*/ 0 w 25"/>
                  <a:gd name="T7" fmla="*/ 13 h 27"/>
                  <a:gd name="T8" fmla="*/ 4 w 25"/>
                  <a:gd name="T9" fmla="*/ 23 h 27"/>
                  <a:gd name="T10" fmla="*/ 6 w 25"/>
                  <a:gd name="T11" fmla="*/ 24 h 27"/>
                  <a:gd name="T12" fmla="*/ 7 w 25"/>
                  <a:gd name="T13" fmla="*/ 25 h 27"/>
                  <a:gd name="T14" fmla="*/ 21 w 25"/>
                  <a:gd name="T15" fmla="*/ 21 h 27"/>
                  <a:gd name="T16" fmla="*/ 23 w 25"/>
                  <a:gd name="T17" fmla="*/ 19 h 27"/>
                  <a:gd name="T18" fmla="*/ 23 w 25"/>
                  <a:gd name="T19" fmla="*/ 17 h 27"/>
                  <a:gd name="T20" fmla="*/ 19 w 25"/>
                  <a:gd name="T21"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7">
                    <a:moveTo>
                      <a:pt x="19" y="4"/>
                    </a:moveTo>
                    <a:cubicBezTo>
                      <a:pt x="14" y="0"/>
                      <a:pt x="7" y="1"/>
                      <a:pt x="2" y="6"/>
                    </a:cubicBezTo>
                    <a:cubicBezTo>
                      <a:pt x="1" y="8"/>
                      <a:pt x="0" y="10"/>
                      <a:pt x="0" y="12"/>
                    </a:cubicBezTo>
                    <a:cubicBezTo>
                      <a:pt x="0" y="13"/>
                      <a:pt x="0" y="13"/>
                      <a:pt x="0" y="13"/>
                    </a:cubicBezTo>
                    <a:cubicBezTo>
                      <a:pt x="0" y="17"/>
                      <a:pt x="1" y="21"/>
                      <a:pt x="4" y="23"/>
                    </a:cubicBezTo>
                    <a:cubicBezTo>
                      <a:pt x="5" y="24"/>
                      <a:pt x="6" y="24"/>
                      <a:pt x="6" y="24"/>
                    </a:cubicBezTo>
                    <a:cubicBezTo>
                      <a:pt x="7" y="24"/>
                      <a:pt x="7" y="25"/>
                      <a:pt x="7" y="25"/>
                    </a:cubicBezTo>
                    <a:cubicBezTo>
                      <a:pt x="12" y="27"/>
                      <a:pt x="18" y="25"/>
                      <a:pt x="21" y="21"/>
                    </a:cubicBezTo>
                    <a:cubicBezTo>
                      <a:pt x="22" y="20"/>
                      <a:pt x="22" y="19"/>
                      <a:pt x="23" y="19"/>
                    </a:cubicBezTo>
                    <a:cubicBezTo>
                      <a:pt x="23" y="18"/>
                      <a:pt x="23" y="18"/>
                      <a:pt x="23" y="17"/>
                    </a:cubicBezTo>
                    <a:cubicBezTo>
                      <a:pt x="25" y="13"/>
                      <a:pt x="23" y="7"/>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7" name="Freeform 47"/>
              <p:cNvSpPr>
                <a:spLocks/>
              </p:cNvSpPr>
              <p:nvPr/>
            </p:nvSpPr>
            <p:spPr bwMode="auto">
              <a:xfrm>
                <a:off x="6860" y="4436"/>
                <a:ext cx="64" cy="61"/>
              </a:xfrm>
              <a:custGeom>
                <a:avLst/>
                <a:gdLst>
                  <a:gd name="T0" fmla="*/ 8 w 27"/>
                  <a:gd name="T1" fmla="*/ 3 h 26"/>
                  <a:gd name="T2" fmla="*/ 7 w 27"/>
                  <a:gd name="T3" fmla="*/ 3 h 26"/>
                  <a:gd name="T4" fmla="*/ 4 w 27"/>
                  <a:gd name="T5" fmla="*/ 5 h 26"/>
                  <a:gd name="T6" fmla="*/ 6 w 27"/>
                  <a:gd name="T7" fmla="*/ 22 h 26"/>
                  <a:gd name="T8" fmla="*/ 23 w 27"/>
                  <a:gd name="T9" fmla="*/ 20 h 26"/>
                  <a:gd name="T10" fmla="*/ 21 w 27"/>
                  <a:gd name="T11" fmla="*/ 3 h 26"/>
                  <a:gd name="T12" fmla="*/ 20 w 27"/>
                  <a:gd name="T13" fmla="*/ 3 h 26"/>
                  <a:gd name="T14" fmla="*/ 19 w 27"/>
                  <a:gd name="T15" fmla="*/ 2 h 26"/>
                  <a:gd name="T16" fmla="*/ 8 w 27"/>
                  <a:gd name="T1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6">
                    <a:moveTo>
                      <a:pt x="8" y="3"/>
                    </a:moveTo>
                    <a:cubicBezTo>
                      <a:pt x="7" y="3"/>
                      <a:pt x="7" y="3"/>
                      <a:pt x="7" y="3"/>
                    </a:cubicBezTo>
                    <a:cubicBezTo>
                      <a:pt x="6" y="4"/>
                      <a:pt x="5" y="5"/>
                      <a:pt x="4" y="5"/>
                    </a:cubicBezTo>
                    <a:cubicBezTo>
                      <a:pt x="0" y="11"/>
                      <a:pt x="1" y="18"/>
                      <a:pt x="6" y="22"/>
                    </a:cubicBezTo>
                    <a:cubicBezTo>
                      <a:pt x="12" y="26"/>
                      <a:pt x="19" y="26"/>
                      <a:pt x="23" y="20"/>
                    </a:cubicBezTo>
                    <a:cubicBezTo>
                      <a:pt x="27" y="15"/>
                      <a:pt x="27" y="8"/>
                      <a:pt x="21" y="3"/>
                    </a:cubicBezTo>
                    <a:cubicBezTo>
                      <a:pt x="21" y="3"/>
                      <a:pt x="20" y="3"/>
                      <a:pt x="20" y="3"/>
                    </a:cubicBezTo>
                    <a:cubicBezTo>
                      <a:pt x="20" y="2"/>
                      <a:pt x="19" y="2"/>
                      <a:pt x="19" y="2"/>
                    </a:cubicBezTo>
                    <a:cubicBezTo>
                      <a:pt x="15" y="0"/>
                      <a:pt x="11" y="1"/>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8" name="Freeform 48"/>
              <p:cNvSpPr>
                <a:spLocks/>
              </p:cNvSpPr>
              <p:nvPr/>
            </p:nvSpPr>
            <p:spPr bwMode="auto">
              <a:xfrm>
                <a:off x="7212" y="4001"/>
                <a:ext cx="62" cy="64"/>
              </a:xfrm>
              <a:custGeom>
                <a:avLst/>
                <a:gdLst>
                  <a:gd name="T0" fmla="*/ 5 w 26"/>
                  <a:gd name="T1" fmla="*/ 23 h 27"/>
                  <a:gd name="T2" fmla="*/ 22 w 26"/>
                  <a:gd name="T3" fmla="*/ 21 h 27"/>
                  <a:gd name="T4" fmla="*/ 20 w 26"/>
                  <a:gd name="T5" fmla="*/ 4 h 27"/>
                  <a:gd name="T6" fmla="*/ 3 w 26"/>
                  <a:gd name="T7" fmla="*/ 6 h 27"/>
                  <a:gd name="T8" fmla="*/ 2 w 26"/>
                  <a:gd name="T9" fmla="*/ 19 h 27"/>
                  <a:gd name="T10" fmla="*/ 3 w 26"/>
                  <a:gd name="T11" fmla="*/ 21 h 27"/>
                  <a:gd name="T12" fmla="*/ 5 w 26"/>
                  <a:gd name="T13" fmla="*/ 23 h 27"/>
                </a:gdLst>
                <a:ahLst/>
                <a:cxnLst>
                  <a:cxn ang="0">
                    <a:pos x="T0" y="T1"/>
                  </a:cxn>
                  <a:cxn ang="0">
                    <a:pos x="T2" y="T3"/>
                  </a:cxn>
                  <a:cxn ang="0">
                    <a:pos x="T4" y="T5"/>
                  </a:cxn>
                  <a:cxn ang="0">
                    <a:pos x="T6" y="T7"/>
                  </a:cxn>
                  <a:cxn ang="0">
                    <a:pos x="T8" y="T9"/>
                  </a:cxn>
                  <a:cxn ang="0">
                    <a:pos x="T10" y="T11"/>
                  </a:cxn>
                  <a:cxn ang="0">
                    <a:pos x="T12" y="T13"/>
                  </a:cxn>
                </a:cxnLst>
                <a:rect l="0" t="0" r="r" b="b"/>
                <a:pathLst>
                  <a:path w="26" h="27">
                    <a:moveTo>
                      <a:pt x="5" y="23"/>
                    </a:moveTo>
                    <a:cubicBezTo>
                      <a:pt x="10" y="27"/>
                      <a:pt x="18" y="27"/>
                      <a:pt x="22" y="21"/>
                    </a:cubicBezTo>
                    <a:cubicBezTo>
                      <a:pt x="26" y="16"/>
                      <a:pt x="25" y="9"/>
                      <a:pt x="20" y="4"/>
                    </a:cubicBezTo>
                    <a:cubicBezTo>
                      <a:pt x="15" y="0"/>
                      <a:pt x="7" y="1"/>
                      <a:pt x="3" y="6"/>
                    </a:cubicBezTo>
                    <a:cubicBezTo>
                      <a:pt x="0" y="10"/>
                      <a:pt x="0" y="15"/>
                      <a:pt x="2" y="19"/>
                    </a:cubicBezTo>
                    <a:cubicBezTo>
                      <a:pt x="2" y="20"/>
                      <a:pt x="3" y="20"/>
                      <a:pt x="3" y="21"/>
                    </a:cubicBezTo>
                    <a:cubicBezTo>
                      <a:pt x="3" y="22"/>
                      <a:pt x="4" y="22"/>
                      <a:pt x="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9" name="Freeform 49"/>
              <p:cNvSpPr>
                <a:spLocks/>
              </p:cNvSpPr>
              <p:nvPr/>
            </p:nvSpPr>
            <p:spPr bwMode="auto">
              <a:xfrm>
                <a:off x="6318" y="-908"/>
                <a:ext cx="563" cy="776"/>
              </a:xfrm>
              <a:custGeom>
                <a:avLst/>
                <a:gdLst>
                  <a:gd name="T0" fmla="*/ 131 w 238"/>
                  <a:gd name="T1" fmla="*/ 180 h 328"/>
                  <a:gd name="T2" fmla="*/ 186 w 238"/>
                  <a:gd name="T3" fmla="*/ 0 h 328"/>
                  <a:gd name="T4" fmla="*/ 184 w 238"/>
                  <a:gd name="T5" fmla="*/ 0 h 328"/>
                  <a:gd name="T6" fmla="*/ 129 w 238"/>
                  <a:gd name="T7" fmla="*/ 179 h 328"/>
                  <a:gd name="T8" fmla="*/ 0 w 238"/>
                  <a:gd name="T9" fmla="*/ 154 h 328"/>
                  <a:gd name="T10" fmla="*/ 0 w 238"/>
                  <a:gd name="T11" fmla="*/ 155 h 328"/>
                  <a:gd name="T12" fmla="*/ 129 w 238"/>
                  <a:gd name="T13" fmla="*/ 181 h 328"/>
                  <a:gd name="T14" fmla="*/ 84 w 238"/>
                  <a:gd name="T15" fmla="*/ 328 h 328"/>
                  <a:gd name="T16" fmla="*/ 85 w 238"/>
                  <a:gd name="T17" fmla="*/ 328 h 328"/>
                  <a:gd name="T18" fmla="*/ 130 w 238"/>
                  <a:gd name="T19" fmla="*/ 181 h 328"/>
                  <a:gd name="T20" fmla="*/ 238 w 238"/>
                  <a:gd name="T21" fmla="*/ 203 h 328"/>
                  <a:gd name="T22" fmla="*/ 238 w 238"/>
                  <a:gd name="T23" fmla="*/ 201 h 328"/>
                  <a:gd name="T24" fmla="*/ 131 w 238"/>
                  <a:gd name="T25" fmla="*/ 18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8" h="328">
                    <a:moveTo>
                      <a:pt x="131" y="180"/>
                    </a:moveTo>
                    <a:cubicBezTo>
                      <a:pt x="186" y="0"/>
                      <a:pt x="186" y="0"/>
                      <a:pt x="186" y="0"/>
                    </a:cubicBezTo>
                    <a:cubicBezTo>
                      <a:pt x="185" y="0"/>
                      <a:pt x="185" y="0"/>
                      <a:pt x="184" y="0"/>
                    </a:cubicBezTo>
                    <a:cubicBezTo>
                      <a:pt x="129" y="179"/>
                      <a:pt x="129" y="179"/>
                      <a:pt x="129" y="179"/>
                    </a:cubicBezTo>
                    <a:cubicBezTo>
                      <a:pt x="0" y="154"/>
                      <a:pt x="0" y="154"/>
                      <a:pt x="0" y="154"/>
                    </a:cubicBezTo>
                    <a:cubicBezTo>
                      <a:pt x="0" y="154"/>
                      <a:pt x="0" y="155"/>
                      <a:pt x="0" y="155"/>
                    </a:cubicBezTo>
                    <a:cubicBezTo>
                      <a:pt x="129" y="181"/>
                      <a:pt x="129" y="181"/>
                      <a:pt x="129" y="181"/>
                    </a:cubicBezTo>
                    <a:cubicBezTo>
                      <a:pt x="84" y="328"/>
                      <a:pt x="84" y="328"/>
                      <a:pt x="84" y="328"/>
                    </a:cubicBezTo>
                    <a:cubicBezTo>
                      <a:pt x="84" y="328"/>
                      <a:pt x="85" y="328"/>
                      <a:pt x="85" y="328"/>
                    </a:cubicBezTo>
                    <a:cubicBezTo>
                      <a:pt x="130" y="181"/>
                      <a:pt x="130" y="181"/>
                      <a:pt x="130" y="181"/>
                    </a:cubicBezTo>
                    <a:cubicBezTo>
                      <a:pt x="238" y="203"/>
                      <a:pt x="238" y="203"/>
                      <a:pt x="238" y="203"/>
                    </a:cubicBezTo>
                    <a:cubicBezTo>
                      <a:pt x="238" y="202"/>
                      <a:pt x="238" y="202"/>
                      <a:pt x="238" y="201"/>
                    </a:cubicBezTo>
                    <a:lnTo>
                      <a:pt x="131"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0" name="Freeform 50"/>
              <p:cNvSpPr>
                <a:spLocks/>
              </p:cNvSpPr>
              <p:nvPr/>
            </p:nvSpPr>
            <p:spPr bwMode="auto">
              <a:xfrm>
                <a:off x="5351" y="-47"/>
                <a:ext cx="882" cy="1265"/>
              </a:xfrm>
              <a:custGeom>
                <a:avLst/>
                <a:gdLst>
                  <a:gd name="T0" fmla="*/ 235 w 373"/>
                  <a:gd name="T1" fmla="*/ 86 h 535"/>
                  <a:gd name="T2" fmla="*/ 279 w 373"/>
                  <a:gd name="T3" fmla="*/ 1 h 535"/>
                  <a:gd name="T4" fmla="*/ 278 w 373"/>
                  <a:gd name="T5" fmla="*/ 0 h 535"/>
                  <a:gd name="T6" fmla="*/ 234 w 373"/>
                  <a:gd name="T7" fmla="*/ 85 h 535"/>
                  <a:gd name="T8" fmla="*/ 118 w 373"/>
                  <a:gd name="T9" fmla="*/ 15 h 535"/>
                  <a:gd name="T10" fmla="*/ 118 w 373"/>
                  <a:gd name="T11" fmla="*/ 16 h 535"/>
                  <a:gd name="T12" fmla="*/ 233 w 373"/>
                  <a:gd name="T13" fmla="*/ 86 h 535"/>
                  <a:gd name="T14" fmla="*/ 0 w 373"/>
                  <a:gd name="T15" fmla="*/ 535 h 535"/>
                  <a:gd name="T16" fmla="*/ 1 w 373"/>
                  <a:gd name="T17" fmla="*/ 535 h 535"/>
                  <a:gd name="T18" fmla="*/ 234 w 373"/>
                  <a:gd name="T19" fmla="*/ 87 h 535"/>
                  <a:gd name="T20" fmla="*/ 372 w 373"/>
                  <a:gd name="T21" fmla="*/ 170 h 535"/>
                  <a:gd name="T22" fmla="*/ 373 w 373"/>
                  <a:gd name="T23" fmla="*/ 169 h 535"/>
                  <a:gd name="T24" fmla="*/ 235 w 373"/>
                  <a:gd name="T25" fmla="*/ 86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3" h="535">
                    <a:moveTo>
                      <a:pt x="235" y="86"/>
                    </a:moveTo>
                    <a:cubicBezTo>
                      <a:pt x="279" y="1"/>
                      <a:pt x="279" y="1"/>
                      <a:pt x="279" y="1"/>
                    </a:cubicBezTo>
                    <a:cubicBezTo>
                      <a:pt x="279" y="1"/>
                      <a:pt x="278" y="1"/>
                      <a:pt x="278" y="0"/>
                    </a:cubicBezTo>
                    <a:cubicBezTo>
                      <a:pt x="234" y="85"/>
                      <a:pt x="234" y="85"/>
                      <a:pt x="234" y="85"/>
                    </a:cubicBezTo>
                    <a:cubicBezTo>
                      <a:pt x="118" y="15"/>
                      <a:pt x="118" y="15"/>
                      <a:pt x="118" y="15"/>
                    </a:cubicBezTo>
                    <a:cubicBezTo>
                      <a:pt x="118" y="15"/>
                      <a:pt x="118" y="16"/>
                      <a:pt x="118" y="16"/>
                    </a:cubicBezTo>
                    <a:cubicBezTo>
                      <a:pt x="233" y="86"/>
                      <a:pt x="233" y="86"/>
                      <a:pt x="233" y="86"/>
                    </a:cubicBezTo>
                    <a:cubicBezTo>
                      <a:pt x="0" y="535"/>
                      <a:pt x="0" y="535"/>
                      <a:pt x="0" y="535"/>
                    </a:cubicBezTo>
                    <a:cubicBezTo>
                      <a:pt x="0" y="535"/>
                      <a:pt x="1" y="535"/>
                      <a:pt x="1" y="535"/>
                    </a:cubicBezTo>
                    <a:cubicBezTo>
                      <a:pt x="234" y="87"/>
                      <a:pt x="234" y="87"/>
                      <a:pt x="234" y="87"/>
                    </a:cubicBezTo>
                    <a:cubicBezTo>
                      <a:pt x="372" y="170"/>
                      <a:pt x="372" y="170"/>
                      <a:pt x="372" y="170"/>
                    </a:cubicBezTo>
                    <a:cubicBezTo>
                      <a:pt x="373" y="170"/>
                      <a:pt x="373" y="169"/>
                      <a:pt x="373" y="169"/>
                    </a:cubicBezTo>
                    <a:lnTo>
                      <a:pt x="235"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1" name="Freeform 51"/>
              <p:cNvSpPr>
                <a:spLocks/>
              </p:cNvSpPr>
              <p:nvPr/>
            </p:nvSpPr>
            <p:spPr bwMode="auto">
              <a:xfrm>
                <a:off x="6058" y="-506"/>
                <a:ext cx="426" cy="844"/>
              </a:xfrm>
              <a:custGeom>
                <a:avLst/>
                <a:gdLst>
                  <a:gd name="T0" fmla="*/ 90 w 180"/>
                  <a:gd name="T1" fmla="*/ 175 h 357"/>
                  <a:gd name="T2" fmla="*/ 94 w 180"/>
                  <a:gd name="T3" fmla="*/ 0 h 357"/>
                  <a:gd name="T4" fmla="*/ 92 w 180"/>
                  <a:gd name="T5" fmla="*/ 0 h 357"/>
                  <a:gd name="T6" fmla="*/ 89 w 180"/>
                  <a:gd name="T7" fmla="*/ 175 h 357"/>
                  <a:gd name="T8" fmla="*/ 0 w 180"/>
                  <a:gd name="T9" fmla="*/ 181 h 357"/>
                  <a:gd name="T10" fmla="*/ 0 w 180"/>
                  <a:gd name="T11" fmla="*/ 182 h 357"/>
                  <a:gd name="T12" fmla="*/ 89 w 180"/>
                  <a:gd name="T13" fmla="*/ 176 h 357"/>
                  <a:gd name="T14" fmla="*/ 85 w 180"/>
                  <a:gd name="T15" fmla="*/ 357 h 357"/>
                  <a:gd name="T16" fmla="*/ 87 w 180"/>
                  <a:gd name="T17" fmla="*/ 357 h 357"/>
                  <a:gd name="T18" fmla="*/ 90 w 180"/>
                  <a:gd name="T19" fmla="*/ 176 h 357"/>
                  <a:gd name="T20" fmla="*/ 179 w 180"/>
                  <a:gd name="T21" fmla="*/ 170 h 357"/>
                  <a:gd name="T22" fmla="*/ 180 w 180"/>
                  <a:gd name="T23" fmla="*/ 169 h 357"/>
                  <a:gd name="T24" fmla="*/ 90 w 180"/>
                  <a:gd name="T25" fmla="*/ 175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357">
                    <a:moveTo>
                      <a:pt x="90" y="175"/>
                    </a:moveTo>
                    <a:cubicBezTo>
                      <a:pt x="94" y="0"/>
                      <a:pt x="94" y="0"/>
                      <a:pt x="94" y="0"/>
                    </a:cubicBezTo>
                    <a:cubicBezTo>
                      <a:pt x="93" y="0"/>
                      <a:pt x="93" y="0"/>
                      <a:pt x="92" y="0"/>
                    </a:cubicBezTo>
                    <a:cubicBezTo>
                      <a:pt x="89" y="175"/>
                      <a:pt x="89" y="175"/>
                      <a:pt x="89" y="175"/>
                    </a:cubicBezTo>
                    <a:cubicBezTo>
                      <a:pt x="0" y="181"/>
                      <a:pt x="0" y="181"/>
                      <a:pt x="0" y="181"/>
                    </a:cubicBezTo>
                    <a:cubicBezTo>
                      <a:pt x="0" y="181"/>
                      <a:pt x="0" y="182"/>
                      <a:pt x="0" y="182"/>
                    </a:cubicBezTo>
                    <a:cubicBezTo>
                      <a:pt x="89" y="176"/>
                      <a:pt x="89" y="176"/>
                      <a:pt x="89" y="176"/>
                    </a:cubicBezTo>
                    <a:cubicBezTo>
                      <a:pt x="85" y="357"/>
                      <a:pt x="85" y="357"/>
                      <a:pt x="85" y="357"/>
                    </a:cubicBezTo>
                    <a:cubicBezTo>
                      <a:pt x="86" y="357"/>
                      <a:pt x="86" y="357"/>
                      <a:pt x="87" y="357"/>
                    </a:cubicBezTo>
                    <a:cubicBezTo>
                      <a:pt x="90" y="176"/>
                      <a:pt x="90" y="176"/>
                      <a:pt x="90" y="176"/>
                    </a:cubicBezTo>
                    <a:cubicBezTo>
                      <a:pt x="179" y="170"/>
                      <a:pt x="179" y="170"/>
                      <a:pt x="179" y="170"/>
                    </a:cubicBezTo>
                    <a:cubicBezTo>
                      <a:pt x="179" y="170"/>
                      <a:pt x="180" y="169"/>
                      <a:pt x="180" y="169"/>
                    </a:cubicBezTo>
                    <a:lnTo>
                      <a:pt x="90"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2" name="Freeform 52"/>
              <p:cNvSpPr>
                <a:spLocks/>
              </p:cNvSpPr>
              <p:nvPr/>
            </p:nvSpPr>
            <p:spPr bwMode="auto">
              <a:xfrm>
                <a:off x="6725" y="-979"/>
                <a:ext cx="76" cy="71"/>
              </a:xfrm>
              <a:custGeom>
                <a:avLst/>
                <a:gdLst>
                  <a:gd name="T0" fmla="*/ 24 w 32"/>
                  <a:gd name="T1" fmla="*/ 28 h 30"/>
                  <a:gd name="T2" fmla="*/ 27 w 32"/>
                  <a:gd name="T3" fmla="*/ 8 h 30"/>
                  <a:gd name="T4" fmla="*/ 8 w 32"/>
                  <a:gd name="T5" fmla="*/ 5 h 30"/>
                  <a:gd name="T6" fmla="*/ 4 w 32"/>
                  <a:gd name="T7" fmla="*/ 24 h 30"/>
                  <a:gd name="T8" fmla="*/ 12 w 32"/>
                  <a:gd name="T9" fmla="*/ 30 h 30"/>
                  <a:gd name="T10" fmla="*/ 14 w 32"/>
                  <a:gd name="T11" fmla="*/ 30 h 30"/>
                  <a:gd name="T12" fmla="*/ 24 w 32"/>
                  <a:gd name="T13" fmla="*/ 28 h 30"/>
                </a:gdLst>
                <a:ahLst/>
                <a:cxnLst>
                  <a:cxn ang="0">
                    <a:pos x="T0" y="T1"/>
                  </a:cxn>
                  <a:cxn ang="0">
                    <a:pos x="T2" y="T3"/>
                  </a:cxn>
                  <a:cxn ang="0">
                    <a:pos x="T4" y="T5"/>
                  </a:cxn>
                  <a:cxn ang="0">
                    <a:pos x="T6" y="T7"/>
                  </a:cxn>
                  <a:cxn ang="0">
                    <a:pos x="T8" y="T9"/>
                  </a:cxn>
                  <a:cxn ang="0">
                    <a:pos x="T10" y="T11"/>
                  </a:cxn>
                  <a:cxn ang="0">
                    <a:pos x="T12" y="T13"/>
                  </a:cxn>
                </a:cxnLst>
                <a:rect l="0" t="0" r="r" b="b"/>
                <a:pathLst>
                  <a:path w="32" h="30">
                    <a:moveTo>
                      <a:pt x="24" y="28"/>
                    </a:moveTo>
                    <a:cubicBezTo>
                      <a:pt x="30" y="23"/>
                      <a:pt x="32" y="14"/>
                      <a:pt x="27" y="8"/>
                    </a:cubicBezTo>
                    <a:cubicBezTo>
                      <a:pt x="23" y="2"/>
                      <a:pt x="14" y="0"/>
                      <a:pt x="8" y="5"/>
                    </a:cubicBezTo>
                    <a:cubicBezTo>
                      <a:pt x="1" y="9"/>
                      <a:pt x="0" y="18"/>
                      <a:pt x="4" y="24"/>
                    </a:cubicBezTo>
                    <a:cubicBezTo>
                      <a:pt x="6" y="27"/>
                      <a:pt x="9" y="29"/>
                      <a:pt x="12" y="30"/>
                    </a:cubicBezTo>
                    <a:cubicBezTo>
                      <a:pt x="13" y="30"/>
                      <a:pt x="13" y="30"/>
                      <a:pt x="14" y="30"/>
                    </a:cubicBezTo>
                    <a:cubicBezTo>
                      <a:pt x="17" y="30"/>
                      <a:pt x="21" y="30"/>
                      <a:pt x="2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3" name="Freeform 53"/>
              <p:cNvSpPr>
                <a:spLocks/>
              </p:cNvSpPr>
              <p:nvPr/>
            </p:nvSpPr>
            <p:spPr bwMode="auto">
              <a:xfrm>
                <a:off x="6879" y="-461"/>
                <a:ext cx="73" cy="76"/>
              </a:xfrm>
              <a:custGeom>
                <a:avLst/>
                <a:gdLst>
                  <a:gd name="T0" fmla="*/ 26 w 31"/>
                  <a:gd name="T1" fmla="*/ 8 h 32"/>
                  <a:gd name="T2" fmla="*/ 7 w 31"/>
                  <a:gd name="T3" fmla="*/ 4 h 32"/>
                  <a:gd name="T4" fmla="*/ 1 w 31"/>
                  <a:gd name="T5" fmla="*/ 12 h 32"/>
                  <a:gd name="T6" fmla="*/ 1 w 31"/>
                  <a:gd name="T7" fmla="*/ 14 h 32"/>
                  <a:gd name="T8" fmla="*/ 3 w 31"/>
                  <a:gd name="T9" fmla="*/ 24 h 32"/>
                  <a:gd name="T10" fmla="*/ 23 w 31"/>
                  <a:gd name="T11" fmla="*/ 27 h 32"/>
                  <a:gd name="T12" fmla="*/ 26 w 31"/>
                  <a:gd name="T13" fmla="*/ 8 h 32"/>
                </a:gdLst>
                <a:ahLst/>
                <a:cxnLst>
                  <a:cxn ang="0">
                    <a:pos x="T0" y="T1"/>
                  </a:cxn>
                  <a:cxn ang="0">
                    <a:pos x="T2" y="T3"/>
                  </a:cxn>
                  <a:cxn ang="0">
                    <a:pos x="T4" y="T5"/>
                  </a:cxn>
                  <a:cxn ang="0">
                    <a:pos x="T6" y="T7"/>
                  </a:cxn>
                  <a:cxn ang="0">
                    <a:pos x="T8" y="T9"/>
                  </a:cxn>
                  <a:cxn ang="0">
                    <a:pos x="T10" y="T11"/>
                  </a:cxn>
                  <a:cxn ang="0">
                    <a:pos x="T12" y="T13"/>
                  </a:cxn>
                </a:cxnLst>
                <a:rect l="0" t="0" r="r" b="b"/>
                <a:pathLst>
                  <a:path w="31" h="32">
                    <a:moveTo>
                      <a:pt x="26" y="8"/>
                    </a:moveTo>
                    <a:cubicBezTo>
                      <a:pt x="22" y="1"/>
                      <a:pt x="13" y="0"/>
                      <a:pt x="7" y="4"/>
                    </a:cubicBezTo>
                    <a:cubicBezTo>
                      <a:pt x="4" y="6"/>
                      <a:pt x="2" y="9"/>
                      <a:pt x="1" y="12"/>
                    </a:cubicBezTo>
                    <a:cubicBezTo>
                      <a:pt x="1" y="13"/>
                      <a:pt x="1" y="13"/>
                      <a:pt x="1" y="14"/>
                    </a:cubicBezTo>
                    <a:cubicBezTo>
                      <a:pt x="0" y="17"/>
                      <a:pt x="1" y="21"/>
                      <a:pt x="3" y="24"/>
                    </a:cubicBezTo>
                    <a:cubicBezTo>
                      <a:pt x="8" y="30"/>
                      <a:pt x="16" y="32"/>
                      <a:pt x="23" y="27"/>
                    </a:cubicBezTo>
                    <a:cubicBezTo>
                      <a:pt x="29" y="23"/>
                      <a:pt x="31" y="14"/>
                      <a:pt x="2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4" name="Freeform 54"/>
              <p:cNvSpPr>
                <a:spLocks/>
              </p:cNvSpPr>
              <p:nvPr/>
            </p:nvSpPr>
            <p:spPr bwMode="auto">
              <a:xfrm>
                <a:off x="6247" y="-577"/>
                <a:ext cx="71" cy="73"/>
              </a:xfrm>
              <a:custGeom>
                <a:avLst/>
                <a:gdLst>
                  <a:gd name="T0" fmla="*/ 24 w 30"/>
                  <a:gd name="T1" fmla="*/ 28 h 31"/>
                  <a:gd name="T2" fmla="*/ 30 w 30"/>
                  <a:gd name="T3" fmla="*/ 15 h 31"/>
                  <a:gd name="T4" fmla="*/ 30 w 30"/>
                  <a:gd name="T5" fmla="*/ 14 h 31"/>
                  <a:gd name="T6" fmla="*/ 27 w 30"/>
                  <a:gd name="T7" fmla="*/ 8 h 31"/>
                  <a:gd name="T8" fmla="*/ 8 w 30"/>
                  <a:gd name="T9" fmla="*/ 5 h 31"/>
                  <a:gd name="T10" fmla="*/ 4 w 30"/>
                  <a:gd name="T11" fmla="*/ 25 h 31"/>
                  <a:gd name="T12" fmla="*/ 12 w 30"/>
                  <a:gd name="T13" fmla="*/ 30 h 31"/>
                  <a:gd name="T14" fmla="*/ 14 w 30"/>
                  <a:gd name="T15" fmla="*/ 30 h 31"/>
                  <a:gd name="T16" fmla="*/ 24 w 30"/>
                  <a:gd name="T17"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1">
                    <a:moveTo>
                      <a:pt x="24" y="28"/>
                    </a:moveTo>
                    <a:cubicBezTo>
                      <a:pt x="28" y="25"/>
                      <a:pt x="30" y="20"/>
                      <a:pt x="30" y="15"/>
                    </a:cubicBezTo>
                    <a:cubicBezTo>
                      <a:pt x="30" y="15"/>
                      <a:pt x="30" y="14"/>
                      <a:pt x="30" y="14"/>
                    </a:cubicBezTo>
                    <a:cubicBezTo>
                      <a:pt x="29" y="12"/>
                      <a:pt x="28" y="10"/>
                      <a:pt x="27" y="8"/>
                    </a:cubicBezTo>
                    <a:cubicBezTo>
                      <a:pt x="23" y="2"/>
                      <a:pt x="14" y="0"/>
                      <a:pt x="8" y="5"/>
                    </a:cubicBezTo>
                    <a:cubicBezTo>
                      <a:pt x="1" y="9"/>
                      <a:pt x="0" y="18"/>
                      <a:pt x="4" y="25"/>
                    </a:cubicBezTo>
                    <a:cubicBezTo>
                      <a:pt x="6" y="27"/>
                      <a:pt x="9" y="29"/>
                      <a:pt x="12" y="30"/>
                    </a:cubicBezTo>
                    <a:cubicBezTo>
                      <a:pt x="13" y="30"/>
                      <a:pt x="13" y="30"/>
                      <a:pt x="14" y="30"/>
                    </a:cubicBezTo>
                    <a:cubicBezTo>
                      <a:pt x="17" y="31"/>
                      <a:pt x="21" y="30"/>
                      <a:pt x="2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5" name="Freeform 55"/>
              <p:cNvSpPr>
                <a:spLocks/>
              </p:cNvSpPr>
              <p:nvPr/>
            </p:nvSpPr>
            <p:spPr bwMode="auto">
              <a:xfrm>
                <a:off x="6482" y="-132"/>
                <a:ext cx="71" cy="71"/>
              </a:xfrm>
              <a:custGeom>
                <a:avLst/>
                <a:gdLst>
                  <a:gd name="T0" fmla="*/ 6 w 30"/>
                  <a:gd name="T1" fmla="*/ 2 h 30"/>
                  <a:gd name="T2" fmla="*/ 1 w 30"/>
                  <a:gd name="T3" fmla="*/ 11 h 30"/>
                  <a:gd name="T4" fmla="*/ 0 w 30"/>
                  <a:gd name="T5" fmla="*/ 12 h 30"/>
                  <a:gd name="T6" fmla="*/ 3 w 30"/>
                  <a:gd name="T7" fmla="*/ 22 h 30"/>
                  <a:gd name="T8" fmla="*/ 22 w 30"/>
                  <a:gd name="T9" fmla="*/ 25 h 30"/>
                  <a:gd name="T10" fmla="*/ 26 w 30"/>
                  <a:gd name="T11" fmla="*/ 6 h 30"/>
                  <a:gd name="T12" fmla="*/ 16 w 30"/>
                  <a:gd name="T13" fmla="*/ 0 h 30"/>
                  <a:gd name="T14" fmla="*/ 15 w 30"/>
                  <a:gd name="T15" fmla="*/ 0 h 30"/>
                  <a:gd name="T16" fmla="*/ 6 w 30"/>
                  <a:gd name="T17"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6" y="2"/>
                    </a:moveTo>
                    <a:cubicBezTo>
                      <a:pt x="3" y="4"/>
                      <a:pt x="1" y="7"/>
                      <a:pt x="1" y="11"/>
                    </a:cubicBezTo>
                    <a:cubicBezTo>
                      <a:pt x="1" y="11"/>
                      <a:pt x="0" y="12"/>
                      <a:pt x="0" y="12"/>
                    </a:cubicBezTo>
                    <a:cubicBezTo>
                      <a:pt x="0" y="16"/>
                      <a:pt x="1" y="19"/>
                      <a:pt x="3" y="22"/>
                    </a:cubicBezTo>
                    <a:cubicBezTo>
                      <a:pt x="7" y="28"/>
                      <a:pt x="16" y="30"/>
                      <a:pt x="22" y="25"/>
                    </a:cubicBezTo>
                    <a:cubicBezTo>
                      <a:pt x="29" y="21"/>
                      <a:pt x="30" y="12"/>
                      <a:pt x="26" y="6"/>
                    </a:cubicBezTo>
                    <a:cubicBezTo>
                      <a:pt x="24" y="2"/>
                      <a:pt x="20" y="0"/>
                      <a:pt x="16" y="0"/>
                    </a:cubicBezTo>
                    <a:cubicBezTo>
                      <a:pt x="16" y="0"/>
                      <a:pt x="15" y="0"/>
                      <a:pt x="15" y="0"/>
                    </a:cubicBezTo>
                    <a:cubicBezTo>
                      <a:pt x="12" y="0"/>
                      <a:pt x="9" y="1"/>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6" name="Freeform 56"/>
              <p:cNvSpPr>
                <a:spLocks/>
              </p:cNvSpPr>
              <p:nvPr/>
            </p:nvSpPr>
            <p:spPr bwMode="auto">
              <a:xfrm>
                <a:off x="5987" y="-114"/>
                <a:ext cx="71" cy="74"/>
              </a:xfrm>
              <a:custGeom>
                <a:avLst/>
                <a:gdLst>
                  <a:gd name="T0" fmla="*/ 24 w 30"/>
                  <a:gd name="T1" fmla="*/ 28 h 31"/>
                  <a:gd name="T2" fmla="*/ 30 w 30"/>
                  <a:gd name="T3" fmla="*/ 16 h 31"/>
                  <a:gd name="T4" fmla="*/ 30 w 30"/>
                  <a:gd name="T5" fmla="*/ 15 h 31"/>
                  <a:gd name="T6" fmla="*/ 27 w 30"/>
                  <a:gd name="T7" fmla="*/ 8 h 31"/>
                  <a:gd name="T8" fmla="*/ 8 w 30"/>
                  <a:gd name="T9" fmla="*/ 5 h 31"/>
                  <a:gd name="T10" fmla="*/ 4 w 30"/>
                  <a:gd name="T11" fmla="*/ 24 h 31"/>
                  <a:gd name="T12" fmla="*/ 9 w 30"/>
                  <a:gd name="T13" fmla="*/ 28 h 31"/>
                  <a:gd name="T14" fmla="*/ 10 w 30"/>
                  <a:gd name="T15" fmla="*/ 29 h 31"/>
                  <a:gd name="T16" fmla="*/ 24 w 30"/>
                  <a:gd name="T17"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1">
                    <a:moveTo>
                      <a:pt x="24" y="28"/>
                    </a:moveTo>
                    <a:cubicBezTo>
                      <a:pt x="28" y="25"/>
                      <a:pt x="30" y="21"/>
                      <a:pt x="30" y="16"/>
                    </a:cubicBezTo>
                    <a:cubicBezTo>
                      <a:pt x="30" y="16"/>
                      <a:pt x="30" y="15"/>
                      <a:pt x="30" y="15"/>
                    </a:cubicBezTo>
                    <a:cubicBezTo>
                      <a:pt x="30" y="12"/>
                      <a:pt x="29" y="10"/>
                      <a:pt x="27" y="8"/>
                    </a:cubicBezTo>
                    <a:cubicBezTo>
                      <a:pt x="23" y="2"/>
                      <a:pt x="14" y="0"/>
                      <a:pt x="8" y="5"/>
                    </a:cubicBezTo>
                    <a:cubicBezTo>
                      <a:pt x="1" y="9"/>
                      <a:pt x="0" y="18"/>
                      <a:pt x="4" y="24"/>
                    </a:cubicBezTo>
                    <a:cubicBezTo>
                      <a:pt x="6" y="26"/>
                      <a:pt x="7" y="27"/>
                      <a:pt x="9" y="28"/>
                    </a:cubicBezTo>
                    <a:cubicBezTo>
                      <a:pt x="9" y="29"/>
                      <a:pt x="10" y="29"/>
                      <a:pt x="10" y="29"/>
                    </a:cubicBezTo>
                    <a:cubicBezTo>
                      <a:pt x="15" y="31"/>
                      <a:pt x="20" y="31"/>
                      <a:pt x="2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7" name="Freeform 57"/>
              <p:cNvSpPr>
                <a:spLocks/>
              </p:cNvSpPr>
              <p:nvPr/>
            </p:nvSpPr>
            <p:spPr bwMode="auto">
              <a:xfrm>
                <a:off x="6226" y="338"/>
                <a:ext cx="74" cy="71"/>
              </a:xfrm>
              <a:custGeom>
                <a:avLst/>
                <a:gdLst>
                  <a:gd name="T0" fmla="*/ 14 w 31"/>
                  <a:gd name="T1" fmla="*/ 0 h 30"/>
                  <a:gd name="T2" fmla="*/ 7 w 31"/>
                  <a:gd name="T3" fmla="*/ 2 h 30"/>
                  <a:gd name="T4" fmla="*/ 3 w 31"/>
                  <a:gd name="T5" fmla="*/ 6 h 30"/>
                  <a:gd name="T6" fmla="*/ 2 w 31"/>
                  <a:gd name="T7" fmla="*/ 7 h 30"/>
                  <a:gd name="T8" fmla="*/ 3 w 31"/>
                  <a:gd name="T9" fmla="*/ 22 h 30"/>
                  <a:gd name="T10" fmla="*/ 23 w 31"/>
                  <a:gd name="T11" fmla="*/ 25 h 30"/>
                  <a:gd name="T12" fmla="*/ 26 w 31"/>
                  <a:gd name="T13" fmla="*/ 6 h 30"/>
                  <a:gd name="T14" fmla="*/ 16 w 31"/>
                  <a:gd name="T15" fmla="*/ 0 h 30"/>
                  <a:gd name="T16" fmla="*/ 14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4" y="0"/>
                    </a:moveTo>
                    <a:cubicBezTo>
                      <a:pt x="12" y="0"/>
                      <a:pt x="9" y="1"/>
                      <a:pt x="7" y="2"/>
                    </a:cubicBezTo>
                    <a:cubicBezTo>
                      <a:pt x="5" y="3"/>
                      <a:pt x="4" y="4"/>
                      <a:pt x="3" y="6"/>
                    </a:cubicBezTo>
                    <a:cubicBezTo>
                      <a:pt x="3" y="6"/>
                      <a:pt x="3" y="7"/>
                      <a:pt x="2" y="7"/>
                    </a:cubicBezTo>
                    <a:cubicBezTo>
                      <a:pt x="0" y="12"/>
                      <a:pt x="0" y="17"/>
                      <a:pt x="3" y="22"/>
                    </a:cubicBezTo>
                    <a:cubicBezTo>
                      <a:pt x="8" y="28"/>
                      <a:pt x="17" y="30"/>
                      <a:pt x="23" y="25"/>
                    </a:cubicBezTo>
                    <a:cubicBezTo>
                      <a:pt x="29" y="21"/>
                      <a:pt x="31" y="12"/>
                      <a:pt x="26" y="6"/>
                    </a:cubicBezTo>
                    <a:cubicBezTo>
                      <a:pt x="24" y="2"/>
                      <a:pt x="20" y="0"/>
                      <a:pt x="16" y="0"/>
                    </a:cubicBezTo>
                    <a:cubicBezTo>
                      <a:pt x="15"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8" name="Freeform 58"/>
              <p:cNvSpPr>
                <a:spLocks/>
              </p:cNvSpPr>
              <p:nvPr/>
            </p:nvSpPr>
            <p:spPr bwMode="auto">
              <a:xfrm>
                <a:off x="5562" y="-61"/>
                <a:ext cx="73" cy="70"/>
              </a:xfrm>
              <a:custGeom>
                <a:avLst/>
                <a:gdLst>
                  <a:gd name="T0" fmla="*/ 24 w 31"/>
                  <a:gd name="T1" fmla="*/ 27 h 30"/>
                  <a:gd name="T2" fmla="*/ 29 w 31"/>
                  <a:gd name="T3" fmla="*/ 22 h 30"/>
                  <a:gd name="T4" fmla="*/ 29 w 31"/>
                  <a:gd name="T5" fmla="*/ 21 h 30"/>
                  <a:gd name="T6" fmla="*/ 28 w 31"/>
                  <a:gd name="T7" fmla="*/ 8 h 30"/>
                  <a:gd name="T8" fmla="*/ 8 w 31"/>
                  <a:gd name="T9" fmla="*/ 4 h 30"/>
                  <a:gd name="T10" fmla="*/ 5 w 31"/>
                  <a:gd name="T11" fmla="*/ 24 h 30"/>
                  <a:gd name="T12" fmla="*/ 10 w 31"/>
                  <a:gd name="T13" fmla="*/ 28 h 30"/>
                  <a:gd name="T14" fmla="*/ 11 w 31"/>
                  <a:gd name="T15" fmla="*/ 29 h 30"/>
                  <a:gd name="T16" fmla="*/ 24 w 31"/>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24" y="27"/>
                    </a:moveTo>
                    <a:cubicBezTo>
                      <a:pt x="26" y="26"/>
                      <a:pt x="28" y="24"/>
                      <a:pt x="29" y="22"/>
                    </a:cubicBezTo>
                    <a:cubicBezTo>
                      <a:pt x="29" y="22"/>
                      <a:pt x="29" y="21"/>
                      <a:pt x="29" y="21"/>
                    </a:cubicBezTo>
                    <a:cubicBezTo>
                      <a:pt x="31" y="17"/>
                      <a:pt x="31" y="12"/>
                      <a:pt x="28" y="8"/>
                    </a:cubicBezTo>
                    <a:cubicBezTo>
                      <a:pt x="23" y="1"/>
                      <a:pt x="15" y="0"/>
                      <a:pt x="8" y="4"/>
                    </a:cubicBezTo>
                    <a:cubicBezTo>
                      <a:pt x="2" y="9"/>
                      <a:pt x="0" y="17"/>
                      <a:pt x="5" y="24"/>
                    </a:cubicBezTo>
                    <a:cubicBezTo>
                      <a:pt x="6" y="26"/>
                      <a:pt x="8" y="27"/>
                      <a:pt x="10" y="28"/>
                    </a:cubicBezTo>
                    <a:cubicBezTo>
                      <a:pt x="10" y="28"/>
                      <a:pt x="11" y="29"/>
                      <a:pt x="11" y="29"/>
                    </a:cubicBezTo>
                    <a:cubicBezTo>
                      <a:pt x="15" y="30"/>
                      <a:pt x="20" y="30"/>
                      <a:pt x="2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9" name="Freeform 59"/>
              <p:cNvSpPr>
                <a:spLocks/>
              </p:cNvSpPr>
              <p:nvPr/>
            </p:nvSpPr>
            <p:spPr bwMode="auto">
              <a:xfrm>
                <a:off x="5292" y="1208"/>
                <a:ext cx="76" cy="74"/>
              </a:xfrm>
              <a:custGeom>
                <a:avLst/>
                <a:gdLst>
                  <a:gd name="T0" fmla="*/ 25 w 32"/>
                  <a:gd name="T1" fmla="*/ 4 h 31"/>
                  <a:gd name="T2" fmla="*/ 13 w 32"/>
                  <a:gd name="T3" fmla="*/ 1 h 31"/>
                  <a:gd name="T4" fmla="*/ 11 w 32"/>
                  <a:gd name="T5" fmla="*/ 2 h 31"/>
                  <a:gd name="T6" fmla="*/ 8 w 32"/>
                  <a:gd name="T7" fmla="*/ 3 h 31"/>
                  <a:gd name="T8" fmla="*/ 5 w 32"/>
                  <a:gd name="T9" fmla="*/ 23 h 31"/>
                  <a:gd name="T10" fmla="*/ 24 w 32"/>
                  <a:gd name="T11" fmla="*/ 26 h 31"/>
                  <a:gd name="T12" fmla="*/ 28 w 32"/>
                  <a:gd name="T13" fmla="*/ 7 h 31"/>
                  <a:gd name="T14" fmla="*/ 26 w 32"/>
                  <a:gd name="T15" fmla="*/ 4 h 31"/>
                  <a:gd name="T16" fmla="*/ 25 w 32"/>
                  <a:gd name="T17"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1">
                    <a:moveTo>
                      <a:pt x="25" y="4"/>
                    </a:moveTo>
                    <a:cubicBezTo>
                      <a:pt x="21" y="1"/>
                      <a:pt x="17" y="0"/>
                      <a:pt x="13" y="1"/>
                    </a:cubicBezTo>
                    <a:cubicBezTo>
                      <a:pt x="12" y="1"/>
                      <a:pt x="12" y="1"/>
                      <a:pt x="11" y="2"/>
                    </a:cubicBezTo>
                    <a:cubicBezTo>
                      <a:pt x="10" y="2"/>
                      <a:pt x="9" y="2"/>
                      <a:pt x="8" y="3"/>
                    </a:cubicBezTo>
                    <a:cubicBezTo>
                      <a:pt x="2" y="8"/>
                      <a:pt x="0" y="16"/>
                      <a:pt x="5" y="23"/>
                    </a:cubicBezTo>
                    <a:cubicBezTo>
                      <a:pt x="9" y="29"/>
                      <a:pt x="18" y="31"/>
                      <a:pt x="24" y="26"/>
                    </a:cubicBezTo>
                    <a:cubicBezTo>
                      <a:pt x="31" y="22"/>
                      <a:pt x="32" y="13"/>
                      <a:pt x="28" y="7"/>
                    </a:cubicBezTo>
                    <a:cubicBezTo>
                      <a:pt x="27" y="6"/>
                      <a:pt x="27" y="5"/>
                      <a:pt x="26" y="4"/>
                    </a:cubicBezTo>
                    <a:cubicBezTo>
                      <a:pt x="26" y="4"/>
                      <a:pt x="25" y="4"/>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0" name="Freeform 60"/>
              <p:cNvSpPr>
                <a:spLocks/>
              </p:cNvSpPr>
              <p:nvPr/>
            </p:nvSpPr>
            <p:spPr bwMode="auto">
              <a:xfrm>
                <a:off x="2632" y="2142"/>
                <a:ext cx="7" cy="26"/>
              </a:xfrm>
              <a:custGeom>
                <a:avLst/>
                <a:gdLst>
                  <a:gd name="T0" fmla="*/ 0 w 3"/>
                  <a:gd name="T1" fmla="*/ 11 h 11"/>
                  <a:gd name="T2" fmla="*/ 3 w 3"/>
                  <a:gd name="T3" fmla="*/ 11 h 11"/>
                  <a:gd name="T4" fmla="*/ 2 w 3"/>
                  <a:gd name="T5" fmla="*/ 0 h 11"/>
                  <a:gd name="T6" fmla="*/ 0 w 3"/>
                  <a:gd name="T7" fmla="*/ 11 h 11"/>
                </a:gdLst>
                <a:ahLst/>
                <a:cxnLst>
                  <a:cxn ang="0">
                    <a:pos x="T0" y="T1"/>
                  </a:cxn>
                  <a:cxn ang="0">
                    <a:pos x="T2" y="T3"/>
                  </a:cxn>
                  <a:cxn ang="0">
                    <a:pos x="T4" y="T5"/>
                  </a:cxn>
                  <a:cxn ang="0">
                    <a:pos x="T6" y="T7"/>
                  </a:cxn>
                </a:cxnLst>
                <a:rect l="0" t="0" r="r" b="b"/>
                <a:pathLst>
                  <a:path w="3" h="11">
                    <a:moveTo>
                      <a:pt x="0" y="11"/>
                    </a:moveTo>
                    <a:cubicBezTo>
                      <a:pt x="1" y="11"/>
                      <a:pt x="2" y="11"/>
                      <a:pt x="3" y="11"/>
                    </a:cubicBezTo>
                    <a:cubicBezTo>
                      <a:pt x="2" y="0"/>
                      <a:pt x="2" y="0"/>
                      <a:pt x="2" y="0"/>
                    </a:cubicBez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1" name="Freeform 61"/>
              <p:cNvSpPr>
                <a:spLocks/>
              </p:cNvSpPr>
              <p:nvPr/>
            </p:nvSpPr>
            <p:spPr bwMode="auto">
              <a:xfrm>
                <a:off x="482" y="59"/>
                <a:ext cx="2116" cy="2128"/>
              </a:xfrm>
              <a:custGeom>
                <a:avLst/>
                <a:gdLst>
                  <a:gd name="T0" fmla="*/ 893 w 895"/>
                  <a:gd name="T1" fmla="*/ 900 h 900"/>
                  <a:gd name="T2" fmla="*/ 895 w 895"/>
                  <a:gd name="T3" fmla="*/ 899 h 900"/>
                  <a:gd name="T4" fmla="*/ 2 w 895"/>
                  <a:gd name="T5" fmla="*/ 0 h 900"/>
                  <a:gd name="T6" fmla="*/ 0 w 895"/>
                  <a:gd name="T7" fmla="*/ 2 h 900"/>
                  <a:gd name="T8" fmla="*/ 893 w 895"/>
                  <a:gd name="T9" fmla="*/ 900 h 900"/>
                </a:gdLst>
                <a:ahLst/>
                <a:cxnLst>
                  <a:cxn ang="0">
                    <a:pos x="T0" y="T1"/>
                  </a:cxn>
                  <a:cxn ang="0">
                    <a:pos x="T2" y="T3"/>
                  </a:cxn>
                  <a:cxn ang="0">
                    <a:pos x="T4" y="T5"/>
                  </a:cxn>
                  <a:cxn ang="0">
                    <a:pos x="T6" y="T7"/>
                  </a:cxn>
                  <a:cxn ang="0">
                    <a:pos x="T8" y="T9"/>
                  </a:cxn>
                </a:cxnLst>
                <a:rect l="0" t="0" r="r" b="b"/>
                <a:pathLst>
                  <a:path w="895" h="900">
                    <a:moveTo>
                      <a:pt x="893" y="900"/>
                    </a:moveTo>
                    <a:cubicBezTo>
                      <a:pt x="894" y="900"/>
                      <a:pt x="894" y="899"/>
                      <a:pt x="895" y="899"/>
                    </a:cubicBezTo>
                    <a:cubicBezTo>
                      <a:pt x="2" y="0"/>
                      <a:pt x="2" y="0"/>
                      <a:pt x="2" y="0"/>
                    </a:cubicBezTo>
                    <a:cubicBezTo>
                      <a:pt x="1" y="1"/>
                      <a:pt x="1" y="2"/>
                      <a:pt x="0" y="2"/>
                    </a:cubicBezTo>
                    <a:lnTo>
                      <a:pt x="893" y="9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2" name="Freeform 62"/>
              <p:cNvSpPr>
                <a:spLocks/>
              </p:cNvSpPr>
              <p:nvPr/>
            </p:nvSpPr>
            <p:spPr bwMode="auto">
              <a:xfrm>
                <a:off x="1291" y="-908"/>
                <a:ext cx="1329" cy="3079"/>
              </a:xfrm>
              <a:custGeom>
                <a:avLst/>
                <a:gdLst>
                  <a:gd name="T0" fmla="*/ 562 w 562"/>
                  <a:gd name="T1" fmla="*/ 1302 h 1302"/>
                  <a:gd name="T2" fmla="*/ 2 w 562"/>
                  <a:gd name="T3" fmla="*/ 0 h 1302"/>
                  <a:gd name="T4" fmla="*/ 0 w 562"/>
                  <a:gd name="T5" fmla="*/ 1 h 1302"/>
                  <a:gd name="T6" fmla="*/ 0 w 562"/>
                  <a:gd name="T7" fmla="*/ 1 h 1302"/>
                  <a:gd name="T8" fmla="*/ 560 w 562"/>
                  <a:gd name="T9" fmla="*/ 1302 h 1302"/>
                  <a:gd name="T10" fmla="*/ 560 w 562"/>
                  <a:gd name="T11" fmla="*/ 1302 h 1302"/>
                  <a:gd name="T12" fmla="*/ 562 w 562"/>
                  <a:gd name="T13" fmla="*/ 1302 h 1302"/>
                </a:gdLst>
                <a:ahLst/>
                <a:cxnLst>
                  <a:cxn ang="0">
                    <a:pos x="T0" y="T1"/>
                  </a:cxn>
                  <a:cxn ang="0">
                    <a:pos x="T2" y="T3"/>
                  </a:cxn>
                  <a:cxn ang="0">
                    <a:pos x="T4" y="T5"/>
                  </a:cxn>
                  <a:cxn ang="0">
                    <a:pos x="T6" y="T7"/>
                  </a:cxn>
                  <a:cxn ang="0">
                    <a:pos x="T8" y="T9"/>
                  </a:cxn>
                  <a:cxn ang="0">
                    <a:pos x="T10" y="T11"/>
                  </a:cxn>
                  <a:cxn ang="0">
                    <a:pos x="T12" y="T13"/>
                  </a:cxn>
                </a:cxnLst>
                <a:rect l="0" t="0" r="r" b="b"/>
                <a:pathLst>
                  <a:path w="562" h="1302">
                    <a:moveTo>
                      <a:pt x="562" y="1302"/>
                    </a:moveTo>
                    <a:cubicBezTo>
                      <a:pt x="2" y="0"/>
                      <a:pt x="2" y="0"/>
                      <a:pt x="2" y="0"/>
                    </a:cubicBezTo>
                    <a:cubicBezTo>
                      <a:pt x="2" y="0"/>
                      <a:pt x="1" y="0"/>
                      <a:pt x="0" y="1"/>
                    </a:cubicBezTo>
                    <a:cubicBezTo>
                      <a:pt x="0" y="1"/>
                      <a:pt x="0" y="1"/>
                      <a:pt x="0" y="1"/>
                    </a:cubicBezTo>
                    <a:cubicBezTo>
                      <a:pt x="560" y="1302"/>
                      <a:pt x="560" y="1302"/>
                      <a:pt x="560" y="1302"/>
                    </a:cubicBezTo>
                    <a:cubicBezTo>
                      <a:pt x="560" y="1302"/>
                      <a:pt x="560" y="1302"/>
                      <a:pt x="560" y="1302"/>
                    </a:cubicBezTo>
                    <a:cubicBezTo>
                      <a:pt x="561" y="1302"/>
                      <a:pt x="562" y="1302"/>
                      <a:pt x="562" y="1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3" name="Freeform 63"/>
              <p:cNvSpPr>
                <a:spLocks/>
              </p:cNvSpPr>
              <p:nvPr/>
            </p:nvSpPr>
            <p:spPr bwMode="auto">
              <a:xfrm>
                <a:off x="2400" y="156"/>
                <a:ext cx="546" cy="2012"/>
              </a:xfrm>
              <a:custGeom>
                <a:avLst/>
                <a:gdLst>
                  <a:gd name="T0" fmla="*/ 100 w 231"/>
                  <a:gd name="T1" fmla="*/ 840 h 851"/>
                  <a:gd name="T2" fmla="*/ 101 w 231"/>
                  <a:gd name="T3" fmla="*/ 851 h 851"/>
                  <a:gd name="T4" fmla="*/ 103 w 231"/>
                  <a:gd name="T5" fmla="*/ 851 h 851"/>
                  <a:gd name="T6" fmla="*/ 101 w 231"/>
                  <a:gd name="T7" fmla="*/ 832 h 851"/>
                  <a:gd name="T8" fmla="*/ 231 w 231"/>
                  <a:gd name="T9" fmla="*/ 0 h 851"/>
                  <a:gd name="T10" fmla="*/ 229 w 231"/>
                  <a:gd name="T11" fmla="*/ 0 h 851"/>
                  <a:gd name="T12" fmla="*/ 100 w 231"/>
                  <a:gd name="T13" fmla="*/ 824 h 851"/>
                  <a:gd name="T14" fmla="*/ 2 w 231"/>
                  <a:gd name="T15" fmla="*/ 1 h 851"/>
                  <a:gd name="T16" fmla="*/ 0 w 231"/>
                  <a:gd name="T17" fmla="*/ 1 h 851"/>
                  <a:gd name="T18" fmla="*/ 99 w 231"/>
                  <a:gd name="T19" fmla="*/ 832 h 851"/>
                  <a:gd name="T20" fmla="*/ 96 w 231"/>
                  <a:gd name="T21" fmla="*/ 851 h 851"/>
                  <a:gd name="T22" fmla="*/ 98 w 231"/>
                  <a:gd name="T23" fmla="*/ 851 h 851"/>
                  <a:gd name="T24" fmla="*/ 100 w 231"/>
                  <a:gd name="T25" fmla="*/ 84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851">
                    <a:moveTo>
                      <a:pt x="100" y="840"/>
                    </a:moveTo>
                    <a:cubicBezTo>
                      <a:pt x="101" y="851"/>
                      <a:pt x="101" y="851"/>
                      <a:pt x="101" y="851"/>
                    </a:cubicBezTo>
                    <a:cubicBezTo>
                      <a:pt x="102" y="851"/>
                      <a:pt x="103" y="851"/>
                      <a:pt x="103" y="851"/>
                    </a:cubicBezTo>
                    <a:cubicBezTo>
                      <a:pt x="101" y="832"/>
                      <a:pt x="101" y="832"/>
                      <a:pt x="101" y="832"/>
                    </a:cubicBezTo>
                    <a:cubicBezTo>
                      <a:pt x="231" y="0"/>
                      <a:pt x="231" y="0"/>
                      <a:pt x="231" y="0"/>
                    </a:cubicBezTo>
                    <a:cubicBezTo>
                      <a:pt x="230" y="0"/>
                      <a:pt x="230" y="0"/>
                      <a:pt x="229" y="0"/>
                    </a:cubicBezTo>
                    <a:cubicBezTo>
                      <a:pt x="100" y="824"/>
                      <a:pt x="100" y="824"/>
                      <a:pt x="100" y="824"/>
                    </a:cubicBezTo>
                    <a:cubicBezTo>
                      <a:pt x="2" y="1"/>
                      <a:pt x="2" y="1"/>
                      <a:pt x="2" y="1"/>
                    </a:cubicBezTo>
                    <a:cubicBezTo>
                      <a:pt x="1" y="1"/>
                      <a:pt x="0" y="1"/>
                      <a:pt x="0" y="1"/>
                    </a:cubicBezTo>
                    <a:cubicBezTo>
                      <a:pt x="99" y="832"/>
                      <a:pt x="99" y="832"/>
                      <a:pt x="99" y="832"/>
                    </a:cubicBezTo>
                    <a:cubicBezTo>
                      <a:pt x="96" y="851"/>
                      <a:pt x="96" y="851"/>
                      <a:pt x="96" y="851"/>
                    </a:cubicBezTo>
                    <a:cubicBezTo>
                      <a:pt x="97" y="851"/>
                      <a:pt x="97" y="851"/>
                      <a:pt x="98" y="851"/>
                    </a:cubicBezTo>
                    <a:lnTo>
                      <a:pt x="100" y="8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4" name="Freeform 64"/>
              <p:cNvSpPr>
                <a:spLocks/>
              </p:cNvSpPr>
              <p:nvPr/>
            </p:nvSpPr>
            <p:spPr bwMode="auto">
              <a:xfrm>
                <a:off x="2582" y="2168"/>
                <a:ext cx="106" cy="104"/>
              </a:xfrm>
              <a:custGeom>
                <a:avLst/>
                <a:gdLst>
                  <a:gd name="T0" fmla="*/ 2 w 45"/>
                  <a:gd name="T1" fmla="*/ 28 h 44"/>
                  <a:gd name="T2" fmla="*/ 29 w 45"/>
                  <a:gd name="T3" fmla="*/ 40 h 44"/>
                  <a:gd name="T4" fmla="*/ 41 w 45"/>
                  <a:gd name="T5" fmla="*/ 12 h 44"/>
                  <a:gd name="T6" fmla="*/ 26 w 45"/>
                  <a:gd name="T7" fmla="*/ 0 h 44"/>
                  <a:gd name="T8" fmla="*/ 24 w 45"/>
                  <a:gd name="T9" fmla="*/ 0 h 44"/>
                  <a:gd name="T10" fmla="*/ 21 w 45"/>
                  <a:gd name="T11" fmla="*/ 0 h 44"/>
                  <a:gd name="T12" fmla="*/ 19 w 45"/>
                  <a:gd name="T13" fmla="*/ 0 h 44"/>
                  <a:gd name="T14" fmla="*/ 16 w 45"/>
                  <a:gd name="T15" fmla="*/ 1 h 44"/>
                  <a:gd name="T16" fmla="*/ 14 w 45"/>
                  <a:gd name="T17" fmla="*/ 1 h 44"/>
                  <a:gd name="T18" fmla="*/ 14 w 45"/>
                  <a:gd name="T19" fmla="*/ 1 h 44"/>
                  <a:gd name="T20" fmla="*/ 7 w 45"/>
                  <a:gd name="T21" fmla="*/ 7 h 44"/>
                  <a:gd name="T22" fmla="*/ 5 w 45"/>
                  <a:gd name="T23" fmla="*/ 8 h 44"/>
                  <a:gd name="T24" fmla="*/ 2 w 45"/>
                  <a:gd name="T25"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44">
                    <a:moveTo>
                      <a:pt x="2" y="28"/>
                    </a:moveTo>
                    <a:cubicBezTo>
                      <a:pt x="6" y="39"/>
                      <a:pt x="18" y="44"/>
                      <a:pt x="29" y="40"/>
                    </a:cubicBezTo>
                    <a:cubicBezTo>
                      <a:pt x="39" y="35"/>
                      <a:pt x="45" y="23"/>
                      <a:pt x="41" y="12"/>
                    </a:cubicBezTo>
                    <a:cubicBezTo>
                      <a:pt x="38" y="6"/>
                      <a:pt x="33" y="2"/>
                      <a:pt x="26" y="0"/>
                    </a:cubicBezTo>
                    <a:cubicBezTo>
                      <a:pt x="26" y="0"/>
                      <a:pt x="25" y="0"/>
                      <a:pt x="24" y="0"/>
                    </a:cubicBezTo>
                    <a:cubicBezTo>
                      <a:pt x="23" y="0"/>
                      <a:pt x="22" y="0"/>
                      <a:pt x="21" y="0"/>
                    </a:cubicBezTo>
                    <a:cubicBezTo>
                      <a:pt x="20" y="0"/>
                      <a:pt x="20" y="0"/>
                      <a:pt x="19" y="0"/>
                    </a:cubicBezTo>
                    <a:cubicBezTo>
                      <a:pt x="18" y="0"/>
                      <a:pt x="17" y="0"/>
                      <a:pt x="16" y="1"/>
                    </a:cubicBezTo>
                    <a:cubicBezTo>
                      <a:pt x="16" y="1"/>
                      <a:pt x="15" y="1"/>
                      <a:pt x="14" y="1"/>
                    </a:cubicBezTo>
                    <a:cubicBezTo>
                      <a:pt x="14" y="1"/>
                      <a:pt x="14" y="1"/>
                      <a:pt x="14" y="1"/>
                    </a:cubicBezTo>
                    <a:cubicBezTo>
                      <a:pt x="11" y="2"/>
                      <a:pt x="9" y="4"/>
                      <a:pt x="7" y="7"/>
                    </a:cubicBezTo>
                    <a:cubicBezTo>
                      <a:pt x="6" y="7"/>
                      <a:pt x="6" y="8"/>
                      <a:pt x="5" y="8"/>
                    </a:cubicBezTo>
                    <a:cubicBezTo>
                      <a:pt x="1" y="14"/>
                      <a:pt x="0" y="22"/>
                      <a:pt x="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5" name="Freeform 65"/>
              <p:cNvSpPr>
                <a:spLocks/>
              </p:cNvSpPr>
              <p:nvPr/>
            </p:nvSpPr>
            <p:spPr bwMode="auto">
              <a:xfrm>
                <a:off x="394" y="-28"/>
                <a:ext cx="109" cy="111"/>
              </a:xfrm>
              <a:custGeom>
                <a:avLst/>
                <a:gdLst>
                  <a:gd name="T0" fmla="*/ 5 w 46"/>
                  <a:gd name="T1" fmla="*/ 32 h 47"/>
                  <a:gd name="T2" fmla="*/ 31 w 46"/>
                  <a:gd name="T3" fmla="*/ 43 h 47"/>
                  <a:gd name="T4" fmla="*/ 37 w 46"/>
                  <a:gd name="T5" fmla="*/ 39 h 47"/>
                  <a:gd name="T6" fmla="*/ 39 w 46"/>
                  <a:gd name="T7" fmla="*/ 37 h 47"/>
                  <a:gd name="T8" fmla="*/ 43 w 46"/>
                  <a:gd name="T9" fmla="*/ 16 h 47"/>
                  <a:gd name="T10" fmla="*/ 16 w 46"/>
                  <a:gd name="T11" fmla="*/ 5 h 47"/>
                  <a:gd name="T12" fmla="*/ 5 w 46"/>
                  <a:gd name="T13" fmla="*/ 32 h 47"/>
                </a:gdLst>
                <a:ahLst/>
                <a:cxnLst>
                  <a:cxn ang="0">
                    <a:pos x="T0" y="T1"/>
                  </a:cxn>
                  <a:cxn ang="0">
                    <a:pos x="T2" y="T3"/>
                  </a:cxn>
                  <a:cxn ang="0">
                    <a:pos x="T4" y="T5"/>
                  </a:cxn>
                  <a:cxn ang="0">
                    <a:pos x="T6" y="T7"/>
                  </a:cxn>
                  <a:cxn ang="0">
                    <a:pos x="T8" y="T9"/>
                  </a:cxn>
                  <a:cxn ang="0">
                    <a:pos x="T10" y="T11"/>
                  </a:cxn>
                  <a:cxn ang="0">
                    <a:pos x="T12" y="T13"/>
                  </a:cxn>
                </a:cxnLst>
                <a:rect l="0" t="0" r="r" b="b"/>
                <a:pathLst>
                  <a:path w="46" h="47">
                    <a:moveTo>
                      <a:pt x="5" y="32"/>
                    </a:moveTo>
                    <a:cubicBezTo>
                      <a:pt x="9" y="42"/>
                      <a:pt x="20" y="47"/>
                      <a:pt x="31" y="43"/>
                    </a:cubicBezTo>
                    <a:cubicBezTo>
                      <a:pt x="33" y="42"/>
                      <a:pt x="35" y="41"/>
                      <a:pt x="37" y="39"/>
                    </a:cubicBezTo>
                    <a:cubicBezTo>
                      <a:pt x="38" y="39"/>
                      <a:pt x="38" y="38"/>
                      <a:pt x="39" y="37"/>
                    </a:cubicBezTo>
                    <a:cubicBezTo>
                      <a:pt x="44" y="32"/>
                      <a:pt x="46" y="23"/>
                      <a:pt x="43" y="16"/>
                    </a:cubicBezTo>
                    <a:cubicBezTo>
                      <a:pt x="39" y="5"/>
                      <a:pt x="27" y="0"/>
                      <a:pt x="16" y="5"/>
                    </a:cubicBezTo>
                    <a:cubicBezTo>
                      <a:pt x="6" y="9"/>
                      <a:pt x="0" y="21"/>
                      <a:pt x="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6" name="Freeform 66"/>
              <p:cNvSpPr>
                <a:spLocks/>
              </p:cNvSpPr>
              <p:nvPr/>
            </p:nvSpPr>
            <p:spPr bwMode="auto">
              <a:xfrm>
                <a:off x="1220" y="-1007"/>
                <a:ext cx="108" cy="111"/>
              </a:xfrm>
              <a:custGeom>
                <a:avLst/>
                <a:gdLst>
                  <a:gd name="T0" fmla="*/ 32 w 46"/>
                  <a:gd name="T1" fmla="*/ 42 h 47"/>
                  <a:gd name="T2" fmla="*/ 42 w 46"/>
                  <a:gd name="T3" fmla="*/ 16 h 47"/>
                  <a:gd name="T4" fmla="*/ 16 w 46"/>
                  <a:gd name="T5" fmla="*/ 4 h 47"/>
                  <a:gd name="T6" fmla="*/ 4 w 46"/>
                  <a:gd name="T7" fmla="*/ 31 h 47"/>
                  <a:gd name="T8" fmla="*/ 30 w 46"/>
                  <a:gd name="T9" fmla="*/ 43 h 47"/>
                  <a:gd name="T10" fmla="*/ 30 w 46"/>
                  <a:gd name="T11" fmla="*/ 43 h 47"/>
                  <a:gd name="T12" fmla="*/ 32 w 46"/>
                  <a:gd name="T13" fmla="*/ 42 h 47"/>
                </a:gdLst>
                <a:ahLst/>
                <a:cxnLst>
                  <a:cxn ang="0">
                    <a:pos x="T0" y="T1"/>
                  </a:cxn>
                  <a:cxn ang="0">
                    <a:pos x="T2" y="T3"/>
                  </a:cxn>
                  <a:cxn ang="0">
                    <a:pos x="T4" y="T5"/>
                  </a:cxn>
                  <a:cxn ang="0">
                    <a:pos x="T6" y="T7"/>
                  </a:cxn>
                  <a:cxn ang="0">
                    <a:pos x="T8" y="T9"/>
                  </a:cxn>
                  <a:cxn ang="0">
                    <a:pos x="T10" y="T11"/>
                  </a:cxn>
                  <a:cxn ang="0">
                    <a:pos x="T12" y="T13"/>
                  </a:cxn>
                </a:cxnLst>
                <a:rect l="0" t="0" r="r" b="b"/>
                <a:pathLst>
                  <a:path w="46" h="47">
                    <a:moveTo>
                      <a:pt x="32" y="42"/>
                    </a:moveTo>
                    <a:cubicBezTo>
                      <a:pt x="42" y="37"/>
                      <a:pt x="46" y="26"/>
                      <a:pt x="42" y="16"/>
                    </a:cubicBezTo>
                    <a:cubicBezTo>
                      <a:pt x="38" y="5"/>
                      <a:pt x="26" y="0"/>
                      <a:pt x="16" y="4"/>
                    </a:cubicBezTo>
                    <a:cubicBezTo>
                      <a:pt x="5" y="9"/>
                      <a:pt x="0" y="21"/>
                      <a:pt x="4" y="31"/>
                    </a:cubicBezTo>
                    <a:cubicBezTo>
                      <a:pt x="8" y="42"/>
                      <a:pt x="20" y="47"/>
                      <a:pt x="30" y="43"/>
                    </a:cubicBezTo>
                    <a:cubicBezTo>
                      <a:pt x="30" y="43"/>
                      <a:pt x="30" y="43"/>
                      <a:pt x="30" y="43"/>
                    </a:cubicBezTo>
                    <a:cubicBezTo>
                      <a:pt x="31" y="42"/>
                      <a:pt x="32" y="42"/>
                      <a:pt x="3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7" name="Freeform 67"/>
              <p:cNvSpPr>
                <a:spLocks/>
              </p:cNvSpPr>
              <p:nvPr/>
            </p:nvSpPr>
            <p:spPr bwMode="auto">
              <a:xfrm>
                <a:off x="2341" y="54"/>
                <a:ext cx="108" cy="107"/>
              </a:xfrm>
              <a:custGeom>
                <a:avLst/>
                <a:gdLst>
                  <a:gd name="T0" fmla="*/ 27 w 46"/>
                  <a:gd name="T1" fmla="*/ 44 h 45"/>
                  <a:gd name="T2" fmla="*/ 31 w 46"/>
                  <a:gd name="T3" fmla="*/ 43 h 45"/>
                  <a:gd name="T4" fmla="*/ 42 w 46"/>
                  <a:gd name="T5" fmla="*/ 16 h 45"/>
                  <a:gd name="T6" fmla="*/ 16 w 46"/>
                  <a:gd name="T7" fmla="*/ 5 h 45"/>
                  <a:gd name="T8" fmla="*/ 4 w 46"/>
                  <a:gd name="T9" fmla="*/ 32 h 45"/>
                  <a:gd name="T10" fmla="*/ 25 w 46"/>
                  <a:gd name="T11" fmla="*/ 44 h 45"/>
                  <a:gd name="T12" fmla="*/ 27 w 46"/>
                  <a:gd name="T13" fmla="*/ 44 h 45"/>
                </a:gdLst>
                <a:ahLst/>
                <a:cxnLst>
                  <a:cxn ang="0">
                    <a:pos x="T0" y="T1"/>
                  </a:cxn>
                  <a:cxn ang="0">
                    <a:pos x="T2" y="T3"/>
                  </a:cxn>
                  <a:cxn ang="0">
                    <a:pos x="T4" y="T5"/>
                  </a:cxn>
                  <a:cxn ang="0">
                    <a:pos x="T6" y="T7"/>
                  </a:cxn>
                  <a:cxn ang="0">
                    <a:pos x="T8" y="T9"/>
                  </a:cxn>
                  <a:cxn ang="0">
                    <a:pos x="T10" y="T11"/>
                  </a:cxn>
                  <a:cxn ang="0">
                    <a:pos x="T12" y="T13"/>
                  </a:cxn>
                </a:cxnLst>
                <a:rect l="0" t="0" r="r" b="b"/>
                <a:pathLst>
                  <a:path w="46" h="45">
                    <a:moveTo>
                      <a:pt x="27" y="44"/>
                    </a:moveTo>
                    <a:cubicBezTo>
                      <a:pt x="28" y="44"/>
                      <a:pt x="29" y="43"/>
                      <a:pt x="31" y="43"/>
                    </a:cubicBezTo>
                    <a:cubicBezTo>
                      <a:pt x="41" y="39"/>
                      <a:pt x="46" y="26"/>
                      <a:pt x="42" y="16"/>
                    </a:cubicBezTo>
                    <a:cubicBezTo>
                      <a:pt x="38" y="5"/>
                      <a:pt x="26" y="0"/>
                      <a:pt x="16" y="5"/>
                    </a:cubicBezTo>
                    <a:cubicBezTo>
                      <a:pt x="5" y="9"/>
                      <a:pt x="0" y="21"/>
                      <a:pt x="4" y="32"/>
                    </a:cubicBezTo>
                    <a:cubicBezTo>
                      <a:pt x="7" y="40"/>
                      <a:pt x="16" y="45"/>
                      <a:pt x="25" y="44"/>
                    </a:cubicBezTo>
                    <a:cubicBezTo>
                      <a:pt x="25" y="44"/>
                      <a:pt x="26" y="44"/>
                      <a:pt x="27"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8" name="Freeform 68"/>
              <p:cNvSpPr>
                <a:spLocks/>
              </p:cNvSpPr>
              <p:nvPr/>
            </p:nvSpPr>
            <p:spPr bwMode="auto">
              <a:xfrm>
                <a:off x="2885" y="52"/>
                <a:ext cx="108" cy="106"/>
              </a:xfrm>
              <a:custGeom>
                <a:avLst/>
                <a:gdLst>
                  <a:gd name="T0" fmla="*/ 30 w 46"/>
                  <a:gd name="T1" fmla="*/ 43 h 45"/>
                  <a:gd name="T2" fmla="*/ 42 w 46"/>
                  <a:gd name="T3" fmla="*/ 16 h 45"/>
                  <a:gd name="T4" fmla="*/ 16 w 46"/>
                  <a:gd name="T5" fmla="*/ 4 h 45"/>
                  <a:gd name="T6" fmla="*/ 4 w 46"/>
                  <a:gd name="T7" fmla="*/ 32 h 45"/>
                  <a:gd name="T8" fmla="*/ 24 w 46"/>
                  <a:gd name="T9" fmla="*/ 44 h 45"/>
                  <a:gd name="T10" fmla="*/ 26 w 46"/>
                  <a:gd name="T11" fmla="*/ 44 h 45"/>
                  <a:gd name="T12" fmla="*/ 30 w 46"/>
                  <a:gd name="T13" fmla="*/ 43 h 45"/>
                </a:gdLst>
                <a:ahLst/>
                <a:cxnLst>
                  <a:cxn ang="0">
                    <a:pos x="T0" y="T1"/>
                  </a:cxn>
                  <a:cxn ang="0">
                    <a:pos x="T2" y="T3"/>
                  </a:cxn>
                  <a:cxn ang="0">
                    <a:pos x="T4" y="T5"/>
                  </a:cxn>
                  <a:cxn ang="0">
                    <a:pos x="T6" y="T7"/>
                  </a:cxn>
                  <a:cxn ang="0">
                    <a:pos x="T8" y="T9"/>
                  </a:cxn>
                  <a:cxn ang="0">
                    <a:pos x="T10" y="T11"/>
                  </a:cxn>
                  <a:cxn ang="0">
                    <a:pos x="T12" y="T13"/>
                  </a:cxn>
                </a:cxnLst>
                <a:rect l="0" t="0" r="r" b="b"/>
                <a:pathLst>
                  <a:path w="46" h="45">
                    <a:moveTo>
                      <a:pt x="30" y="43"/>
                    </a:moveTo>
                    <a:cubicBezTo>
                      <a:pt x="41" y="38"/>
                      <a:pt x="46" y="26"/>
                      <a:pt x="42" y="16"/>
                    </a:cubicBezTo>
                    <a:cubicBezTo>
                      <a:pt x="38" y="5"/>
                      <a:pt x="26" y="0"/>
                      <a:pt x="16" y="4"/>
                    </a:cubicBezTo>
                    <a:cubicBezTo>
                      <a:pt x="5" y="9"/>
                      <a:pt x="0" y="21"/>
                      <a:pt x="4" y="32"/>
                    </a:cubicBezTo>
                    <a:cubicBezTo>
                      <a:pt x="7" y="40"/>
                      <a:pt x="15" y="45"/>
                      <a:pt x="24" y="44"/>
                    </a:cubicBezTo>
                    <a:cubicBezTo>
                      <a:pt x="25" y="44"/>
                      <a:pt x="25" y="44"/>
                      <a:pt x="26" y="44"/>
                    </a:cubicBezTo>
                    <a:cubicBezTo>
                      <a:pt x="28" y="44"/>
                      <a:pt x="29" y="43"/>
                      <a:pt x="3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9" name="Freeform 69"/>
              <p:cNvSpPr>
                <a:spLocks/>
              </p:cNvSpPr>
              <p:nvPr/>
            </p:nvSpPr>
            <p:spPr bwMode="auto">
              <a:xfrm>
                <a:off x="1612" y="326"/>
                <a:ext cx="438" cy="1024"/>
              </a:xfrm>
              <a:custGeom>
                <a:avLst/>
                <a:gdLst>
                  <a:gd name="T0" fmla="*/ 3 w 438"/>
                  <a:gd name="T1" fmla="*/ 1024 h 1024"/>
                  <a:gd name="T2" fmla="*/ 0 w 438"/>
                  <a:gd name="T3" fmla="*/ 1024 h 1024"/>
                  <a:gd name="T4" fmla="*/ 435 w 438"/>
                  <a:gd name="T5" fmla="*/ 0 h 1024"/>
                  <a:gd name="T6" fmla="*/ 438 w 438"/>
                  <a:gd name="T7" fmla="*/ 3 h 1024"/>
                  <a:gd name="T8" fmla="*/ 3 w 438"/>
                  <a:gd name="T9" fmla="*/ 1024 h 1024"/>
                </a:gdLst>
                <a:ahLst/>
                <a:cxnLst>
                  <a:cxn ang="0">
                    <a:pos x="T0" y="T1"/>
                  </a:cxn>
                  <a:cxn ang="0">
                    <a:pos x="T2" y="T3"/>
                  </a:cxn>
                  <a:cxn ang="0">
                    <a:pos x="T4" y="T5"/>
                  </a:cxn>
                  <a:cxn ang="0">
                    <a:pos x="T6" y="T7"/>
                  </a:cxn>
                  <a:cxn ang="0">
                    <a:pos x="T8" y="T9"/>
                  </a:cxn>
                </a:cxnLst>
                <a:rect l="0" t="0" r="r" b="b"/>
                <a:pathLst>
                  <a:path w="438" h="1024">
                    <a:moveTo>
                      <a:pt x="3" y="1024"/>
                    </a:moveTo>
                    <a:lnTo>
                      <a:pt x="0" y="1024"/>
                    </a:lnTo>
                    <a:lnTo>
                      <a:pt x="435" y="0"/>
                    </a:lnTo>
                    <a:lnTo>
                      <a:pt x="438" y="3"/>
                    </a:lnTo>
                    <a:lnTo>
                      <a:pt x="3" y="10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0" name="Freeform 70"/>
              <p:cNvSpPr>
                <a:spLocks/>
              </p:cNvSpPr>
              <p:nvPr/>
            </p:nvSpPr>
            <p:spPr bwMode="auto">
              <a:xfrm>
                <a:off x="1612" y="1104"/>
                <a:ext cx="873" cy="249"/>
              </a:xfrm>
              <a:custGeom>
                <a:avLst/>
                <a:gdLst>
                  <a:gd name="T0" fmla="*/ 0 w 873"/>
                  <a:gd name="T1" fmla="*/ 249 h 249"/>
                  <a:gd name="T2" fmla="*/ 0 w 873"/>
                  <a:gd name="T3" fmla="*/ 246 h 249"/>
                  <a:gd name="T4" fmla="*/ 873 w 873"/>
                  <a:gd name="T5" fmla="*/ 0 h 249"/>
                  <a:gd name="T6" fmla="*/ 873 w 873"/>
                  <a:gd name="T7" fmla="*/ 3 h 249"/>
                  <a:gd name="T8" fmla="*/ 0 w 873"/>
                  <a:gd name="T9" fmla="*/ 249 h 249"/>
                </a:gdLst>
                <a:ahLst/>
                <a:cxnLst>
                  <a:cxn ang="0">
                    <a:pos x="T0" y="T1"/>
                  </a:cxn>
                  <a:cxn ang="0">
                    <a:pos x="T2" y="T3"/>
                  </a:cxn>
                  <a:cxn ang="0">
                    <a:pos x="T4" y="T5"/>
                  </a:cxn>
                  <a:cxn ang="0">
                    <a:pos x="T6" y="T7"/>
                  </a:cxn>
                  <a:cxn ang="0">
                    <a:pos x="T8" y="T9"/>
                  </a:cxn>
                </a:cxnLst>
                <a:rect l="0" t="0" r="r" b="b"/>
                <a:pathLst>
                  <a:path w="873" h="249">
                    <a:moveTo>
                      <a:pt x="0" y="249"/>
                    </a:moveTo>
                    <a:lnTo>
                      <a:pt x="0" y="246"/>
                    </a:lnTo>
                    <a:lnTo>
                      <a:pt x="873" y="0"/>
                    </a:lnTo>
                    <a:lnTo>
                      <a:pt x="873" y="3"/>
                    </a:lnTo>
                    <a:lnTo>
                      <a:pt x="0" y="2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1" name="Freeform 71"/>
              <p:cNvSpPr>
                <a:spLocks/>
              </p:cNvSpPr>
              <p:nvPr/>
            </p:nvSpPr>
            <p:spPr bwMode="auto">
              <a:xfrm>
                <a:off x="2483" y="-69"/>
                <a:ext cx="409" cy="1190"/>
              </a:xfrm>
              <a:custGeom>
                <a:avLst/>
                <a:gdLst>
                  <a:gd name="T0" fmla="*/ 2 w 409"/>
                  <a:gd name="T1" fmla="*/ 1190 h 1190"/>
                  <a:gd name="T2" fmla="*/ 0 w 409"/>
                  <a:gd name="T3" fmla="*/ 1190 h 1190"/>
                  <a:gd name="T4" fmla="*/ 406 w 409"/>
                  <a:gd name="T5" fmla="*/ 0 h 1190"/>
                  <a:gd name="T6" fmla="*/ 409 w 409"/>
                  <a:gd name="T7" fmla="*/ 0 h 1190"/>
                  <a:gd name="T8" fmla="*/ 2 w 409"/>
                  <a:gd name="T9" fmla="*/ 1190 h 1190"/>
                </a:gdLst>
                <a:ahLst/>
                <a:cxnLst>
                  <a:cxn ang="0">
                    <a:pos x="T0" y="T1"/>
                  </a:cxn>
                  <a:cxn ang="0">
                    <a:pos x="T2" y="T3"/>
                  </a:cxn>
                  <a:cxn ang="0">
                    <a:pos x="T4" y="T5"/>
                  </a:cxn>
                  <a:cxn ang="0">
                    <a:pos x="T6" y="T7"/>
                  </a:cxn>
                  <a:cxn ang="0">
                    <a:pos x="T8" y="T9"/>
                  </a:cxn>
                </a:cxnLst>
                <a:rect l="0" t="0" r="r" b="b"/>
                <a:pathLst>
                  <a:path w="409" h="1190">
                    <a:moveTo>
                      <a:pt x="2" y="1190"/>
                    </a:moveTo>
                    <a:lnTo>
                      <a:pt x="0" y="1190"/>
                    </a:lnTo>
                    <a:lnTo>
                      <a:pt x="406" y="0"/>
                    </a:lnTo>
                    <a:lnTo>
                      <a:pt x="409" y="0"/>
                    </a:lnTo>
                    <a:lnTo>
                      <a:pt x="2" y="1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2" name="Freeform 72"/>
              <p:cNvSpPr>
                <a:spLocks/>
              </p:cNvSpPr>
              <p:nvPr/>
            </p:nvSpPr>
            <p:spPr bwMode="auto">
              <a:xfrm>
                <a:off x="2038" y="348"/>
                <a:ext cx="1097" cy="11"/>
              </a:xfrm>
              <a:custGeom>
                <a:avLst/>
                <a:gdLst>
                  <a:gd name="T0" fmla="*/ 1097 w 1097"/>
                  <a:gd name="T1" fmla="*/ 11 h 11"/>
                  <a:gd name="T2" fmla="*/ 0 w 1097"/>
                  <a:gd name="T3" fmla="*/ 2 h 11"/>
                  <a:gd name="T4" fmla="*/ 0 w 1097"/>
                  <a:gd name="T5" fmla="*/ 0 h 11"/>
                  <a:gd name="T6" fmla="*/ 1097 w 1097"/>
                  <a:gd name="T7" fmla="*/ 9 h 11"/>
                  <a:gd name="T8" fmla="*/ 1097 w 1097"/>
                  <a:gd name="T9" fmla="*/ 11 h 11"/>
                </a:gdLst>
                <a:ahLst/>
                <a:cxnLst>
                  <a:cxn ang="0">
                    <a:pos x="T0" y="T1"/>
                  </a:cxn>
                  <a:cxn ang="0">
                    <a:pos x="T2" y="T3"/>
                  </a:cxn>
                  <a:cxn ang="0">
                    <a:pos x="T4" y="T5"/>
                  </a:cxn>
                  <a:cxn ang="0">
                    <a:pos x="T6" y="T7"/>
                  </a:cxn>
                  <a:cxn ang="0">
                    <a:pos x="T8" y="T9"/>
                  </a:cxn>
                </a:cxnLst>
                <a:rect l="0" t="0" r="r" b="b"/>
                <a:pathLst>
                  <a:path w="1097" h="11">
                    <a:moveTo>
                      <a:pt x="1097" y="11"/>
                    </a:moveTo>
                    <a:lnTo>
                      <a:pt x="0" y="2"/>
                    </a:lnTo>
                    <a:lnTo>
                      <a:pt x="0" y="0"/>
                    </a:lnTo>
                    <a:lnTo>
                      <a:pt x="1097" y="9"/>
                    </a:lnTo>
                    <a:lnTo>
                      <a:pt x="109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3" name="Freeform 73"/>
              <p:cNvSpPr>
                <a:spLocks/>
              </p:cNvSpPr>
              <p:nvPr/>
            </p:nvSpPr>
            <p:spPr bwMode="auto">
              <a:xfrm>
                <a:off x="3135" y="-369"/>
                <a:ext cx="776" cy="728"/>
              </a:xfrm>
              <a:custGeom>
                <a:avLst/>
                <a:gdLst>
                  <a:gd name="T0" fmla="*/ 3 w 776"/>
                  <a:gd name="T1" fmla="*/ 728 h 728"/>
                  <a:gd name="T2" fmla="*/ 0 w 776"/>
                  <a:gd name="T3" fmla="*/ 726 h 728"/>
                  <a:gd name="T4" fmla="*/ 774 w 776"/>
                  <a:gd name="T5" fmla="*/ 0 h 728"/>
                  <a:gd name="T6" fmla="*/ 776 w 776"/>
                  <a:gd name="T7" fmla="*/ 2 h 728"/>
                  <a:gd name="T8" fmla="*/ 3 w 776"/>
                  <a:gd name="T9" fmla="*/ 728 h 728"/>
                </a:gdLst>
                <a:ahLst/>
                <a:cxnLst>
                  <a:cxn ang="0">
                    <a:pos x="T0" y="T1"/>
                  </a:cxn>
                  <a:cxn ang="0">
                    <a:pos x="T2" y="T3"/>
                  </a:cxn>
                  <a:cxn ang="0">
                    <a:pos x="T4" y="T5"/>
                  </a:cxn>
                  <a:cxn ang="0">
                    <a:pos x="T6" y="T7"/>
                  </a:cxn>
                  <a:cxn ang="0">
                    <a:pos x="T8" y="T9"/>
                  </a:cxn>
                </a:cxnLst>
                <a:rect l="0" t="0" r="r" b="b"/>
                <a:pathLst>
                  <a:path w="776" h="728">
                    <a:moveTo>
                      <a:pt x="3" y="728"/>
                    </a:moveTo>
                    <a:lnTo>
                      <a:pt x="0" y="726"/>
                    </a:lnTo>
                    <a:lnTo>
                      <a:pt x="774" y="0"/>
                    </a:lnTo>
                    <a:lnTo>
                      <a:pt x="776" y="2"/>
                    </a:lnTo>
                    <a:lnTo>
                      <a:pt x="3" y="7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4" name="Freeform 74"/>
              <p:cNvSpPr>
                <a:spLocks/>
              </p:cNvSpPr>
              <p:nvPr/>
            </p:nvSpPr>
            <p:spPr bwMode="auto">
              <a:xfrm>
                <a:off x="3902" y="-369"/>
                <a:ext cx="931" cy="497"/>
              </a:xfrm>
              <a:custGeom>
                <a:avLst/>
                <a:gdLst>
                  <a:gd name="T0" fmla="*/ 929 w 931"/>
                  <a:gd name="T1" fmla="*/ 497 h 497"/>
                  <a:gd name="T2" fmla="*/ 0 w 931"/>
                  <a:gd name="T3" fmla="*/ 2 h 497"/>
                  <a:gd name="T4" fmla="*/ 0 w 931"/>
                  <a:gd name="T5" fmla="*/ 0 h 497"/>
                  <a:gd name="T6" fmla="*/ 931 w 931"/>
                  <a:gd name="T7" fmla="*/ 494 h 497"/>
                  <a:gd name="T8" fmla="*/ 929 w 931"/>
                  <a:gd name="T9" fmla="*/ 497 h 497"/>
                </a:gdLst>
                <a:ahLst/>
                <a:cxnLst>
                  <a:cxn ang="0">
                    <a:pos x="T0" y="T1"/>
                  </a:cxn>
                  <a:cxn ang="0">
                    <a:pos x="T2" y="T3"/>
                  </a:cxn>
                  <a:cxn ang="0">
                    <a:pos x="T4" y="T5"/>
                  </a:cxn>
                  <a:cxn ang="0">
                    <a:pos x="T6" y="T7"/>
                  </a:cxn>
                  <a:cxn ang="0">
                    <a:pos x="T8" y="T9"/>
                  </a:cxn>
                </a:cxnLst>
                <a:rect l="0" t="0" r="r" b="b"/>
                <a:pathLst>
                  <a:path w="931" h="497">
                    <a:moveTo>
                      <a:pt x="929" y="497"/>
                    </a:moveTo>
                    <a:lnTo>
                      <a:pt x="0" y="2"/>
                    </a:lnTo>
                    <a:lnTo>
                      <a:pt x="0" y="0"/>
                    </a:lnTo>
                    <a:lnTo>
                      <a:pt x="931" y="494"/>
                    </a:lnTo>
                    <a:lnTo>
                      <a:pt x="929"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5" name="Freeform 75"/>
              <p:cNvSpPr>
                <a:spLocks/>
              </p:cNvSpPr>
              <p:nvPr/>
            </p:nvSpPr>
            <p:spPr bwMode="auto">
              <a:xfrm>
                <a:off x="4831" y="125"/>
                <a:ext cx="563" cy="591"/>
              </a:xfrm>
              <a:custGeom>
                <a:avLst/>
                <a:gdLst>
                  <a:gd name="T0" fmla="*/ 560 w 563"/>
                  <a:gd name="T1" fmla="*/ 591 h 591"/>
                  <a:gd name="T2" fmla="*/ 0 w 563"/>
                  <a:gd name="T3" fmla="*/ 3 h 591"/>
                  <a:gd name="T4" fmla="*/ 2 w 563"/>
                  <a:gd name="T5" fmla="*/ 0 h 591"/>
                  <a:gd name="T6" fmla="*/ 563 w 563"/>
                  <a:gd name="T7" fmla="*/ 591 h 591"/>
                  <a:gd name="T8" fmla="*/ 560 w 563"/>
                  <a:gd name="T9" fmla="*/ 591 h 591"/>
                </a:gdLst>
                <a:ahLst/>
                <a:cxnLst>
                  <a:cxn ang="0">
                    <a:pos x="T0" y="T1"/>
                  </a:cxn>
                  <a:cxn ang="0">
                    <a:pos x="T2" y="T3"/>
                  </a:cxn>
                  <a:cxn ang="0">
                    <a:pos x="T4" y="T5"/>
                  </a:cxn>
                  <a:cxn ang="0">
                    <a:pos x="T6" y="T7"/>
                  </a:cxn>
                  <a:cxn ang="0">
                    <a:pos x="T8" y="T9"/>
                  </a:cxn>
                </a:cxnLst>
                <a:rect l="0" t="0" r="r" b="b"/>
                <a:pathLst>
                  <a:path w="563" h="591">
                    <a:moveTo>
                      <a:pt x="560" y="591"/>
                    </a:moveTo>
                    <a:lnTo>
                      <a:pt x="0" y="3"/>
                    </a:lnTo>
                    <a:lnTo>
                      <a:pt x="2" y="0"/>
                    </a:lnTo>
                    <a:lnTo>
                      <a:pt x="563" y="591"/>
                    </a:lnTo>
                    <a:lnTo>
                      <a:pt x="560" y="5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6" name="Freeform 76"/>
              <p:cNvSpPr>
                <a:spLocks/>
              </p:cNvSpPr>
              <p:nvPr/>
            </p:nvSpPr>
            <p:spPr bwMode="auto">
              <a:xfrm>
                <a:off x="5391" y="376"/>
                <a:ext cx="726" cy="340"/>
              </a:xfrm>
              <a:custGeom>
                <a:avLst/>
                <a:gdLst>
                  <a:gd name="T0" fmla="*/ 0 w 726"/>
                  <a:gd name="T1" fmla="*/ 340 h 340"/>
                  <a:gd name="T2" fmla="*/ 0 w 726"/>
                  <a:gd name="T3" fmla="*/ 338 h 340"/>
                  <a:gd name="T4" fmla="*/ 726 w 726"/>
                  <a:gd name="T5" fmla="*/ 0 h 340"/>
                  <a:gd name="T6" fmla="*/ 726 w 726"/>
                  <a:gd name="T7" fmla="*/ 2 h 340"/>
                  <a:gd name="T8" fmla="*/ 0 w 726"/>
                  <a:gd name="T9" fmla="*/ 340 h 340"/>
                </a:gdLst>
                <a:ahLst/>
                <a:cxnLst>
                  <a:cxn ang="0">
                    <a:pos x="T0" y="T1"/>
                  </a:cxn>
                  <a:cxn ang="0">
                    <a:pos x="T2" y="T3"/>
                  </a:cxn>
                  <a:cxn ang="0">
                    <a:pos x="T4" y="T5"/>
                  </a:cxn>
                  <a:cxn ang="0">
                    <a:pos x="T6" y="T7"/>
                  </a:cxn>
                  <a:cxn ang="0">
                    <a:pos x="T8" y="T9"/>
                  </a:cxn>
                </a:cxnLst>
                <a:rect l="0" t="0" r="r" b="b"/>
                <a:pathLst>
                  <a:path w="726" h="340">
                    <a:moveTo>
                      <a:pt x="0" y="340"/>
                    </a:moveTo>
                    <a:lnTo>
                      <a:pt x="0" y="338"/>
                    </a:lnTo>
                    <a:lnTo>
                      <a:pt x="726" y="0"/>
                    </a:lnTo>
                    <a:lnTo>
                      <a:pt x="726" y="2"/>
                    </a:lnTo>
                    <a:lnTo>
                      <a:pt x="0" y="3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7" name="Freeform 77"/>
              <p:cNvSpPr>
                <a:spLocks/>
              </p:cNvSpPr>
              <p:nvPr/>
            </p:nvSpPr>
            <p:spPr bwMode="auto">
              <a:xfrm>
                <a:off x="5928" y="369"/>
                <a:ext cx="201" cy="801"/>
              </a:xfrm>
              <a:custGeom>
                <a:avLst/>
                <a:gdLst>
                  <a:gd name="T0" fmla="*/ 3 w 201"/>
                  <a:gd name="T1" fmla="*/ 801 h 801"/>
                  <a:gd name="T2" fmla="*/ 0 w 201"/>
                  <a:gd name="T3" fmla="*/ 801 h 801"/>
                  <a:gd name="T4" fmla="*/ 199 w 201"/>
                  <a:gd name="T5" fmla="*/ 0 h 801"/>
                  <a:gd name="T6" fmla="*/ 201 w 201"/>
                  <a:gd name="T7" fmla="*/ 0 h 801"/>
                  <a:gd name="T8" fmla="*/ 3 w 201"/>
                  <a:gd name="T9" fmla="*/ 801 h 801"/>
                </a:gdLst>
                <a:ahLst/>
                <a:cxnLst>
                  <a:cxn ang="0">
                    <a:pos x="T0" y="T1"/>
                  </a:cxn>
                  <a:cxn ang="0">
                    <a:pos x="T2" y="T3"/>
                  </a:cxn>
                  <a:cxn ang="0">
                    <a:pos x="T4" y="T5"/>
                  </a:cxn>
                  <a:cxn ang="0">
                    <a:pos x="T6" y="T7"/>
                  </a:cxn>
                  <a:cxn ang="0">
                    <a:pos x="T8" y="T9"/>
                  </a:cxn>
                </a:cxnLst>
                <a:rect l="0" t="0" r="r" b="b"/>
                <a:pathLst>
                  <a:path w="201" h="801">
                    <a:moveTo>
                      <a:pt x="3" y="801"/>
                    </a:moveTo>
                    <a:lnTo>
                      <a:pt x="0" y="801"/>
                    </a:lnTo>
                    <a:lnTo>
                      <a:pt x="199" y="0"/>
                    </a:lnTo>
                    <a:lnTo>
                      <a:pt x="201" y="0"/>
                    </a:lnTo>
                    <a:lnTo>
                      <a:pt x="3" y="8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8" name="Freeform 78"/>
              <p:cNvSpPr>
                <a:spLocks/>
              </p:cNvSpPr>
              <p:nvPr/>
            </p:nvSpPr>
            <p:spPr bwMode="auto">
              <a:xfrm>
                <a:off x="5928" y="1170"/>
                <a:ext cx="788" cy="729"/>
              </a:xfrm>
              <a:custGeom>
                <a:avLst/>
                <a:gdLst>
                  <a:gd name="T0" fmla="*/ 785 w 788"/>
                  <a:gd name="T1" fmla="*/ 729 h 729"/>
                  <a:gd name="T2" fmla="*/ 0 w 788"/>
                  <a:gd name="T3" fmla="*/ 0 h 729"/>
                  <a:gd name="T4" fmla="*/ 3 w 788"/>
                  <a:gd name="T5" fmla="*/ 0 h 729"/>
                  <a:gd name="T6" fmla="*/ 788 w 788"/>
                  <a:gd name="T7" fmla="*/ 726 h 729"/>
                  <a:gd name="T8" fmla="*/ 785 w 788"/>
                  <a:gd name="T9" fmla="*/ 729 h 729"/>
                </a:gdLst>
                <a:ahLst/>
                <a:cxnLst>
                  <a:cxn ang="0">
                    <a:pos x="T0" y="T1"/>
                  </a:cxn>
                  <a:cxn ang="0">
                    <a:pos x="T2" y="T3"/>
                  </a:cxn>
                  <a:cxn ang="0">
                    <a:pos x="T4" y="T5"/>
                  </a:cxn>
                  <a:cxn ang="0">
                    <a:pos x="T6" y="T7"/>
                  </a:cxn>
                  <a:cxn ang="0">
                    <a:pos x="T8" y="T9"/>
                  </a:cxn>
                </a:cxnLst>
                <a:rect l="0" t="0" r="r" b="b"/>
                <a:pathLst>
                  <a:path w="788" h="729">
                    <a:moveTo>
                      <a:pt x="785" y="729"/>
                    </a:moveTo>
                    <a:lnTo>
                      <a:pt x="0" y="0"/>
                    </a:lnTo>
                    <a:lnTo>
                      <a:pt x="3" y="0"/>
                    </a:lnTo>
                    <a:lnTo>
                      <a:pt x="788" y="726"/>
                    </a:lnTo>
                    <a:lnTo>
                      <a:pt x="785" y="7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9" name="Freeform 79"/>
              <p:cNvSpPr>
                <a:spLocks/>
              </p:cNvSpPr>
              <p:nvPr/>
            </p:nvSpPr>
            <p:spPr bwMode="auto">
              <a:xfrm>
                <a:off x="5808" y="1896"/>
                <a:ext cx="908" cy="601"/>
              </a:xfrm>
              <a:custGeom>
                <a:avLst/>
                <a:gdLst>
                  <a:gd name="T0" fmla="*/ 2 w 908"/>
                  <a:gd name="T1" fmla="*/ 601 h 601"/>
                  <a:gd name="T2" fmla="*/ 0 w 908"/>
                  <a:gd name="T3" fmla="*/ 599 h 601"/>
                  <a:gd name="T4" fmla="*/ 905 w 908"/>
                  <a:gd name="T5" fmla="*/ 0 h 601"/>
                  <a:gd name="T6" fmla="*/ 908 w 908"/>
                  <a:gd name="T7" fmla="*/ 3 h 601"/>
                  <a:gd name="T8" fmla="*/ 2 w 908"/>
                  <a:gd name="T9" fmla="*/ 601 h 601"/>
                </a:gdLst>
                <a:ahLst/>
                <a:cxnLst>
                  <a:cxn ang="0">
                    <a:pos x="T0" y="T1"/>
                  </a:cxn>
                  <a:cxn ang="0">
                    <a:pos x="T2" y="T3"/>
                  </a:cxn>
                  <a:cxn ang="0">
                    <a:pos x="T4" y="T5"/>
                  </a:cxn>
                  <a:cxn ang="0">
                    <a:pos x="T6" y="T7"/>
                  </a:cxn>
                  <a:cxn ang="0">
                    <a:pos x="T8" y="T9"/>
                  </a:cxn>
                </a:cxnLst>
                <a:rect l="0" t="0" r="r" b="b"/>
                <a:pathLst>
                  <a:path w="908" h="601">
                    <a:moveTo>
                      <a:pt x="2" y="601"/>
                    </a:moveTo>
                    <a:lnTo>
                      <a:pt x="0" y="599"/>
                    </a:lnTo>
                    <a:lnTo>
                      <a:pt x="905" y="0"/>
                    </a:lnTo>
                    <a:lnTo>
                      <a:pt x="908" y="3"/>
                    </a:lnTo>
                    <a:lnTo>
                      <a:pt x="2" y="6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0" name="Freeform 80"/>
              <p:cNvSpPr>
                <a:spLocks/>
              </p:cNvSpPr>
              <p:nvPr/>
            </p:nvSpPr>
            <p:spPr bwMode="auto">
              <a:xfrm>
                <a:off x="5808" y="2497"/>
                <a:ext cx="544" cy="735"/>
              </a:xfrm>
              <a:custGeom>
                <a:avLst/>
                <a:gdLst>
                  <a:gd name="T0" fmla="*/ 541 w 544"/>
                  <a:gd name="T1" fmla="*/ 735 h 735"/>
                  <a:gd name="T2" fmla="*/ 0 w 544"/>
                  <a:gd name="T3" fmla="*/ 0 h 735"/>
                  <a:gd name="T4" fmla="*/ 2 w 544"/>
                  <a:gd name="T5" fmla="*/ 0 h 735"/>
                  <a:gd name="T6" fmla="*/ 544 w 544"/>
                  <a:gd name="T7" fmla="*/ 735 h 735"/>
                  <a:gd name="T8" fmla="*/ 541 w 544"/>
                  <a:gd name="T9" fmla="*/ 735 h 735"/>
                </a:gdLst>
                <a:ahLst/>
                <a:cxnLst>
                  <a:cxn ang="0">
                    <a:pos x="T0" y="T1"/>
                  </a:cxn>
                  <a:cxn ang="0">
                    <a:pos x="T2" y="T3"/>
                  </a:cxn>
                  <a:cxn ang="0">
                    <a:pos x="T4" y="T5"/>
                  </a:cxn>
                  <a:cxn ang="0">
                    <a:pos x="T6" y="T7"/>
                  </a:cxn>
                  <a:cxn ang="0">
                    <a:pos x="T8" y="T9"/>
                  </a:cxn>
                </a:cxnLst>
                <a:rect l="0" t="0" r="r" b="b"/>
                <a:pathLst>
                  <a:path w="544" h="735">
                    <a:moveTo>
                      <a:pt x="541" y="735"/>
                    </a:moveTo>
                    <a:lnTo>
                      <a:pt x="0" y="0"/>
                    </a:lnTo>
                    <a:lnTo>
                      <a:pt x="2" y="0"/>
                    </a:lnTo>
                    <a:lnTo>
                      <a:pt x="544" y="735"/>
                    </a:lnTo>
                    <a:lnTo>
                      <a:pt x="541" y="7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1" name="Freeform 81"/>
              <p:cNvSpPr>
                <a:spLocks/>
              </p:cNvSpPr>
              <p:nvPr/>
            </p:nvSpPr>
            <p:spPr bwMode="auto">
              <a:xfrm>
                <a:off x="5699" y="3206"/>
                <a:ext cx="648" cy="376"/>
              </a:xfrm>
              <a:custGeom>
                <a:avLst/>
                <a:gdLst>
                  <a:gd name="T0" fmla="*/ 2 w 648"/>
                  <a:gd name="T1" fmla="*/ 376 h 376"/>
                  <a:gd name="T2" fmla="*/ 0 w 648"/>
                  <a:gd name="T3" fmla="*/ 376 h 376"/>
                  <a:gd name="T4" fmla="*/ 645 w 648"/>
                  <a:gd name="T5" fmla="*/ 0 h 376"/>
                  <a:gd name="T6" fmla="*/ 648 w 648"/>
                  <a:gd name="T7" fmla="*/ 3 h 376"/>
                  <a:gd name="T8" fmla="*/ 2 w 648"/>
                  <a:gd name="T9" fmla="*/ 376 h 376"/>
                </a:gdLst>
                <a:ahLst/>
                <a:cxnLst>
                  <a:cxn ang="0">
                    <a:pos x="T0" y="T1"/>
                  </a:cxn>
                  <a:cxn ang="0">
                    <a:pos x="T2" y="T3"/>
                  </a:cxn>
                  <a:cxn ang="0">
                    <a:pos x="T4" y="T5"/>
                  </a:cxn>
                  <a:cxn ang="0">
                    <a:pos x="T6" y="T7"/>
                  </a:cxn>
                  <a:cxn ang="0">
                    <a:pos x="T8" y="T9"/>
                  </a:cxn>
                </a:cxnLst>
                <a:rect l="0" t="0" r="r" b="b"/>
                <a:pathLst>
                  <a:path w="648" h="376">
                    <a:moveTo>
                      <a:pt x="2" y="376"/>
                    </a:moveTo>
                    <a:lnTo>
                      <a:pt x="0" y="376"/>
                    </a:lnTo>
                    <a:lnTo>
                      <a:pt x="645" y="0"/>
                    </a:lnTo>
                    <a:lnTo>
                      <a:pt x="648" y="3"/>
                    </a:lnTo>
                    <a:lnTo>
                      <a:pt x="2" y="3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2" name="Freeform 82"/>
              <p:cNvSpPr>
                <a:spLocks/>
              </p:cNvSpPr>
              <p:nvPr/>
            </p:nvSpPr>
            <p:spPr bwMode="auto">
              <a:xfrm>
                <a:off x="5458" y="3582"/>
                <a:ext cx="243" cy="773"/>
              </a:xfrm>
              <a:custGeom>
                <a:avLst/>
                <a:gdLst>
                  <a:gd name="T0" fmla="*/ 2 w 243"/>
                  <a:gd name="T1" fmla="*/ 773 h 773"/>
                  <a:gd name="T2" fmla="*/ 0 w 243"/>
                  <a:gd name="T3" fmla="*/ 773 h 773"/>
                  <a:gd name="T4" fmla="*/ 241 w 243"/>
                  <a:gd name="T5" fmla="*/ 0 h 773"/>
                  <a:gd name="T6" fmla="*/ 243 w 243"/>
                  <a:gd name="T7" fmla="*/ 0 h 773"/>
                  <a:gd name="T8" fmla="*/ 2 w 243"/>
                  <a:gd name="T9" fmla="*/ 773 h 773"/>
                </a:gdLst>
                <a:ahLst/>
                <a:cxnLst>
                  <a:cxn ang="0">
                    <a:pos x="T0" y="T1"/>
                  </a:cxn>
                  <a:cxn ang="0">
                    <a:pos x="T2" y="T3"/>
                  </a:cxn>
                  <a:cxn ang="0">
                    <a:pos x="T4" y="T5"/>
                  </a:cxn>
                  <a:cxn ang="0">
                    <a:pos x="T6" y="T7"/>
                  </a:cxn>
                  <a:cxn ang="0">
                    <a:pos x="T8" y="T9"/>
                  </a:cxn>
                </a:cxnLst>
                <a:rect l="0" t="0" r="r" b="b"/>
                <a:pathLst>
                  <a:path w="243" h="773">
                    <a:moveTo>
                      <a:pt x="2" y="773"/>
                    </a:moveTo>
                    <a:lnTo>
                      <a:pt x="0" y="773"/>
                    </a:lnTo>
                    <a:lnTo>
                      <a:pt x="241" y="0"/>
                    </a:lnTo>
                    <a:lnTo>
                      <a:pt x="243" y="0"/>
                    </a:lnTo>
                    <a:lnTo>
                      <a:pt x="2" y="7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3" name="Freeform 83"/>
              <p:cNvSpPr>
                <a:spLocks/>
              </p:cNvSpPr>
              <p:nvPr/>
            </p:nvSpPr>
            <p:spPr bwMode="auto">
              <a:xfrm>
                <a:off x="4374" y="4301"/>
                <a:ext cx="1084" cy="57"/>
              </a:xfrm>
              <a:custGeom>
                <a:avLst/>
                <a:gdLst>
                  <a:gd name="T0" fmla="*/ 1084 w 1084"/>
                  <a:gd name="T1" fmla="*/ 57 h 57"/>
                  <a:gd name="T2" fmla="*/ 0 w 1084"/>
                  <a:gd name="T3" fmla="*/ 2 h 57"/>
                  <a:gd name="T4" fmla="*/ 0 w 1084"/>
                  <a:gd name="T5" fmla="*/ 0 h 57"/>
                  <a:gd name="T6" fmla="*/ 1084 w 1084"/>
                  <a:gd name="T7" fmla="*/ 54 h 57"/>
                  <a:gd name="T8" fmla="*/ 1084 w 1084"/>
                  <a:gd name="T9" fmla="*/ 57 h 57"/>
                </a:gdLst>
                <a:ahLst/>
                <a:cxnLst>
                  <a:cxn ang="0">
                    <a:pos x="T0" y="T1"/>
                  </a:cxn>
                  <a:cxn ang="0">
                    <a:pos x="T2" y="T3"/>
                  </a:cxn>
                  <a:cxn ang="0">
                    <a:pos x="T4" y="T5"/>
                  </a:cxn>
                  <a:cxn ang="0">
                    <a:pos x="T6" y="T7"/>
                  </a:cxn>
                  <a:cxn ang="0">
                    <a:pos x="T8" y="T9"/>
                  </a:cxn>
                </a:cxnLst>
                <a:rect l="0" t="0" r="r" b="b"/>
                <a:pathLst>
                  <a:path w="1084" h="57">
                    <a:moveTo>
                      <a:pt x="1084" y="57"/>
                    </a:moveTo>
                    <a:lnTo>
                      <a:pt x="0" y="2"/>
                    </a:lnTo>
                    <a:lnTo>
                      <a:pt x="0" y="0"/>
                    </a:lnTo>
                    <a:lnTo>
                      <a:pt x="1084" y="54"/>
                    </a:lnTo>
                    <a:lnTo>
                      <a:pt x="1084"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4" name="Freeform 84"/>
              <p:cNvSpPr>
                <a:spLocks/>
              </p:cNvSpPr>
              <p:nvPr/>
            </p:nvSpPr>
            <p:spPr bwMode="auto">
              <a:xfrm>
                <a:off x="3483" y="4294"/>
                <a:ext cx="891" cy="416"/>
              </a:xfrm>
              <a:custGeom>
                <a:avLst/>
                <a:gdLst>
                  <a:gd name="T0" fmla="*/ 0 w 891"/>
                  <a:gd name="T1" fmla="*/ 416 h 416"/>
                  <a:gd name="T2" fmla="*/ 0 w 891"/>
                  <a:gd name="T3" fmla="*/ 414 h 416"/>
                  <a:gd name="T4" fmla="*/ 891 w 891"/>
                  <a:gd name="T5" fmla="*/ 0 h 416"/>
                  <a:gd name="T6" fmla="*/ 891 w 891"/>
                  <a:gd name="T7" fmla="*/ 2 h 416"/>
                  <a:gd name="T8" fmla="*/ 0 w 891"/>
                  <a:gd name="T9" fmla="*/ 416 h 416"/>
                </a:gdLst>
                <a:ahLst/>
                <a:cxnLst>
                  <a:cxn ang="0">
                    <a:pos x="T0" y="T1"/>
                  </a:cxn>
                  <a:cxn ang="0">
                    <a:pos x="T2" y="T3"/>
                  </a:cxn>
                  <a:cxn ang="0">
                    <a:pos x="T4" y="T5"/>
                  </a:cxn>
                  <a:cxn ang="0">
                    <a:pos x="T6" y="T7"/>
                  </a:cxn>
                  <a:cxn ang="0">
                    <a:pos x="T8" y="T9"/>
                  </a:cxn>
                </a:cxnLst>
                <a:rect l="0" t="0" r="r" b="b"/>
                <a:pathLst>
                  <a:path w="891" h="416">
                    <a:moveTo>
                      <a:pt x="0" y="416"/>
                    </a:moveTo>
                    <a:lnTo>
                      <a:pt x="0" y="414"/>
                    </a:lnTo>
                    <a:lnTo>
                      <a:pt x="891" y="0"/>
                    </a:lnTo>
                    <a:lnTo>
                      <a:pt x="891" y="2"/>
                    </a:lnTo>
                    <a:lnTo>
                      <a:pt x="0" y="4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5" name="Freeform 85"/>
              <p:cNvSpPr>
                <a:spLocks/>
              </p:cNvSpPr>
              <p:nvPr/>
            </p:nvSpPr>
            <p:spPr bwMode="auto">
              <a:xfrm>
                <a:off x="2970" y="4173"/>
                <a:ext cx="513" cy="537"/>
              </a:xfrm>
              <a:custGeom>
                <a:avLst/>
                <a:gdLst>
                  <a:gd name="T0" fmla="*/ 513 w 513"/>
                  <a:gd name="T1" fmla="*/ 537 h 537"/>
                  <a:gd name="T2" fmla="*/ 0 w 513"/>
                  <a:gd name="T3" fmla="*/ 0 h 537"/>
                  <a:gd name="T4" fmla="*/ 2 w 513"/>
                  <a:gd name="T5" fmla="*/ 0 h 537"/>
                  <a:gd name="T6" fmla="*/ 513 w 513"/>
                  <a:gd name="T7" fmla="*/ 535 h 537"/>
                  <a:gd name="T8" fmla="*/ 513 w 513"/>
                  <a:gd name="T9" fmla="*/ 537 h 537"/>
                </a:gdLst>
                <a:ahLst/>
                <a:cxnLst>
                  <a:cxn ang="0">
                    <a:pos x="T0" y="T1"/>
                  </a:cxn>
                  <a:cxn ang="0">
                    <a:pos x="T2" y="T3"/>
                  </a:cxn>
                  <a:cxn ang="0">
                    <a:pos x="T4" y="T5"/>
                  </a:cxn>
                  <a:cxn ang="0">
                    <a:pos x="T6" y="T7"/>
                  </a:cxn>
                  <a:cxn ang="0">
                    <a:pos x="T8" y="T9"/>
                  </a:cxn>
                </a:cxnLst>
                <a:rect l="0" t="0" r="r" b="b"/>
                <a:pathLst>
                  <a:path w="513" h="537">
                    <a:moveTo>
                      <a:pt x="513" y="537"/>
                    </a:moveTo>
                    <a:lnTo>
                      <a:pt x="0" y="0"/>
                    </a:lnTo>
                    <a:lnTo>
                      <a:pt x="2" y="0"/>
                    </a:lnTo>
                    <a:lnTo>
                      <a:pt x="513" y="535"/>
                    </a:lnTo>
                    <a:lnTo>
                      <a:pt x="513" y="5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6" name="Freeform 86"/>
              <p:cNvSpPr>
                <a:spLocks/>
              </p:cNvSpPr>
              <p:nvPr/>
            </p:nvSpPr>
            <p:spPr bwMode="auto">
              <a:xfrm>
                <a:off x="2050" y="4159"/>
                <a:ext cx="946" cy="152"/>
              </a:xfrm>
              <a:custGeom>
                <a:avLst/>
                <a:gdLst>
                  <a:gd name="T0" fmla="*/ 0 w 946"/>
                  <a:gd name="T1" fmla="*/ 152 h 152"/>
                  <a:gd name="T2" fmla="*/ 0 w 946"/>
                  <a:gd name="T3" fmla="*/ 149 h 152"/>
                  <a:gd name="T4" fmla="*/ 946 w 946"/>
                  <a:gd name="T5" fmla="*/ 0 h 152"/>
                  <a:gd name="T6" fmla="*/ 946 w 946"/>
                  <a:gd name="T7" fmla="*/ 3 h 152"/>
                  <a:gd name="T8" fmla="*/ 0 w 946"/>
                  <a:gd name="T9" fmla="*/ 152 h 152"/>
                </a:gdLst>
                <a:ahLst/>
                <a:cxnLst>
                  <a:cxn ang="0">
                    <a:pos x="T0" y="T1"/>
                  </a:cxn>
                  <a:cxn ang="0">
                    <a:pos x="T2" y="T3"/>
                  </a:cxn>
                  <a:cxn ang="0">
                    <a:pos x="T4" y="T5"/>
                  </a:cxn>
                  <a:cxn ang="0">
                    <a:pos x="T6" y="T7"/>
                  </a:cxn>
                  <a:cxn ang="0">
                    <a:pos x="T8" y="T9"/>
                  </a:cxn>
                </a:cxnLst>
                <a:rect l="0" t="0" r="r" b="b"/>
                <a:pathLst>
                  <a:path w="946" h="152">
                    <a:moveTo>
                      <a:pt x="0" y="152"/>
                    </a:moveTo>
                    <a:lnTo>
                      <a:pt x="0" y="149"/>
                    </a:lnTo>
                    <a:lnTo>
                      <a:pt x="946" y="0"/>
                    </a:lnTo>
                    <a:lnTo>
                      <a:pt x="946" y="3"/>
                    </a:lnTo>
                    <a:lnTo>
                      <a:pt x="0"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7" name="Freeform 87"/>
              <p:cNvSpPr>
                <a:spLocks/>
              </p:cNvSpPr>
              <p:nvPr/>
            </p:nvSpPr>
            <p:spPr bwMode="auto">
              <a:xfrm>
                <a:off x="2038" y="3303"/>
                <a:ext cx="14" cy="1008"/>
              </a:xfrm>
              <a:custGeom>
                <a:avLst/>
                <a:gdLst>
                  <a:gd name="T0" fmla="*/ 12 w 14"/>
                  <a:gd name="T1" fmla="*/ 1008 h 1008"/>
                  <a:gd name="T2" fmla="*/ 0 w 14"/>
                  <a:gd name="T3" fmla="*/ 0 h 1008"/>
                  <a:gd name="T4" fmla="*/ 2 w 14"/>
                  <a:gd name="T5" fmla="*/ 0 h 1008"/>
                  <a:gd name="T6" fmla="*/ 14 w 14"/>
                  <a:gd name="T7" fmla="*/ 1008 h 1008"/>
                  <a:gd name="T8" fmla="*/ 12 w 14"/>
                  <a:gd name="T9" fmla="*/ 1008 h 1008"/>
                </a:gdLst>
                <a:ahLst/>
                <a:cxnLst>
                  <a:cxn ang="0">
                    <a:pos x="T0" y="T1"/>
                  </a:cxn>
                  <a:cxn ang="0">
                    <a:pos x="T2" y="T3"/>
                  </a:cxn>
                  <a:cxn ang="0">
                    <a:pos x="T4" y="T5"/>
                  </a:cxn>
                  <a:cxn ang="0">
                    <a:pos x="T6" y="T7"/>
                  </a:cxn>
                  <a:cxn ang="0">
                    <a:pos x="T8" y="T9"/>
                  </a:cxn>
                </a:cxnLst>
                <a:rect l="0" t="0" r="r" b="b"/>
                <a:pathLst>
                  <a:path w="14" h="1008">
                    <a:moveTo>
                      <a:pt x="12" y="1008"/>
                    </a:moveTo>
                    <a:lnTo>
                      <a:pt x="0" y="0"/>
                    </a:lnTo>
                    <a:lnTo>
                      <a:pt x="2" y="0"/>
                    </a:lnTo>
                    <a:lnTo>
                      <a:pt x="14" y="1008"/>
                    </a:lnTo>
                    <a:lnTo>
                      <a:pt x="12" y="10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8" name="Freeform 88"/>
              <p:cNvSpPr>
                <a:spLocks/>
              </p:cNvSpPr>
              <p:nvPr/>
            </p:nvSpPr>
            <p:spPr bwMode="auto">
              <a:xfrm>
                <a:off x="1428" y="2939"/>
                <a:ext cx="612" cy="367"/>
              </a:xfrm>
              <a:custGeom>
                <a:avLst/>
                <a:gdLst>
                  <a:gd name="T0" fmla="*/ 610 w 612"/>
                  <a:gd name="T1" fmla="*/ 367 h 367"/>
                  <a:gd name="T2" fmla="*/ 0 w 612"/>
                  <a:gd name="T3" fmla="*/ 2 h 367"/>
                  <a:gd name="T4" fmla="*/ 2 w 612"/>
                  <a:gd name="T5" fmla="*/ 0 h 367"/>
                  <a:gd name="T6" fmla="*/ 612 w 612"/>
                  <a:gd name="T7" fmla="*/ 364 h 367"/>
                  <a:gd name="T8" fmla="*/ 610 w 612"/>
                  <a:gd name="T9" fmla="*/ 367 h 367"/>
                </a:gdLst>
                <a:ahLst/>
                <a:cxnLst>
                  <a:cxn ang="0">
                    <a:pos x="T0" y="T1"/>
                  </a:cxn>
                  <a:cxn ang="0">
                    <a:pos x="T2" y="T3"/>
                  </a:cxn>
                  <a:cxn ang="0">
                    <a:pos x="T4" y="T5"/>
                  </a:cxn>
                  <a:cxn ang="0">
                    <a:pos x="T6" y="T7"/>
                  </a:cxn>
                  <a:cxn ang="0">
                    <a:pos x="T8" y="T9"/>
                  </a:cxn>
                </a:cxnLst>
                <a:rect l="0" t="0" r="r" b="b"/>
                <a:pathLst>
                  <a:path w="612" h="367">
                    <a:moveTo>
                      <a:pt x="610" y="367"/>
                    </a:moveTo>
                    <a:lnTo>
                      <a:pt x="0" y="2"/>
                    </a:lnTo>
                    <a:lnTo>
                      <a:pt x="2" y="0"/>
                    </a:lnTo>
                    <a:lnTo>
                      <a:pt x="612" y="364"/>
                    </a:lnTo>
                    <a:lnTo>
                      <a:pt x="610" y="3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9" name="Freeform 89"/>
              <p:cNvSpPr>
                <a:spLocks/>
              </p:cNvSpPr>
              <p:nvPr/>
            </p:nvSpPr>
            <p:spPr bwMode="auto">
              <a:xfrm>
                <a:off x="1428" y="2107"/>
                <a:ext cx="454" cy="834"/>
              </a:xfrm>
              <a:custGeom>
                <a:avLst/>
                <a:gdLst>
                  <a:gd name="T0" fmla="*/ 2 w 454"/>
                  <a:gd name="T1" fmla="*/ 834 h 834"/>
                  <a:gd name="T2" fmla="*/ 0 w 454"/>
                  <a:gd name="T3" fmla="*/ 834 h 834"/>
                  <a:gd name="T4" fmla="*/ 452 w 454"/>
                  <a:gd name="T5" fmla="*/ 0 h 834"/>
                  <a:gd name="T6" fmla="*/ 454 w 454"/>
                  <a:gd name="T7" fmla="*/ 2 h 834"/>
                  <a:gd name="T8" fmla="*/ 2 w 454"/>
                  <a:gd name="T9" fmla="*/ 834 h 834"/>
                </a:gdLst>
                <a:ahLst/>
                <a:cxnLst>
                  <a:cxn ang="0">
                    <a:pos x="T0" y="T1"/>
                  </a:cxn>
                  <a:cxn ang="0">
                    <a:pos x="T2" y="T3"/>
                  </a:cxn>
                  <a:cxn ang="0">
                    <a:pos x="T4" y="T5"/>
                  </a:cxn>
                  <a:cxn ang="0">
                    <a:pos x="T6" y="T7"/>
                  </a:cxn>
                  <a:cxn ang="0">
                    <a:pos x="T8" y="T9"/>
                  </a:cxn>
                </a:cxnLst>
                <a:rect l="0" t="0" r="r" b="b"/>
                <a:pathLst>
                  <a:path w="454" h="834">
                    <a:moveTo>
                      <a:pt x="2" y="834"/>
                    </a:moveTo>
                    <a:lnTo>
                      <a:pt x="0" y="834"/>
                    </a:lnTo>
                    <a:lnTo>
                      <a:pt x="452" y="0"/>
                    </a:lnTo>
                    <a:lnTo>
                      <a:pt x="454" y="2"/>
                    </a:lnTo>
                    <a:lnTo>
                      <a:pt x="2" y="8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0" name="Freeform 90"/>
              <p:cNvSpPr>
                <a:spLocks/>
              </p:cNvSpPr>
              <p:nvPr/>
            </p:nvSpPr>
            <p:spPr bwMode="auto">
              <a:xfrm>
                <a:off x="1612" y="1350"/>
                <a:ext cx="270" cy="757"/>
              </a:xfrm>
              <a:custGeom>
                <a:avLst/>
                <a:gdLst>
                  <a:gd name="T0" fmla="*/ 268 w 270"/>
                  <a:gd name="T1" fmla="*/ 757 h 757"/>
                  <a:gd name="T2" fmla="*/ 0 w 270"/>
                  <a:gd name="T3" fmla="*/ 0 h 757"/>
                  <a:gd name="T4" fmla="*/ 3 w 270"/>
                  <a:gd name="T5" fmla="*/ 0 h 757"/>
                  <a:gd name="T6" fmla="*/ 270 w 270"/>
                  <a:gd name="T7" fmla="*/ 757 h 757"/>
                  <a:gd name="T8" fmla="*/ 268 w 270"/>
                  <a:gd name="T9" fmla="*/ 757 h 757"/>
                </a:gdLst>
                <a:ahLst/>
                <a:cxnLst>
                  <a:cxn ang="0">
                    <a:pos x="T0" y="T1"/>
                  </a:cxn>
                  <a:cxn ang="0">
                    <a:pos x="T2" y="T3"/>
                  </a:cxn>
                  <a:cxn ang="0">
                    <a:pos x="T4" y="T5"/>
                  </a:cxn>
                  <a:cxn ang="0">
                    <a:pos x="T6" y="T7"/>
                  </a:cxn>
                  <a:cxn ang="0">
                    <a:pos x="T8" y="T9"/>
                  </a:cxn>
                </a:cxnLst>
                <a:rect l="0" t="0" r="r" b="b"/>
                <a:pathLst>
                  <a:path w="270" h="757">
                    <a:moveTo>
                      <a:pt x="268" y="757"/>
                    </a:moveTo>
                    <a:lnTo>
                      <a:pt x="0" y="0"/>
                    </a:lnTo>
                    <a:lnTo>
                      <a:pt x="3" y="0"/>
                    </a:lnTo>
                    <a:lnTo>
                      <a:pt x="270" y="757"/>
                    </a:lnTo>
                    <a:lnTo>
                      <a:pt x="268" y="7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1" name="Freeform 91"/>
              <p:cNvSpPr>
                <a:spLocks/>
              </p:cNvSpPr>
              <p:nvPr/>
            </p:nvSpPr>
            <p:spPr bwMode="auto">
              <a:xfrm>
                <a:off x="1508" y="1118"/>
                <a:ext cx="975" cy="970"/>
              </a:xfrm>
              <a:custGeom>
                <a:avLst/>
                <a:gdLst>
                  <a:gd name="T0" fmla="*/ 0 w 975"/>
                  <a:gd name="T1" fmla="*/ 970 h 970"/>
                  <a:gd name="T2" fmla="*/ 0 w 975"/>
                  <a:gd name="T3" fmla="*/ 968 h 970"/>
                  <a:gd name="T4" fmla="*/ 975 w 975"/>
                  <a:gd name="T5" fmla="*/ 0 h 970"/>
                  <a:gd name="T6" fmla="*/ 975 w 975"/>
                  <a:gd name="T7" fmla="*/ 3 h 970"/>
                  <a:gd name="T8" fmla="*/ 0 w 975"/>
                  <a:gd name="T9" fmla="*/ 970 h 970"/>
                </a:gdLst>
                <a:ahLst/>
                <a:cxnLst>
                  <a:cxn ang="0">
                    <a:pos x="T0" y="T1"/>
                  </a:cxn>
                  <a:cxn ang="0">
                    <a:pos x="T2" y="T3"/>
                  </a:cxn>
                  <a:cxn ang="0">
                    <a:pos x="T4" y="T5"/>
                  </a:cxn>
                  <a:cxn ang="0">
                    <a:pos x="T6" y="T7"/>
                  </a:cxn>
                  <a:cxn ang="0">
                    <a:pos x="T8" y="T9"/>
                  </a:cxn>
                </a:cxnLst>
                <a:rect l="0" t="0" r="r" b="b"/>
                <a:pathLst>
                  <a:path w="975" h="970">
                    <a:moveTo>
                      <a:pt x="0" y="970"/>
                    </a:moveTo>
                    <a:lnTo>
                      <a:pt x="0" y="968"/>
                    </a:lnTo>
                    <a:lnTo>
                      <a:pt x="975" y="0"/>
                    </a:lnTo>
                    <a:lnTo>
                      <a:pt x="975" y="3"/>
                    </a:lnTo>
                    <a:lnTo>
                      <a:pt x="0" y="9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2" name="Freeform 92"/>
              <p:cNvSpPr>
                <a:spLocks/>
              </p:cNvSpPr>
              <p:nvPr/>
            </p:nvSpPr>
            <p:spPr bwMode="auto">
              <a:xfrm>
                <a:off x="1508" y="2086"/>
                <a:ext cx="473" cy="602"/>
              </a:xfrm>
              <a:custGeom>
                <a:avLst/>
                <a:gdLst>
                  <a:gd name="T0" fmla="*/ 473 w 473"/>
                  <a:gd name="T1" fmla="*/ 602 h 602"/>
                  <a:gd name="T2" fmla="*/ 0 w 473"/>
                  <a:gd name="T3" fmla="*/ 0 h 602"/>
                  <a:gd name="T4" fmla="*/ 3 w 473"/>
                  <a:gd name="T5" fmla="*/ 0 h 602"/>
                  <a:gd name="T6" fmla="*/ 473 w 473"/>
                  <a:gd name="T7" fmla="*/ 602 h 602"/>
                  <a:gd name="T8" fmla="*/ 473 w 473"/>
                  <a:gd name="T9" fmla="*/ 602 h 602"/>
                </a:gdLst>
                <a:ahLst/>
                <a:cxnLst>
                  <a:cxn ang="0">
                    <a:pos x="T0" y="T1"/>
                  </a:cxn>
                  <a:cxn ang="0">
                    <a:pos x="T2" y="T3"/>
                  </a:cxn>
                  <a:cxn ang="0">
                    <a:pos x="T4" y="T5"/>
                  </a:cxn>
                  <a:cxn ang="0">
                    <a:pos x="T6" y="T7"/>
                  </a:cxn>
                  <a:cxn ang="0">
                    <a:pos x="T8" y="T9"/>
                  </a:cxn>
                </a:cxnLst>
                <a:rect l="0" t="0" r="r" b="b"/>
                <a:pathLst>
                  <a:path w="473" h="602">
                    <a:moveTo>
                      <a:pt x="473" y="602"/>
                    </a:moveTo>
                    <a:lnTo>
                      <a:pt x="0" y="0"/>
                    </a:lnTo>
                    <a:lnTo>
                      <a:pt x="3" y="0"/>
                    </a:lnTo>
                    <a:lnTo>
                      <a:pt x="473" y="602"/>
                    </a:lnTo>
                    <a:lnTo>
                      <a:pt x="473" y="6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3" name="Freeform 93"/>
              <p:cNvSpPr>
                <a:spLocks/>
              </p:cNvSpPr>
              <p:nvPr/>
            </p:nvSpPr>
            <p:spPr bwMode="auto">
              <a:xfrm>
                <a:off x="1579" y="2688"/>
                <a:ext cx="402" cy="677"/>
              </a:xfrm>
              <a:custGeom>
                <a:avLst/>
                <a:gdLst>
                  <a:gd name="T0" fmla="*/ 3 w 402"/>
                  <a:gd name="T1" fmla="*/ 677 h 677"/>
                  <a:gd name="T2" fmla="*/ 0 w 402"/>
                  <a:gd name="T3" fmla="*/ 677 h 677"/>
                  <a:gd name="T4" fmla="*/ 402 w 402"/>
                  <a:gd name="T5" fmla="*/ 0 h 677"/>
                  <a:gd name="T6" fmla="*/ 402 w 402"/>
                  <a:gd name="T7" fmla="*/ 0 h 677"/>
                  <a:gd name="T8" fmla="*/ 3 w 402"/>
                  <a:gd name="T9" fmla="*/ 677 h 677"/>
                </a:gdLst>
                <a:ahLst/>
                <a:cxnLst>
                  <a:cxn ang="0">
                    <a:pos x="T0" y="T1"/>
                  </a:cxn>
                  <a:cxn ang="0">
                    <a:pos x="T2" y="T3"/>
                  </a:cxn>
                  <a:cxn ang="0">
                    <a:pos x="T4" y="T5"/>
                  </a:cxn>
                  <a:cxn ang="0">
                    <a:pos x="T6" y="T7"/>
                  </a:cxn>
                  <a:cxn ang="0">
                    <a:pos x="T8" y="T9"/>
                  </a:cxn>
                </a:cxnLst>
                <a:rect l="0" t="0" r="r" b="b"/>
                <a:pathLst>
                  <a:path w="402" h="677">
                    <a:moveTo>
                      <a:pt x="3" y="677"/>
                    </a:moveTo>
                    <a:lnTo>
                      <a:pt x="0" y="677"/>
                    </a:lnTo>
                    <a:lnTo>
                      <a:pt x="402" y="0"/>
                    </a:lnTo>
                    <a:lnTo>
                      <a:pt x="402" y="0"/>
                    </a:lnTo>
                    <a:lnTo>
                      <a:pt x="3" y="6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4" name="Freeform 94"/>
              <p:cNvSpPr>
                <a:spLocks/>
              </p:cNvSpPr>
              <p:nvPr/>
            </p:nvSpPr>
            <p:spPr bwMode="auto">
              <a:xfrm>
                <a:off x="1582" y="3341"/>
                <a:ext cx="964" cy="33"/>
              </a:xfrm>
              <a:custGeom>
                <a:avLst/>
                <a:gdLst>
                  <a:gd name="T0" fmla="*/ 964 w 964"/>
                  <a:gd name="T1" fmla="*/ 33 h 33"/>
                  <a:gd name="T2" fmla="*/ 0 w 964"/>
                  <a:gd name="T3" fmla="*/ 2 h 33"/>
                  <a:gd name="T4" fmla="*/ 2 w 964"/>
                  <a:gd name="T5" fmla="*/ 0 h 33"/>
                  <a:gd name="T6" fmla="*/ 964 w 964"/>
                  <a:gd name="T7" fmla="*/ 31 h 33"/>
                  <a:gd name="T8" fmla="*/ 964 w 964"/>
                  <a:gd name="T9" fmla="*/ 33 h 33"/>
                </a:gdLst>
                <a:ahLst/>
                <a:cxnLst>
                  <a:cxn ang="0">
                    <a:pos x="T0" y="T1"/>
                  </a:cxn>
                  <a:cxn ang="0">
                    <a:pos x="T2" y="T3"/>
                  </a:cxn>
                  <a:cxn ang="0">
                    <a:pos x="T4" y="T5"/>
                  </a:cxn>
                  <a:cxn ang="0">
                    <a:pos x="T6" y="T7"/>
                  </a:cxn>
                  <a:cxn ang="0">
                    <a:pos x="T8" y="T9"/>
                  </a:cxn>
                </a:cxnLst>
                <a:rect l="0" t="0" r="r" b="b"/>
                <a:pathLst>
                  <a:path w="964" h="33">
                    <a:moveTo>
                      <a:pt x="964" y="33"/>
                    </a:moveTo>
                    <a:lnTo>
                      <a:pt x="0" y="2"/>
                    </a:lnTo>
                    <a:lnTo>
                      <a:pt x="2" y="0"/>
                    </a:lnTo>
                    <a:lnTo>
                      <a:pt x="964" y="31"/>
                    </a:lnTo>
                    <a:lnTo>
                      <a:pt x="96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5" name="Freeform 95"/>
              <p:cNvSpPr>
                <a:spLocks/>
              </p:cNvSpPr>
              <p:nvPr/>
            </p:nvSpPr>
            <p:spPr bwMode="auto">
              <a:xfrm>
                <a:off x="2544" y="3372"/>
                <a:ext cx="624" cy="1182"/>
              </a:xfrm>
              <a:custGeom>
                <a:avLst/>
                <a:gdLst>
                  <a:gd name="T0" fmla="*/ 622 w 624"/>
                  <a:gd name="T1" fmla="*/ 1182 h 1182"/>
                  <a:gd name="T2" fmla="*/ 0 w 624"/>
                  <a:gd name="T3" fmla="*/ 2 h 1182"/>
                  <a:gd name="T4" fmla="*/ 2 w 624"/>
                  <a:gd name="T5" fmla="*/ 0 h 1182"/>
                  <a:gd name="T6" fmla="*/ 624 w 624"/>
                  <a:gd name="T7" fmla="*/ 1182 h 1182"/>
                  <a:gd name="T8" fmla="*/ 622 w 624"/>
                  <a:gd name="T9" fmla="*/ 1182 h 1182"/>
                </a:gdLst>
                <a:ahLst/>
                <a:cxnLst>
                  <a:cxn ang="0">
                    <a:pos x="T0" y="T1"/>
                  </a:cxn>
                  <a:cxn ang="0">
                    <a:pos x="T2" y="T3"/>
                  </a:cxn>
                  <a:cxn ang="0">
                    <a:pos x="T4" y="T5"/>
                  </a:cxn>
                  <a:cxn ang="0">
                    <a:pos x="T6" y="T7"/>
                  </a:cxn>
                  <a:cxn ang="0">
                    <a:pos x="T8" y="T9"/>
                  </a:cxn>
                </a:cxnLst>
                <a:rect l="0" t="0" r="r" b="b"/>
                <a:pathLst>
                  <a:path w="624" h="1182">
                    <a:moveTo>
                      <a:pt x="622" y="1182"/>
                    </a:moveTo>
                    <a:lnTo>
                      <a:pt x="0" y="2"/>
                    </a:lnTo>
                    <a:lnTo>
                      <a:pt x="2" y="0"/>
                    </a:lnTo>
                    <a:lnTo>
                      <a:pt x="624" y="1182"/>
                    </a:lnTo>
                    <a:lnTo>
                      <a:pt x="622" y="1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6" name="Freeform 96"/>
              <p:cNvSpPr>
                <a:spLocks/>
              </p:cNvSpPr>
              <p:nvPr/>
            </p:nvSpPr>
            <p:spPr bwMode="auto">
              <a:xfrm>
                <a:off x="3171" y="4308"/>
                <a:ext cx="421" cy="244"/>
              </a:xfrm>
              <a:custGeom>
                <a:avLst/>
                <a:gdLst>
                  <a:gd name="T0" fmla="*/ 2 w 421"/>
                  <a:gd name="T1" fmla="*/ 244 h 244"/>
                  <a:gd name="T2" fmla="*/ 0 w 421"/>
                  <a:gd name="T3" fmla="*/ 241 h 244"/>
                  <a:gd name="T4" fmla="*/ 421 w 421"/>
                  <a:gd name="T5" fmla="*/ 0 h 244"/>
                  <a:gd name="T6" fmla="*/ 421 w 421"/>
                  <a:gd name="T7" fmla="*/ 0 h 244"/>
                  <a:gd name="T8" fmla="*/ 2 w 421"/>
                  <a:gd name="T9" fmla="*/ 244 h 244"/>
                </a:gdLst>
                <a:ahLst/>
                <a:cxnLst>
                  <a:cxn ang="0">
                    <a:pos x="T0" y="T1"/>
                  </a:cxn>
                  <a:cxn ang="0">
                    <a:pos x="T2" y="T3"/>
                  </a:cxn>
                  <a:cxn ang="0">
                    <a:pos x="T4" y="T5"/>
                  </a:cxn>
                  <a:cxn ang="0">
                    <a:pos x="T6" y="T7"/>
                  </a:cxn>
                  <a:cxn ang="0">
                    <a:pos x="T8" y="T9"/>
                  </a:cxn>
                </a:cxnLst>
                <a:rect l="0" t="0" r="r" b="b"/>
                <a:pathLst>
                  <a:path w="421" h="244">
                    <a:moveTo>
                      <a:pt x="2" y="244"/>
                    </a:moveTo>
                    <a:lnTo>
                      <a:pt x="0" y="241"/>
                    </a:lnTo>
                    <a:lnTo>
                      <a:pt x="421" y="0"/>
                    </a:lnTo>
                    <a:lnTo>
                      <a:pt x="421" y="0"/>
                    </a:lnTo>
                    <a:lnTo>
                      <a:pt x="2"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7" name="Freeform 97"/>
              <p:cNvSpPr>
                <a:spLocks/>
              </p:cNvSpPr>
              <p:nvPr/>
            </p:nvSpPr>
            <p:spPr bwMode="auto">
              <a:xfrm>
                <a:off x="3585" y="4308"/>
                <a:ext cx="652" cy="485"/>
              </a:xfrm>
              <a:custGeom>
                <a:avLst/>
                <a:gdLst>
                  <a:gd name="T0" fmla="*/ 650 w 652"/>
                  <a:gd name="T1" fmla="*/ 485 h 485"/>
                  <a:gd name="T2" fmla="*/ 0 w 652"/>
                  <a:gd name="T3" fmla="*/ 3 h 485"/>
                  <a:gd name="T4" fmla="*/ 2 w 652"/>
                  <a:gd name="T5" fmla="*/ 0 h 485"/>
                  <a:gd name="T6" fmla="*/ 652 w 652"/>
                  <a:gd name="T7" fmla="*/ 483 h 485"/>
                  <a:gd name="T8" fmla="*/ 650 w 652"/>
                  <a:gd name="T9" fmla="*/ 485 h 485"/>
                </a:gdLst>
                <a:ahLst/>
                <a:cxnLst>
                  <a:cxn ang="0">
                    <a:pos x="T0" y="T1"/>
                  </a:cxn>
                  <a:cxn ang="0">
                    <a:pos x="T2" y="T3"/>
                  </a:cxn>
                  <a:cxn ang="0">
                    <a:pos x="T4" y="T5"/>
                  </a:cxn>
                  <a:cxn ang="0">
                    <a:pos x="T6" y="T7"/>
                  </a:cxn>
                  <a:cxn ang="0">
                    <a:pos x="T8" y="T9"/>
                  </a:cxn>
                </a:cxnLst>
                <a:rect l="0" t="0" r="r" b="b"/>
                <a:pathLst>
                  <a:path w="652" h="485">
                    <a:moveTo>
                      <a:pt x="650" y="485"/>
                    </a:moveTo>
                    <a:lnTo>
                      <a:pt x="0" y="3"/>
                    </a:lnTo>
                    <a:lnTo>
                      <a:pt x="2" y="0"/>
                    </a:lnTo>
                    <a:lnTo>
                      <a:pt x="652" y="483"/>
                    </a:lnTo>
                    <a:lnTo>
                      <a:pt x="650" y="4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8" name="Freeform 98"/>
              <p:cNvSpPr>
                <a:spLocks/>
              </p:cNvSpPr>
              <p:nvPr/>
            </p:nvSpPr>
            <p:spPr bwMode="auto">
              <a:xfrm>
                <a:off x="4230" y="4003"/>
                <a:ext cx="454" cy="790"/>
              </a:xfrm>
              <a:custGeom>
                <a:avLst/>
                <a:gdLst>
                  <a:gd name="T0" fmla="*/ 3 w 454"/>
                  <a:gd name="T1" fmla="*/ 790 h 790"/>
                  <a:gd name="T2" fmla="*/ 0 w 454"/>
                  <a:gd name="T3" fmla="*/ 788 h 790"/>
                  <a:gd name="T4" fmla="*/ 452 w 454"/>
                  <a:gd name="T5" fmla="*/ 0 h 790"/>
                  <a:gd name="T6" fmla="*/ 454 w 454"/>
                  <a:gd name="T7" fmla="*/ 3 h 790"/>
                  <a:gd name="T8" fmla="*/ 3 w 454"/>
                  <a:gd name="T9" fmla="*/ 790 h 790"/>
                </a:gdLst>
                <a:ahLst/>
                <a:cxnLst>
                  <a:cxn ang="0">
                    <a:pos x="T0" y="T1"/>
                  </a:cxn>
                  <a:cxn ang="0">
                    <a:pos x="T2" y="T3"/>
                  </a:cxn>
                  <a:cxn ang="0">
                    <a:pos x="T4" y="T5"/>
                  </a:cxn>
                  <a:cxn ang="0">
                    <a:pos x="T6" y="T7"/>
                  </a:cxn>
                  <a:cxn ang="0">
                    <a:pos x="T8" y="T9"/>
                  </a:cxn>
                </a:cxnLst>
                <a:rect l="0" t="0" r="r" b="b"/>
                <a:pathLst>
                  <a:path w="454" h="790">
                    <a:moveTo>
                      <a:pt x="3" y="790"/>
                    </a:moveTo>
                    <a:lnTo>
                      <a:pt x="0" y="788"/>
                    </a:lnTo>
                    <a:lnTo>
                      <a:pt x="452" y="0"/>
                    </a:lnTo>
                    <a:lnTo>
                      <a:pt x="454" y="3"/>
                    </a:lnTo>
                    <a:lnTo>
                      <a:pt x="3" y="7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9" name="Freeform 99"/>
              <p:cNvSpPr>
                <a:spLocks/>
              </p:cNvSpPr>
              <p:nvPr/>
            </p:nvSpPr>
            <p:spPr bwMode="auto">
              <a:xfrm>
                <a:off x="4682" y="4008"/>
                <a:ext cx="882" cy="253"/>
              </a:xfrm>
              <a:custGeom>
                <a:avLst/>
                <a:gdLst>
                  <a:gd name="T0" fmla="*/ 882 w 882"/>
                  <a:gd name="T1" fmla="*/ 253 h 253"/>
                  <a:gd name="T2" fmla="*/ 0 w 882"/>
                  <a:gd name="T3" fmla="*/ 0 h 253"/>
                  <a:gd name="T4" fmla="*/ 0 w 882"/>
                  <a:gd name="T5" fmla="*/ 0 h 253"/>
                  <a:gd name="T6" fmla="*/ 882 w 882"/>
                  <a:gd name="T7" fmla="*/ 251 h 253"/>
                  <a:gd name="T8" fmla="*/ 882 w 882"/>
                  <a:gd name="T9" fmla="*/ 253 h 253"/>
                </a:gdLst>
                <a:ahLst/>
                <a:cxnLst>
                  <a:cxn ang="0">
                    <a:pos x="T0" y="T1"/>
                  </a:cxn>
                  <a:cxn ang="0">
                    <a:pos x="T2" y="T3"/>
                  </a:cxn>
                  <a:cxn ang="0">
                    <a:pos x="T4" y="T5"/>
                  </a:cxn>
                  <a:cxn ang="0">
                    <a:pos x="T6" y="T7"/>
                  </a:cxn>
                  <a:cxn ang="0">
                    <a:pos x="T8" y="T9"/>
                  </a:cxn>
                </a:cxnLst>
                <a:rect l="0" t="0" r="r" b="b"/>
                <a:pathLst>
                  <a:path w="882" h="253">
                    <a:moveTo>
                      <a:pt x="882" y="253"/>
                    </a:moveTo>
                    <a:lnTo>
                      <a:pt x="0" y="0"/>
                    </a:lnTo>
                    <a:lnTo>
                      <a:pt x="0" y="0"/>
                    </a:lnTo>
                    <a:lnTo>
                      <a:pt x="882" y="251"/>
                    </a:lnTo>
                    <a:lnTo>
                      <a:pt x="882"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0" name="Freeform 100"/>
              <p:cNvSpPr>
                <a:spLocks/>
              </p:cNvSpPr>
              <p:nvPr/>
            </p:nvSpPr>
            <p:spPr bwMode="auto">
              <a:xfrm>
                <a:off x="5562" y="3393"/>
                <a:ext cx="319" cy="868"/>
              </a:xfrm>
              <a:custGeom>
                <a:avLst/>
                <a:gdLst>
                  <a:gd name="T0" fmla="*/ 2 w 319"/>
                  <a:gd name="T1" fmla="*/ 868 h 868"/>
                  <a:gd name="T2" fmla="*/ 0 w 319"/>
                  <a:gd name="T3" fmla="*/ 866 h 868"/>
                  <a:gd name="T4" fmla="*/ 317 w 319"/>
                  <a:gd name="T5" fmla="*/ 0 h 868"/>
                  <a:gd name="T6" fmla="*/ 319 w 319"/>
                  <a:gd name="T7" fmla="*/ 0 h 868"/>
                  <a:gd name="T8" fmla="*/ 2 w 319"/>
                  <a:gd name="T9" fmla="*/ 868 h 868"/>
                </a:gdLst>
                <a:ahLst/>
                <a:cxnLst>
                  <a:cxn ang="0">
                    <a:pos x="T0" y="T1"/>
                  </a:cxn>
                  <a:cxn ang="0">
                    <a:pos x="T2" y="T3"/>
                  </a:cxn>
                  <a:cxn ang="0">
                    <a:pos x="T4" y="T5"/>
                  </a:cxn>
                  <a:cxn ang="0">
                    <a:pos x="T6" y="T7"/>
                  </a:cxn>
                  <a:cxn ang="0">
                    <a:pos x="T8" y="T9"/>
                  </a:cxn>
                </a:cxnLst>
                <a:rect l="0" t="0" r="r" b="b"/>
                <a:pathLst>
                  <a:path w="319" h="868">
                    <a:moveTo>
                      <a:pt x="2" y="868"/>
                    </a:moveTo>
                    <a:lnTo>
                      <a:pt x="0" y="866"/>
                    </a:lnTo>
                    <a:lnTo>
                      <a:pt x="317" y="0"/>
                    </a:lnTo>
                    <a:lnTo>
                      <a:pt x="319" y="0"/>
                    </a:lnTo>
                    <a:lnTo>
                      <a:pt x="2" y="8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1" name="Freeform 101"/>
              <p:cNvSpPr>
                <a:spLocks/>
              </p:cNvSpPr>
              <p:nvPr/>
            </p:nvSpPr>
            <p:spPr bwMode="auto">
              <a:xfrm>
                <a:off x="5879" y="2897"/>
                <a:ext cx="543" cy="498"/>
              </a:xfrm>
              <a:custGeom>
                <a:avLst/>
                <a:gdLst>
                  <a:gd name="T0" fmla="*/ 2 w 543"/>
                  <a:gd name="T1" fmla="*/ 498 h 498"/>
                  <a:gd name="T2" fmla="*/ 0 w 543"/>
                  <a:gd name="T3" fmla="*/ 496 h 498"/>
                  <a:gd name="T4" fmla="*/ 543 w 543"/>
                  <a:gd name="T5" fmla="*/ 0 h 498"/>
                  <a:gd name="T6" fmla="*/ 543 w 543"/>
                  <a:gd name="T7" fmla="*/ 2 h 498"/>
                  <a:gd name="T8" fmla="*/ 2 w 543"/>
                  <a:gd name="T9" fmla="*/ 498 h 498"/>
                </a:gdLst>
                <a:ahLst/>
                <a:cxnLst>
                  <a:cxn ang="0">
                    <a:pos x="T0" y="T1"/>
                  </a:cxn>
                  <a:cxn ang="0">
                    <a:pos x="T2" y="T3"/>
                  </a:cxn>
                  <a:cxn ang="0">
                    <a:pos x="T4" y="T5"/>
                  </a:cxn>
                  <a:cxn ang="0">
                    <a:pos x="T6" y="T7"/>
                  </a:cxn>
                  <a:cxn ang="0">
                    <a:pos x="T8" y="T9"/>
                  </a:cxn>
                </a:cxnLst>
                <a:rect l="0" t="0" r="r" b="b"/>
                <a:pathLst>
                  <a:path w="543" h="498">
                    <a:moveTo>
                      <a:pt x="2" y="498"/>
                    </a:moveTo>
                    <a:lnTo>
                      <a:pt x="0" y="496"/>
                    </a:lnTo>
                    <a:lnTo>
                      <a:pt x="543" y="0"/>
                    </a:lnTo>
                    <a:lnTo>
                      <a:pt x="543" y="2"/>
                    </a:lnTo>
                    <a:lnTo>
                      <a:pt x="2" y="4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2" name="Freeform 102"/>
              <p:cNvSpPr>
                <a:spLocks/>
              </p:cNvSpPr>
              <p:nvPr/>
            </p:nvSpPr>
            <p:spPr bwMode="auto">
              <a:xfrm>
                <a:off x="6044" y="2142"/>
                <a:ext cx="378" cy="757"/>
              </a:xfrm>
              <a:custGeom>
                <a:avLst/>
                <a:gdLst>
                  <a:gd name="T0" fmla="*/ 376 w 378"/>
                  <a:gd name="T1" fmla="*/ 757 h 757"/>
                  <a:gd name="T2" fmla="*/ 0 w 378"/>
                  <a:gd name="T3" fmla="*/ 3 h 757"/>
                  <a:gd name="T4" fmla="*/ 2 w 378"/>
                  <a:gd name="T5" fmla="*/ 0 h 757"/>
                  <a:gd name="T6" fmla="*/ 378 w 378"/>
                  <a:gd name="T7" fmla="*/ 755 h 757"/>
                  <a:gd name="T8" fmla="*/ 376 w 378"/>
                  <a:gd name="T9" fmla="*/ 757 h 757"/>
                </a:gdLst>
                <a:ahLst/>
                <a:cxnLst>
                  <a:cxn ang="0">
                    <a:pos x="T0" y="T1"/>
                  </a:cxn>
                  <a:cxn ang="0">
                    <a:pos x="T2" y="T3"/>
                  </a:cxn>
                  <a:cxn ang="0">
                    <a:pos x="T4" y="T5"/>
                  </a:cxn>
                  <a:cxn ang="0">
                    <a:pos x="T6" y="T7"/>
                  </a:cxn>
                  <a:cxn ang="0">
                    <a:pos x="T8" y="T9"/>
                  </a:cxn>
                </a:cxnLst>
                <a:rect l="0" t="0" r="r" b="b"/>
                <a:pathLst>
                  <a:path w="378" h="757">
                    <a:moveTo>
                      <a:pt x="376" y="757"/>
                    </a:moveTo>
                    <a:lnTo>
                      <a:pt x="0" y="3"/>
                    </a:lnTo>
                    <a:lnTo>
                      <a:pt x="2" y="0"/>
                    </a:lnTo>
                    <a:lnTo>
                      <a:pt x="378" y="755"/>
                    </a:lnTo>
                    <a:lnTo>
                      <a:pt x="376" y="7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3" name="Freeform 103"/>
              <p:cNvSpPr>
                <a:spLocks/>
              </p:cNvSpPr>
              <p:nvPr/>
            </p:nvSpPr>
            <p:spPr bwMode="auto">
              <a:xfrm>
                <a:off x="6044" y="1050"/>
                <a:ext cx="440" cy="1095"/>
              </a:xfrm>
              <a:custGeom>
                <a:avLst/>
                <a:gdLst>
                  <a:gd name="T0" fmla="*/ 2 w 440"/>
                  <a:gd name="T1" fmla="*/ 1095 h 1095"/>
                  <a:gd name="T2" fmla="*/ 0 w 440"/>
                  <a:gd name="T3" fmla="*/ 1092 h 1095"/>
                  <a:gd name="T4" fmla="*/ 438 w 440"/>
                  <a:gd name="T5" fmla="*/ 0 h 1095"/>
                  <a:gd name="T6" fmla="*/ 440 w 440"/>
                  <a:gd name="T7" fmla="*/ 0 h 1095"/>
                  <a:gd name="T8" fmla="*/ 2 w 440"/>
                  <a:gd name="T9" fmla="*/ 1095 h 1095"/>
                </a:gdLst>
                <a:ahLst/>
                <a:cxnLst>
                  <a:cxn ang="0">
                    <a:pos x="T0" y="T1"/>
                  </a:cxn>
                  <a:cxn ang="0">
                    <a:pos x="T2" y="T3"/>
                  </a:cxn>
                  <a:cxn ang="0">
                    <a:pos x="T4" y="T5"/>
                  </a:cxn>
                  <a:cxn ang="0">
                    <a:pos x="T6" y="T7"/>
                  </a:cxn>
                  <a:cxn ang="0">
                    <a:pos x="T8" y="T9"/>
                  </a:cxn>
                </a:cxnLst>
                <a:rect l="0" t="0" r="r" b="b"/>
                <a:pathLst>
                  <a:path w="440" h="1095">
                    <a:moveTo>
                      <a:pt x="2" y="1095"/>
                    </a:moveTo>
                    <a:lnTo>
                      <a:pt x="0" y="1092"/>
                    </a:lnTo>
                    <a:lnTo>
                      <a:pt x="438" y="0"/>
                    </a:lnTo>
                    <a:lnTo>
                      <a:pt x="440" y="0"/>
                    </a:lnTo>
                    <a:lnTo>
                      <a:pt x="2" y="10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4" name="Freeform 104"/>
              <p:cNvSpPr>
                <a:spLocks/>
              </p:cNvSpPr>
              <p:nvPr/>
            </p:nvSpPr>
            <p:spPr bwMode="auto">
              <a:xfrm>
                <a:off x="5895" y="993"/>
                <a:ext cx="587" cy="59"/>
              </a:xfrm>
              <a:custGeom>
                <a:avLst/>
                <a:gdLst>
                  <a:gd name="T0" fmla="*/ 587 w 587"/>
                  <a:gd name="T1" fmla="*/ 59 h 59"/>
                  <a:gd name="T2" fmla="*/ 0 w 587"/>
                  <a:gd name="T3" fmla="*/ 2 h 59"/>
                  <a:gd name="T4" fmla="*/ 0 w 587"/>
                  <a:gd name="T5" fmla="*/ 0 h 59"/>
                  <a:gd name="T6" fmla="*/ 587 w 587"/>
                  <a:gd name="T7" fmla="*/ 57 h 59"/>
                  <a:gd name="T8" fmla="*/ 587 w 587"/>
                  <a:gd name="T9" fmla="*/ 59 h 59"/>
                </a:gdLst>
                <a:ahLst/>
                <a:cxnLst>
                  <a:cxn ang="0">
                    <a:pos x="T0" y="T1"/>
                  </a:cxn>
                  <a:cxn ang="0">
                    <a:pos x="T2" y="T3"/>
                  </a:cxn>
                  <a:cxn ang="0">
                    <a:pos x="T4" y="T5"/>
                  </a:cxn>
                  <a:cxn ang="0">
                    <a:pos x="T6" y="T7"/>
                  </a:cxn>
                  <a:cxn ang="0">
                    <a:pos x="T8" y="T9"/>
                  </a:cxn>
                </a:cxnLst>
                <a:rect l="0" t="0" r="r" b="b"/>
                <a:pathLst>
                  <a:path w="587" h="59">
                    <a:moveTo>
                      <a:pt x="587" y="59"/>
                    </a:moveTo>
                    <a:lnTo>
                      <a:pt x="0" y="2"/>
                    </a:lnTo>
                    <a:lnTo>
                      <a:pt x="0" y="0"/>
                    </a:lnTo>
                    <a:lnTo>
                      <a:pt x="587" y="57"/>
                    </a:lnTo>
                    <a:lnTo>
                      <a:pt x="58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5" name="Freeform 105"/>
              <p:cNvSpPr>
                <a:spLocks/>
              </p:cNvSpPr>
              <p:nvPr/>
            </p:nvSpPr>
            <p:spPr bwMode="auto">
              <a:xfrm>
                <a:off x="5810" y="151"/>
                <a:ext cx="87" cy="844"/>
              </a:xfrm>
              <a:custGeom>
                <a:avLst/>
                <a:gdLst>
                  <a:gd name="T0" fmla="*/ 85 w 87"/>
                  <a:gd name="T1" fmla="*/ 844 h 844"/>
                  <a:gd name="T2" fmla="*/ 0 w 87"/>
                  <a:gd name="T3" fmla="*/ 0 h 844"/>
                  <a:gd name="T4" fmla="*/ 2 w 87"/>
                  <a:gd name="T5" fmla="*/ 0 h 844"/>
                  <a:gd name="T6" fmla="*/ 87 w 87"/>
                  <a:gd name="T7" fmla="*/ 844 h 844"/>
                  <a:gd name="T8" fmla="*/ 85 w 87"/>
                  <a:gd name="T9" fmla="*/ 844 h 844"/>
                </a:gdLst>
                <a:ahLst/>
                <a:cxnLst>
                  <a:cxn ang="0">
                    <a:pos x="T0" y="T1"/>
                  </a:cxn>
                  <a:cxn ang="0">
                    <a:pos x="T2" y="T3"/>
                  </a:cxn>
                  <a:cxn ang="0">
                    <a:pos x="T4" y="T5"/>
                  </a:cxn>
                  <a:cxn ang="0">
                    <a:pos x="T6" y="T7"/>
                  </a:cxn>
                  <a:cxn ang="0">
                    <a:pos x="T8" y="T9"/>
                  </a:cxn>
                </a:cxnLst>
                <a:rect l="0" t="0" r="r" b="b"/>
                <a:pathLst>
                  <a:path w="87" h="844">
                    <a:moveTo>
                      <a:pt x="85" y="844"/>
                    </a:moveTo>
                    <a:lnTo>
                      <a:pt x="0" y="0"/>
                    </a:lnTo>
                    <a:lnTo>
                      <a:pt x="2" y="0"/>
                    </a:lnTo>
                    <a:lnTo>
                      <a:pt x="87" y="844"/>
                    </a:lnTo>
                    <a:lnTo>
                      <a:pt x="85" y="8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6" name="Freeform 106"/>
              <p:cNvSpPr>
                <a:spLocks/>
              </p:cNvSpPr>
              <p:nvPr/>
            </p:nvSpPr>
            <p:spPr bwMode="auto">
              <a:xfrm>
                <a:off x="4840" y="149"/>
                <a:ext cx="972" cy="236"/>
              </a:xfrm>
              <a:custGeom>
                <a:avLst/>
                <a:gdLst>
                  <a:gd name="T0" fmla="*/ 0 w 972"/>
                  <a:gd name="T1" fmla="*/ 236 h 236"/>
                  <a:gd name="T2" fmla="*/ 0 w 972"/>
                  <a:gd name="T3" fmla="*/ 234 h 236"/>
                  <a:gd name="T4" fmla="*/ 970 w 972"/>
                  <a:gd name="T5" fmla="*/ 0 h 236"/>
                  <a:gd name="T6" fmla="*/ 972 w 972"/>
                  <a:gd name="T7" fmla="*/ 2 h 236"/>
                  <a:gd name="T8" fmla="*/ 0 w 972"/>
                  <a:gd name="T9" fmla="*/ 236 h 236"/>
                </a:gdLst>
                <a:ahLst/>
                <a:cxnLst>
                  <a:cxn ang="0">
                    <a:pos x="T0" y="T1"/>
                  </a:cxn>
                  <a:cxn ang="0">
                    <a:pos x="T2" y="T3"/>
                  </a:cxn>
                  <a:cxn ang="0">
                    <a:pos x="T4" y="T5"/>
                  </a:cxn>
                  <a:cxn ang="0">
                    <a:pos x="T6" y="T7"/>
                  </a:cxn>
                  <a:cxn ang="0">
                    <a:pos x="T8" y="T9"/>
                  </a:cxn>
                </a:cxnLst>
                <a:rect l="0" t="0" r="r" b="b"/>
                <a:pathLst>
                  <a:path w="972" h="236">
                    <a:moveTo>
                      <a:pt x="0" y="236"/>
                    </a:moveTo>
                    <a:lnTo>
                      <a:pt x="0" y="234"/>
                    </a:lnTo>
                    <a:lnTo>
                      <a:pt x="970" y="0"/>
                    </a:lnTo>
                    <a:lnTo>
                      <a:pt x="972" y="2"/>
                    </a:ln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7" name="Freeform 107"/>
              <p:cNvSpPr>
                <a:spLocks/>
              </p:cNvSpPr>
              <p:nvPr/>
            </p:nvSpPr>
            <p:spPr bwMode="auto">
              <a:xfrm>
                <a:off x="4445" y="-357"/>
                <a:ext cx="407" cy="749"/>
              </a:xfrm>
              <a:custGeom>
                <a:avLst/>
                <a:gdLst>
                  <a:gd name="T0" fmla="*/ 405 w 407"/>
                  <a:gd name="T1" fmla="*/ 749 h 749"/>
                  <a:gd name="T2" fmla="*/ 0 w 407"/>
                  <a:gd name="T3" fmla="*/ 0 h 749"/>
                  <a:gd name="T4" fmla="*/ 3 w 407"/>
                  <a:gd name="T5" fmla="*/ 0 h 749"/>
                  <a:gd name="T6" fmla="*/ 407 w 407"/>
                  <a:gd name="T7" fmla="*/ 749 h 749"/>
                  <a:gd name="T8" fmla="*/ 405 w 407"/>
                  <a:gd name="T9" fmla="*/ 749 h 749"/>
                </a:gdLst>
                <a:ahLst/>
                <a:cxnLst>
                  <a:cxn ang="0">
                    <a:pos x="T0" y="T1"/>
                  </a:cxn>
                  <a:cxn ang="0">
                    <a:pos x="T2" y="T3"/>
                  </a:cxn>
                  <a:cxn ang="0">
                    <a:pos x="T4" y="T5"/>
                  </a:cxn>
                  <a:cxn ang="0">
                    <a:pos x="T6" y="T7"/>
                  </a:cxn>
                  <a:cxn ang="0">
                    <a:pos x="T8" y="T9"/>
                  </a:cxn>
                </a:cxnLst>
                <a:rect l="0" t="0" r="r" b="b"/>
                <a:pathLst>
                  <a:path w="407" h="749">
                    <a:moveTo>
                      <a:pt x="405" y="749"/>
                    </a:moveTo>
                    <a:lnTo>
                      <a:pt x="0" y="0"/>
                    </a:lnTo>
                    <a:lnTo>
                      <a:pt x="3" y="0"/>
                    </a:lnTo>
                    <a:lnTo>
                      <a:pt x="407" y="749"/>
                    </a:lnTo>
                    <a:lnTo>
                      <a:pt x="405" y="7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8" name="Freeform 108"/>
              <p:cNvSpPr>
                <a:spLocks/>
              </p:cNvSpPr>
              <p:nvPr/>
            </p:nvSpPr>
            <p:spPr bwMode="auto">
              <a:xfrm>
                <a:off x="3745" y="-357"/>
                <a:ext cx="703" cy="440"/>
              </a:xfrm>
              <a:custGeom>
                <a:avLst/>
                <a:gdLst>
                  <a:gd name="T0" fmla="*/ 3 w 703"/>
                  <a:gd name="T1" fmla="*/ 440 h 440"/>
                  <a:gd name="T2" fmla="*/ 0 w 703"/>
                  <a:gd name="T3" fmla="*/ 437 h 440"/>
                  <a:gd name="T4" fmla="*/ 700 w 703"/>
                  <a:gd name="T5" fmla="*/ 0 h 440"/>
                  <a:gd name="T6" fmla="*/ 703 w 703"/>
                  <a:gd name="T7" fmla="*/ 2 h 440"/>
                  <a:gd name="T8" fmla="*/ 3 w 703"/>
                  <a:gd name="T9" fmla="*/ 440 h 440"/>
                </a:gdLst>
                <a:ahLst/>
                <a:cxnLst>
                  <a:cxn ang="0">
                    <a:pos x="T0" y="T1"/>
                  </a:cxn>
                  <a:cxn ang="0">
                    <a:pos x="T2" y="T3"/>
                  </a:cxn>
                  <a:cxn ang="0">
                    <a:pos x="T4" y="T5"/>
                  </a:cxn>
                  <a:cxn ang="0">
                    <a:pos x="T6" y="T7"/>
                  </a:cxn>
                  <a:cxn ang="0">
                    <a:pos x="T8" y="T9"/>
                  </a:cxn>
                </a:cxnLst>
                <a:rect l="0" t="0" r="r" b="b"/>
                <a:pathLst>
                  <a:path w="703" h="440">
                    <a:moveTo>
                      <a:pt x="3" y="440"/>
                    </a:moveTo>
                    <a:lnTo>
                      <a:pt x="0" y="437"/>
                    </a:lnTo>
                    <a:lnTo>
                      <a:pt x="700" y="0"/>
                    </a:lnTo>
                    <a:lnTo>
                      <a:pt x="703" y="2"/>
                    </a:lnTo>
                    <a:lnTo>
                      <a:pt x="3" y="4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9" name="Freeform 109"/>
              <p:cNvSpPr>
                <a:spLocks/>
              </p:cNvSpPr>
              <p:nvPr/>
            </p:nvSpPr>
            <p:spPr bwMode="auto">
              <a:xfrm>
                <a:off x="2889" y="-69"/>
                <a:ext cx="856" cy="152"/>
              </a:xfrm>
              <a:custGeom>
                <a:avLst/>
                <a:gdLst>
                  <a:gd name="T0" fmla="*/ 856 w 856"/>
                  <a:gd name="T1" fmla="*/ 152 h 152"/>
                  <a:gd name="T2" fmla="*/ 0 w 856"/>
                  <a:gd name="T3" fmla="*/ 3 h 152"/>
                  <a:gd name="T4" fmla="*/ 3 w 856"/>
                  <a:gd name="T5" fmla="*/ 0 h 152"/>
                  <a:gd name="T6" fmla="*/ 856 w 856"/>
                  <a:gd name="T7" fmla="*/ 149 h 152"/>
                  <a:gd name="T8" fmla="*/ 856 w 856"/>
                  <a:gd name="T9" fmla="*/ 152 h 152"/>
                </a:gdLst>
                <a:ahLst/>
                <a:cxnLst>
                  <a:cxn ang="0">
                    <a:pos x="T0" y="T1"/>
                  </a:cxn>
                  <a:cxn ang="0">
                    <a:pos x="T2" y="T3"/>
                  </a:cxn>
                  <a:cxn ang="0">
                    <a:pos x="T4" y="T5"/>
                  </a:cxn>
                  <a:cxn ang="0">
                    <a:pos x="T6" y="T7"/>
                  </a:cxn>
                  <a:cxn ang="0">
                    <a:pos x="T8" y="T9"/>
                  </a:cxn>
                </a:cxnLst>
                <a:rect l="0" t="0" r="r" b="b"/>
                <a:pathLst>
                  <a:path w="856" h="152">
                    <a:moveTo>
                      <a:pt x="856" y="152"/>
                    </a:moveTo>
                    <a:lnTo>
                      <a:pt x="0" y="3"/>
                    </a:lnTo>
                    <a:lnTo>
                      <a:pt x="3" y="0"/>
                    </a:lnTo>
                    <a:lnTo>
                      <a:pt x="856" y="149"/>
                    </a:lnTo>
                    <a:lnTo>
                      <a:pt x="856"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0" name="Freeform 110"/>
              <p:cNvSpPr>
                <a:spLocks/>
              </p:cNvSpPr>
              <p:nvPr/>
            </p:nvSpPr>
            <p:spPr bwMode="auto">
              <a:xfrm>
                <a:off x="2104" y="348"/>
                <a:ext cx="627" cy="484"/>
              </a:xfrm>
              <a:custGeom>
                <a:avLst/>
                <a:gdLst>
                  <a:gd name="T0" fmla="*/ 0 w 627"/>
                  <a:gd name="T1" fmla="*/ 484 h 484"/>
                  <a:gd name="T2" fmla="*/ 0 w 627"/>
                  <a:gd name="T3" fmla="*/ 482 h 484"/>
                  <a:gd name="T4" fmla="*/ 627 w 627"/>
                  <a:gd name="T5" fmla="*/ 0 h 484"/>
                  <a:gd name="T6" fmla="*/ 627 w 627"/>
                  <a:gd name="T7" fmla="*/ 2 h 484"/>
                  <a:gd name="T8" fmla="*/ 0 w 627"/>
                  <a:gd name="T9" fmla="*/ 484 h 484"/>
                </a:gdLst>
                <a:ahLst/>
                <a:cxnLst>
                  <a:cxn ang="0">
                    <a:pos x="T0" y="T1"/>
                  </a:cxn>
                  <a:cxn ang="0">
                    <a:pos x="T2" y="T3"/>
                  </a:cxn>
                  <a:cxn ang="0">
                    <a:pos x="T4" y="T5"/>
                  </a:cxn>
                  <a:cxn ang="0">
                    <a:pos x="T6" y="T7"/>
                  </a:cxn>
                  <a:cxn ang="0">
                    <a:pos x="T8" y="T9"/>
                  </a:cxn>
                </a:cxnLst>
                <a:rect l="0" t="0" r="r" b="b"/>
                <a:pathLst>
                  <a:path w="627" h="484">
                    <a:moveTo>
                      <a:pt x="0" y="484"/>
                    </a:moveTo>
                    <a:lnTo>
                      <a:pt x="0" y="482"/>
                    </a:lnTo>
                    <a:lnTo>
                      <a:pt x="627" y="0"/>
                    </a:lnTo>
                    <a:lnTo>
                      <a:pt x="627" y="2"/>
                    </a:lnTo>
                    <a:lnTo>
                      <a:pt x="0" y="4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1" name="Freeform 111"/>
              <p:cNvSpPr>
                <a:spLocks/>
              </p:cNvSpPr>
              <p:nvPr/>
            </p:nvSpPr>
            <p:spPr bwMode="auto">
              <a:xfrm>
                <a:off x="2038" y="350"/>
                <a:ext cx="69" cy="482"/>
              </a:xfrm>
              <a:custGeom>
                <a:avLst/>
                <a:gdLst>
                  <a:gd name="T0" fmla="*/ 66 w 69"/>
                  <a:gd name="T1" fmla="*/ 482 h 482"/>
                  <a:gd name="T2" fmla="*/ 0 w 69"/>
                  <a:gd name="T3" fmla="*/ 0 h 482"/>
                  <a:gd name="T4" fmla="*/ 2 w 69"/>
                  <a:gd name="T5" fmla="*/ 0 h 482"/>
                  <a:gd name="T6" fmla="*/ 69 w 69"/>
                  <a:gd name="T7" fmla="*/ 480 h 482"/>
                  <a:gd name="T8" fmla="*/ 66 w 69"/>
                  <a:gd name="T9" fmla="*/ 482 h 482"/>
                </a:gdLst>
                <a:ahLst/>
                <a:cxnLst>
                  <a:cxn ang="0">
                    <a:pos x="T0" y="T1"/>
                  </a:cxn>
                  <a:cxn ang="0">
                    <a:pos x="T2" y="T3"/>
                  </a:cxn>
                  <a:cxn ang="0">
                    <a:pos x="T4" y="T5"/>
                  </a:cxn>
                  <a:cxn ang="0">
                    <a:pos x="T6" y="T7"/>
                  </a:cxn>
                  <a:cxn ang="0">
                    <a:pos x="T8" y="T9"/>
                  </a:cxn>
                </a:cxnLst>
                <a:rect l="0" t="0" r="r" b="b"/>
                <a:pathLst>
                  <a:path w="69" h="482">
                    <a:moveTo>
                      <a:pt x="66" y="482"/>
                    </a:moveTo>
                    <a:lnTo>
                      <a:pt x="0" y="0"/>
                    </a:lnTo>
                    <a:lnTo>
                      <a:pt x="2" y="0"/>
                    </a:lnTo>
                    <a:lnTo>
                      <a:pt x="69" y="480"/>
                    </a:lnTo>
                    <a:lnTo>
                      <a:pt x="66" y="4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2" name="Freeform 112"/>
              <p:cNvSpPr>
                <a:spLocks/>
              </p:cNvSpPr>
              <p:nvPr/>
            </p:nvSpPr>
            <p:spPr bwMode="auto">
              <a:xfrm>
                <a:off x="2892" y="-383"/>
                <a:ext cx="404" cy="314"/>
              </a:xfrm>
              <a:custGeom>
                <a:avLst/>
                <a:gdLst>
                  <a:gd name="T0" fmla="*/ 0 w 404"/>
                  <a:gd name="T1" fmla="*/ 314 h 314"/>
                  <a:gd name="T2" fmla="*/ 0 w 404"/>
                  <a:gd name="T3" fmla="*/ 312 h 314"/>
                  <a:gd name="T4" fmla="*/ 402 w 404"/>
                  <a:gd name="T5" fmla="*/ 0 h 314"/>
                  <a:gd name="T6" fmla="*/ 404 w 404"/>
                  <a:gd name="T7" fmla="*/ 2 h 314"/>
                  <a:gd name="T8" fmla="*/ 0 w 404"/>
                  <a:gd name="T9" fmla="*/ 314 h 314"/>
                </a:gdLst>
                <a:ahLst/>
                <a:cxnLst>
                  <a:cxn ang="0">
                    <a:pos x="T0" y="T1"/>
                  </a:cxn>
                  <a:cxn ang="0">
                    <a:pos x="T2" y="T3"/>
                  </a:cxn>
                  <a:cxn ang="0">
                    <a:pos x="T4" y="T5"/>
                  </a:cxn>
                  <a:cxn ang="0">
                    <a:pos x="T6" y="T7"/>
                  </a:cxn>
                  <a:cxn ang="0">
                    <a:pos x="T8" y="T9"/>
                  </a:cxn>
                </a:cxnLst>
                <a:rect l="0" t="0" r="r" b="b"/>
                <a:pathLst>
                  <a:path w="404" h="314">
                    <a:moveTo>
                      <a:pt x="0" y="314"/>
                    </a:moveTo>
                    <a:lnTo>
                      <a:pt x="0" y="312"/>
                    </a:lnTo>
                    <a:lnTo>
                      <a:pt x="402" y="0"/>
                    </a:lnTo>
                    <a:lnTo>
                      <a:pt x="404" y="2"/>
                    </a:lnTo>
                    <a:lnTo>
                      <a:pt x="0"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3" name="Freeform 113"/>
              <p:cNvSpPr>
                <a:spLocks/>
              </p:cNvSpPr>
              <p:nvPr/>
            </p:nvSpPr>
            <p:spPr bwMode="auto">
              <a:xfrm>
                <a:off x="3294" y="-381"/>
                <a:ext cx="276" cy="610"/>
              </a:xfrm>
              <a:custGeom>
                <a:avLst/>
                <a:gdLst>
                  <a:gd name="T0" fmla="*/ 274 w 276"/>
                  <a:gd name="T1" fmla="*/ 610 h 610"/>
                  <a:gd name="T2" fmla="*/ 0 w 276"/>
                  <a:gd name="T3" fmla="*/ 0 h 610"/>
                  <a:gd name="T4" fmla="*/ 2 w 276"/>
                  <a:gd name="T5" fmla="*/ 0 h 610"/>
                  <a:gd name="T6" fmla="*/ 276 w 276"/>
                  <a:gd name="T7" fmla="*/ 610 h 610"/>
                  <a:gd name="T8" fmla="*/ 274 w 276"/>
                  <a:gd name="T9" fmla="*/ 610 h 610"/>
                </a:gdLst>
                <a:ahLst/>
                <a:cxnLst>
                  <a:cxn ang="0">
                    <a:pos x="T0" y="T1"/>
                  </a:cxn>
                  <a:cxn ang="0">
                    <a:pos x="T2" y="T3"/>
                  </a:cxn>
                  <a:cxn ang="0">
                    <a:pos x="T4" y="T5"/>
                  </a:cxn>
                  <a:cxn ang="0">
                    <a:pos x="T6" y="T7"/>
                  </a:cxn>
                  <a:cxn ang="0">
                    <a:pos x="T8" y="T9"/>
                  </a:cxn>
                </a:cxnLst>
                <a:rect l="0" t="0" r="r" b="b"/>
                <a:pathLst>
                  <a:path w="276" h="610">
                    <a:moveTo>
                      <a:pt x="274" y="610"/>
                    </a:moveTo>
                    <a:lnTo>
                      <a:pt x="0" y="0"/>
                    </a:lnTo>
                    <a:lnTo>
                      <a:pt x="2" y="0"/>
                    </a:lnTo>
                    <a:lnTo>
                      <a:pt x="276" y="610"/>
                    </a:lnTo>
                    <a:lnTo>
                      <a:pt x="274" y="6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4" name="Freeform 114"/>
              <p:cNvSpPr>
                <a:spLocks/>
              </p:cNvSpPr>
              <p:nvPr/>
            </p:nvSpPr>
            <p:spPr bwMode="auto">
              <a:xfrm>
                <a:off x="1612" y="830"/>
                <a:ext cx="492" cy="520"/>
              </a:xfrm>
              <a:custGeom>
                <a:avLst/>
                <a:gdLst>
                  <a:gd name="T0" fmla="*/ 3 w 492"/>
                  <a:gd name="T1" fmla="*/ 520 h 520"/>
                  <a:gd name="T2" fmla="*/ 0 w 492"/>
                  <a:gd name="T3" fmla="*/ 520 h 520"/>
                  <a:gd name="T4" fmla="*/ 492 w 492"/>
                  <a:gd name="T5" fmla="*/ 0 h 520"/>
                  <a:gd name="T6" fmla="*/ 492 w 492"/>
                  <a:gd name="T7" fmla="*/ 2 h 520"/>
                  <a:gd name="T8" fmla="*/ 3 w 492"/>
                  <a:gd name="T9" fmla="*/ 520 h 520"/>
                </a:gdLst>
                <a:ahLst/>
                <a:cxnLst>
                  <a:cxn ang="0">
                    <a:pos x="T0" y="T1"/>
                  </a:cxn>
                  <a:cxn ang="0">
                    <a:pos x="T2" y="T3"/>
                  </a:cxn>
                  <a:cxn ang="0">
                    <a:pos x="T4" y="T5"/>
                  </a:cxn>
                  <a:cxn ang="0">
                    <a:pos x="T6" y="T7"/>
                  </a:cxn>
                  <a:cxn ang="0">
                    <a:pos x="T8" y="T9"/>
                  </a:cxn>
                </a:cxnLst>
                <a:rect l="0" t="0" r="r" b="b"/>
                <a:pathLst>
                  <a:path w="492" h="520">
                    <a:moveTo>
                      <a:pt x="3" y="520"/>
                    </a:moveTo>
                    <a:lnTo>
                      <a:pt x="0" y="520"/>
                    </a:lnTo>
                    <a:lnTo>
                      <a:pt x="492" y="0"/>
                    </a:lnTo>
                    <a:lnTo>
                      <a:pt x="492" y="2"/>
                    </a:lnTo>
                    <a:lnTo>
                      <a:pt x="3"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5" name="Freeform 115"/>
              <p:cNvSpPr>
                <a:spLocks/>
              </p:cNvSpPr>
              <p:nvPr/>
            </p:nvSpPr>
            <p:spPr bwMode="auto">
              <a:xfrm>
                <a:off x="1350" y="1764"/>
                <a:ext cx="416" cy="54"/>
              </a:xfrm>
              <a:custGeom>
                <a:avLst/>
                <a:gdLst>
                  <a:gd name="T0" fmla="*/ 416 w 416"/>
                  <a:gd name="T1" fmla="*/ 54 h 54"/>
                  <a:gd name="T2" fmla="*/ 0 w 416"/>
                  <a:gd name="T3" fmla="*/ 2 h 54"/>
                  <a:gd name="T4" fmla="*/ 0 w 416"/>
                  <a:gd name="T5" fmla="*/ 0 h 54"/>
                  <a:gd name="T6" fmla="*/ 416 w 416"/>
                  <a:gd name="T7" fmla="*/ 52 h 54"/>
                  <a:gd name="T8" fmla="*/ 416 w 416"/>
                  <a:gd name="T9" fmla="*/ 54 h 54"/>
                </a:gdLst>
                <a:ahLst/>
                <a:cxnLst>
                  <a:cxn ang="0">
                    <a:pos x="T0" y="T1"/>
                  </a:cxn>
                  <a:cxn ang="0">
                    <a:pos x="T2" y="T3"/>
                  </a:cxn>
                  <a:cxn ang="0">
                    <a:pos x="T4" y="T5"/>
                  </a:cxn>
                  <a:cxn ang="0">
                    <a:pos x="T6" y="T7"/>
                  </a:cxn>
                  <a:cxn ang="0">
                    <a:pos x="T8" y="T9"/>
                  </a:cxn>
                </a:cxnLst>
                <a:rect l="0" t="0" r="r" b="b"/>
                <a:pathLst>
                  <a:path w="416" h="54">
                    <a:moveTo>
                      <a:pt x="416" y="54"/>
                    </a:moveTo>
                    <a:lnTo>
                      <a:pt x="0" y="2"/>
                    </a:lnTo>
                    <a:lnTo>
                      <a:pt x="0" y="0"/>
                    </a:lnTo>
                    <a:lnTo>
                      <a:pt x="416" y="52"/>
                    </a:lnTo>
                    <a:lnTo>
                      <a:pt x="41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6" name="Freeform 116"/>
              <p:cNvSpPr>
                <a:spLocks/>
              </p:cNvSpPr>
              <p:nvPr/>
            </p:nvSpPr>
            <p:spPr bwMode="auto">
              <a:xfrm>
                <a:off x="1350" y="1766"/>
                <a:ext cx="161" cy="320"/>
              </a:xfrm>
              <a:custGeom>
                <a:avLst/>
                <a:gdLst>
                  <a:gd name="T0" fmla="*/ 158 w 161"/>
                  <a:gd name="T1" fmla="*/ 320 h 320"/>
                  <a:gd name="T2" fmla="*/ 0 w 161"/>
                  <a:gd name="T3" fmla="*/ 0 h 320"/>
                  <a:gd name="T4" fmla="*/ 0 w 161"/>
                  <a:gd name="T5" fmla="*/ 0 h 320"/>
                  <a:gd name="T6" fmla="*/ 161 w 161"/>
                  <a:gd name="T7" fmla="*/ 320 h 320"/>
                  <a:gd name="T8" fmla="*/ 158 w 161"/>
                  <a:gd name="T9" fmla="*/ 320 h 320"/>
                </a:gdLst>
                <a:ahLst/>
                <a:cxnLst>
                  <a:cxn ang="0">
                    <a:pos x="T0" y="T1"/>
                  </a:cxn>
                  <a:cxn ang="0">
                    <a:pos x="T2" y="T3"/>
                  </a:cxn>
                  <a:cxn ang="0">
                    <a:pos x="T4" y="T5"/>
                  </a:cxn>
                  <a:cxn ang="0">
                    <a:pos x="T6" y="T7"/>
                  </a:cxn>
                  <a:cxn ang="0">
                    <a:pos x="T8" y="T9"/>
                  </a:cxn>
                </a:cxnLst>
                <a:rect l="0" t="0" r="r" b="b"/>
                <a:pathLst>
                  <a:path w="161" h="320">
                    <a:moveTo>
                      <a:pt x="158" y="320"/>
                    </a:moveTo>
                    <a:lnTo>
                      <a:pt x="0" y="0"/>
                    </a:lnTo>
                    <a:lnTo>
                      <a:pt x="0" y="0"/>
                    </a:lnTo>
                    <a:lnTo>
                      <a:pt x="161" y="320"/>
                    </a:lnTo>
                    <a:lnTo>
                      <a:pt x="158"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7" name="Freeform 117"/>
              <p:cNvSpPr>
                <a:spLocks/>
              </p:cNvSpPr>
              <p:nvPr/>
            </p:nvSpPr>
            <p:spPr bwMode="auto">
              <a:xfrm>
                <a:off x="1579" y="3365"/>
                <a:ext cx="499" cy="953"/>
              </a:xfrm>
              <a:custGeom>
                <a:avLst/>
                <a:gdLst>
                  <a:gd name="T0" fmla="*/ 497 w 499"/>
                  <a:gd name="T1" fmla="*/ 953 h 953"/>
                  <a:gd name="T2" fmla="*/ 0 w 499"/>
                  <a:gd name="T3" fmla="*/ 0 h 953"/>
                  <a:gd name="T4" fmla="*/ 3 w 499"/>
                  <a:gd name="T5" fmla="*/ 0 h 953"/>
                  <a:gd name="T6" fmla="*/ 499 w 499"/>
                  <a:gd name="T7" fmla="*/ 953 h 953"/>
                  <a:gd name="T8" fmla="*/ 497 w 499"/>
                  <a:gd name="T9" fmla="*/ 953 h 953"/>
                </a:gdLst>
                <a:ahLst/>
                <a:cxnLst>
                  <a:cxn ang="0">
                    <a:pos x="T0" y="T1"/>
                  </a:cxn>
                  <a:cxn ang="0">
                    <a:pos x="T2" y="T3"/>
                  </a:cxn>
                  <a:cxn ang="0">
                    <a:pos x="T4" y="T5"/>
                  </a:cxn>
                  <a:cxn ang="0">
                    <a:pos x="T6" y="T7"/>
                  </a:cxn>
                  <a:cxn ang="0">
                    <a:pos x="T8" y="T9"/>
                  </a:cxn>
                </a:cxnLst>
                <a:rect l="0" t="0" r="r" b="b"/>
                <a:pathLst>
                  <a:path w="499" h="953">
                    <a:moveTo>
                      <a:pt x="497" y="953"/>
                    </a:moveTo>
                    <a:lnTo>
                      <a:pt x="0" y="0"/>
                    </a:lnTo>
                    <a:lnTo>
                      <a:pt x="3" y="0"/>
                    </a:lnTo>
                    <a:lnTo>
                      <a:pt x="499" y="953"/>
                    </a:lnTo>
                    <a:lnTo>
                      <a:pt x="497" y="9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8" name="Freeform 118"/>
              <p:cNvSpPr>
                <a:spLocks/>
              </p:cNvSpPr>
              <p:nvPr/>
            </p:nvSpPr>
            <p:spPr bwMode="auto">
              <a:xfrm>
                <a:off x="3166" y="4554"/>
                <a:ext cx="317" cy="156"/>
              </a:xfrm>
              <a:custGeom>
                <a:avLst/>
                <a:gdLst>
                  <a:gd name="T0" fmla="*/ 317 w 317"/>
                  <a:gd name="T1" fmla="*/ 156 h 156"/>
                  <a:gd name="T2" fmla="*/ 0 w 317"/>
                  <a:gd name="T3" fmla="*/ 0 h 156"/>
                  <a:gd name="T4" fmla="*/ 0 w 317"/>
                  <a:gd name="T5" fmla="*/ 0 h 156"/>
                  <a:gd name="T6" fmla="*/ 317 w 317"/>
                  <a:gd name="T7" fmla="*/ 154 h 156"/>
                  <a:gd name="T8" fmla="*/ 317 w 317"/>
                  <a:gd name="T9" fmla="*/ 156 h 156"/>
                </a:gdLst>
                <a:ahLst/>
                <a:cxnLst>
                  <a:cxn ang="0">
                    <a:pos x="T0" y="T1"/>
                  </a:cxn>
                  <a:cxn ang="0">
                    <a:pos x="T2" y="T3"/>
                  </a:cxn>
                  <a:cxn ang="0">
                    <a:pos x="T4" y="T5"/>
                  </a:cxn>
                  <a:cxn ang="0">
                    <a:pos x="T6" y="T7"/>
                  </a:cxn>
                  <a:cxn ang="0">
                    <a:pos x="T8" y="T9"/>
                  </a:cxn>
                </a:cxnLst>
                <a:rect l="0" t="0" r="r" b="b"/>
                <a:pathLst>
                  <a:path w="317" h="156">
                    <a:moveTo>
                      <a:pt x="317" y="156"/>
                    </a:moveTo>
                    <a:lnTo>
                      <a:pt x="0" y="0"/>
                    </a:lnTo>
                    <a:lnTo>
                      <a:pt x="0" y="0"/>
                    </a:lnTo>
                    <a:lnTo>
                      <a:pt x="317" y="154"/>
                    </a:lnTo>
                    <a:lnTo>
                      <a:pt x="317"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9" name="Freeform 119"/>
              <p:cNvSpPr>
                <a:spLocks/>
              </p:cNvSpPr>
              <p:nvPr/>
            </p:nvSpPr>
            <p:spPr bwMode="auto">
              <a:xfrm>
                <a:off x="6420" y="1896"/>
                <a:ext cx="296" cy="1003"/>
              </a:xfrm>
              <a:custGeom>
                <a:avLst/>
                <a:gdLst>
                  <a:gd name="T0" fmla="*/ 2 w 296"/>
                  <a:gd name="T1" fmla="*/ 1003 h 1003"/>
                  <a:gd name="T2" fmla="*/ 0 w 296"/>
                  <a:gd name="T3" fmla="*/ 1001 h 1003"/>
                  <a:gd name="T4" fmla="*/ 293 w 296"/>
                  <a:gd name="T5" fmla="*/ 0 h 1003"/>
                  <a:gd name="T6" fmla="*/ 296 w 296"/>
                  <a:gd name="T7" fmla="*/ 0 h 1003"/>
                  <a:gd name="T8" fmla="*/ 2 w 296"/>
                  <a:gd name="T9" fmla="*/ 1003 h 1003"/>
                </a:gdLst>
                <a:ahLst/>
                <a:cxnLst>
                  <a:cxn ang="0">
                    <a:pos x="T0" y="T1"/>
                  </a:cxn>
                  <a:cxn ang="0">
                    <a:pos x="T2" y="T3"/>
                  </a:cxn>
                  <a:cxn ang="0">
                    <a:pos x="T4" y="T5"/>
                  </a:cxn>
                  <a:cxn ang="0">
                    <a:pos x="T6" y="T7"/>
                  </a:cxn>
                  <a:cxn ang="0">
                    <a:pos x="T8" y="T9"/>
                  </a:cxn>
                </a:cxnLst>
                <a:rect l="0" t="0" r="r" b="b"/>
                <a:pathLst>
                  <a:path w="296" h="1003">
                    <a:moveTo>
                      <a:pt x="2" y="1003"/>
                    </a:moveTo>
                    <a:lnTo>
                      <a:pt x="0" y="1001"/>
                    </a:lnTo>
                    <a:lnTo>
                      <a:pt x="293" y="0"/>
                    </a:lnTo>
                    <a:lnTo>
                      <a:pt x="296" y="0"/>
                    </a:lnTo>
                    <a:lnTo>
                      <a:pt x="2" y="10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0" name="Freeform 120"/>
              <p:cNvSpPr>
                <a:spLocks/>
              </p:cNvSpPr>
              <p:nvPr/>
            </p:nvSpPr>
            <p:spPr bwMode="auto">
              <a:xfrm>
                <a:off x="4445" y="-357"/>
                <a:ext cx="1367" cy="508"/>
              </a:xfrm>
              <a:custGeom>
                <a:avLst/>
                <a:gdLst>
                  <a:gd name="T0" fmla="*/ 1365 w 1367"/>
                  <a:gd name="T1" fmla="*/ 508 h 508"/>
                  <a:gd name="T2" fmla="*/ 0 w 1367"/>
                  <a:gd name="T3" fmla="*/ 2 h 508"/>
                  <a:gd name="T4" fmla="*/ 0 w 1367"/>
                  <a:gd name="T5" fmla="*/ 0 h 508"/>
                  <a:gd name="T6" fmla="*/ 1367 w 1367"/>
                  <a:gd name="T7" fmla="*/ 506 h 508"/>
                  <a:gd name="T8" fmla="*/ 1365 w 1367"/>
                  <a:gd name="T9" fmla="*/ 508 h 508"/>
                </a:gdLst>
                <a:ahLst/>
                <a:cxnLst>
                  <a:cxn ang="0">
                    <a:pos x="T0" y="T1"/>
                  </a:cxn>
                  <a:cxn ang="0">
                    <a:pos x="T2" y="T3"/>
                  </a:cxn>
                  <a:cxn ang="0">
                    <a:pos x="T4" y="T5"/>
                  </a:cxn>
                  <a:cxn ang="0">
                    <a:pos x="T6" y="T7"/>
                  </a:cxn>
                  <a:cxn ang="0">
                    <a:pos x="T8" y="T9"/>
                  </a:cxn>
                </a:cxnLst>
                <a:rect l="0" t="0" r="r" b="b"/>
                <a:pathLst>
                  <a:path w="1367" h="508">
                    <a:moveTo>
                      <a:pt x="1365" y="508"/>
                    </a:moveTo>
                    <a:lnTo>
                      <a:pt x="0" y="2"/>
                    </a:lnTo>
                    <a:lnTo>
                      <a:pt x="0" y="0"/>
                    </a:lnTo>
                    <a:lnTo>
                      <a:pt x="1367" y="506"/>
                    </a:lnTo>
                    <a:lnTo>
                      <a:pt x="1365"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1" name="Freeform 121"/>
              <p:cNvSpPr>
                <a:spLocks/>
              </p:cNvSpPr>
              <p:nvPr/>
            </p:nvSpPr>
            <p:spPr bwMode="auto">
              <a:xfrm>
                <a:off x="5391" y="714"/>
                <a:ext cx="540" cy="459"/>
              </a:xfrm>
              <a:custGeom>
                <a:avLst/>
                <a:gdLst>
                  <a:gd name="T0" fmla="*/ 537 w 540"/>
                  <a:gd name="T1" fmla="*/ 459 h 459"/>
                  <a:gd name="T2" fmla="*/ 0 w 540"/>
                  <a:gd name="T3" fmla="*/ 2 h 459"/>
                  <a:gd name="T4" fmla="*/ 3 w 540"/>
                  <a:gd name="T5" fmla="*/ 0 h 459"/>
                  <a:gd name="T6" fmla="*/ 540 w 540"/>
                  <a:gd name="T7" fmla="*/ 456 h 459"/>
                  <a:gd name="T8" fmla="*/ 537 w 540"/>
                  <a:gd name="T9" fmla="*/ 459 h 459"/>
                </a:gdLst>
                <a:ahLst/>
                <a:cxnLst>
                  <a:cxn ang="0">
                    <a:pos x="T0" y="T1"/>
                  </a:cxn>
                  <a:cxn ang="0">
                    <a:pos x="T2" y="T3"/>
                  </a:cxn>
                  <a:cxn ang="0">
                    <a:pos x="T4" y="T5"/>
                  </a:cxn>
                  <a:cxn ang="0">
                    <a:pos x="T6" y="T7"/>
                  </a:cxn>
                  <a:cxn ang="0">
                    <a:pos x="T8" y="T9"/>
                  </a:cxn>
                </a:cxnLst>
                <a:rect l="0" t="0" r="r" b="b"/>
                <a:pathLst>
                  <a:path w="540" h="459">
                    <a:moveTo>
                      <a:pt x="537" y="459"/>
                    </a:moveTo>
                    <a:lnTo>
                      <a:pt x="0" y="2"/>
                    </a:lnTo>
                    <a:lnTo>
                      <a:pt x="3" y="0"/>
                    </a:lnTo>
                    <a:lnTo>
                      <a:pt x="540" y="456"/>
                    </a:lnTo>
                    <a:lnTo>
                      <a:pt x="537" y="4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2" name="Freeform 122"/>
              <p:cNvSpPr>
                <a:spLocks/>
              </p:cNvSpPr>
              <p:nvPr/>
            </p:nvSpPr>
            <p:spPr bwMode="auto">
              <a:xfrm>
                <a:off x="3570" y="38"/>
                <a:ext cx="1076" cy="194"/>
              </a:xfrm>
              <a:custGeom>
                <a:avLst/>
                <a:gdLst>
                  <a:gd name="T0" fmla="*/ 0 w 1076"/>
                  <a:gd name="T1" fmla="*/ 194 h 194"/>
                  <a:gd name="T2" fmla="*/ 0 w 1076"/>
                  <a:gd name="T3" fmla="*/ 191 h 194"/>
                  <a:gd name="T4" fmla="*/ 1076 w 1076"/>
                  <a:gd name="T5" fmla="*/ 0 h 194"/>
                  <a:gd name="T6" fmla="*/ 1076 w 1076"/>
                  <a:gd name="T7" fmla="*/ 2 h 194"/>
                  <a:gd name="T8" fmla="*/ 0 w 1076"/>
                  <a:gd name="T9" fmla="*/ 194 h 194"/>
                </a:gdLst>
                <a:ahLst/>
                <a:cxnLst>
                  <a:cxn ang="0">
                    <a:pos x="T0" y="T1"/>
                  </a:cxn>
                  <a:cxn ang="0">
                    <a:pos x="T2" y="T3"/>
                  </a:cxn>
                  <a:cxn ang="0">
                    <a:pos x="T4" y="T5"/>
                  </a:cxn>
                  <a:cxn ang="0">
                    <a:pos x="T6" y="T7"/>
                  </a:cxn>
                  <a:cxn ang="0">
                    <a:pos x="T8" y="T9"/>
                  </a:cxn>
                </a:cxnLst>
                <a:rect l="0" t="0" r="r" b="b"/>
                <a:pathLst>
                  <a:path w="1076" h="194">
                    <a:moveTo>
                      <a:pt x="0" y="194"/>
                    </a:moveTo>
                    <a:lnTo>
                      <a:pt x="0" y="191"/>
                    </a:lnTo>
                    <a:lnTo>
                      <a:pt x="1076" y="0"/>
                    </a:lnTo>
                    <a:lnTo>
                      <a:pt x="1076" y="2"/>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3" name="Freeform 123"/>
              <p:cNvSpPr>
                <a:spLocks/>
              </p:cNvSpPr>
              <p:nvPr/>
            </p:nvSpPr>
            <p:spPr bwMode="auto">
              <a:xfrm>
                <a:off x="6482" y="1050"/>
                <a:ext cx="113" cy="305"/>
              </a:xfrm>
              <a:custGeom>
                <a:avLst/>
                <a:gdLst>
                  <a:gd name="T0" fmla="*/ 111 w 113"/>
                  <a:gd name="T1" fmla="*/ 305 h 305"/>
                  <a:gd name="T2" fmla="*/ 0 w 113"/>
                  <a:gd name="T3" fmla="*/ 0 h 305"/>
                  <a:gd name="T4" fmla="*/ 2 w 113"/>
                  <a:gd name="T5" fmla="*/ 0 h 305"/>
                  <a:gd name="T6" fmla="*/ 113 w 113"/>
                  <a:gd name="T7" fmla="*/ 305 h 305"/>
                  <a:gd name="T8" fmla="*/ 111 w 113"/>
                  <a:gd name="T9" fmla="*/ 305 h 305"/>
                </a:gdLst>
                <a:ahLst/>
                <a:cxnLst>
                  <a:cxn ang="0">
                    <a:pos x="T0" y="T1"/>
                  </a:cxn>
                  <a:cxn ang="0">
                    <a:pos x="T2" y="T3"/>
                  </a:cxn>
                  <a:cxn ang="0">
                    <a:pos x="T4" y="T5"/>
                  </a:cxn>
                  <a:cxn ang="0">
                    <a:pos x="T6" y="T7"/>
                  </a:cxn>
                  <a:cxn ang="0">
                    <a:pos x="T8" y="T9"/>
                  </a:cxn>
                </a:cxnLst>
                <a:rect l="0" t="0" r="r" b="b"/>
                <a:pathLst>
                  <a:path w="113" h="305">
                    <a:moveTo>
                      <a:pt x="111" y="305"/>
                    </a:moveTo>
                    <a:lnTo>
                      <a:pt x="0" y="0"/>
                    </a:lnTo>
                    <a:lnTo>
                      <a:pt x="2" y="0"/>
                    </a:lnTo>
                    <a:lnTo>
                      <a:pt x="113" y="305"/>
                    </a:lnTo>
                    <a:lnTo>
                      <a:pt x="111"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4" name="Freeform 124"/>
              <p:cNvSpPr>
                <a:spLocks/>
              </p:cNvSpPr>
              <p:nvPr/>
            </p:nvSpPr>
            <p:spPr bwMode="auto">
              <a:xfrm>
                <a:off x="5869" y="1355"/>
                <a:ext cx="726" cy="317"/>
              </a:xfrm>
              <a:custGeom>
                <a:avLst/>
                <a:gdLst>
                  <a:gd name="T0" fmla="*/ 0 w 726"/>
                  <a:gd name="T1" fmla="*/ 317 h 317"/>
                  <a:gd name="T2" fmla="*/ 0 w 726"/>
                  <a:gd name="T3" fmla="*/ 314 h 317"/>
                  <a:gd name="T4" fmla="*/ 726 w 726"/>
                  <a:gd name="T5" fmla="*/ 0 h 317"/>
                  <a:gd name="T6" fmla="*/ 726 w 726"/>
                  <a:gd name="T7" fmla="*/ 2 h 317"/>
                  <a:gd name="T8" fmla="*/ 0 w 726"/>
                  <a:gd name="T9" fmla="*/ 317 h 317"/>
                </a:gdLst>
                <a:ahLst/>
                <a:cxnLst>
                  <a:cxn ang="0">
                    <a:pos x="T0" y="T1"/>
                  </a:cxn>
                  <a:cxn ang="0">
                    <a:pos x="T2" y="T3"/>
                  </a:cxn>
                  <a:cxn ang="0">
                    <a:pos x="T4" y="T5"/>
                  </a:cxn>
                  <a:cxn ang="0">
                    <a:pos x="T6" y="T7"/>
                  </a:cxn>
                  <a:cxn ang="0">
                    <a:pos x="T8" y="T9"/>
                  </a:cxn>
                </a:cxnLst>
                <a:rect l="0" t="0" r="r" b="b"/>
                <a:pathLst>
                  <a:path w="726" h="317">
                    <a:moveTo>
                      <a:pt x="0" y="317"/>
                    </a:moveTo>
                    <a:lnTo>
                      <a:pt x="0" y="314"/>
                    </a:lnTo>
                    <a:lnTo>
                      <a:pt x="726" y="0"/>
                    </a:lnTo>
                    <a:lnTo>
                      <a:pt x="726" y="2"/>
                    </a:lnTo>
                    <a:lnTo>
                      <a:pt x="0" y="3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5" name="Freeform 125"/>
              <p:cNvSpPr>
                <a:spLocks/>
              </p:cNvSpPr>
              <p:nvPr/>
            </p:nvSpPr>
            <p:spPr bwMode="auto">
              <a:xfrm>
                <a:off x="5869" y="1669"/>
                <a:ext cx="177" cy="476"/>
              </a:xfrm>
              <a:custGeom>
                <a:avLst/>
                <a:gdLst>
                  <a:gd name="T0" fmla="*/ 175 w 177"/>
                  <a:gd name="T1" fmla="*/ 476 h 476"/>
                  <a:gd name="T2" fmla="*/ 0 w 177"/>
                  <a:gd name="T3" fmla="*/ 3 h 476"/>
                  <a:gd name="T4" fmla="*/ 2 w 177"/>
                  <a:gd name="T5" fmla="*/ 0 h 476"/>
                  <a:gd name="T6" fmla="*/ 177 w 177"/>
                  <a:gd name="T7" fmla="*/ 473 h 476"/>
                  <a:gd name="T8" fmla="*/ 175 w 177"/>
                  <a:gd name="T9" fmla="*/ 476 h 476"/>
                </a:gdLst>
                <a:ahLst/>
                <a:cxnLst>
                  <a:cxn ang="0">
                    <a:pos x="T0" y="T1"/>
                  </a:cxn>
                  <a:cxn ang="0">
                    <a:pos x="T2" y="T3"/>
                  </a:cxn>
                  <a:cxn ang="0">
                    <a:pos x="T4" y="T5"/>
                  </a:cxn>
                  <a:cxn ang="0">
                    <a:pos x="T6" y="T7"/>
                  </a:cxn>
                  <a:cxn ang="0">
                    <a:pos x="T8" y="T9"/>
                  </a:cxn>
                </a:cxnLst>
                <a:rect l="0" t="0" r="r" b="b"/>
                <a:pathLst>
                  <a:path w="177" h="476">
                    <a:moveTo>
                      <a:pt x="175" y="476"/>
                    </a:moveTo>
                    <a:lnTo>
                      <a:pt x="0" y="3"/>
                    </a:lnTo>
                    <a:lnTo>
                      <a:pt x="2" y="0"/>
                    </a:lnTo>
                    <a:lnTo>
                      <a:pt x="177" y="473"/>
                    </a:lnTo>
                    <a:lnTo>
                      <a:pt x="175"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6" name="Freeform 126"/>
              <p:cNvSpPr>
                <a:spLocks/>
              </p:cNvSpPr>
              <p:nvPr/>
            </p:nvSpPr>
            <p:spPr bwMode="auto">
              <a:xfrm>
                <a:off x="3478" y="4689"/>
                <a:ext cx="755" cy="376"/>
              </a:xfrm>
              <a:custGeom>
                <a:avLst/>
                <a:gdLst>
                  <a:gd name="T0" fmla="*/ 752 w 755"/>
                  <a:gd name="T1" fmla="*/ 376 h 376"/>
                  <a:gd name="T2" fmla="*/ 0 w 755"/>
                  <a:gd name="T3" fmla="*/ 2 h 376"/>
                  <a:gd name="T4" fmla="*/ 3 w 755"/>
                  <a:gd name="T5" fmla="*/ 0 h 376"/>
                  <a:gd name="T6" fmla="*/ 755 w 755"/>
                  <a:gd name="T7" fmla="*/ 373 h 376"/>
                  <a:gd name="T8" fmla="*/ 752 w 755"/>
                  <a:gd name="T9" fmla="*/ 376 h 376"/>
                </a:gdLst>
                <a:ahLst/>
                <a:cxnLst>
                  <a:cxn ang="0">
                    <a:pos x="T0" y="T1"/>
                  </a:cxn>
                  <a:cxn ang="0">
                    <a:pos x="T2" y="T3"/>
                  </a:cxn>
                  <a:cxn ang="0">
                    <a:pos x="T4" y="T5"/>
                  </a:cxn>
                  <a:cxn ang="0">
                    <a:pos x="T6" y="T7"/>
                  </a:cxn>
                  <a:cxn ang="0">
                    <a:pos x="T8" y="T9"/>
                  </a:cxn>
                </a:cxnLst>
                <a:rect l="0" t="0" r="r" b="b"/>
                <a:pathLst>
                  <a:path w="755" h="376">
                    <a:moveTo>
                      <a:pt x="752" y="376"/>
                    </a:moveTo>
                    <a:lnTo>
                      <a:pt x="0" y="2"/>
                    </a:lnTo>
                    <a:lnTo>
                      <a:pt x="3" y="0"/>
                    </a:lnTo>
                    <a:lnTo>
                      <a:pt x="755" y="373"/>
                    </a:lnTo>
                    <a:lnTo>
                      <a:pt x="752" y="3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7" name="Freeform 127"/>
              <p:cNvSpPr>
                <a:spLocks/>
              </p:cNvSpPr>
              <p:nvPr/>
            </p:nvSpPr>
            <p:spPr bwMode="auto">
              <a:xfrm>
                <a:off x="4230" y="4322"/>
                <a:ext cx="622" cy="743"/>
              </a:xfrm>
              <a:custGeom>
                <a:avLst/>
                <a:gdLst>
                  <a:gd name="T0" fmla="*/ 3 w 622"/>
                  <a:gd name="T1" fmla="*/ 743 h 743"/>
                  <a:gd name="T2" fmla="*/ 0 w 622"/>
                  <a:gd name="T3" fmla="*/ 740 h 743"/>
                  <a:gd name="T4" fmla="*/ 622 w 622"/>
                  <a:gd name="T5" fmla="*/ 0 h 743"/>
                  <a:gd name="T6" fmla="*/ 622 w 622"/>
                  <a:gd name="T7" fmla="*/ 3 h 743"/>
                  <a:gd name="T8" fmla="*/ 3 w 622"/>
                  <a:gd name="T9" fmla="*/ 743 h 743"/>
                </a:gdLst>
                <a:ahLst/>
                <a:cxnLst>
                  <a:cxn ang="0">
                    <a:pos x="T0" y="T1"/>
                  </a:cxn>
                  <a:cxn ang="0">
                    <a:pos x="T2" y="T3"/>
                  </a:cxn>
                  <a:cxn ang="0">
                    <a:pos x="T4" y="T5"/>
                  </a:cxn>
                  <a:cxn ang="0">
                    <a:pos x="T6" y="T7"/>
                  </a:cxn>
                  <a:cxn ang="0">
                    <a:pos x="T8" y="T9"/>
                  </a:cxn>
                </a:cxnLst>
                <a:rect l="0" t="0" r="r" b="b"/>
                <a:pathLst>
                  <a:path w="622" h="743">
                    <a:moveTo>
                      <a:pt x="3" y="743"/>
                    </a:moveTo>
                    <a:lnTo>
                      <a:pt x="0" y="740"/>
                    </a:lnTo>
                    <a:lnTo>
                      <a:pt x="622" y="0"/>
                    </a:lnTo>
                    <a:lnTo>
                      <a:pt x="622" y="3"/>
                    </a:lnTo>
                    <a:lnTo>
                      <a:pt x="3" y="7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8" name="Freeform 128"/>
              <p:cNvSpPr>
                <a:spLocks/>
              </p:cNvSpPr>
              <p:nvPr/>
            </p:nvSpPr>
            <p:spPr bwMode="auto">
              <a:xfrm>
                <a:off x="3445" y="-5"/>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3"/>
                      <a:pt x="1" y="14"/>
                    </a:cubicBezTo>
                    <a:cubicBezTo>
                      <a:pt x="2" y="6"/>
                      <a:pt x="9"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9" name="Freeform 129"/>
              <p:cNvSpPr>
                <a:spLocks/>
              </p:cNvSpPr>
              <p:nvPr/>
            </p:nvSpPr>
            <p:spPr bwMode="auto">
              <a:xfrm>
                <a:off x="3093" y="319"/>
                <a:ext cx="75" cy="78"/>
              </a:xfrm>
              <a:custGeom>
                <a:avLst/>
                <a:gdLst>
                  <a:gd name="T0" fmla="*/ 31 w 32"/>
                  <a:gd name="T1" fmla="*/ 18 h 33"/>
                  <a:gd name="T2" fmla="*/ 14 w 32"/>
                  <a:gd name="T3" fmla="*/ 32 h 33"/>
                  <a:gd name="T4" fmla="*/ 1 w 32"/>
                  <a:gd name="T5" fmla="*/ 15 h 33"/>
                  <a:gd name="T6" fmla="*/ 17 w 32"/>
                  <a:gd name="T7" fmla="*/ 1 h 33"/>
                  <a:gd name="T8" fmla="*/ 31 w 32"/>
                  <a:gd name="T9" fmla="*/ 18 h 33"/>
                </a:gdLst>
                <a:ahLst/>
                <a:cxnLst>
                  <a:cxn ang="0">
                    <a:pos x="T0" y="T1"/>
                  </a:cxn>
                  <a:cxn ang="0">
                    <a:pos x="T2" y="T3"/>
                  </a:cxn>
                  <a:cxn ang="0">
                    <a:pos x="T4" y="T5"/>
                  </a:cxn>
                  <a:cxn ang="0">
                    <a:pos x="T6" y="T7"/>
                  </a:cxn>
                  <a:cxn ang="0">
                    <a:pos x="T8" y="T9"/>
                  </a:cxn>
                </a:cxnLst>
                <a:rect l="0" t="0" r="r" b="b"/>
                <a:pathLst>
                  <a:path w="32" h="33">
                    <a:moveTo>
                      <a:pt x="31" y="18"/>
                    </a:moveTo>
                    <a:cubicBezTo>
                      <a:pt x="30" y="27"/>
                      <a:pt x="22" y="33"/>
                      <a:pt x="14" y="32"/>
                    </a:cubicBezTo>
                    <a:cubicBezTo>
                      <a:pt x="5" y="31"/>
                      <a:pt x="0" y="23"/>
                      <a:pt x="1" y="15"/>
                    </a:cubicBezTo>
                    <a:cubicBezTo>
                      <a:pt x="2" y="6"/>
                      <a:pt x="9" y="0"/>
                      <a:pt x="17"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0" name="Freeform 130"/>
              <p:cNvSpPr>
                <a:spLocks/>
              </p:cNvSpPr>
              <p:nvPr/>
            </p:nvSpPr>
            <p:spPr bwMode="auto">
              <a:xfrm>
                <a:off x="2069" y="780"/>
                <a:ext cx="75"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3"/>
                      <a:pt x="1" y="14"/>
                    </a:cubicBezTo>
                    <a:cubicBezTo>
                      <a:pt x="2" y="6"/>
                      <a:pt x="9"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1" name="Freeform 131"/>
              <p:cNvSpPr>
                <a:spLocks/>
              </p:cNvSpPr>
              <p:nvPr/>
            </p:nvSpPr>
            <p:spPr bwMode="auto">
              <a:xfrm>
                <a:off x="2440" y="1076"/>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3"/>
                      <a:pt x="1" y="14"/>
                    </a:cubicBezTo>
                    <a:cubicBezTo>
                      <a:pt x="2" y="6"/>
                      <a:pt x="9"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2" name="Freeform 132"/>
              <p:cNvSpPr>
                <a:spLocks/>
              </p:cNvSpPr>
              <p:nvPr/>
            </p:nvSpPr>
            <p:spPr bwMode="auto">
              <a:xfrm>
                <a:off x="1740" y="1783"/>
                <a:ext cx="76" cy="78"/>
              </a:xfrm>
              <a:custGeom>
                <a:avLst/>
                <a:gdLst>
                  <a:gd name="T0" fmla="*/ 31 w 32"/>
                  <a:gd name="T1" fmla="*/ 18 h 33"/>
                  <a:gd name="T2" fmla="*/ 14 w 32"/>
                  <a:gd name="T3" fmla="*/ 32 h 33"/>
                  <a:gd name="T4" fmla="*/ 1 w 32"/>
                  <a:gd name="T5" fmla="*/ 15 h 33"/>
                  <a:gd name="T6" fmla="*/ 18 w 32"/>
                  <a:gd name="T7" fmla="*/ 1 h 33"/>
                  <a:gd name="T8" fmla="*/ 31 w 32"/>
                  <a:gd name="T9" fmla="*/ 18 h 33"/>
                </a:gdLst>
                <a:ahLst/>
                <a:cxnLst>
                  <a:cxn ang="0">
                    <a:pos x="T0" y="T1"/>
                  </a:cxn>
                  <a:cxn ang="0">
                    <a:pos x="T2" y="T3"/>
                  </a:cxn>
                  <a:cxn ang="0">
                    <a:pos x="T4" y="T5"/>
                  </a:cxn>
                  <a:cxn ang="0">
                    <a:pos x="T6" y="T7"/>
                  </a:cxn>
                  <a:cxn ang="0">
                    <a:pos x="T8" y="T9"/>
                  </a:cxn>
                </a:cxnLst>
                <a:rect l="0" t="0" r="r" b="b"/>
                <a:pathLst>
                  <a:path w="32" h="33">
                    <a:moveTo>
                      <a:pt x="31" y="18"/>
                    </a:moveTo>
                    <a:cubicBezTo>
                      <a:pt x="30" y="27"/>
                      <a:pt x="23" y="33"/>
                      <a:pt x="14" y="32"/>
                    </a:cubicBezTo>
                    <a:cubicBezTo>
                      <a:pt x="6" y="31"/>
                      <a:pt x="0" y="23"/>
                      <a:pt x="1" y="15"/>
                    </a:cubicBezTo>
                    <a:cubicBezTo>
                      <a:pt x="2" y="6"/>
                      <a:pt x="10"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3" name="Freeform 133"/>
              <p:cNvSpPr>
                <a:spLocks/>
              </p:cNvSpPr>
              <p:nvPr/>
            </p:nvSpPr>
            <p:spPr bwMode="auto">
              <a:xfrm>
                <a:off x="1470" y="2048"/>
                <a:ext cx="76" cy="75"/>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4" y="31"/>
                    </a:cubicBezTo>
                    <a:cubicBezTo>
                      <a:pt x="6" y="30"/>
                      <a:pt x="0" y="23"/>
                      <a:pt x="1" y="14"/>
                    </a:cubicBezTo>
                    <a:cubicBezTo>
                      <a:pt x="2" y="6"/>
                      <a:pt x="10"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4" name="Freeform 134"/>
              <p:cNvSpPr>
                <a:spLocks/>
              </p:cNvSpPr>
              <p:nvPr/>
            </p:nvSpPr>
            <p:spPr bwMode="auto">
              <a:xfrm>
                <a:off x="1842" y="2069"/>
                <a:ext cx="75"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4" y="31"/>
                    </a:cubicBezTo>
                    <a:cubicBezTo>
                      <a:pt x="6" y="30"/>
                      <a:pt x="0" y="23"/>
                      <a:pt x="1" y="14"/>
                    </a:cubicBezTo>
                    <a:cubicBezTo>
                      <a:pt x="2" y="6"/>
                      <a:pt x="10"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5" name="Freeform 135"/>
              <p:cNvSpPr>
                <a:spLocks/>
              </p:cNvSpPr>
              <p:nvPr/>
            </p:nvSpPr>
            <p:spPr bwMode="auto">
              <a:xfrm>
                <a:off x="1693" y="2341"/>
                <a:ext cx="78" cy="76"/>
              </a:xfrm>
              <a:custGeom>
                <a:avLst/>
                <a:gdLst>
                  <a:gd name="T0" fmla="*/ 32 w 33"/>
                  <a:gd name="T1" fmla="*/ 18 h 32"/>
                  <a:gd name="T2" fmla="*/ 15 w 33"/>
                  <a:gd name="T3" fmla="*/ 31 h 32"/>
                  <a:gd name="T4" fmla="*/ 1 w 33"/>
                  <a:gd name="T5" fmla="*/ 14 h 32"/>
                  <a:gd name="T6" fmla="*/ 18 w 33"/>
                  <a:gd name="T7" fmla="*/ 1 h 32"/>
                  <a:gd name="T8" fmla="*/ 32 w 33"/>
                  <a:gd name="T9" fmla="*/ 18 h 32"/>
                </a:gdLst>
                <a:ahLst/>
                <a:cxnLst>
                  <a:cxn ang="0">
                    <a:pos x="T0" y="T1"/>
                  </a:cxn>
                  <a:cxn ang="0">
                    <a:pos x="T2" y="T3"/>
                  </a:cxn>
                  <a:cxn ang="0">
                    <a:pos x="T4" y="T5"/>
                  </a:cxn>
                  <a:cxn ang="0">
                    <a:pos x="T6" y="T7"/>
                  </a:cxn>
                  <a:cxn ang="0">
                    <a:pos x="T8" y="T9"/>
                  </a:cxn>
                </a:cxnLst>
                <a:rect l="0" t="0" r="r" b="b"/>
                <a:pathLst>
                  <a:path w="33" h="32">
                    <a:moveTo>
                      <a:pt x="32" y="18"/>
                    </a:moveTo>
                    <a:cubicBezTo>
                      <a:pt x="31" y="26"/>
                      <a:pt x="23" y="32"/>
                      <a:pt x="15" y="31"/>
                    </a:cubicBezTo>
                    <a:cubicBezTo>
                      <a:pt x="6" y="30"/>
                      <a:pt x="0" y="23"/>
                      <a:pt x="1" y="14"/>
                    </a:cubicBezTo>
                    <a:cubicBezTo>
                      <a:pt x="2" y="6"/>
                      <a:pt x="10" y="0"/>
                      <a:pt x="18" y="1"/>
                    </a:cubicBezTo>
                    <a:cubicBezTo>
                      <a:pt x="27" y="2"/>
                      <a:pt x="33" y="10"/>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6" name="Freeform 136"/>
              <p:cNvSpPr>
                <a:spLocks/>
              </p:cNvSpPr>
              <p:nvPr/>
            </p:nvSpPr>
            <p:spPr bwMode="auto">
              <a:xfrm>
                <a:off x="1390" y="2904"/>
                <a:ext cx="76" cy="75"/>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4" y="31"/>
                    </a:cubicBezTo>
                    <a:cubicBezTo>
                      <a:pt x="6" y="30"/>
                      <a:pt x="0" y="22"/>
                      <a:pt x="1" y="14"/>
                    </a:cubicBezTo>
                    <a:cubicBezTo>
                      <a:pt x="2" y="6"/>
                      <a:pt x="10" y="0"/>
                      <a:pt x="18" y="1"/>
                    </a:cubicBezTo>
                    <a:cubicBezTo>
                      <a:pt x="26" y="2"/>
                      <a:pt x="32" y="9"/>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7" name="Freeform 137"/>
              <p:cNvSpPr>
                <a:spLocks/>
              </p:cNvSpPr>
              <p:nvPr/>
            </p:nvSpPr>
            <p:spPr bwMode="auto">
              <a:xfrm>
                <a:off x="1943" y="2651"/>
                <a:ext cx="76" cy="75"/>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4" y="31"/>
                    </a:cubicBezTo>
                    <a:cubicBezTo>
                      <a:pt x="6" y="30"/>
                      <a:pt x="0" y="23"/>
                      <a:pt x="1" y="14"/>
                    </a:cubicBezTo>
                    <a:cubicBezTo>
                      <a:pt x="2" y="6"/>
                      <a:pt x="10"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8" name="Freeform 138"/>
              <p:cNvSpPr>
                <a:spLocks/>
              </p:cNvSpPr>
              <p:nvPr/>
            </p:nvSpPr>
            <p:spPr bwMode="auto">
              <a:xfrm>
                <a:off x="1688" y="3079"/>
                <a:ext cx="78" cy="78"/>
              </a:xfrm>
              <a:custGeom>
                <a:avLst/>
                <a:gdLst>
                  <a:gd name="T0" fmla="*/ 32 w 33"/>
                  <a:gd name="T1" fmla="*/ 18 h 33"/>
                  <a:gd name="T2" fmla="*/ 15 w 33"/>
                  <a:gd name="T3" fmla="*/ 32 h 33"/>
                  <a:gd name="T4" fmla="*/ 1 w 33"/>
                  <a:gd name="T5" fmla="*/ 15 h 33"/>
                  <a:gd name="T6" fmla="*/ 18 w 33"/>
                  <a:gd name="T7" fmla="*/ 1 h 33"/>
                  <a:gd name="T8" fmla="*/ 32 w 33"/>
                  <a:gd name="T9" fmla="*/ 18 h 33"/>
                </a:gdLst>
                <a:ahLst/>
                <a:cxnLst>
                  <a:cxn ang="0">
                    <a:pos x="T0" y="T1"/>
                  </a:cxn>
                  <a:cxn ang="0">
                    <a:pos x="T2" y="T3"/>
                  </a:cxn>
                  <a:cxn ang="0">
                    <a:pos x="T4" y="T5"/>
                  </a:cxn>
                  <a:cxn ang="0">
                    <a:pos x="T6" y="T7"/>
                  </a:cxn>
                  <a:cxn ang="0">
                    <a:pos x="T8" y="T9"/>
                  </a:cxn>
                </a:cxnLst>
                <a:rect l="0" t="0" r="r" b="b"/>
                <a:pathLst>
                  <a:path w="33" h="33">
                    <a:moveTo>
                      <a:pt x="32" y="18"/>
                    </a:moveTo>
                    <a:cubicBezTo>
                      <a:pt x="31" y="27"/>
                      <a:pt x="23" y="33"/>
                      <a:pt x="15" y="32"/>
                    </a:cubicBezTo>
                    <a:cubicBezTo>
                      <a:pt x="6" y="31"/>
                      <a:pt x="0" y="23"/>
                      <a:pt x="1" y="15"/>
                    </a:cubicBezTo>
                    <a:cubicBezTo>
                      <a:pt x="2" y="6"/>
                      <a:pt x="10" y="0"/>
                      <a:pt x="18" y="1"/>
                    </a:cubicBezTo>
                    <a:cubicBezTo>
                      <a:pt x="27" y="2"/>
                      <a:pt x="33" y="10"/>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9" name="Freeform 139"/>
              <p:cNvSpPr>
                <a:spLocks/>
              </p:cNvSpPr>
              <p:nvPr/>
            </p:nvSpPr>
            <p:spPr bwMode="auto">
              <a:xfrm>
                <a:off x="1553" y="3315"/>
                <a:ext cx="76" cy="78"/>
              </a:xfrm>
              <a:custGeom>
                <a:avLst/>
                <a:gdLst>
                  <a:gd name="T0" fmla="*/ 31 w 32"/>
                  <a:gd name="T1" fmla="*/ 18 h 33"/>
                  <a:gd name="T2" fmla="*/ 14 w 32"/>
                  <a:gd name="T3" fmla="*/ 32 h 33"/>
                  <a:gd name="T4" fmla="*/ 1 w 32"/>
                  <a:gd name="T5" fmla="*/ 15 h 33"/>
                  <a:gd name="T6" fmla="*/ 18 w 32"/>
                  <a:gd name="T7" fmla="*/ 1 h 33"/>
                  <a:gd name="T8" fmla="*/ 31 w 32"/>
                  <a:gd name="T9" fmla="*/ 18 h 33"/>
                </a:gdLst>
                <a:ahLst/>
                <a:cxnLst>
                  <a:cxn ang="0">
                    <a:pos x="T0" y="T1"/>
                  </a:cxn>
                  <a:cxn ang="0">
                    <a:pos x="T2" y="T3"/>
                  </a:cxn>
                  <a:cxn ang="0">
                    <a:pos x="T4" y="T5"/>
                  </a:cxn>
                  <a:cxn ang="0">
                    <a:pos x="T6" y="T7"/>
                  </a:cxn>
                  <a:cxn ang="0">
                    <a:pos x="T8" y="T9"/>
                  </a:cxn>
                </a:cxnLst>
                <a:rect l="0" t="0" r="r" b="b"/>
                <a:pathLst>
                  <a:path w="32" h="33">
                    <a:moveTo>
                      <a:pt x="31" y="18"/>
                    </a:moveTo>
                    <a:cubicBezTo>
                      <a:pt x="30" y="27"/>
                      <a:pt x="22" y="33"/>
                      <a:pt x="14" y="32"/>
                    </a:cubicBezTo>
                    <a:cubicBezTo>
                      <a:pt x="6" y="31"/>
                      <a:pt x="0" y="23"/>
                      <a:pt x="1" y="15"/>
                    </a:cubicBezTo>
                    <a:cubicBezTo>
                      <a:pt x="2" y="6"/>
                      <a:pt x="9"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0" name="Freeform 140"/>
              <p:cNvSpPr>
                <a:spLocks/>
              </p:cNvSpPr>
              <p:nvPr/>
            </p:nvSpPr>
            <p:spPr bwMode="auto">
              <a:xfrm>
                <a:off x="2002" y="3263"/>
                <a:ext cx="79" cy="76"/>
              </a:xfrm>
              <a:custGeom>
                <a:avLst/>
                <a:gdLst>
                  <a:gd name="T0" fmla="*/ 32 w 33"/>
                  <a:gd name="T1" fmla="*/ 18 h 32"/>
                  <a:gd name="T2" fmla="*/ 15 w 33"/>
                  <a:gd name="T3" fmla="*/ 31 h 32"/>
                  <a:gd name="T4" fmla="*/ 1 w 33"/>
                  <a:gd name="T5" fmla="*/ 14 h 32"/>
                  <a:gd name="T6" fmla="*/ 18 w 33"/>
                  <a:gd name="T7" fmla="*/ 1 h 32"/>
                  <a:gd name="T8" fmla="*/ 32 w 33"/>
                  <a:gd name="T9" fmla="*/ 18 h 32"/>
                </a:gdLst>
                <a:ahLst/>
                <a:cxnLst>
                  <a:cxn ang="0">
                    <a:pos x="T0" y="T1"/>
                  </a:cxn>
                  <a:cxn ang="0">
                    <a:pos x="T2" y="T3"/>
                  </a:cxn>
                  <a:cxn ang="0">
                    <a:pos x="T4" y="T5"/>
                  </a:cxn>
                  <a:cxn ang="0">
                    <a:pos x="T6" y="T7"/>
                  </a:cxn>
                  <a:cxn ang="0">
                    <a:pos x="T8" y="T9"/>
                  </a:cxn>
                </a:cxnLst>
                <a:rect l="0" t="0" r="r" b="b"/>
                <a:pathLst>
                  <a:path w="33" h="32">
                    <a:moveTo>
                      <a:pt x="32" y="18"/>
                    </a:moveTo>
                    <a:cubicBezTo>
                      <a:pt x="31" y="26"/>
                      <a:pt x="23" y="32"/>
                      <a:pt x="15" y="31"/>
                    </a:cubicBezTo>
                    <a:cubicBezTo>
                      <a:pt x="6" y="30"/>
                      <a:pt x="0" y="22"/>
                      <a:pt x="1" y="14"/>
                    </a:cubicBezTo>
                    <a:cubicBezTo>
                      <a:pt x="2" y="6"/>
                      <a:pt x="10" y="0"/>
                      <a:pt x="18" y="1"/>
                    </a:cubicBezTo>
                    <a:cubicBezTo>
                      <a:pt x="27" y="2"/>
                      <a:pt x="33" y="9"/>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1" name="Freeform 141"/>
              <p:cNvSpPr>
                <a:spLocks/>
              </p:cNvSpPr>
              <p:nvPr/>
            </p:nvSpPr>
            <p:spPr bwMode="auto">
              <a:xfrm>
                <a:off x="2497" y="3339"/>
                <a:ext cx="78" cy="75"/>
              </a:xfrm>
              <a:custGeom>
                <a:avLst/>
                <a:gdLst>
                  <a:gd name="T0" fmla="*/ 32 w 33"/>
                  <a:gd name="T1" fmla="*/ 18 h 32"/>
                  <a:gd name="T2" fmla="*/ 15 w 33"/>
                  <a:gd name="T3" fmla="*/ 31 h 32"/>
                  <a:gd name="T4" fmla="*/ 1 w 33"/>
                  <a:gd name="T5" fmla="*/ 14 h 32"/>
                  <a:gd name="T6" fmla="*/ 18 w 33"/>
                  <a:gd name="T7" fmla="*/ 1 h 32"/>
                  <a:gd name="T8" fmla="*/ 32 w 33"/>
                  <a:gd name="T9" fmla="*/ 18 h 32"/>
                </a:gdLst>
                <a:ahLst/>
                <a:cxnLst>
                  <a:cxn ang="0">
                    <a:pos x="T0" y="T1"/>
                  </a:cxn>
                  <a:cxn ang="0">
                    <a:pos x="T2" y="T3"/>
                  </a:cxn>
                  <a:cxn ang="0">
                    <a:pos x="T4" y="T5"/>
                  </a:cxn>
                  <a:cxn ang="0">
                    <a:pos x="T6" y="T7"/>
                  </a:cxn>
                  <a:cxn ang="0">
                    <a:pos x="T8" y="T9"/>
                  </a:cxn>
                </a:cxnLst>
                <a:rect l="0" t="0" r="r" b="b"/>
                <a:pathLst>
                  <a:path w="33" h="32">
                    <a:moveTo>
                      <a:pt x="32" y="18"/>
                    </a:moveTo>
                    <a:cubicBezTo>
                      <a:pt x="31" y="26"/>
                      <a:pt x="23" y="32"/>
                      <a:pt x="15" y="31"/>
                    </a:cubicBezTo>
                    <a:cubicBezTo>
                      <a:pt x="6" y="30"/>
                      <a:pt x="0" y="22"/>
                      <a:pt x="1" y="14"/>
                    </a:cubicBezTo>
                    <a:cubicBezTo>
                      <a:pt x="2" y="6"/>
                      <a:pt x="10" y="0"/>
                      <a:pt x="18" y="1"/>
                    </a:cubicBezTo>
                    <a:cubicBezTo>
                      <a:pt x="27" y="2"/>
                      <a:pt x="33" y="9"/>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2" name="Freeform 142"/>
              <p:cNvSpPr>
                <a:spLocks/>
              </p:cNvSpPr>
              <p:nvPr/>
            </p:nvSpPr>
            <p:spPr bwMode="auto">
              <a:xfrm>
                <a:off x="2019" y="4263"/>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2"/>
                      <a:pt x="1" y="14"/>
                    </a:cubicBezTo>
                    <a:cubicBezTo>
                      <a:pt x="2" y="6"/>
                      <a:pt x="9" y="0"/>
                      <a:pt x="18" y="1"/>
                    </a:cubicBezTo>
                    <a:cubicBezTo>
                      <a:pt x="26" y="2"/>
                      <a:pt x="32" y="9"/>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3" name="Freeform 143"/>
              <p:cNvSpPr>
                <a:spLocks/>
              </p:cNvSpPr>
              <p:nvPr/>
            </p:nvSpPr>
            <p:spPr bwMode="auto">
              <a:xfrm>
                <a:off x="2934" y="4131"/>
                <a:ext cx="78" cy="76"/>
              </a:xfrm>
              <a:custGeom>
                <a:avLst/>
                <a:gdLst>
                  <a:gd name="T0" fmla="*/ 32 w 33"/>
                  <a:gd name="T1" fmla="*/ 18 h 32"/>
                  <a:gd name="T2" fmla="*/ 15 w 33"/>
                  <a:gd name="T3" fmla="*/ 31 h 32"/>
                  <a:gd name="T4" fmla="*/ 1 w 33"/>
                  <a:gd name="T5" fmla="*/ 14 h 32"/>
                  <a:gd name="T6" fmla="*/ 18 w 33"/>
                  <a:gd name="T7" fmla="*/ 1 h 32"/>
                  <a:gd name="T8" fmla="*/ 32 w 33"/>
                  <a:gd name="T9" fmla="*/ 18 h 32"/>
                </a:gdLst>
                <a:ahLst/>
                <a:cxnLst>
                  <a:cxn ang="0">
                    <a:pos x="T0" y="T1"/>
                  </a:cxn>
                  <a:cxn ang="0">
                    <a:pos x="T2" y="T3"/>
                  </a:cxn>
                  <a:cxn ang="0">
                    <a:pos x="T4" y="T5"/>
                  </a:cxn>
                  <a:cxn ang="0">
                    <a:pos x="T6" y="T7"/>
                  </a:cxn>
                  <a:cxn ang="0">
                    <a:pos x="T8" y="T9"/>
                  </a:cxn>
                </a:cxnLst>
                <a:rect l="0" t="0" r="r" b="b"/>
                <a:pathLst>
                  <a:path w="33" h="32">
                    <a:moveTo>
                      <a:pt x="32" y="18"/>
                    </a:moveTo>
                    <a:cubicBezTo>
                      <a:pt x="31" y="26"/>
                      <a:pt x="23" y="32"/>
                      <a:pt x="15" y="31"/>
                    </a:cubicBezTo>
                    <a:cubicBezTo>
                      <a:pt x="6" y="30"/>
                      <a:pt x="0" y="22"/>
                      <a:pt x="1" y="14"/>
                    </a:cubicBezTo>
                    <a:cubicBezTo>
                      <a:pt x="2" y="6"/>
                      <a:pt x="10" y="0"/>
                      <a:pt x="18" y="1"/>
                    </a:cubicBezTo>
                    <a:cubicBezTo>
                      <a:pt x="27" y="2"/>
                      <a:pt x="33" y="9"/>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4" name="Freeform 144"/>
              <p:cNvSpPr>
                <a:spLocks/>
              </p:cNvSpPr>
              <p:nvPr/>
            </p:nvSpPr>
            <p:spPr bwMode="auto">
              <a:xfrm>
                <a:off x="3559" y="4280"/>
                <a:ext cx="75" cy="75"/>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3"/>
                      <a:pt x="1" y="14"/>
                    </a:cubicBezTo>
                    <a:cubicBezTo>
                      <a:pt x="2" y="6"/>
                      <a:pt x="9"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5" name="Freeform 145"/>
              <p:cNvSpPr>
                <a:spLocks/>
              </p:cNvSpPr>
              <p:nvPr/>
            </p:nvSpPr>
            <p:spPr bwMode="auto">
              <a:xfrm>
                <a:off x="4197" y="4750"/>
                <a:ext cx="76" cy="78"/>
              </a:xfrm>
              <a:custGeom>
                <a:avLst/>
                <a:gdLst>
                  <a:gd name="T0" fmla="*/ 31 w 32"/>
                  <a:gd name="T1" fmla="*/ 18 h 33"/>
                  <a:gd name="T2" fmla="*/ 14 w 32"/>
                  <a:gd name="T3" fmla="*/ 32 h 33"/>
                  <a:gd name="T4" fmla="*/ 1 w 32"/>
                  <a:gd name="T5" fmla="*/ 15 h 33"/>
                  <a:gd name="T6" fmla="*/ 18 w 32"/>
                  <a:gd name="T7" fmla="*/ 1 h 33"/>
                  <a:gd name="T8" fmla="*/ 31 w 32"/>
                  <a:gd name="T9" fmla="*/ 18 h 33"/>
                </a:gdLst>
                <a:ahLst/>
                <a:cxnLst>
                  <a:cxn ang="0">
                    <a:pos x="T0" y="T1"/>
                  </a:cxn>
                  <a:cxn ang="0">
                    <a:pos x="T2" y="T3"/>
                  </a:cxn>
                  <a:cxn ang="0">
                    <a:pos x="T4" y="T5"/>
                  </a:cxn>
                  <a:cxn ang="0">
                    <a:pos x="T6" y="T7"/>
                  </a:cxn>
                  <a:cxn ang="0">
                    <a:pos x="T8" y="T9"/>
                  </a:cxn>
                </a:cxnLst>
                <a:rect l="0" t="0" r="r" b="b"/>
                <a:pathLst>
                  <a:path w="32" h="33">
                    <a:moveTo>
                      <a:pt x="31" y="18"/>
                    </a:moveTo>
                    <a:cubicBezTo>
                      <a:pt x="30" y="27"/>
                      <a:pt x="22" y="33"/>
                      <a:pt x="14" y="32"/>
                    </a:cubicBezTo>
                    <a:cubicBezTo>
                      <a:pt x="6" y="31"/>
                      <a:pt x="0" y="23"/>
                      <a:pt x="1" y="15"/>
                    </a:cubicBezTo>
                    <a:cubicBezTo>
                      <a:pt x="2" y="6"/>
                      <a:pt x="9"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6" name="Freeform 146"/>
              <p:cNvSpPr>
                <a:spLocks/>
              </p:cNvSpPr>
              <p:nvPr/>
            </p:nvSpPr>
            <p:spPr bwMode="auto">
              <a:xfrm>
                <a:off x="4192" y="5022"/>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3"/>
                      <a:pt x="1" y="14"/>
                    </a:cubicBezTo>
                    <a:cubicBezTo>
                      <a:pt x="2" y="6"/>
                      <a:pt x="9" y="0"/>
                      <a:pt x="18" y="1"/>
                    </a:cubicBezTo>
                    <a:cubicBezTo>
                      <a:pt x="26" y="2"/>
                      <a:pt x="32" y="9"/>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7" name="Freeform 147"/>
              <p:cNvSpPr>
                <a:spLocks/>
              </p:cNvSpPr>
              <p:nvPr/>
            </p:nvSpPr>
            <p:spPr bwMode="auto">
              <a:xfrm>
                <a:off x="4327" y="4263"/>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2"/>
                      <a:pt x="1" y="14"/>
                    </a:cubicBezTo>
                    <a:cubicBezTo>
                      <a:pt x="2" y="6"/>
                      <a:pt x="9" y="0"/>
                      <a:pt x="18" y="1"/>
                    </a:cubicBezTo>
                    <a:cubicBezTo>
                      <a:pt x="26" y="2"/>
                      <a:pt x="32" y="9"/>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8" name="Freeform 148"/>
              <p:cNvSpPr>
                <a:spLocks/>
              </p:cNvSpPr>
              <p:nvPr/>
            </p:nvSpPr>
            <p:spPr bwMode="auto">
              <a:xfrm>
                <a:off x="4646" y="3982"/>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4" y="31"/>
                    </a:cubicBezTo>
                    <a:cubicBezTo>
                      <a:pt x="6" y="30"/>
                      <a:pt x="0" y="23"/>
                      <a:pt x="1" y="14"/>
                    </a:cubicBezTo>
                    <a:cubicBezTo>
                      <a:pt x="2" y="6"/>
                      <a:pt x="10"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9" name="Freeform 149"/>
              <p:cNvSpPr>
                <a:spLocks/>
              </p:cNvSpPr>
              <p:nvPr/>
            </p:nvSpPr>
            <p:spPr bwMode="auto">
              <a:xfrm>
                <a:off x="5524" y="4218"/>
                <a:ext cx="76" cy="76"/>
              </a:xfrm>
              <a:custGeom>
                <a:avLst/>
                <a:gdLst>
                  <a:gd name="T0" fmla="*/ 31 w 32"/>
                  <a:gd name="T1" fmla="*/ 18 h 32"/>
                  <a:gd name="T2" fmla="*/ 14 w 32"/>
                  <a:gd name="T3" fmla="*/ 31 h 32"/>
                  <a:gd name="T4" fmla="*/ 1 w 32"/>
                  <a:gd name="T5" fmla="*/ 15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7"/>
                      <a:pt x="22" y="32"/>
                      <a:pt x="14" y="31"/>
                    </a:cubicBezTo>
                    <a:cubicBezTo>
                      <a:pt x="6" y="30"/>
                      <a:pt x="0" y="23"/>
                      <a:pt x="1" y="15"/>
                    </a:cubicBezTo>
                    <a:cubicBezTo>
                      <a:pt x="2" y="6"/>
                      <a:pt x="9"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0" name="Freeform 150"/>
              <p:cNvSpPr>
                <a:spLocks/>
              </p:cNvSpPr>
              <p:nvPr/>
            </p:nvSpPr>
            <p:spPr bwMode="auto">
              <a:xfrm>
                <a:off x="5420" y="4313"/>
                <a:ext cx="78" cy="76"/>
              </a:xfrm>
              <a:custGeom>
                <a:avLst/>
                <a:gdLst>
                  <a:gd name="T0" fmla="*/ 32 w 33"/>
                  <a:gd name="T1" fmla="*/ 17 h 32"/>
                  <a:gd name="T2" fmla="*/ 15 w 33"/>
                  <a:gd name="T3" fmla="*/ 31 h 32"/>
                  <a:gd name="T4" fmla="*/ 1 w 33"/>
                  <a:gd name="T5" fmla="*/ 14 h 32"/>
                  <a:gd name="T6" fmla="*/ 18 w 33"/>
                  <a:gd name="T7" fmla="*/ 1 h 32"/>
                  <a:gd name="T8" fmla="*/ 32 w 33"/>
                  <a:gd name="T9" fmla="*/ 17 h 32"/>
                </a:gdLst>
                <a:ahLst/>
                <a:cxnLst>
                  <a:cxn ang="0">
                    <a:pos x="T0" y="T1"/>
                  </a:cxn>
                  <a:cxn ang="0">
                    <a:pos x="T2" y="T3"/>
                  </a:cxn>
                  <a:cxn ang="0">
                    <a:pos x="T4" y="T5"/>
                  </a:cxn>
                  <a:cxn ang="0">
                    <a:pos x="T6" y="T7"/>
                  </a:cxn>
                  <a:cxn ang="0">
                    <a:pos x="T8" y="T9"/>
                  </a:cxn>
                </a:cxnLst>
                <a:rect l="0" t="0" r="r" b="b"/>
                <a:pathLst>
                  <a:path w="33" h="32">
                    <a:moveTo>
                      <a:pt x="32" y="17"/>
                    </a:moveTo>
                    <a:cubicBezTo>
                      <a:pt x="31" y="26"/>
                      <a:pt x="23" y="32"/>
                      <a:pt x="15" y="31"/>
                    </a:cubicBezTo>
                    <a:cubicBezTo>
                      <a:pt x="6" y="30"/>
                      <a:pt x="0" y="22"/>
                      <a:pt x="1" y="14"/>
                    </a:cubicBezTo>
                    <a:cubicBezTo>
                      <a:pt x="2" y="5"/>
                      <a:pt x="10" y="0"/>
                      <a:pt x="18" y="1"/>
                    </a:cubicBezTo>
                    <a:cubicBezTo>
                      <a:pt x="27" y="2"/>
                      <a:pt x="33" y="9"/>
                      <a:pt x="3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1" name="Freeform 151"/>
              <p:cNvSpPr>
                <a:spLocks/>
              </p:cNvSpPr>
              <p:nvPr/>
            </p:nvSpPr>
            <p:spPr bwMode="auto">
              <a:xfrm>
                <a:off x="5791" y="3471"/>
                <a:ext cx="76" cy="76"/>
              </a:xfrm>
              <a:custGeom>
                <a:avLst/>
                <a:gdLst>
                  <a:gd name="T0" fmla="*/ 31 w 32"/>
                  <a:gd name="T1" fmla="*/ 17 h 32"/>
                  <a:gd name="T2" fmla="*/ 14 w 32"/>
                  <a:gd name="T3" fmla="*/ 31 h 32"/>
                  <a:gd name="T4" fmla="*/ 1 w 32"/>
                  <a:gd name="T5" fmla="*/ 14 h 32"/>
                  <a:gd name="T6" fmla="*/ 18 w 32"/>
                  <a:gd name="T7" fmla="*/ 1 h 32"/>
                  <a:gd name="T8" fmla="*/ 31 w 32"/>
                  <a:gd name="T9" fmla="*/ 17 h 32"/>
                </a:gdLst>
                <a:ahLst/>
                <a:cxnLst>
                  <a:cxn ang="0">
                    <a:pos x="T0" y="T1"/>
                  </a:cxn>
                  <a:cxn ang="0">
                    <a:pos x="T2" y="T3"/>
                  </a:cxn>
                  <a:cxn ang="0">
                    <a:pos x="T4" y="T5"/>
                  </a:cxn>
                  <a:cxn ang="0">
                    <a:pos x="T6" y="T7"/>
                  </a:cxn>
                  <a:cxn ang="0">
                    <a:pos x="T8" y="T9"/>
                  </a:cxn>
                </a:cxnLst>
                <a:rect l="0" t="0" r="r" b="b"/>
                <a:pathLst>
                  <a:path w="32" h="32">
                    <a:moveTo>
                      <a:pt x="31" y="17"/>
                    </a:moveTo>
                    <a:cubicBezTo>
                      <a:pt x="30" y="26"/>
                      <a:pt x="23" y="32"/>
                      <a:pt x="14" y="31"/>
                    </a:cubicBezTo>
                    <a:cubicBezTo>
                      <a:pt x="6" y="30"/>
                      <a:pt x="0" y="22"/>
                      <a:pt x="1" y="14"/>
                    </a:cubicBezTo>
                    <a:cubicBezTo>
                      <a:pt x="2" y="5"/>
                      <a:pt x="10" y="0"/>
                      <a:pt x="18" y="1"/>
                    </a:cubicBezTo>
                    <a:cubicBezTo>
                      <a:pt x="26" y="2"/>
                      <a:pt x="32" y="9"/>
                      <a:pt x="3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2" name="Freeform 152"/>
              <p:cNvSpPr>
                <a:spLocks/>
              </p:cNvSpPr>
              <p:nvPr/>
            </p:nvSpPr>
            <p:spPr bwMode="auto">
              <a:xfrm>
                <a:off x="6307" y="3178"/>
                <a:ext cx="75" cy="78"/>
              </a:xfrm>
              <a:custGeom>
                <a:avLst/>
                <a:gdLst>
                  <a:gd name="T0" fmla="*/ 31 w 32"/>
                  <a:gd name="T1" fmla="*/ 18 h 33"/>
                  <a:gd name="T2" fmla="*/ 14 w 32"/>
                  <a:gd name="T3" fmla="*/ 32 h 33"/>
                  <a:gd name="T4" fmla="*/ 1 w 32"/>
                  <a:gd name="T5" fmla="*/ 15 h 33"/>
                  <a:gd name="T6" fmla="*/ 18 w 32"/>
                  <a:gd name="T7" fmla="*/ 1 h 33"/>
                  <a:gd name="T8" fmla="*/ 31 w 32"/>
                  <a:gd name="T9" fmla="*/ 18 h 33"/>
                </a:gdLst>
                <a:ahLst/>
                <a:cxnLst>
                  <a:cxn ang="0">
                    <a:pos x="T0" y="T1"/>
                  </a:cxn>
                  <a:cxn ang="0">
                    <a:pos x="T2" y="T3"/>
                  </a:cxn>
                  <a:cxn ang="0">
                    <a:pos x="T4" y="T5"/>
                  </a:cxn>
                  <a:cxn ang="0">
                    <a:pos x="T6" y="T7"/>
                  </a:cxn>
                  <a:cxn ang="0">
                    <a:pos x="T8" y="T9"/>
                  </a:cxn>
                </a:cxnLst>
                <a:rect l="0" t="0" r="r" b="b"/>
                <a:pathLst>
                  <a:path w="32" h="33">
                    <a:moveTo>
                      <a:pt x="31" y="18"/>
                    </a:moveTo>
                    <a:cubicBezTo>
                      <a:pt x="30" y="27"/>
                      <a:pt x="23" y="33"/>
                      <a:pt x="14" y="32"/>
                    </a:cubicBezTo>
                    <a:cubicBezTo>
                      <a:pt x="6" y="31"/>
                      <a:pt x="0" y="23"/>
                      <a:pt x="1" y="15"/>
                    </a:cubicBezTo>
                    <a:cubicBezTo>
                      <a:pt x="2" y="6"/>
                      <a:pt x="9"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3" name="Freeform 153"/>
              <p:cNvSpPr>
                <a:spLocks/>
              </p:cNvSpPr>
              <p:nvPr/>
            </p:nvSpPr>
            <p:spPr bwMode="auto">
              <a:xfrm>
                <a:off x="5765" y="2473"/>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2"/>
                      <a:pt x="1" y="14"/>
                    </a:cubicBezTo>
                    <a:cubicBezTo>
                      <a:pt x="2" y="6"/>
                      <a:pt x="9" y="0"/>
                      <a:pt x="18" y="1"/>
                    </a:cubicBezTo>
                    <a:cubicBezTo>
                      <a:pt x="26" y="2"/>
                      <a:pt x="32" y="9"/>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4" name="Freeform 154"/>
              <p:cNvSpPr>
                <a:spLocks/>
              </p:cNvSpPr>
              <p:nvPr/>
            </p:nvSpPr>
            <p:spPr bwMode="auto">
              <a:xfrm>
                <a:off x="6380" y="2852"/>
                <a:ext cx="78" cy="75"/>
              </a:xfrm>
              <a:custGeom>
                <a:avLst/>
                <a:gdLst>
                  <a:gd name="T0" fmla="*/ 32 w 33"/>
                  <a:gd name="T1" fmla="*/ 18 h 32"/>
                  <a:gd name="T2" fmla="*/ 15 w 33"/>
                  <a:gd name="T3" fmla="*/ 31 h 32"/>
                  <a:gd name="T4" fmla="*/ 1 w 33"/>
                  <a:gd name="T5" fmla="*/ 14 h 32"/>
                  <a:gd name="T6" fmla="*/ 18 w 33"/>
                  <a:gd name="T7" fmla="*/ 1 h 32"/>
                  <a:gd name="T8" fmla="*/ 32 w 33"/>
                  <a:gd name="T9" fmla="*/ 18 h 32"/>
                </a:gdLst>
                <a:ahLst/>
                <a:cxnLst>
                  <a:cxn ang="0">
                    <a:pos x="T0" y="T1"/>
                  </a:cxn>
                  <a:cxn ang="0">
                    <a:pos x="T2" y="T3"/>
                  </a:cxn>
                  <a:cxn ang="0">
                    <a:pos x="T4" y="T5"/>
                  </a:cxn>
                  <a:cxn ang="0">
                    <a:pos x="T6" y="T7"/>
                  </a:cxn>
                  <a:cxn ang="0">
                    <a:pos x="T8" y="T9"/>
                  </a:cxn>
                </a:cxnLst>
                <a:rect l="0" t="0" r="r" b="b"/>
                <a:pathLst>
                  <a:path w="33" h="32">
                    <a:moveTo>
                      <a:pt x="32" y="18"/>
                    </a:moveTo>
                    <a:cubicBezTo>
                      <a:pt x="31" y="26"/>
                      <a:pt x="23" y="32"/>
                      <a:pt x="15" y="31"/>
                    </a:cubicBezTo>
                    <a:cubicBezTo>
                      <a:pt x="6" y="30"/>
                      <a:pt x="0" y="22"/>
                      <a:pt x="1" y="14"/>
                    </a:cubicBezTo>
                    <a:cubicBezTo>
                      <a:pt x="2" y="6"/>
                      <a:pt x="10" y="0"/>
                      <a:pt x="18" y="1"/>
                    </a:cubicBezTo>
                    <a:cubicBezTo>
                      <a:pt x="27" y="2"/>
                      <a:pt x="33" y="9"/>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5" name="Freeform 155"/>
              <p:cNvSpPr>
                <a:spLocks/>
              </p:cNvSpPr>
              <p:nvPr/>
            </p:nvSpPr>
            <p:spPr bwMode="auto">
              <a:xfrm>
                <a:off x="6002" y="2104"/>
                <a:ext cx="75"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2"/>
                      <a:pt x="1" y="14"/>
                    </a:cubicBezTo>
                    <a:cubicBezTo>
                      <a:pt x="2" y="6"/>
                      <a:pt x="9" y="0"/>
                      <a:pt x="18" y="1"/>
                    </a:cubicBezTo>
                    <a:cubicBezTo>
                      <a:pt x="26" y="2"/>
                      <a:pt x="32" y="9"/>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6" name="Freeform 156"/>
              <p:cNvSpPr>
                <a:spLocks/>
              </p:cNvSpPr>
              <p:nvPr/>
            </p:nvSpPr>
            <p:spPr bwMode="auto">
              <a:xfrm>
                <a:off x="6668" y="1863"/>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4" y="31"/>
                    </a:cubicBezTo>
                    <a:cubicBezTo>
                      <a:pt x="6" y="30"/>
                      <a:pt x="0" y="23"/>
                      <a:pt x="1" y="14"/>
                    </a:cubicBezTo>
                    <a:cubicBezTo>
                      <a:pt x="2" y="6"/>
                      <a:pt x="10"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7" name="Freeform 157"/>
              <p:cNvSpPr>
                <a:spLocks/>
              </p:cNvSpPr>
              <p:nvPr/>
            </p:nvSpPr>
            <p:spPr bwMode="auto">
              <a:xfrm>
                <a:off x="5834" y="1639"/>
                <a:ext cx="75" cy="75"/>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3"/>
                      <a:pt x="1" y="14"/>
                    </a:cubicBezTo>
                    <a:cubicBezTo>
                      <a:pt x="2" y="6"/>
                      <a:pt x="9"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8" name="Freeform 158"/>
              <p:cNvSpPr>
                <a:spLocks/>
              </p:cNvSpPr>
              <p:nvPr/>
            </p:nvSpPr>
            <p:spPr bwMode="auto">
              <a:xfrm>
                <a:off x="6560" y="1322"/>
                <a:ext cx="75" cy="75"/>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3"/>
                      <a:pt x="1" y="14"/>
                    </a:cubicBezTo>
                    <a:cubicBezTo>
                      <a:pt x="2" y="6"/>
                      <a:pt x="9"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9" name="Freeform 159"/>
              <p:cNvSpPr>
                <a:spLocks/>
              </p:cNvSpPr>
              <p:nvPr/>
            </p:nvSpPr>
            <p:spPr bwMode="auto">
              <a:xfrm>
                <a:off x="6439" y="1014"/>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4" y="31"/>
                    </a:cubicBezTo>
                    <a:cubicBezTo>
                      <a:pt x="6" y="30"/>
                      <a:pt x="0" y="23"/>
                      <a:pt x="1" y="14"/>
                    </a:cubicBezTo>
                    <a:cubicBezTo>
                      <a:pt x="2" y="6"/>
                      <a:pt x="10"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0" name="Freeform 160"/>
              <p:cNvSpPr>
                <a:spLocks/>
              </p:cNvSpPr>
              <p:nvPr/>
            </p:nvSpPr>
            <p:spPr bwMode="auto">
              <a:xfrm>
                <a:off x="5890" y="1135"/>
                <a:ext cx="78" cy="78"/>
              </a:xfrm>
              <a:custGeom>
                <a:avLst/>
                <a:gdLst>
                  <a:gd name="T0" fmla="*/ 32 w 33"/>
                  <a:gd name="T1" fmla="*/ 18 h 33"/>
                  <a:gd name="T2" fmla="*/ 15 w 33"/>
                  <a:gd name="T3" fmla="*/ 32 h 33"/>
                  <a:gd name="T4" fmla="*/ 1 w 33"/>
                  <a:gd name="T5" fmla="*/ 15 h 33"/>
                  <a:gd name="T6" fmla="*/ 18 w 33"/>
                  <a:gd name="T7" fmla="*/ 1 h 33"/>
                  <a:gd name="T8" fmla="*/ 32 w 33"/>
                  <a:gd name="T9" fmla="*/ 18 h 33"/>
                </a:gdLst>
                <a:ahLst/>
                <a:cxnLst>
                  <a:cxn ang="0">
                    <a:pos x="T0" y="T1"/>
                  </a:cxn>
                  <a:cxn ang="0">
                    <a:pos x="T2" y="T3"/>
                  </a:cxn>
                  <a:cxn ang="0">
                    <a:pos x="T4" y="T5"/>
                  </a:cxn>
                  <a:cxn ang="0">
                    <a:pos x="T6" y="T7"/>
                  </a:cxn>
                  <a:cxn ang="0">
                    <a:pos x="T8" y="T9"/>
                  </a:cxn>
                </a:cxnLst>
                <a:rect l="0" t="0" r="r" b="b"/>
                <a:pathLst>
                  <a:path w="33" h="33">
                    <a:moveTo>
                      <a:pt x="32" y="18"/>
                    </a:moveTo>
                    <a:cubicBezTo>
                      <a:pt x="31" y="27"/>
                      <a:pt x="23" y="33"/>
                      <a:pt x="15" y="32"/>
                    </a:cubicBezTo>
                    <a:cubicBezTo>
                      <a:pt x="6" y="31"/>
                      <a:pt x="0" y="23"/>
                      <a:pt x="1" y="15"/>
                    </a:cubicBezTo>
                    <a:cubicBezTo>
                      <a:pt x="2" y="6"/>
                      <a:pt x="10" y="0"/>
                      <a:pt x="18" y="1"/>
                    </a:cubicBezTo>
                    <a:cubicBezTo>
                      <a:pt x="27" y="2"/>
                      <a:pt x="33" y="10"/>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1" name="Freeform 161"/>
              <p:cNvSpPr>
                <a:spLocks/>
              </p:cNvSpPr>
              <p:nvPr/>
            </p:nvSpPr>
            <p:spPr bwMode="auto">
              <a:xfrm>
                <a:off x="6257" y="1459"/>
                <a:ext cx="78" cy="76"/>
              </a:xfrm>
              <a:custGeom>
                <a:avLst/>
                <a:gdLst>
                  <a:gd name="T0" fmla="*/ 32 w 33"/>
                  <a:gd name="T1" fmla="*/ 18 h 32"/>
                  <a:gd name="T2" fmla="*/ 15 w 33"/>
                  <a:gd name="T3" fmla="*/ 31 h 32"/>
                  <a:gd name="T4" fmla="*/ 1 w 33"/>
                  <a:gd name="T5" fmla="*/ 14 h 32"/>
                  <a:gd name="T6" fmla="*/ 18 w 33"/>
                  <a:gd name="T7" fmla="*/ 1 h 32"/>
                  <a:gd name="T8" fmla="*/ 32 w 33"/>
                  <a:gd name="T9" fmla="*/ 18 h 32"/>
                </a:gdLst>
                <a:ahLst/>
                <a:cxnLst>
                  <a:cxn ang="0">
                    <a:pos x="T0" y="T1"/>
                  </a:cxn>
                  <a:cxn ang="0">
                    <a:pos x="T2" y="T3"/>
                  </a:cxn>
                  <a:cxn ang="0">
                    <a:pos x="T4" y="T5"/>
                  </a:cxn>
                  <a:cxn ang="0">
                    <a:pos x="T6" y="T7"/>
                  </a:cxn>
                  <a:cxn ang="0">
                    <a:pos x="T8" y="T9"/>
                  </a:cxn>
                </a:cxnLst>
                <a:rect l="0" t="0" r="r" b="b"/>
                <a:pathLst>
                  <a:path w="33" h="32">
                    <a:moveTo>
                      <a:pt x="32" y="18"/>
                    </a:moveTo>
                    <a:cubicBezTo>
                      <a:pt x="31" y="26"/>
                      <a:pt x="23" y="32"/>
                      <a:pt x="15" y="31"/>
                    </a:cubicBezTo>
                    <a:cubicBezTo>
                      <a:pt x="6" y="30"/>
                      <a:pt x="0" y="22"/>
                      <a:pt x="1" y="14"/>
                    </a:cubicBezTo>
                    <a:cubicBezTo>
                      <a:pt x="2" y="6"/>
                      <a:pt x="10" y="0"/>
                      <a:pt x="18" y="1"/>
                    </a:cubicBezTo>
                    <a:cubicBezTo>
                      <a:pt x="27" y="2"/>
                      <a:pt x="33" y="9"/>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2" name="Freeform 162"/>
              <p:cNvSpPr>
                <a:spLocks/>
              </p:cNvSpPr>
              <p:nvPr/>
            </p:nvSpPr>
            <p:spPr bwMode="auto">
              <a:xfrm>
                <a:off x="5857" y="958"/>
                <a:ext cx="78" cy="75"/>
              </a:xfrm>
              <a:custGeom>
                <a:avLst/>
                <a:gdLst>
                  <a:gd name="T0" fmla="*/ 32 w 33"/>
                  <a:gd name="T1" fmla="*/ 18 h 32"/>
                  <a:gd name="T2" fmla="*/ 15 w 33"/>
                  <a:gd name="T3" fmla="*/ 31 h 32"/>
                  <a:gd name="T4" fmla="*/ 1 w 33"/>
                  <a:gd name="T5" fmla="*/ 14 h 32"/>
                  <a:gd name="T6" fmla="*/ 18 w 33"/>
                  <a:gd name="T7" fmla="*/ 1 h 32"/>
                  <a:gd name="T8" fmla="*/ 32 w 33"/>
                  <a:gd name="T9" fmla="*/ 18 h 32"/>
                </a:gdLst>
                <a:ahLst/>
                <a:cxnLst>
                  <a:cxn ang="0">
                    <a:pos x="T0" y="T1"/>
                  </a:cxn>
                  <a:cxn ang="0">
                    <a:pos x="T2" y="T3"/>
                  </a:cxn>
                  <a:cxn ang="0">
                    <a:pos x="T4" y="T5"/>
                  </a:cxn>
                  <a:cxn ang="0">
                    <a:pos x="T6" y="T7"/>
                  </a:cxn>
                  <a:cxn ang="0">
                    <a:pos x="T8" y="T9"/>
                  </a:cxn>
                </a:cxnLst>
                <a:rect l="0" t="0" r="r" b="b"/>
                <a:pathLst>
                  <a:path w="33" h="32">
                    <a:moveTo>
                      <a:pt x="32" y="18"/>
                    </a:moveTo>
                    <a:cubicBezTo>
                      <a:pt x="31" y="26"/>
                      <a:pt x="23" y="32"/>
                      <a:pt x="15" y="31"/>
                    </a:cubicBezTo>
                    <a:cubicBezTo>
                      <a:pt x="6" y="30"/>
                      <a:pt x="0" y="22"/>
                      <a:pt x="1" y="14"/>
                    </a:cubicBezTo>
                    <a:cubicBezTo>
                      <a:pt x="2" y="6"/>
                      <a:pt x="10" y="0"/>
                      <a:pt x="18" y="1"/>
                    </a:cubicBezTo>
                    <a:cubicBezTo>
                      <a:pt x="27" y="2"/>
                      <a:pt x="33" y="9"/>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3" name="Freeform 163"/>
              <p:cNvSpPr>
                <a:spLocks/>
              </p:cNvSpPr>
              <p:nvPr/>
            </p:nvSpPr>
            <p:spPr bwMode="auto">
              <a:xfrm>
                <a:off x="5358" y="674"/>
                <a:ext cx="76" cy="78"/>
              </a:xfrm>
              <a:custGeom>
                <a:avLst/>
                <a:gdLst>
                  <a:gd name="T0" fmla="*/ 31 w 32"/>
                  <a:gd name="T1" fmla="*/ 18 h 33"/>
                  <a:gd name="T2" fmla="*/ 14 w 32"/>
                  <a:gd name="T3" fmla="*/ 32 h 33"/>
                  <a:gd name="T4" fmla="*/ 1 w 32"/>
                  <a:gd name="T5" fmla="*/ 15 h 33"/>
                  <a:gd name="T6" fmla="*/ 18 w 32"/>
                  <a:gd name="T7" fmla="*/ 1 h 33"/>
                  <a:gd name="T8" fmla="*/ 31 w 32"/>
                  <a:gd name="T9" fmla="*/ 18 h 33"/>
                </a:gdLst>
                <a:ahLst/>
                <a:cxnLst>
                  <a:cxn ang="0">
                    <a:pos x="T0" y="T1"/>
                  </a:cxn>
                  <a:cxn ang="0">
                    <a:pos x="T2" y="T3"/>
                  </a:cxn>
                  <a:cxn ang="0">
                    <a:pos x="T4" y="T5"/>
                  </a:cxn>
                  <a:cxn ang="0">
                    <a:pos x="T6" y="T7"/>
                  </a:cxn>
                  <a:cxn ang="0">
                    <a:pos x="T8" y="T9"/>
                  </a:cxn>
                </a:cxnLst>
                <a:rect l="0" t="0" r="r" b="b"/>
                <a:pathLst>
                  <a:path w="32" h="33">
                    <a:moveTo>
                      <a:pt x="31" y="18"/>
                    </a:moveTo>
                    <a:cubicBezTo>
                      <a:pt x="30" y="27"/>
                      <a:pt x="23" y="33"/>
                      <a:pt x="14" y="32"/>
                    </a:cubicBezTo>
                    <a:cubicBezTo>
                      <a:pt x="6" y="31"/>
                      <a:pt x="0" y="23"/>
                      <a:pt x="1" y="15"/>
                    </a:cubicBezTo>
                    <a:cubicBezTo>
                      <a:pt x="2" y="6"/>
                      <a:pt x="10"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4" name="Freeform 164"/>
              <p:cNvSpPr>
                <a:spLocks/>
              </p:cNvSpPr>
              <p:nvPr/>
            </p:nvSpPr>
            <p:spPr bwMode="auto">
              <a:xfrm>
                <a:off x="5772" y="121"/>
                <a:ext cx="76" cy="75"/>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2"/>
                      <a:pt x="1" y="14"/>
                    </a:cubicBezTo>
                    <a:cubicBezTo>
                      <a:pt x="2" y="6"/>
                      <a:pt x="9" y="0"/>
                      <a:pt x="18" y="1"/>
                    </a:cubicBezTo>
                    <a:cubicBezTo>
                      <a:pt x="26" y="2"/>
                      <a:pt x="32" y="9"/>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5" name="Freeform 165"/>
              <p:cNvSpPr>
                <a:spLocks/>
              </p:cNvSpPr>
              <p:nvPr/>
            </p:nvSpPr>
            <p:spPr bwMode="auto">
              <a:xfrm>
                <a:off x="4810" y="345"/>
                <a:ext cx="78" cy="76"/>
              </a:xfrm>
              <a:custGeom>
                <a:avLst/>
                <a:gdLst>
                  <a:gd name="T0" fmla="*/ 32 w 33"/>
                  <a:gd name="T1" fmla="*/ 18 h 32"/>
                  <a:gd name="T2" fmla="*/ 15 w 33"/>
                  <a:gd name="T3" fmla="*/ 31 h 32"/>
                  <a:gd name="T4" fmla="*/ 1 w 33"/>
                  <a:gd name="T5" fmla="*/ 14 h 32"/>
                  <a:gd name="T6" fmla="*/ 18 w 33"/>
                  <a:gd name="T7" fmla="*/ 1 h 32"/>
                  <a:gd name="T8" fmla="*/ 32 w 33"/>
                  <a:gd name="T9" fmla="*/ 18 h 32"/>
                </a:gdLst>
                <a:ahLst/>
                <a:cxnLst>
                  <a:cxn ang="0">
                    <a:pos x="T0" y="T1"/>
                  </a:cxn>
                  <a:cxn ang="0">
                    <a:pos x="T2" y="T3"/>
                  </a:cxn>
                  <a:cxn ang="0">
                    <a:pos x="T4" y="T5"/>
                  </a:cxn>
                  <a:cxn ang="0">
                    <a:pos x="T6" y="T7"/>
                  </a:cxn>
                  <a:cxn ang="0">
                    <a:pos x="T8" y="T9"/>
                  </a:cxn>
                </a:cxnLst>
                <a:rect l="0" t="0" r="r" b="b"/>
                <a:pathLst>
                  <a:path w="33" h="32">
                    <a:moveTo>
                      <a:pt x="32" y="18"/>
                    </a:moveTo>
                    <a:cubicBezTo>
                      <a:pt x="31" y="26"/>
                      <a:pt x="23" y="32"/>
                      <a:pt x="15" y="31"/>
                    </a:cubicBezTo>
                    <a:cubicBezTo>
                      <a:pt x="6" y="30"/>
                      <a:pt x="0" y="23"/>
                      <a:pt x="1" y="14"/>
                    </a:cubicBezTo>
                    <a:cubicBezTo>
                      <a:pt x="2" y="6"/>
                      <a:pt x="10" y="0"/>
                      <a:pt x="18" y="1"/>
                    </a:cubicBezTo>
                    <a:cubicBezTo>
                      <a:pt x="27" y="2"/>
                      <a:pt x="33" y="10"/>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6" name="Freeform 166"/>
              <p:cNvSpPr>
                <a:spLocks/>
              </p:cNvSpPr>
              <p:nvPr/>
            </p:nvSpPr>
            <p:spPr bwMode="auto">
              <a:xfrm>
                <a:off x="4620" y="2"/>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4" y="31"/>
                    </a:cubicBezTo>
                    <a:cubicBezTo>
                      <a:pt x="6" y="30"/>
                      <a:pt x="0" y="23"/>
                      <a:pt x="1" y="14"/>
                    </a:cubicBezTo>
                    <a:cubicBezTo>
                      <a:pt x="2" y="6"/>
                      <a:pt x="10" y="0"/>
                      <a:pt x="18" y="1"/>
                    </a:cubicBezTo>
                    <a:cubicBezTo>
                      <a:pt x="26" y="2"/>
                      <a:pt x="32" y="9"/>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7" name="Freeform 167"/>
              <p:cNvSpPr>
                <a:spLocks/>
              </p:cNvSpPr>
              <p:nvPr/>
            </p:nvSpPr>
            <p:spPr bwMode="auto">
              <a:xfrm>
                <a:off x="4412" y="-388"/>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4" y="31"/>
                    </a:cubicBezTo>
                    <a:cubicBezTo>
                      <a:pt x="6" y="30"/>
                      <a:pt x="0" y="23"/>
                      <a:pt x="1" y="14"/>
                    </a:cubicBezTo>
                    <a:cubicBezTo>
                      <a:pt x="2" y="6"/>
                      <a:pt x="10"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8" name="Freeform 168"/>
              <p:cNvSpPr>
                <a:spLocks/>
              </p:cNvSpPr>
              <p:nvPr/>
            </p:nvSpPr>
            <p:spPr bwMode="auto">
              <a:xfrm>
                <a:off x="3537" y="189"/>
                <a:ext cx="78" cy="76"/>
              </a:xfrm>
              <a:custGeom>
                <a:avLst/>
                <a:gdLst>
                  <a:gd name="T0" fmla="*/ 32 w 33"/>
                  <a:gd name="T1" fmla="*/ 18 h 32"/>
                  <a:gd name="T2" fmla="*/ 15 w 33"/>
                  <a:gd name="T3" fmla="*/ 31 h 32"/>
                  <a:gd name="T4" fmla="*/ 1 w 33"/>
                  <a:gd name="T5" fmla="*/ 14 h 32"/>
                  <a:gd name="T6" fmla="*/ 18 w 33"/>
                  <a:gd name="T7" fmla="*/ 1 h 32"/>
                  <a:gd name="T8" fmla="*/ 32 w 33"/>
                  <a:gd name="T9" fmla="*/ 18 h 32"/>
                </a:gdLst>
                <a:ahLst/>
                <a:cxnLst>
                  <a:cxn ang="0">
                    <a:pos x="T0" y="T1"/>
                  </a:cxn>
                  <a:cxn ang="0">
                    <a:pos x="T2" y="T3"/>
                  </a:cxn>
                  <a:cxn ang="0">
                    <a:pos x="T4" y="T5"/>
                  </a:cxn>
                  <a:cxn ang="0">
                    <a:pos x="T6" y="T7"/>
                  </a:cxn>
                  <a:cxn ang="0">
                    <a:pos x="T8" y="T9"/>
                  </a:cxn>
                </a:cxnLst>
                <a:rect l="0" t="0" r="r" b="b"/>
                <a:pathLst>
                  <a:path w="33" h="32">
                    <a:moveTo>
                      <a:pt x="32" y="18"/>
                    </a:moveTo>
                    <a:cubicBezTo>
                      <a:pt x="31" y="26"/>
                      <a:pt x="23" y="32"/>
                      <a:pt x="15" y="31"/>
                    </a:cubicBezTo>
                    <a:cubicBezTo>
                      <a:pt x="6" y="30"/>
                      <a:pt x="0" y="23"/>
                      <a:pt x="1" y="14"/>
                    </a:cubicBezTo>
                    <a:cubicBezTo>
                      <a:pt x="2" y="6"/>
                      <a:pt x="10" y="0"/>
                      <a:pt x="18" y="1"/>
                    </a:cubicBezTo>
                    <a:cubicBezTo>
                      <a:pt x="27" y="2"/>
                      <a:pt x="33" y="10"/>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9" name="Freeform 169"/>
              <p:cNvSpPr>
                <a:spLocks/>
              </p:cNvSpPr>
              <p:nvPr/>
            </p:nvSpPr>
            <p:spPr bwMode="auto">
              <a:xfrm>
                <a:off x="3708" y="45"/>
                <a:ext cx="75" cy="78"/>
              </a:xfrm>
              <a:custGeom>
                <a:avLst/>
                <a:gdLst>
                  <a:gd name="T0" fmla="*/ 31 w 32"/>
                  <a:gd name="T1" fmla="*/ 18 h 33"/>
                  <a:gd name="T2" fmla="*/ 14 w 32"/>
                  <a:gd name="T3" fmla="*/ 32 h 33"/>
                  <a:gd name="T4" fmla="*/ 1 w 32"/>
                  <a:gd name="T5" fmla="*/ 15 h 33"/>
                  <a:gd name="T6" fmla="*/ 18 w 32"/>
                  <a:gd name="T7" fmla="*/ 1 h 33"/>
                  <a:gd name="T8" fmla="*/ 31 w 32"/>
                  <a:gd name="T9" fmla="*/ 18 h 33"/>
                </a:gdLst>
                <a:ahLst/>
                <a:cxnLst>
                  <a:cxn ang="0">
                    <a:pos x="T0" y="T1"/>
                  </a:cxn>
                  <a:cxn ang="0">
                    <a:pos x="T2" y="T3"/>
                  </a:cxn>
                  <a:cxn ang="0">
                    <a:pos x="T4" y="T5"/>
                  </a:cxn>
                  <a:cxn ang="0">
                    <a:pos x="T6" y="T7"/>
                  </a:cxn>
                  <a:cxn ang="0">
                    <a:pos x="T8" y="T9"/>
                  </a:cxn>
                </a:cxnLst>
                <a:rect l="0" t="0" r="r" b="b"/>
                <a:pathLst>
                  <a:path w="32" h="33">
                    <a:moveTo>
                      <a:pt x="31" y="18"/>
                    </a:moveTo>
                    <a:cubicBezTo>
                      <a:pt x="30" y="27"/>
                      <a:pt x="23" y="33"/>
                      <a:pt x="14" y="32"/>
                    </a:cubicBezTo>
                    <a:cubicBezTo>
                      <a:pt x="6" y="31"/>
                      <a:pt x="0" y="23"/>
                      <a:pt x="1" y="15"/>
                    </a:cubicBezTo>
                    <a:cubicBezTo>
                      <a:pt x="2" y="6"/>
                      <a:pt x="10"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0" name="Freeform 170"/>
              <p:cNvSpPr>
                <a:spLocks/>
              </p:cNvSpPr>
              <p:nvPr/>
            </p:nvSpPr>
            <p:spPr bwMode="auto">
              <a:xfrm>
                <a:off x="3445" y="4658"/>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3"/>
                      <a:pt x="1" y="14"/>
                    </a:cubicBezTo>
                    <a:cubicBezTo>
                      <a:pt x="2" y="6"/>
                      <a:pt x="9"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1" name="Freeform 171"/>
              <p:cNvSpPr>
                <a:spLocks/>
              </p:cNvSpPr>
              <p:nvPr/>
            </p:nvSpPr>
            <p:spPr bwMode="auto">
              <a:xfrm>
                <a:off x="3135" y="4523"/>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4" y="31"/>
                    </a:cubicBezTo>
                    <a:cubicBezTo>
                      <a:pt x="6" y="30"/>
                      <a:pt x="0" y="22"/>
                      <a:pt x="1" y="14"/>
                    </a:cubicBezTo>
                    <a:cubicBezTo>
                      <a:pt x="2" y="6"/>
                      <a:pt x="10" y="0"/>
                      <a:pt x="18" y="1"/>
                    </a:cubicBezTo>
                    <a:cubicBezTo>
                      <a:pt x="26" y="2"/>
                      <a:pt x="32" y="9"/>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2" name="Freeform 172"/>
              <p:cNvSpPr>
                <a:spLocks/>
              </p:cNvSpPr>
              <p:nvPr/>
            </p:nvSpPr>
            <p:spPr bwMode="auto">
              <a:xfrm>
                <a:off x="3258" y="-414"/>
                <a:ext cx="76" cy="76"/>
              </a:xfrm>
              <a:custGeom>
                <a:avLst/>
                <a:gdLst>
                  <a:gd name="T0" fmla="*/ 31 w 32"/>
                  <a:gd name="T1" fmla="*/ 18 h 32"/>
                  <a:gd name="T2" fmla="*/ 15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5" y="31"/>
                    </a:cubicBezTo>
                    <a:cubicBezTo>
                      <a:pt x="6" y="30"/>
                      <a:pt x="0" y="23"/>
                      <a:pt x="1" y="14"/>
                    </a:cubicBezTo>
                    <a:cubicBezTo>
                      <a:pt x="2" y="6"/>
                      <a:pt x="10" y="0"/>
                      <a:pt x="18" y="1"/>
                    </a:cubicBezTo>
                    <a:cubicBezTo>
                      <a:pt x="27"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3" name="Freeform 173"/>
              <p:cNvSpPr>
                <a:spLocks/>
              </p:cNvSpPr>
              <p:nvPr/>
            </p:nvSpPr>
            <p:spPr bwMode="auto">
              <a:xfrm>
                <a:off x="2854" y="-114"/>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4" y="31"/>
                    </a:cubicBezTo>
                    <a:cubicBezTo>
                      <a:pt x="6" y="30"/>
                      <a:pt x="0" y="22"/>
                      <a:pt x="1" y="14"/>
                    </a:cubicBezTo>
                    <a:cubicBezTo>
                      <a:pt x="2" y="6"/>
                      <a:pt x="10" y="0"/>
                      <a:pt x="18" y="1"/>
                    </a:cubicBezTo>
                    <a:cubicBezTo>
                      <a:pt x="26" y="2"/>
                      <a:pt x="32" y="9"/>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4" name="Freeform 174"/>
              <p:cNvSpPr>
                <a:spLocks/>
              </p:cNvSpPr>
              <p:nvPr/>
            </p:nvSpPr>
            <p:spPr bwMode="auto">
              <a:xfrm>
                <a:off x="2702" y="322"/>
                <a:ext cx="76" cy="75"/>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3"/>
                      <a:pt x="1" y="14"/>
                    </a:cubicBezTo>
                    <a:cubicBezTo>
                      <a:pt x="2" y="6"/>
                      <a:pt x="9"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5" name="Freeform 175"/>
              <p:cNvSpPr>
                <a:spLocks/>
              </p:cNvSpPr>
              <p:nvPr/>
            </p:nvSpPr>
            <p:spPr bwMode="auto">
              <a:xfrm>
                <a:off x="2000" y="312"/>
                <a:ext cx="78" cy="76"/>
              </a:xfrm>
              <a:custGeom>
                <a:avLst/>
                <a:gdLst>
                  <a:gd name="T0" fmla="*/ 32 w 33"/>
                  <a:gd name="T1" fmla="*/ 18 h 32"/>
                  <a:gd name="T2" fmla="*/ 15 w 33"/>
                  <a:gd name="T3" fmla="*/ 31 h 32"/>
                  <a:gd name="T4" fmla="*/ 1 w 33"/>
                  <a:gd name="T5" fmla="*/ 14 h 32"/>
                  <a:gd name="T6" fmla="*/ 18 w 33"/>
                  <a:gd name="T7" fmla="*/ 1 h 32"/>
                  <a:gd name="T8" fmla="*/ 32 w 33"/>
                  <a:gd name="T9" fmla="*/ 18 h 32"/>
                </a:gdLst>
                <a:ahLst/>
                <a:cxnLst>
                  <a:cxn ang="0">
                    <a:pos x="T0" y="T1"/>
                  </a:cxn>
                  <a:cxn ang="0">
                    <a:pos x="T2" y="T3"/>
                  </a:cxn>
                  <a:cxn ang="0">
                    <a:pos x="T4" y="T5"/>
                  </a:cxn>
                  <a:cxn ang="0">
                    <a:pos x="T6" y="T7"/>
                  </a:cxn>
                  <a:cxn ang="0">
                    <a:pos x="T8" y="T9"/>
                  </a:cxn>
                </a:cxnLst>
                <a:rect l="0" t="0" r="r" b="b"/>
                <a:pathLst>
                  <a:path w="33" h="32">
                    <a:moveTo>
                      <a:pt x="32" y="18"/>
                    </a:moveTo>
                    <a:cubicBezTo>
                      <a:pt x="31" y="26"/>
                      <a:pt x="23" y="32"/>
                      <a:pt x="15" y="31"/>
                    </a:cubicBezTo>
                    <a:cubicBezTo>
                      <a:pt x="6" y="30"/>
                      <a:pt x="0" y="22"/>
                      <a:pt x="1" y="14"/>
                    </a:cubicBezTo>
                    <a:cubicBezTo>
                      <a:pt x="2" y="6"/>
                      <a:pt x="10" y="0"/>
                      <a:pt x="18" y="1"/>
                    </a:cubicBezTo>
                    <a:cubicBezTo>
                      <a:pt x="27" y="2"/>
                      <a:pt x="33" y="9"/>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6" name="Freeform 176"/>
              <p:cNvSpPr>
                <a:spLocks/>
              </p:cNvSpPr>
              <p:nvPr/>
            </p:nvSpPr>
            <p:spPr bwMode="auto">
              <a:xfrm>
                <a:off x="1574" y="1312"/>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4" y="31"/>
                    </a:cubicBezTo>
                    <a:cubicBezTo>
                      <a:pt x="6" y="30"/>
                      <a:pt x="0" y="23"/>
                      <a:pt x="1" y="14"/>
                    </a:cubicBezTo>
                    <a:cubicBezTo>
                      <a:pt x="2" y="6"/>
                      <a:pt x="10"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7" name="Freeform 177"/>
              <p:cNvSpPr>
                <a:spLocks/>
              </p:cNvSpPr>
              <p:nvPr/>
            </p:nvSpPr>
            <p:spPr bwMode="auto">
              <a:xfrm>
                <a:off x="1312" y="1740"/>
                <a:ext cx="76" cy="76"/>
              </a:xfrm>
              <a:custGeom>
                <a:avLst/>
                <a:gdLst>
                  <a:gd name="T0" fmla="*/ 31 w 32"/>
                  <a:gd name="T1" fmla="*/ 18 h 32"/>
                  <a:gd name="T2" fmla="*/ 15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5" y="31"/>
                    </a:cubicBezTo>
                    <a:cubicBezTo>
                      <a:pt x="6" y="30"/>
                      <a:pt x="0" y="23"/>
                      <a:pt x="1" y="14"/>
                    </a:cubicBezTo>
                    <a:cubicBezTo>
                      <a:pt x="2" y="6"/>
                      <a:pt x="10" y="0"/>
                      <a:pt x="18" y="1"/>
                    </a:cubicBezTo>
                    <a:cubicBezTo>
                      <a:pt x="27"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8" name="Freeform 178"/>
              <p:cNvSpPr>
                <a:spLocks/>
              </p:cNvSpPr>
              <p:nvPr/>
            </p:nvSpPr>
            <p:spPr bwMode="auto">
              <a:xfrm>
                <a:off x="3868" y="-400"/>
                <a:ext cx="76" cy="78"/>
              </a:xfrm>
              <a:custGeom>
                <a:avLst/>
                <a:gdLst>
                  <a:gd name="T0" fmla="*/ 31 w 32"/>
                  <a:gd name="T1" fmla="*/ 18 h 33"/>
                  <a:gd name="T2" fmla="*/ 14 w 32"/>
                  <a:gd name="T3" fmla="*/ 32 h 33"/>
                  <a:gd name="T4" fmla="*/ 1 w 32"/>
                  <a:gd name="T5" fmla="*/ 15 h 33"/>
                  <a:gd name="T6" fmla="*/ 18 w 32"/>
                  <a:gd name="T7" fmla="*/ 1 h 33"/>
                  <a:gd name="T8" fmla="*/ 31 w 32"/>
                  <a:gd name="T9" fmla="*/ 18 h 33"/>
                </a:gdLst>
                <a:ahLst/>
                <a:cxnLst>
                  <a:cxn ang="0">
                    <a:pos x="T0" y="T1"/>
                  </a:cxn>
                  <a:cxn ang="0">
                    <a:pos x="T2" y="T3"/>
                  </a:cxn>
                  <a:cxn ang="0">
                    <a:pos x="T4" y="T5"/>
                  </a:cxn>
                  <a:cxn ang="0">
                    <a:pos x="T6" y="T7"/>
                  </a:cxn>
                  <a:cxn ang="0">
                    <a:pos x="T8" y="T9"/>
                  </a:cxn>
                </a:cxnLst>
                <a:rect l="0" t="0" r="r" b="b"/>
                <a:pathLst>
                  <a:path w="32" h="33">
                    <a:moveTo>
                      <a:pt x="31" y="18"/>
                    </a:moveTo>
                    <a:cubicBezTo>
                      <a:pt x="30" y="27"/>
                      <a:pt x="23" y="33"/>
                      <a:pt x="14" y="32"/>
                    </a:cubicBezTo>
                    <a:cubicBezTo>
                      <a:pt x="6" y="31"/>
                      <a:pt x="0" y="23"/>
                      <a:pt x="1" y="15"/>
                    </a:cubicBezTo>
                    <a:cubicBezTo>
                      <a:pt x="2" y="6"/>
                      <a:pt x="10"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9" name="Freeform 179"/>
              <p:cNvSpPr>
                <a:spLocks/>
              </p:cNvSpPr>
              <p:nvPr/>
            </p:nvSpPr>
            <p:spPr bwMode="auto">
              <a:xfrm>
                <a:off x="5458" y="4355"/>
                <a:ext cx="1790" cy="1214"/>
              </a:xfrm>
              <a:custGeom>
                <a:avLst/>
                <a:gdLst>
                  <a:gd name="T0" fmla="*/ 1787 w 1790"/>
                  <a:gd name="T1" fmla="*/ 1214 h 1214"/>
                  <a:gd name="T2" fmla="*/ 0 w 1790"/>
                  <a:gd name="T3" fmla="*/ 3 h 1214"/>
                  <a:gd name="T4" fmla="*/ 2 w 1790"/>
                  <a:gd name="T5" fmla="*/ 0 h 1214"/>
                  <a:gd name="T6" fmla="*/ 1790 w 1790"/>
                  <a:gd name="T7" fmla="*/ 1211 h 1214"/>
                  <a:gd name="T8" fmla="*/ 1787 w 1790"/>
                  <a:gd name="T9" fmla="*/ 1214 h 1214"/>
                </a:gdLst>
                <a:ahLst/>
                <a:cxnLst>
                  <a:cxn ang="0">
                    <a:pos x="T0" y="T1"/>
                  </a:cxn>
                  <a:cxn ang="0">
                    <a:pos x="T2" y="T3"/>
                  </a:cxn>
                  <a:cxn ang="0">
                    <a:pos x="T4" y="T5"/>
                  </a:cxn>
                  <a:cxn ang="0">
                    <a:pos x="T6" y="T7"/>
                  </a:cxn>
                  <a:cxn ang="0">
                    <a:pos x="T8" y="T9"/>
                  </a:cxn>
                </a:cxnLst>
                <a:rect l="0" t="0" r="r" b="b"/>
                <a:pathLst>
                  <a:path w="1790" h="1214">
                    <a:moveTo>
                      <a:pt x="1787" y="1214"/>
                    </a:moveTo>
                    <a:lnTo>
                      <a:pt x="0" y="3"/>
                    </a:lnTo>
                    <a:lnTo>
                      <a:pt x="2" y="0"/>
                    </a:lnTo>
                    <a:lnTo>
                      <a:pt x="1790" y="1211"/>
                    </a:lnTo>
                    <a:lnTo>
                      <a:pt x="1787" y="1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0" name="Freeform 180"/>
              <p:cNvSpPr>
                <a:spLocks/>
              </p:cNvSpPr>
              <p:nvPr/>
            </p:nvSpPr>
            <p:spPr bwMode="auto">
              <a:xfrm>
                <a:off x="6349" y="3232"/>
                <a:ext cx="889" cy="2322"/>
              </a:xfrm>
              <a:custGeom>
                <a:avLst/>
                <a:gdLst>
                  <a:gd name="T0" fmla="*/ 887 w 889"/>
                  <a:gd name="T1" fmla="*/ 2322 h 2322"/>
                  <a:gd name="T2" fmla="*/ 0 w 889"/>
                  <a:gd name="T3" fmla="*/ 0 h 2322"/>
                  <a:gd name="T4" fmla="*/ 3 w 889"/>
                  <a:gd name="T5" fmla="*/ 0 h 2322"/>
                  <a:gd name="T6" fmla="*/ 889 w 889"/>
                  <a:gd name="T7" fmla="*/ 2322 h 2322"/>
                  <a:gd name="T8" fmla="*/ 887 w 889"/>
                  <a:gd name="T9" fmla="*/ 2322 h 2322"/>
                </a:gdLst>
                <a:ahLst/>
                <a:cxnLst>
                  <a:cxn ang="0">
                    <a:pos x="T0" y="T1"/>
                  </a:cxn>
                  <a:cxn ang="0">
                    <a:pos x="T2" y="T3"/>
                  </a:cxn>
                  <a:cxn ang="0">
                    <a:pos x="T4" y="T5"/>
                  </a:cxn>
                  <a:cxn ang="0">
                    <a:pos x="T6" y="T7"/>
                  </a:cxn>
                  <a:cxn ang="0">
                    <a:pos x="T8" y="T9"/>
                  </a:cxn>
                </a:cxnLst>
                <a:rect l="0" t="0" r="r" b="b"/>
                <a:pathLst>
                  <a:path w="889" h="2322">
                    <a:moveTo>
                      <a:pt x="887" y="2322"/>
                    </a:moveTo>
                    <a:lnTo>
                      <a:pt x="0" y="0"/>
                    </a:lnTo>
                    <a:lnTo>
                      <a:pt x="3" y="0"/>
                    </a:lnTo>
                    <a:lnTo>
                      <a:pt x="889" y="2322"/>
                    </a:lnTo>
                    <a:lnTo>
                      <a:pt x="887" y="23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1" name="Freeform 181"/>
              <p:cNvSpPr>
                <a:spLocks/>
              </p:cNvSpPr>
              <p:nvPr/>
            </p:nvSpPr>
            <p:spPr bwMode="auto">
              <a:xfrm>
                <a:off x="5829" y="3507"/>
                <a:ext cx="1419" cy="2059"/>
              </a:xfrm>
              <a:custGeom>
                <a:avLst/>
                <a:gdLst>
                  <a:gd name="T0" fmla="*/ 1416 w 1419"/>
                  <a:gd name="T1" fmla="*/ 2059 h 2059"/>
                  <a:gd name="T2" fmla="*/ 0 w 1419"/>
                  <a:gd name="T3" fmla="*/ 2 h 2059"/>
                  <a:gd name="T4" fmla="*/ 2 w 1419"/>
                  <a:gd name="T5" fmla="*/ 0 h 2059"/>
                  <a:gd name="T6" fmla="*/ 1419 w 1419"/>
                  <a:gd name="T7" fmla="*/ 2059 h 2059"/>
                  <a:gd name="T8" fmla="*/ 1416 w 1419"/>
                  <a:gd name="T9" fmla="*/ 2059 h 2059"/>
                </a:gdLst>
                <a:ahLst/>
                <a:cxnLst>
                  <a:cxn ang="0">
                    <a:pos x="T0" y="T1"/>
                  </a:cxn>
                  <a:cxn ang="0">
                    <a:pos x="T2" y="T3"/>
                  </a:cxn>
                  <a:cxn ang="0">
                    <a:pos x="T4" y="T5"/>
                  </a:cxn>
                  <a:cxn ang="0">
                    <a:pos x="T6" y="T7"/>
                  </a:cxn>
                  <a:cxn ang="0">
                    <a:pos x="T8" y="T9"/>
                  </a:cxn>
                </a:cxnLst>
                <a:rect l="0" t="0" r="r" b="b"/>
                <a:pathLst>
                  <a:path w="1419" h="2059">
                    <a:moveTo>
                      <a:pt x="1416" y="2059"/>
                    </a:moveTo>
                    <a:lnTo>
                      <a:pt x="0" y="2"/>
                    </a:lnTo>
                    <a:lnTo>
                      <a:pt x="2" y="0"/>
                    </a:lnTo>
                    <a:lnTo>
                      <a:pt x="1419" y="2059"/>
                    </a:lnTo>
                    <a:lnTo>
                      <a:pt x="1416" y="20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2" name="Freeform 182"/>
              <p:cNvSpPr>
                <a:spLocks/>
              </p:cNvSpPr>
              <p:nvPr/>
            </p:nvSpPr>
            <p:spPr bwMode="auto">
              <a:xfrm>
                <a:off x="4230" y="5062"/>
                <a:ext cx="3018" cy="507"/>
              </a:xfrm>
              <a:custGeom>
                <a:avLst/>
                <a:gdLst>
                  <a:gd name="T0" fmla="*/ 3018 w 3018"/>
                  <a:gd name="T1" fmla="*/ 507 h 507"/>
                  <a:gd name="T2" fmla="*/ 0 w 3018"/>
                  <a:gd name="T3" fmla="*/ 3 h 507"/>
                  <a:gd name="T4" fmla="*/ 3 w 3018"/>
                  <a:gd name="T5" fmla="*/ 0 h 507"/>
                  <a:gd name="T6" fmla="*/ 3018 w 3018"/>
                  <a:gd name="T7" fmla="*/ 504 h 507"/>
                  <a:gd name="T8" fmla="*/ 3018 w 3018"/>
                  <a:gd name="T9" fmla="*/ 507 h 507"/>
                </a:gdLst>
                <a:ahLst/>
                <a:cxnLst>
                  <a:cxn ang="0">
                    <a:pos x="T0" y="T1"/>
                  </a:cxn>
                  <a:cxn ang="0">
                    <a:pos x="T2" y="T3"/>
                  </a:cxn>
                  <a:cxn ang="0">
                    <a:pos x="T4" y="T5"/>
                  </a:cxn>
                  <a:cxn ang="0">
                    <a:pos x="T6" y="T7"/>
                  </a:cxn>
                  <a:cxn ang="0">
                    <a:pos x="T8" y="T9"/>
                  </a:cxn>
                </a:cxnLst>
                <a:rect l="0" t="0" r="r" b="b"/>
                <a:pathLst>
                  <a:path w="3018" h="507">
                    <a:moveTo>
                      <a:pt x="3018" y="507"/>
                    </a:moveTo>
                    <a:lnTo>
                      <a:pt x="0" y="3"/>
                    </a:lnTo>
                    <a:lnTo>
                      <a:pt x="3" y="0"/>
                    </a:lnTo>
                    <a:lnTo>
                      <a:pt x="3018" y="504"/>
                    </a:lnTo>
                    <a:lnTo>
                      <a:pt x="3018" y="5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3" name="Freeform 183"/>
              <p:cNvSpPr>
                <a:spLocks/>
              </p:cNvSpPr>
              <p:nvPr/>
            </p:nvSpPr>
            <p:spPr bwMode="auto">
              <a:xfrm>
                <a:off x="4374" y="4301"/>
                <a:ext cx="2838" cy="1263"/>
              </a:xfrm>
              <a:custGeom>
                <a:avLst/>
                <a:gdLst>
                  <a:gd name="T0" fmla="*/ 2836 w 2838"/>
                  <a:gd name="T1" fmla="*/ 1263 h 1263"/>
                  <a:gd name="T2" fmla="*/ 0 w 2838"/>
                  <a:gd name="T3" fmla="*/ 2 h 1263"/>
                  <a:gd name="T4" fmla="*/ 0 w 2838"/>
                  <a:gd name="T5" fmla="*/ 0 h 1263"/>
                  <a:gd name="T6" fmla="*/ 2838 w 2838"/>
                  <a:gd name="T7" fmla="*/ 1260 h 1263"/>
                  <a:gd name="T8" fmla="*/ 2836 w 2838"/>
                  <a:gd name="T9" fmla="*/ 1263 h 1263"/>
                </a:gdLst>
                <a:ahLst/>
                <a:cxnLst>
                  <a:cxn ang="0">
                    <a:pos x="T0" y="T1"/>
                  </a:cxn>
                  <a:cxn ang="0">
                    <a:pos x="T2" y="T3"/>
                  </a:cxn>
                  <a:cxn ang="0">
                    <a:pos x="T4" y="T5"/>
                  </a:cxn>
                  <a:cxn ang="0">
                    <a:pos x="T6" y="T7"/>
                  </a:cxn>
                  <a:cxn ang="0">
                    <a:pos x="T8" y="T9"/>
                  </a:cxn>
                </a:cxnLst>
                <a:rect l="0" t="0" r="r" b="b"/>
                <a:pathLst>
                  <a:path w="2838" h="1263">
                    <a:moveTo>
                      <a:pt x="2836" y="1263"/>
                    </a:moveTo>
                    <a:lnTo>
                      <a:pt x="0" y="2"/>
                    </a:lnTo>
                    <a:lnTo>
                      <a:pt x="0" y="0"/>
                    </a:lnTo>
                    <a:lnTo>
                      <a:pt x="2838" y="1260"/>
                    </a:lnTo>
                    <a:lnTo>
                      <a:pt x="2836" y="1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4" name="Freeform 184"/>
              <p:cNvSpPr>
                <a:spLocks/>
              </p:cNvSpPr>
              <p:nvPr/>
            </p:nvSpPr>
            <p:spPr bwMode="auto">
              <a:xfrm>
                <a:off x="7210" y="5528"/>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3"/>
                      <a:pt x="1" y="14"/>
                    </a:cubicBezTo>
                    <a:cubicBezTo>
                      <a:pt x="2" y="6"/>
                      <a:pt x="9"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5" name="Freeform 185"/>
              <p:cNvSpPr>
                <a:spLocks/>
              </p:cNvSpPr>
              <p:nvPr/>
            </p:nvSpPr>
            <p:spPr bwMode="auto">
              <a:xfrm>
                <a:off x="872" y="3183"/>
                <a:ext cx="684" cy="168"/>
              </a:xfrm>
              <a:custGeom>
                <a:avLst/>
                <a:gdLst>
                  <a:gd name="T0" fmla="*/ 684 w 684"/>
                  <a:gd name="T1" fmla="*/ 168 h 168"/>
                  <a:gd name="T2" fmla="*/ 0 w 684"/>
                  <a:gd name="T3" fmla="*/ 2 h 168"/>
                  <a:gd name="T4" fmla="*/ 2 w 684"/>
                  <a:gd name="T5" fmla="*/ 0 h 168"/>
                  <a:gd name="T6" fmla="*/ 684 w 684"/>
                  <a:gd name="T7" fmla="*/ 165 h 168"/>
                  <a:gd name="T8" fmla="*/ 684 w 684"/>
                  <a:gd name="T9" fmla="*/ 168 h 168"/>
                </a:gdLst>
                <a:ahLst/>
                <a:cxnLst>
                  <a:cxn ang="0">
                    <a:pos x="T0" y="T1"/>
                  </a:cxn>
                  <a:cxn ang="0">
                    <a:pos x="T2" y="T3"/>
                  </a:cxn>
                  <a:cxn ang="0">
                    <a:pos x="T4" y="T5"/>
                  </a:cxn>
                  <a:cxn ang="0">
                    <a:pos x="T6" y="T7"/>
                  </a:cxn>
                  <a:cxn ang="0">
                    <a:pos x="T8" y="T9"/>
                  </a:cxn>
                </a:cxnLst>
                <a:rect l="0" t="0" r="r" b="b"/>
                <a:pathLst>
                  <a:path w="684" h="168">
                    <a:moveTo>
                      <a:pt x="684" y="168"/>
                    </a:moveTo>
                    <a:lnTo>
                      <a:pt x="0" y="2"/>
                    </a:lnTo>
                    <a:lnTo>
                      <a:pt x="2" y="0"/>
                    </a:lnTo>
                    <a:lnTo>
                      <a:pt x="684" y="165"/>
                    </a:lnTo>
                    <a:lnTo>
                      <a:pt x="684"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6" name="Freeform 186"/>
              <p:cNvSpPr>
                <a:spLocks/>
              </p:cNvSpPr>
              <p:nvPr/>
            </p:nvSpPr>
            <p:spPr bwMode="auto">
              <a:xfrm>
                <a:off x="839" y="3180"/>
                <a:ext cx="106" cy="792"/>
              </a:xfrm>
              <a:custGeom>
                <a:avLst/>
                <a:gdLst>
                  <a:gd name="T0" fmla="*/ 104 w 106"/>
                  <a:gd name="T1" fmla="*/ 792 h 792"/>
                  <a:gd name="T2" fmla="*/ 0 w 106"/>
                  <a:gd name="T3" fmla="*/ 0 h 792"/>
                  <a:gd name="T4" fmla="*/ 2 w 106"/>
                  <a:gd name="T5" fmla="*/ 0 h 792"/>
                  <a:gd name="T6" fmla="*/ 106 w 106"/>
                  <a:gd name="T7" fmla="*/ 792 h 792"/>
                  <a:gd name="T8" fmla="*/ 104 w 106"/>
                  <a:gd name="T9" fmla="*/ 792 h 792"/>
                </a:gdLst>
                <a:ahLst/>
                <a:cxnLst>
                  <a:cxn ang="0">
                    <a:pos x="T0" y="T1"/>
                  </a:cxn>
                  <a:cxn ang="0">
                    <a:pos x="T2" y="T3"/>
                  </a:cxn>
                  <a:cxn ang="0">
                    <a:pos x="T4" y="T5"/>
                  </a:cxn>
                  <a:cxn ang="0">
                    <a:pos x="T6" y="T7"/>
                  </a:cxn>
                  <a:cxn ang="0">
                    <a:pos x="T8" y="T9"/>
                  </a:cxn>
                </a:cxnLst>
                <a:rect l="0" t="0" r="r" b="b"/>
                <a:pathLst>
                  <a:path w="106" h="792">
                    <a:moveTo>
                      <a:pt x="104" y="792"/>
                    </a:moveTo>
                    <a:lnTo>
                      <a:pt x="0" y="0"/>
                    </a:lnTo>
                    <a:lnTo>
                      <a:pt x="2" y="0"/>
                    </a:lnTo>
                    <a:lnTo>
                      <a:pt x="106" y="792"/>
                    </a:lnTo>
                    <a:lnTo>
                      <a:pt x="104" y="7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7" name="Rectangle 187"/>
              <p:cNvSpPr>
                <a:spLocks noChangeArrowheads="1"/>
              </p:cNvSpPr>
              <p:nvPr/>
            </p:nvSpPr>
            <p:spPr bwMode="auto">
              <a:xfrm>
                <a:off x="657" y="3970"/>
                <a:ext cx="288"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8" name="Freeform 188"/>
              <p:cNvSpPr>
                <a:spLocks/>
              </p:cNvSpPr>
              <p:nvPr/>
            </p:nvSpPr>
            <p:spPr bwMode="auto">
              <a:xfrm>
                <a:off x="4467" y="-501"/>
                <a:ext cx="544" cy="172"/>
              </a:xfrm>
              <a:custGeom>
                <a:avLst/>
                <a:gdLst>
                  <a:gd name="T0" fmla="*/ 0 w 544"/>
                  <a:gd name="T1" fmla="*/ 172 h 172"/>
                  <a:gd name="T2" fmla="*/ 0 w 544"/>
                  <a:gd name="T3" fmla="*/ 170 h 172"/>
                  <a:gd name="T4" fmla="*/ 544 w 544"/>
                  <a:gd name="T5" fmla="*/ 0 h 172"/>
                  <a:gd name="T6" fmla="*/ 544 w 544"/>
                  <a:gd name="T7" fmla="*/ 2 h 172"/>
                  <a:gd name="T8" fmla="*/ 0 w 544"/>
                  <a:gd name="T9" fmla="*/ 172 h 172"/>
                </a:gdLst>
                <a:ahLst/>
                <a:cxnLst>
                  <a:cxn ang="0">
                    <a:pos x="T0" y="T1"/>
                  </a:cxn>
                  <a:cxn ang="0">
                    <a:pos x="T2" y="T3"/>
                  </a:cxn>
                  <a:cxn ang="0">
                    <a:pos x="T4" y="T5"/>
                  </a:cxn>
                  <a:cxn ang="0">
                    <a:pos x="T6" y="T7"/>
                  </a:cxn>
                  <a:cxn ang="0">
                    <a:pos x="T8" y="T9"/>
                  </a:cxn>
                </a:cxnLst>
                <a:rect l="0" t="0" r="r" b="b"/>
                <a:pathLst>
                  <a:path w="544" h="172">
                    <a:moveTo>
                      <a:pt x="0" y="172"/>
                    </a:moveTo>
                    <a:lnTo>
                      <a:pt x="0" y="170"/>
                    </a:lnTo>
                    <a:lnTo>
                      <a:pt x="544" y="0"/>
                    </a:lnTo>
                    <a:lnTo>
                      <a:pt x="544" y="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9" name="Freeform 189"/>
              <p:cNvSpPr>
                <a:spLocks/>
              </p:cNvSpPr>
              <p:nvPr/>
            </p:nvSpPr>
            <p:spPr bwMode="auto">
              <a:xfrm>
                <a:off x="4826" y="-1012"/>
                <a:ext cx="185" cy="513"/>
              </a:xfrm>
              <a:custGeom>
                <a:avLst/>
                <a:gdLst>
                  <a:gd name="T0" fmla="*/ 185 w 185"/>
                  <a:gd name="T1" fmla="*/ 513 h 513"/>
                  <a:gd name="T2" fmla="*/ 0 w 185"/>
                  <a:gd name="T3" fmla="*/ 2 h 513"/>
                  <a:gd name="T4" fmla="*/ 0 w 185"/>
                  <a:gd name="T5" fmla="*/ 0 h 513"/>
                  <a:gd name="T6" fmla="*/ 185 w 185"/>
                  <a:gd name="T7" fmla="*/ 511 h 513"/>
                  <a:gd name="T8" fmla="*/ 185 w 185"/>
                  <a:gd name="T9" fmla="*/ 513 h 513"/>
                </a:gdLst>
                <a:ahLst/>
                <a:cxnLst>
                  <a:cxn ang="0">
                    <a:pos x="T0" y="T1"/>
                  </a:cxn>
                  <a:cxn ang="0">
                    <a:pos x="T2" y="T3"/>
                  </a:cxn>
                  <a:cxn ang="0">
                    <a:pos x="T4" y="T5"/>
                  </a:cxn>
                  <a:cxn ang="0">
                    <a:pos x="T6" y="T7"/>
                  </a:cxn>
                  <a:cxn ang="0">
                    <a:pos x="T8" y="T9"/>
                  </a:cxn>
                </a:cxnLst>
                <a:rect l="0" t="0" r="r" b="b"/>
                <a:pathLst>
                  <a:path w="185" h="513">
                    <a:moveTo>
                      <a:pt x="185" y="513"/>
                    </a:moveTo>
                    <a:lnTo>
                      <a:pt x="0" y="2"/>
                    </a:lnTo>
                    <a:lnTo>
                      <a:pt x="0" y="0"/>
                    </a:lnTo>
                    <a:lnTo>
                      <a:pt x="185" y="511"/>
                    </a:lnTo>
                    <a:lnTo>
                      <a:pt x="185" y="5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0" name="Freeform 190"/>
              <p:cNvSpPr>
                <a:spLocks/>
              </p:cNvSpPr>
              <p:nvPr/>
            </p:nvSpPr>
            <p:spPr bwMode="auto">
              <a:xfrm>
                <a:off x="4467" y="-1012"/>
                <a:ext cx="359" cy="683"/>
              </a:xfrm>
              <a:custGeom>
                <a:avLst/>
                <a:gdLst>
                  <a:gd name="T0" fmla="*/ 2 w 359"/>
                  <a:gd name="T1" fmla="*/ 683 h 683"/>
                  <a:gd name="T2" fmla="*/ 0 w 359"/>
                  <a:gd name="T3" fmla="*/ 681 h 683"/>
                  <a:gd name="T4" fmla="*/ 359 w 359"/>
                  <a:gd name="T5" fmla="*/ 0 h 683"/>
                  <a:gd name="T6" fmla="*/ 359 w 359"/>
                  <a:gd name="T7" fmla="*/ 2 h 683"/>
                  <a:gd name="T8" fmla="*/ 2 w 359"/>
                  <a:gd name="T9" fmla="*/ 683 h 683"/>
                </a:gdLst>
                <a:ahLst/>
                <a:cxnLst>
                  <a:cxn ang="0">
                    <a:pos x="T0" y="T1"/>
                  </a:cxn>
                  <a:cxn ang="0">
                    <a:pos x="T2" y="T3"/>
                  </a:cxn>
                  <a:cxn ang="0">
                    <a:pos x="T4" y="T5"/>
                  </a:cxn>
                  <a:cxn ang="0">
                    <a:pos x="T6" y="T7"/>
                  </a:cxn>
                  <a:cxn ang="0">
                    <a:pos x="T8" y="T9"/>
                  </a:cxn>
                </a:cxnLst>
                <a:rect l="0" t="0" r="r" b="b"/>
                <a:pathLst>
                  <a:path w="359" h="683">
                    <a:moveTo>
                      <a:pt x="2" y="683"/>
                    </a:moveTo>
                    <a:lnTo>
                      <a:pt x="0" y="681"/>
                    </a:lnTo>
                    <a:lnTo>
                      <a:pt x="359" y="0"/>
                    </a:lnTo>
                    <a:lnTo>
                      <a:pt x="359" y="2"/>
                    </a:lnTo>
                    <a:lnTo>
                      <a:pt x="2" y="6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1" name="Freeform 191"/>
              <p:cNvSpPr>
                <a:spLocks/>
              </p:cNvSpPr>
              <p:nvPr/>
            </p:nvSpPr>
            <p:spPr bwMode="auto">
              <a:xfrm>
                <a:off x="4826" y="-1253"/>
                <a:ext cx="717" cy="243"/>
              </a:xfrm>
              <a:custGeom>
                <a:avLst/>
                <a:gdLst>
                  <a:gd name="T0" fmla="*/ 0 w 717"/>
                  <a:gd name="T1" fmla="*/ 243 h 243"/>
                  <a:gd name="T2" fmla="*/ 0 w 717"/>
                  <a:gd name="T3" fmla="*/ 241 h 243"/>
                  <a:gd name="T4" fmla="*/ 714 w 717"/>
                  <a:gd name="T5" fmla="*/ 0 h 243"/>
                  <a:gd name="T6" fmla="*/ 717 w 717"/>
                  <a:gd name="T7" fmla="*/ 2 h 243"/>
                  <a:gd name="T8" fmla="*/ 0 w 717"/>
                  <a:gd name="T9" fmla="*/ 243 h 243"/>
                </a:gdLst>
                <a:ahLst/>
                <a:cxnLst>
                  <a:cxn ang="0">
                    <a:pos x="T0" y="T1"/>
                  </a:cxn>
                  <a:cxn ang="0">
                    <a:pos x="T2" y="T3"/>
                  </a:cxn>
                  <a:cxn ang="0">
                    <a:pos x="T4" y="T5"/>
                  </a:cxn>
                  <a:cxn ang="0">
                    <a:pos x="T6" y="T7"/>
                  </a:cxn>
                  <a:cxn ang="0">
                    <a:pos x="T8" y="T9"/>
                  </a:cxn>
                </a:cxnLst>
                <a:rect l="0" t="0" r="r" b="b"/>
                <a:pathLst>
                  <a:path w="717" h="243">
                    <a:moveTo>
                      <a:pt x="0" y="243"/>
                    </a:moveTo>
                    <a:lnTo>
                      <a:pt x="0" y="241"/>
                    </a:lnTo>
                    <a:lnTo>
                      <a:pt x="714" y="0"/>
                    </a:lnTo>
                    <a:lnTo>
                      <a:pt x="717" y="2"/>
                    </a:lnTo>
                    <a:lnTo>
                      <a:pt x="0" y="2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2" name="Freeform 192"/>
              <p:cNvSpPr>
                <a:spLocks/>
              </p:cNvSpPr>
              <p:nvPr/>
            </p:nvSpPr>
            <p:spPr bwMode="auto">
              <a:xfrm>
                <a:off x="619" y="3932"/>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3"/>
                      <a:pt x="1" y="14"/>
                    </a:cubicBezTo>
                    <a:cubicBezTo>
                      <a:pt x="2" y="6"/>
                      <a:pt x="9" y="0"/>
                      <a:pt x="18" y="1"/>
                    </a:cubicBezTo>
                    <a:cubicBezTo>
                      <a:pt x="26" y="2"/>
                      <a:pt x="32" y="9"/>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3" name="Freeform 193"/>
              <p:cNvSpPr>
                <a:spLocks/>
              </p:cNvSpPr>
              <p:nvPr/>
            </p:nvSpPr>
            <p:spPr bwMode="auto">
              <a:xfrm>
                <a:off x="908" y="3935"/>
                <a:ext cx="75" cy="75"/>
              </a:xfrm>
              <a:custGeom>
                <a:avLst/>
                <a:gdLst>
                  <a:gd name="T0" fmla="*/ 31 w 32"/>
                  <a:gd name="T1" fmla="*/ 17 h 32"/>
                  <a:gd name="T2" fmla="*/ 14 w 32"/>
                  <a:gd name="T3" fmla="*/ 31 h 32"/>
                  <a:gd name="T4" fmla="*/ 1 w 32"/>
                  <a:gd name="T5" fmla="*/ 14 h 32"/>
                  <a:gd name="T6" fmla="*/ 18 w 32"/>
                  <a:gd name="T7" fmla="*/ 1 h 32"/>
                  <a:gd name="T8" fmla="*/ 31 w 32"/>
                  <a:gd name="T9" fmla="*/ 17 h 32"/>
                </a:gdLst>
                <a:ahLst/>
                <a:cxnLst>
                  <a:cxn ang="0">
                    <a:pos x="T0" y="T1"/>
                  </a:cxn>
                  <a:cxn ang="0">
                    <a:pos x="T2" y="T3"/>
                  </a:cxn>
                  <a:cxn ang="0">
                    <a:pos x="T4" y="T5"/>
                  </a:cxn>
                  <a:cxn ang="0">
                    <a:pos x="T6" y="T7"/>
                  </a:cxn>
                  <a:cxn ang="0">
                    <a:pos x="T8" y="T9"/>
                  </a:cxn>
                </a:cxnLst>
                <a:rect l="0" t="0" r="r" b="b"/>
                <a:pathLst>
                  <a:path w="32" h="32">
                    <a:moveTo>
                      <a:pt x="31" y="17"/>
                    </a:moveTo>
                    <a:cubicBezTo>
                      <a:pt x="30" y="26"/>
                      <a:pt x="22" y="32"/>
                      <a:pt x="14" y="31"/>
                    </a:cubicBezTo>
                    <a:cubicBezTo>
                      <a:pt x="6" y="30"/>
                      <a:pt x="0" y="22"/>
                      <a:pt x="1" y="14"/>
                    </a:cubicBezTo>
                    <a:cubicBezTo>
                      <a:pt x="2" y="6"/>
                      <a:pt x="9" y="0"/>
                      <a:pt x="18" y="1"/>
                    </a:cubicBezTo>
                    <a:cubicBezTo>
                      <a:pt x="26" y="2"/>
                      <a:pt x="32" y="9"/>
                      <a:pt x="3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4" name="Freeform 194"/>
              <p:cNvSpPr>
                <a:spLocks/>
              </p:cNvSpPr>
              <p:nvPr/>
            </p:nvSpPr>
            <p:spPr bwMode="auto">
              <a:xfrm>
                <a:off x="803" y="3142"/>
                <a:ext cx="76" cy="76"/>
              </a:xfrm>
              <a:custGeom>
                <a:avLst/>
                <a:gdLst>
                  <a:gd name="T0" fmla="*/ 31 w 32"/>
                  <a:gd name="T1" fmla="*/ 18 h 32"/>
                  <a:gd name="T2" fmla="*/ 14 w 32"/>
                  <a:gd name="T3" fmla="*/ 31 h 32"/>
                  <a:gd name="T4" fmla="*/ 1 w 32"/>
                  <a:gd name="T5" fmla="*/ 14 h 32"/>
                  <a:gd name="T6" fmla="*/ 17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5" y="30"/>
                      <a:pt x="0" y="23"/>
                      <a:pt x="1" y="14"/>
                    </a:cubicBezTo>
                    <a:cubicBezTo>
                      <a:pt x="2" y="6"/>
                      <a:pt x="9" y="0"/>
                      <a:pt x="17"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5" name="Freeform 195"/>
              <p:cNvSpPr>
                <a:spLocks/>
              </p:cNvSpPr>
              <p:nvPr/>
            </p:nvSpPr>
            <p:spPr bwMode="auto">
              <a:xfrm>
                <a:off x="3258" y="-414"/>
                <a:ext cx="76" cy="76"/>
              </a:xfrm>
              <a:custGeom>
                <a:avLst/>
                <a:gdLst>
                  <a:gd name="T0" fmla="*/ 31 w 32"/>
                  <a:gd name="T1" fmla="*/ 18 h 32"/>
                  <a:gd name="T2" fmla="*/ 15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5" y="31"/>
                    </a:cubicBezTo>
                    <a:cubicBezTo>
                      <a:pt x="6" y="30"/>
                      <a:pt x="0" y="23"/>
                      <a:pt x="1" y="14"/>
                    </a:cubicBezTo>
                    <a:cubicBezTo>
                      <a:pt x="2" y="6"/>
                      <a:pt x="10" y="0"/>
                      <a:pt x="18" y="1"/>
                    </a:cubicBezTo>
                    <a:cubicBezTo>
                      <a:pt x="27"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6" name="Freeform 196"/>
              <p:cNvSpPr>
                <a:spLocks/>
              </p:cNvSpPr>
              <p:nvPr/>
            </p:nvSpPr>
            <p:spPr bwMode="auto">
              <a:xfrm>
                <a:off x="2854" y="-114"/>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4" y="31"/>
                    </a:cubicBezTo>
                    <a:cubicBezTo>
                      <a:pt x="6" y="30"/>
                      <a:pt x="0" y="22"/>
                      <a:pt x="1" y="14"/>
                    </a:cubicBezTo>
                    <a:cubicBezTo>
                      <a:pt x="2" y="6"/>
                      <a:pt x="10" y="0"/>
                      <a:pt x="18" y="1"/>
                    </a:cubicBezTo>
                    <a:cubicBezTo>
                      <a:pt x="26" y="2"/>
                      <a:pt x="32" y="9"/>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7" name="Freeform 197"/>
              <p:cNvSpPr>
                <a:spLocks/>
              </p:cNvSpPr>
              <p:nvPr/>
            </p:nvSpPr>
            <p:spPr bwMode="auto">
              <a:xfrm>
                <a:off x="2702" y="322"/>
                <a:ext cx="76" cy="75"/>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2" y="32"/>
                      <a:pt x="14" y="31"/>
                    </a:cubicBezTo>
                    <a:cubicBezTo>
                      <a:pt x="6" y="30"/>
                      <a:pt x="0" y="23"/>
                      <a:pt x="1" y="14"/>
                    </a:cubicBezTo>
                    <a:cubicBezTo>
                      <a:pt x="2" y="6"/>
                      <a:pt x="9"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8" name="Freeform 198"/>
              <p:cNvSpPr>
                <a:spLocks/>
              </p:cNvSpPr>
              <p:nvPr/>
            </p:nvSpPr>
            <p:spPr bwMode="auto">
              <a:xfrm>
                <a:off x="2000" y="312"/>
                <a:ext cx="78" cy="76"/>
              </a:xfrm>
              <a:custGeom>
                <a:avLst/>
                <a:gdLst>
                  <a:gd name="T0" fmla="*/ 32 w 33"/>
                  <a:gd name="T1" fmla="*/ 18 h 32"/>
                  <a:gd name="T2" fmla="*/ 15 w 33"/>
                  <a:gd name="T3" fmla="*/ 31 h 32"/>
                  <a:gd name="T4" fmla="*/ 1 w 33"/>
                  <a:gd name="T5" fmla="*/ 14 h 32"/>
                  <a:gd name="T6" fmla="*/ 18 w 33"/>
                  <a:gd name="T7" fmla="*/ 1 h 32"/>
                  <a:gd name="T8" fmla="*/ 32 w 33"/>
                  <a:gd name="T9" fmla="*/ 18 h 32"/>
                </a:gdLst>
                <a:ahLst/>
                <a:cxnLst>
                  <a:cxn ang="0">
                    <a:pos x="T0" y="T1"/>
                  </a:cxn>
                  <a:cxn ang="0">
                    <a:pos x="T2" y="T3"/>
                  </a:cxn>
                  <a:cxn ang="0">
                    <a:pos x="T4" y="T5"/>
                  </a:cxn>
                  <a:cxn ang="0">
                    <a:pos x="T6" y="T7"/>
                  </a:cxn>
                  <a:cxn ang="0">
                    <a:pos x="T8" y="T9"/>
                  </a:cxn>
                </a:cxnLst>
                <a:rect l="0" t="0" r="r" b="b"/>
                <a:pathLst>
                  <a:path w="33" h="32">
                    <a:moveTo>
                      <a:pt x="32" y="18"/>
                    </a:moveTo>
                    <a:cubicBezTo>
                      <a:pt x="31" y="26"/>
                      <a:pt x="23" y="32"/>
                      <a:pt x="15" y="31"/>
                    </a:cubicBezTo>
                    <a:cubicBezTo>
                      <a:pt x="6" y="30"/>
                      <a:pt x="0" y="22"/>
                      <a:pt x="1" y="14"/>
                    </a:cubicBezTo>
                    <a:cubicBezTo>
                      <a:pt x="2" y="6"/>
                      <a:pt x="10" y="0"/>
                      <a:pt x="18" y="1"/>
                    </a:cubicBezTo>
                    <a:cubicBezTo>
                      <a:pt x="27" y="2"/>
                      <a:pt x="33" y="9"/>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9" name="Freeform 199"/>
              <p:cNvSpPr>
                <a:spLocks/>
              </p:cNvSpPr>
              <p:nvPr/>
            </p:nvSpPr>
            <p:spPr bwMode="auto">
              <a:xfrm>
                <a:off x="1574" y="1312"/>
                <a:ext cx="76"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4" y="31"/>
                    </a:cubicBezTo>
                    <a:cubicBezTo>
                      <a:pt x="6" y="30"/>
                      <a:pt x="0" y="23"/>
                      <a:pt x="1" y="14"/>
                    </a:cubicBezTo>
                    <a:cubicBezTo>
                      <a:pt x="2" y="6"/>
                      <a:pt x="10"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0" name="Freeform 200"/>
              <p:cNvSpPr>
                <a:spLocks/>
              </p:cNvSpPr>
              <p:nvPr/>
            </p:nvSpPr>
            <p:spPr bwMode="auto">
              <a:xfrm>
                <a:off x="1312" y="1740"/>
                <a:ext cx="76" cy="76"/>
              </a:xfrm>
              <a:custGeom>
                <a:avLst/>
                <a:gdLst>
                  <a:gd name="T0" fmla="*/ 31 w 32"/>
                  <a:gd name="T1" fmla="*/ 18 h 32"/>
                  <a:gd name="T2" fmla="*/ 15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5" y="31"/>
                    </a:cubicBezTo>
                    <a:cubicBezTo>
                      <a:pt x="6" y="30"/>
                      <a:pt x="0" y="23"/>
                      <a:pt x="1" y="14"/>
                    </a:cubicBezTo>
                    <a:cubicBezTo>
                      <a:pt x="2" y="6"/>
                      <a:pt x="10" y="0"/>
                      <a:pt x="18" y="1"/>
                    </a:cubicBezTo>
                    <a:cubicBezTo>
                      <a:pt x="27"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1" name="Freeform 201"/>
              <p:cNvSpPr>
                <a:spLocks/>
              </p:cNvSpPr>
              <p:nvPr/>
            </p:nvSpPr>
            <p:spPr bwMode="auto">
              <a:xfrm>
                <a:off x="3868" y="-400"/>
                <a:ext cx="76" cy="78"/>
              </a:xfrm>
              <a:custGeom>
                <a:avLst/>
                <a:gdLst>
                  <a:gd name="T0" fmla="*/ 31 w 32"/>
                  <a:gd name="T1" fmla="*/ 18 h 33"/>
                  <a:gd name="T2" fmla="*/ 14 w 32"/>
                  <a:gd name="T3" fmla="*/ 32 h 33"/>
                  <a:gd name="T4" fmla="*/ 1 w 32"/>
                  <a:gd name="T5" fmla="*/ 15 h 33"/>
                  <a:gd name="T6" fmla="*/ 18 w 32"/>
                  <a:gd name="T7" fmla="*/ 1 h 33"/>
                  <a:gd name="T8" fmla="*/ 31 w 32"/>
                  <a:gd name="T9" fmla="*/ 18 h 33"/>
                </a:gdLst>
                <a:ahLst/>
                <a:cxnLst>
                  <a:cxn ang="0">
                    <a:pos x="T0" y="T1"/>
                  </a:cxn>
                  <a:cxn ang="0">
                    <a:pos x="T2" y="T3"/>
                  </a:cxn>
                  <a:cxn ang="0">
                    <a:pos x="T4" y="T5"/>
                  </a:cxn>
                  <a:cxn ang="0">
                    <a:pos x="T6" y="T7"/>
                  </a:cxn>
                  <a:cxn ang="0">
                    <a:pos x="T8" y="T9"/>
                  </a:cxn>
                </a:cxnLst>
                <a:rect l="0" t="0" r="r" b="b"/>
                <a:pathLst>
                  <a:path w="32" h="33">
                    <a:moveTo>
                      <a:pt x="31" y="18"/>
                    </a:moveTo>
                    <a:cubicBezTo>
                      <a:pt x="30" y="27"/>
                      <a:pt x="23" y="33"/>
                      <a:pt x="14" y="32"/>
                    </a:cubicBezTo>
                    <a:cubicBezTo>
                      <a:pt x="6" y="31"/>
                      <a:pt x="0" y="23"/>
                      <a:pt x="1" y="15"/>
                    </a:cubicBezTo>
                    <a:cubicBezTo>
                      <a:pt x="2" y="6"/>
                      <a:pt x="10"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2" name="Freeform 202"/>
              <p:cNvSpPr>
                <a:spLocks/>
              </p:cNvSpPr>
              <p:nvPr/>
            </p:nvSpPr>
            <p:spPr bwMode="auto">
              <a:xfrm>
                <a:off x="6087" y="340"/>
                <a:ext cx="75" cy="76"/>
              </a:xfrm>
              <a:custGeom>
                <a:avLst/>
                <a:gdLst>
                  <a:gd name="T0" fmla="*/ 31 w 32"/>
                  <a:gd name="T1" fmla="*/ 18 h 32"/>
                  <a:gd name="T2" fmla="*/ 14 w 32"/>
                  <a:gd name="T3" fmla="*/ 31 h 32"/>
                  <a:gd name="T4" fmla="*/ 1 w 32"/>
                  <a:gd name="T5" fmla="*/ 14 h 32"/>
                  <a:gd name="T6" fmla="*/ 18 w 32"/>
                  <a:gd name="T7" fmla="*/ 1 h 32"/>
                  <a:gd name="T8" fmla="*/ 31 w 32"/>
                  <a:gd name="T9" fmla="*/ 18 h 32"/>
                </a:gdLst>
                <a:ahLst/>
                <a:cxnLst>
                  <a:cxn ang="0">
                    <a:pos x="T0" y="T1"/>
                  </a:cxn>
                  <a:cxn ang="0">
                    <a:pos x="T2" y="T3"/>
                  </a:cxn>
                  <a:cxn ang="0">
                    <a:pos x="T4" y="T5"/>
                  </a:cxn>
                  <a:cxn ang="0">
                    <a:pos x="T6" y="T7"/>
                  </a:cxn>
                  <a:cxn ang="0">
                    <a:pos x="T8" y="T9"/>
                  </a:cxn>
                </a:cxnLst>
                <a:rect l="0" t="0" r="r" b="b"/>
                <a:pathLst>
                  <a:path w="32" h="32">
                    <a:moveTo>
                      <a:pt x="31" y="18"/>
                    </a:moveTo>
                    <a:cubicBezTo>
                      <a:pt x="30" y="26"/>
                      <a:pt x="23" y="32"/>
                      <a:pt x="14" y="31"/>
                    </a:cubicBezTo>
                    <a:cubicBezTo>
                      <a:pt x="6" y="30"/>
                      <a:pt x="0" y="23"/>
                      <a:pt x="1" y="14"/>
                    </a:cubicBezTo>
                    <a:cubicBezTo>
                      <a:pt x="2" y="6"/>
                      <a:pt x="9" y="0"/>
                      <a:pt x="18" y="1"/>
                    </a:cubicBezTo>
                    <a:cubicBezTo>
                      <a:pt x="26" y="2"/>
                      <a:pt x="32" y="10"/>
                      <a:pt x="3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3" name="Freeform 203"/>
              <p:cNvSpPr>
                <a:spLocks/>
              </p:cNvSpPr>
              <p:nvPr/>
            </p:nvSpPr>
            <p:spPr bwMode="auto">
              <a:xfrm>
                <a:off x="4963" y="-542"/>
                <a:ext cx="81" cy="83"/>
              </a:xfrm>
              <a:custGeom>
                <a:avLst/>
                <a:gdLst>
                  <a:gd name="T0" fmla="*/ 31 w 34"/>
                  <a:gd name="T1" fmla="*/ 11 h 35"/>
                  <a:gd name="T2" fmla="*/ 23 w 34"/>
                  <a:gd name="T3" fmla="*/ 31 h 35"/>
                  <a:gd name="T4" fmla="*/ 3 w 34"/>
                  <a:gd name="T5" fmla="*/ 24 h 35"/>
                  <a:gd name="T6" fmla="*/ 11 w 34"/>
                  <a:gd name="T7" fmla="*/ 3 h 35"/>
                  <a:gd name="T8" fmla="*/ 31 w 34"/>
                  <a:gd name="T9" fmla="*/ 11 h 35"/>
                </a:gdLst>
                <a:ahLst/>
                <a:cxnLst>
                  <a:cxn ang="0">
                    <a:pos x="T0" y="T1"/>
                  </a:cxn>
                  <a:cxn ang="0">
                    <a:pos x="T2" y="T3"/>
                  </a:cxn>
                  <a:cxn ang="0">
                    <a:pos x="T4" y="T5"/>
                  </a:cxn>
                  <a:cxn ang="0">
                    <a:pos x="T6" y="T7"/>
                  </a:cxn>
                  <a:cxn ang="0">
                    <a:pos x="T8" y="T9"/>
                  </a:cxn>
                </a:cxnLst>
                <a:rect l="0" t="0" r="r" b="b"/>
                <a:pathLst>
                  <a:path w="34" h="35">
                    <a:moveTo>
                      <a:pt x="31" y="11"/>
                    </a:moveTo>
                    <a:cubicBezTo>
                      <a:pt x="34" y="19"/>
                      <a:pt x="31" y="28"/>
                      <a:pt x="23" y="31"/>
                    </a:cubicBezTo>
                    <a:cubicBezTo>
                      <a:pt x="16" y="35"/>
                      <a:pt x="7" y="31"/>
                      <a:pt x="3" y="24"/>
                    </a:cubicBezTo>
                    <a:cubicBezTo>
                      <a:pt x="0" y="16"/>
                      <a:pt x="3" y="7"/>
                      <a:pt x="11" y="3"/>
                    </a:cubicBezTo>
                    <a:cubicBezTo>
                      <a:pt x="18" y="0"/>
                      <a:pt x="28" y="3"/>
                      <a:pt x="3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4" name="Freeform 204"/>
              <p:cNvSpPr>
                <a:spLocks/>
              </p:cNvSpPr>
              <p:nvPr/>
            </p:nvSpPr>
            <p:spPr bwMode="auto">
              <a:xfrm>
                <a:off x="5503" y="-1286"/>
                <a:ext cx="80" cy="82"/>
              </a:xfrm>
              <a:custGeom>
                <a:avLst/>
                <a:gdLst>
                  <a:gd name="T0" fmla="*/ 31 w 34"/>
                  <a:gd name="T1" fmla="*/ 11 h 35"/>
                  <a:gd name="T2" fmla="*/ 23 w 34"/>
                  <a:gd name="T3" fmla="*/ 31 h 35"/>
                  <a:gd name="T4" fmla="*/ 3 w 34"/>
                  <a:gd name="T5" fmla="*/ 24 h 35"/>
                  <a:gd name="T6" fmla="*/ 11 w 34"/>
                  <a:gd name="T7" fmla="*/ 3 h 35"/>
                  <a:gd name="T8" fmla="*/ 31 w 34"/>
                  <a:gd name="T9" fmla="*/ 11 h 35"/>
                </a:gdLst>
                <a:ahLst/>
                <a:cxnLst>
                  <a:cxn ang="0">
                    <a:pos x="T0" y="T1"/>
                  </a:cxn>
                  <a:cxn ang="0">
                    <a:pos x="T2" y="T3"/>
                  </a:cxn>
                  <a:cxn ang="0">
                    <a:pos x="T4" y="T5"/>
                  </a:cxn>
                  <a:cxn ang="0">
                    <a:pos x="T6" y="T7"/>
                  </a:cxn>
                  <a:cxn ang="0">
                    <a:pos x="T8" y="T9"/>
                  </a:cxn>
                </a:cxnLst>
                <a:rect l="0" t="0" r="r" b="b"/>
                <a:pathLst>
                  <a:path w="34" h="35">
                    <a:moveTo>
                      <a:pt x="31" y="11"/>
                    </a:moveTo>
                    <a:cubicBezTo>
                      <a:pt x="34" y="19"/>
                      <a:pt x="31" y="28"/>
                      <a:pt x="23" y="31"/>
                    </a:cubicBezTo>
                    <a:cubicBezTo>
                      <a:pt x="16" y="35"/>
                      <a:pt x="7" y="31"/>
                      <a:pt x="3" y="24"/>
                    </a:cubicBezTo>
                    <a:cubicBezTo>
                      <a:pt x="0" y="16"/>
                      <a:pt x="3" y="7"/>
                      <a:pt x="11" y="3"/>
                    </a:cubicBezTo>
                    <a:cubicBezTo>
                      <a:pt x="18" y="0"/>
                      <a:pt x="27" y="3"/>
                      <a:pt x="3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0" name="Freeform 206"/>
            <p:cNvSpPr>
              <a:spLocks/>
            </p:cNvSpPr>
            <p:nvPr/>
          </p:nvSpPr>
          <p:spPr bwMode="auto">
            <a:xfrm>
              <a:off x="7597776" y="-1670050"/>
              <a:ext cx="127000" cy="131763"/>
            </a:xfrm>
            <a:custGeom>
              <a:avLst/>
              <a:gdLst>
                <a:gd name="T0" fmla="*/ 31 w 34"/>
                <a:gd name="T1" fmla="*/ 11 h 35"/>
                <a:gd name="T2" fmla="*/ 23 w 34"/>
                <a:gd name="T3" fmla="*/ 31 h 35"/>
                <a:gd name="T4" fmla="*/ 3 w 34"/>
                <a:gd name="T5" fmla="*/ 24 h 35"/>
                <a:gd name="T6" fmla="*/ 11 w 34"/>
                <a:gd name="T7" fmla="*/ 4 h 35"/>
                <a:gd name="T8" fmla="*/ 31 w 34"/>
                <a:gd name="T9" fmla="*/ 11 h 35"/>
              </a:gdLst>
              <a:ahLst/>
              <a:cxnLst>
                <a:cxn ang="0">
                  <a:pos x="T0" y="T1"/>
                </a:cxn>
                <a:cxn ang="0">
                  <a:pos x="T2" y="T3"/>
                </a:cxn>
                <a:cxn ang="0">
                  <a:pos x="T4" y="T5"/>
                </a:cxn>
                <a:cxn ang="0">
                  <a:pos x="T6" y="T7"/>
                </a:cxn>
                <a:cxn ang="0">
                  <a:pos x="T8" y="T9"/>
                </a:cxn>
              </a:cxnLst>
              <a:rect l="0" t="0" r="r" b="b"/>
              <a:pathLst>
                <a:path w="34" h="35">
                  <a:moveTo>
                    <a:pt x="31" y="11"/>
                  </a:moveTo>
                  <a:cubicBezTo>
                    <a:pt x="34" y="19"/>
                    <a:pt x="31" y="28"/>
                    <a:pt x="23" y="31"/>
                  </a:cubicBezTo>
                  <a:cubicBezTo>
                    <a:pt x="16" y="35"/>
                    <a:pt x="7" y="32"/>
                    <a:pt x="3" y="24"/>
                  </a:cubicBezTo>
                  <a:cubicBezTo>
                    <a:pt x="0" y="16"/>
                    <a:pt x="3" y="7"/>
                    <a:pt x="11" y="4"/>
                  </a:cubicBezTo>
                  <a:cubicBezTo>
                    <a:pt x="18" y="0"/>
                    <a:pt x="27" y="4"/>
                    <a:pt x="3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11" name="Freeform 39">
            <a:extLst>
              <a:ext uri="{FF2B5EF4-FFF2-40B4-BE49-F238E27FC236}">
                <a16:creationId xmlns:a16="http://schemas.microsoft.com/office/drawing/2014/main" id="{795EDD16-481F-4CF1-B395-52A377D6A556}"/>
              </a:ext>
            </a:extLst>
          </p:cNvPr>
          <p:cNvSpPr>
            <a:spLocks/>
          </p:cNvSpPr>
          <p:nvPr/>
        </p:nvSpPr>
        <p:spPr bwMode="auto">
          <a:xfrm rot="18000000">
            <a:off x="5791330" y="1744256"/>
            <a:ext cx="762448" cy="879270"/>
          </a:xfrm>
          <a:custGeom>
            <a:avLst/>
            <a:gdLst>
              <a:gd name="T0" fmla="*/ 109 w 113"/>
              <a:gd name="T1" fmla="*/ 53 h 124"/>
              <a:gd name="T2" fmla="*/ 92 w 113"/>
              <a:gd name="T3" fmla="*/ 52 h 124"/>
              <a:gd name="T4" fmla="*/ 88 w 113"/>
              <a:gd name="T5" fmla="*/ 58 h 124"/>
              <a:gd name="T6" fmla="*/ 63 w 113"/>
              <a:gd name="T7" fmla="*/ 56 h 124"/>
              <a:gd name="T8" fmla="*/ 60 w 113"/>
              <a:gd name="T9" fmla="*/ 45 h 124"/>
              <a:gd name="T10" fmla="*/ 34 w 113"/>
              <a:gd name="T11" fmla="*/ 39 h 124"/>
              <a:gd name="T12" fmla="*/ 21 w 113"/>
              <a:gd name="T13" fmla="*/ 21 h 124"/>
              <a:gd name="T14" fmla="*/ 24 w 113"/>
              <a:gd name="T15" fmla="*/ 15 h 124"/>
              <a:gd name="T16" fmla="*/ 15 w 113"/>
              <a:gd name="T17" fmla="*/ 1 h 124"/>
              <a:gd name="T18" fmla="*/ 1 w 113"/>
              <a:gd name="T19" fmla="*/ 11 h 124"/>
              <a:gd name="T20" fmla="*/ 11 w 113"/>
              <a:gd name="T21" fmla="*/ 24 h 124"/>
              <a:gd name="T22" fmla="*/ 17 w 113"/>
              <a:gd name="T23" fmla="*/ 24 h 124"/>
              <a:gd name="T24" fmla="*/ 30 w 113"/>
              <a:gd name="T25" fmla="*/ 42 h 124"/>
              <a:gd name="T26" fmla="*/ 26 w 113"/>
              <a:gd name="T27" fmla="*/ 69 h 124"/>
              <a:gd name="T28" fmla="*/ 36 w 113"/>
              <a:gd name="T29" fmla="*/ 76 h 124"/>
              <a:gd name="T30" fmla="*/ 30 w 113"/>
              <a:gd name="T31" fmla="*/ 99 h 124"/>
              <a:gd name="T32" fmla="*/ 23 w 113"/>
              <a:gd name="T33" fmla="*/ 101 h 124"/>
              <a:gd name="T34" fmla="*/ 19 w 113"/>
              <a:gd name="T35" fmla="*/ 117 h 124"/>
              <a:gd name="T36" fmla="*/ 35 w 113"/>
              <a:gd name="T37" fmla="*/ 121 h 124"/>
              <a:gd name="T38" fmla="*/ 39 w 113"/>
              <a:gd name="T39" fmla="*/ 105 h 124"/>
              <a:gd name="T40" fmla="*/ 35 w 113"/>
              <a:gd name="T41" fmla="*/ 101 h 124"/>
              <a:gd name="T42" fmla="*/ 41 w 113"/>
              <a:gd name="T43" fmla="*/ 77 h 124"/>
              <a:gd name="T44" fmla="*/ 55 w 113"/>
              <a:gd name="T45" fmla="*/ 74 h 124"/>
              <a:gd name="T46" fmla="*/ 63 w 113"/>
              <a:gd name="T47" fmla="*/ 61 h 124"/>
              <a:gd name="T48" fmla="*/ 88 w 113"/>
              <a:gd name="T49" fmla="*/ 63 h 124"/>
              <a:gd name="T50" fmla="*/ 91 w 113"/>
              <a:gd name="T51" fmla="*/ 68 h 124"/>
              <a:gd name="T52" fmla="*/ 107 w 113"/>
              <a:gd name="T53" fmla="*/ 70 h 124"/>
              <a:gd name="T54" fmla="*/ 109 w 113"/>
              <a:gd name="T55" fmla="*/ 5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3" h="124">
                <a:moveTo>
                  <a:pt x="109" y="53"/>
                </a:moveTo>
                <a:cubicBezTo>
                  <a:pt x="104" y="48"/>
                  <a:pt x="97" y="48"/>
                  <a:pt x="92" y="52"/>
                </a:cubicBezTo>
                <a:cubicBezTo>
                  <a:pt x="90" y="53"/>
                  <a:pt x="89" y="56"/>
                  <a:pt x="88" y="58"/>
                </a:cubicBezTo>
                <a:cubicBezTo>
                  <a:pt x="63" y="56"/>
                  <a:pt x="63" y="56"/>
                  <a:pt x="63" y="56"/>
                </a:cubicBezTo>
                <a:cubicBezTo>
                  <a:pt x="63" y="52"/>
                  <a:pt x="62" y="48"/>
                  <a:pt x="60" y="45"/>
                </a:cubicBezTo>
                <a:cubicBezTo>
                  <a:pt x="54" y="37"/>
                  <a:pt x="43" y="34"/>
                  <a:pt x="34" y="39"/>
                </a:cubicBezTo>
                <a:cubicBezTo>
                  <a:pt x="21" y="21"/>
                  <a:pt x="21" y="21"/>
                  <a:pt x="21" y="21"/>
                </a:cubicBezTo>
                <a:cubicBezTo>
                  <a:pt x="23" y="19"/>
                  <a:pt x="24" y="17"/>
                  <a:pt x="24" y="15"/>
                </a:cubicBezTo>
                <a:cubicBezTo>
                  <a:pt x="26" y="8"/>
                  <a:pt x="21" y="2"/>
                  <a:pt x="15" y="1"/>
                </a:cubicBezTo>
                <a:cubicBezTo>
                  <a:pt x="8" y="0"/>
                  <a:pt x="2" y="4"/>
                  <a:pt x="1" y="11"/>
                </a:cubicBezTo>
                <a:cubicBezTo>
                  <a:pt x="0" y="17"/>
                  <a:pt x="5" y="23"/>
                  <a:pt x="11" y="24"/>
                </a:cubicBezTo>
                <a:cubicBezTo>
                  <a:pt x="13" y="25"/>
                  <a:pt x="15" y="24"/>
                  <a:pt x="17" y="24"/>
                </a:cubicBezTo>
                <a:cubicBezTo>
                  <a:pt x="30" y="42"/>
                  <a:pt x="30" y="42"/>
                  <a:pt x="30" y="42"/>
                </a:cubicBezTo>
                <a:cubicBezTo>
                  <a:pt x="22" y="48"/>
                  <a:pt x="20" y="60"/>
                  <a:pt x="26" y="69"/>
                </a:cubicBezTo>
                <a:cubicBezTo>
                  <a:pt x="29" y="72"/>
                  <a:pt x="32" y="75"/>
                  <a:pt x="36" y="76"/>
                </a:cubicBezTo>
                <a:cubicBezTo>
                  <a:pt x="30" y="99"/>
                  <a:pt x="30" y="99"/>
                  <a:pt x="30" y="99"/>
                </a:cubicBezTo>
                <a:cubicBezTo>
                  <a:pt x="27" y="99"/>
                  <a:pt x="25" y="100"/>
                  <a:pt x="23" y="101"/>
                </a:cubicBezTo>
                <a:cubicBezTo>
                  <a:pt x="17" y="104"/>
                  <a:pt x="15" y="111"/>
                  <a:pt x="19" y="117"/>
                </a:cubicBezTo>
                <a:cubicBezTo>
                  <a:pt x="22" y="122"/>
                  <a:pt x="29" y="124"/>
                  <a:pt x="35" y="121"/>
                </a:cubicBezTo>
                <a:cubicBezTo>
                  <a:pt x="40" y="118"/>
                  <a:pt x="42" y="111"/>
                  <a:pt x="39" y="105"/>
                </a:cubicBezTo>
                <a:cubicBezTo>
                  <a:pt x="38" y="103"/>
                  <a:pt x="36" y="102"/>
                  <a:pt x="35" y="101"/>
                </a:cubicBezTo>
                <a:cubicBezTo>
                  <a:pt x="41" y="77"/>
                  <a:pt x="41" y="77"/>
                  <a:pt x="41" y="77"/>
                </a:cubicBezTo>
                <a:cubicBezTo>
                  <a:pt x="46" y="78"/>
                  <a:pt x="51" y="77"/>
                  <a:pt x="55" y="74"/>
                </a:cubicBezTo>
                <a:cubicBezTo>
                  <a:pt x="59" y="71"/>
                  <a:pt x="62" y="66"/>
                  <a:pt x="63" y="61"/>
                </a:cubicBezTo>
                <a:cubicBezTo>
                  <a:pt x="88" y="63"/>
                  <a:pt x="88" y="63"/>
                  <a:pt x="88" y="63"/>
                </a:cubicBezTo>
                <a:cubicBezTo>
                  <a:pt x="88" y="65"/>
                  <a:pt x="89" y="67"/>
                  <a:pt x="91" y="68"/>
                </a:cubicBezTo>
                <a:cubicBezTo>
                  <a:pt x="95" y="73"/>
                  <a:pt x="102" y="74"/>
                  <a:pt x="107" y="70"/>
                </a:cubicBezTo>
                <a:cubicBezTo>
                  <a:pt x="112" y="66"/>
                  <a:pt x="113" y="58"/>
                  <a:pt x="109" y="5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1361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75"/>
                                        </p:tgtEl>
                                        <p:attrNameLst>
                                          <p:attrName>style.visibility</p:attrName>
                                        </p:attrNameLst>
                                      </p:cBhvr>
                                      <p:to>
                                        <p:strVal val="visible"/>
                                      </p:to>
                                    </p:set>
                                    <p:animEffect transition="in" filter="fade">
                                      <p:cBhvr>
                                        <p:cTn id="7" dur="500"/>
                                        <p:tgtEl>
                                          <p:spTgt spid="47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5"/>
                                        </p:tgtEl>
                                        <p:attrNameLst>
                                          <p:attrName>style.visibility</p:attrName>
                                        </p:attrNameLst>
                                      </p:cBhvr>
                                      <p:to>
                                        <p:strVal val="visible"/>
                                      </p:to>
                                    </p:set>
                                    <p:animEffect transition="in" filter="fade">
                                      <p:cBhvr>
                                        <p:cTn id="11" dur="500"/>
                                        <p:tgtEl>
                                          <p:spTgt spid="3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14"/>
                                        </p:tgtEl>
                                        <p:attrNameLst>
                                          <p:attrName>style.visibility</p:attrName>
                                        </p:attrNameLst>
                                      </p:cBhvr>
                                      <p:to>
                                        <p:strVal val="visible"/>
                                      </p:to>
                                    </p:set>
                                    <p:animEffect transition="in" filter="fade">
                                      <p:cBhvr>
                                        <p:cTn id="14" dur="500"/>
                                        <p:tgtEl>
                                          <p:spTgt spid="314"/>
                                        </p:tgtEl>
                                      </p:cBhvr>
                                    </p:animEffect>
                                  </p:childTnLst>
                                </p:cTn>
                              </p:par>
                              <p:par>
                                <p:cTn id="15" presetID="16" presetClass="entr" presetSubtype="37" fill="hold" nodeType="withEffect">
                                  <p:stCondLst>
                                    <p:cond delay="0"/>
                                  </p:stCondLst>
                                  <p:childTnLst>
                                    <p:set>
                                      <p:cBhvr>
                                        <p:cTn id="16" dur="1" fill="hold">
                                          <p:stCondLst>
                                            <p:cond delay="0"/>
                                          </p:stCondLst>
                                        </p:cTn>
                                        <p:tgtEl>
                                          <p:spTgt spid="316"/>
                                        </p:tgtEl>
                                        <p:attrNameLst>
                                          <p:attrName>style.visibility</p:attrName>
                                        </p:attrNameLst>
                                      </p:cBhvr>
                                      <p:to>
                                        <p:strVal val="visible"/>
                                      </p:to>
                                    </p:set>
                                    <p:animEffect transition="in" filter="barn(outVertical)">
                                      <p:cBhvr>
                                        <p:cTn id="17" dur="500"/>
                                        <p:tgtEl>
                                          <p:spTgt spid="3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1"/>
                                        </p:tgtEl>
                                        <p:attrNameLst>
                                          <p:attrName>style.visibility</p:attrName>
                                        </p:attrNameLst>
                                      </p:cBhvr>
                                      <p:to>
                                        <p:strVal val="visible"/>
                                      </p:to>
                                    </p:set>
                                    <p:animEffect transition="in" filter="fade">
                                      <p:cBhvr>
                                        <p:cTn id="20"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P spid="315" grpId="0"/>
      <p:bldP spid="2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FCDD4-1EDB-AD8B-777E-453C3DB1A79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F62933-E814-FAEC-D547-2F05310F747A}"/>
              </a:ext>
            </a:extLst>
          </p:cNvPr>
          <p:cNvSpPr>
            <a:spLocks noGrp="1"/>
          </p:cNvSpPr>
          <p:nvPr>
            <p:ph type="sldNum" sz="quarter" idx="12"/>
          </p:nvPr>
        </p:nvSpPr>
        <p:spPr>
          <a:xfrm>
            <a:off x="11355750" y="134406"/>
            <a:ext cx="821268"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A5DDAD3-E743-4B29-A948-63E93E36D1BF}" type="slidenum">
              <a:rPr kumimoji="0" lang="id-ID" sz="1200" b="1" i="0" u="none" strike="noStrike" kern="1200" cap="none" spc="0" normalizeH="0" baseline="0" noProof="0" smtClean="0">
                <a:ln>
                  <a:noFill/>
                </a:ln>
                <a:solidFill>
                  <a:srgbClr val="0A0A0A"/>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id-ID" sz="1200" b="1" i="0" u="none" strike="noStrike" kern="1200" cap="none" spc="0" normalizeH="0" baseline="0" noProof="0">
              <a:ln>
                <a:noFill/>
              </a:ln>
              <a:solidFill>
                <a:srgbClr val="0A0A0A"/>
              </a:solidFill>
              <a:effectLst/>
              <a:uLnTx/>
              <a:uFillTx/>
              <a:latin typeface="Calibri"/>
              <a:ea typeface="+mn-ea"/>
              <a:cs typeface="+mn-cs"/>
            </a:endParaRPr>
          </a:p>
        </p:txBody>
      </p:sp>
      <p:sp>
        <p:nvSpPr>
          <p:cNvPr id="3" name="TextBox 2">
            <a:extLst>
              <a:ext uri="{FF2B5EF4-FFF2-40B4-BE49-F238E27FC236}">
                <a16:creationId xmlns:a16="http://schemas.microsoft.com/office/drawing/2014/main" id="{558BA748-38F3-C703-488F-396CD42D9AA2}"/>
              </a:ext>
            </a:extLst>
          </p:cNvPr>
          <p:cNvSpPr txBox="1"/>
          <p:nvPr/>
        </p:nvSpPr>
        <p:spPr>
          <a:xfrm>
            <a:off x="4398733" y="379095"/>
            <a:ext cx="2916184" cy="523220"/>
          </a:xfrm>
          <a:prstGeom prst="rect">
            <a:avLst/>
          </a:prstGeom>
          <a:noFill/>
        </p:spPr>
        <p:txBody>
          <a:bodyPr wrap="none" lIns="91440" tIns="45720" rIns="91440" bIns="45720" rtlCol="0" anchor="t">
            <a:spAutoFit/>
          </a:bodyPr>
          <a:lstStyle/>
          <a:p>
            <a:pPr algn="ctr">
              <a:defRPr/>
            </a:pPr>
            <a:r>
              <a:rPr lang="fr-FR" sz="2800">
                <a:solidFill>
                  <a:srgbClr val="FFFFFF"/>
                </a:solidFill>
                <a:latin typeface="Raleway"/>
              </a:rPr>
              <a:t>Jonathan Schulz</a:t>
            </a:r>
            <a:endParaRPr lang="fr-FR" sz="2800" b="0" i="0" u="none" strike="noStrike" kern="1200" cap="none" spc="0" normalizeH="0" baseline="0" noProof="0">
              <a:ln>
                <a:noFill/>
              </a:ln>
              <a:solidFill>
                <a:srgbClr val="FFFFFF"/>
              </a:solidFill>
              <a:effectLst/>
              <a:uLnTx/>
              <a:uFillTx/>
              <a:latin typeface="Raleway"/>
            </a:endParaRPr>
          </a:p>
        </p:txBody>
      </p:sp>
      <p:sp>
        <p:nvSpPr>
          <p:cNvPr id="4" name="TextBox 3">
            <a:extLst>
              <a:ext uri="{FF2B5EF4-FFF2-40B4-BE49-F238E27FC236}">
                <a16:creationId xmlns:a16="http://schemas.microsoft.com/office/drawing/2014/main" id="{64DEEB5A-FC8A-6AC2-3ACC-8A3F2A34AB2E}"/>
              </a:ext>
            </a:extLst>
          </p:cNvPr>
          <p:cNvSpPr txBox="1"/>
          <p:nvPr/>
        </p:nvSpPr>
        <p:spPr>
          <a:xfrm>
            <a:off x="3260957" y="725793"/>
            <a:ext cx="5375275" cy="338554"/>
          </a:xfrm>
          <a:prstGeom prst="rect">
            <a:avLst/>
          </a:prstGeom>
          <a:noFill/>
        </p:spPr>
        <p:txBody>
          <a:bodyPr wrap="square" lIns="91440" tIns="45720" rIns="91440" bIns="45720" rtlCol="0" anchor="t">
            <a:spAutoFit/>
          </a:bodyPr>
          <a:lstStyle/>
          <a:p>
            <a:pPr algn="ctr">
              <a:defRPr/>
            </a:pPr>
            <a:r>
              <a:rPr lang="fr-FR" sz="1600" noProof="1">
                <a:solidFill>
                  <a:srgbClr val="D8D8D8"/>
                </a:solidFill>
                <a:latin typeface="Calibri Light"/>
                <a:ea typeface="Calibri Light"/>
                <a:cs typeface="Calibri Light"/>
              </a:rPr>
              <a:t>Consultant Power Platform</a:t>
            </a:r>
            <a:endParaRPr kumimoji="0" lang="id-ID" sz="1600" b="0" i="0" u="none" strike="noStrike" kern="1200" cap="none" spc="0" normalizeH="0" baseline="0" noProof="0">
              <a:ln>
                <a:noFill/>
              </a:ln>
              <a:solidFill>
                <a:srgbClr val="D8D8D8"/>
              </a:solidFill>
              <a:effectLst/>
              <a:uLnTx/>
              <a:uFillTx/>
              <a:latin typeface="Calibri Light"/>
              <a:ea typeface="Calibri Light"/>
              <a:cs typeface="Calibri Light"/>
            </a:endParaRPr>
          </a:p>
        </p:txBody>
      </p:sp>
      <p:grpSp>
        <p:nvGrpSpPr>
          <p:cNvPr id="5" name="Group 4">
            <a:extLst>
              <a:ext uri="{FF2B5EF4-FFF2-40B4-BE49-F238E27FC236}">
                <a16:creationId xmlns:a16="http://schemas.microsoft.com/office/drawing/2014/main" id="{1F2CAADD-64AD-3297-8A24-C1B66A3CB277}"/>
              </a:ext>
            </a:extLst>
          </p:cNvPr>
          <p:cNvGrpSpPr/>
          <p:nvPr/>
        </p:nvGrpSpPr>
        <p:grpSpPr>
          <a:xfrm>
            <a:off x="5239925" y="62687"/>
            <a:ext cx="1425895" cy="1376617"/>
            <a:chOff x="5314502" y="537541"/>
            <a:chExt cx="1425895" cy="1376617"/>
          </a:xfrm>
        </p:grpSpPr>
        <p:grpSp>
          <p:nvGrpSpPr>
            <p:cNvPr id="6" name="Group 5">
              <a:extLst>
                <a:ext uri="{FF2B5EF4-FFF2-40B4-BE49-F238E27FC236}">
                  <a16:creationId xmlns:a16="http://schemas.microsoft.com/office/drawing/2014/main" id="{566E8585-3795-037C-BCFD-13B715260825}"/>
                </a:ext>
              </a:extLst>
            </p:cNvPr>
            <p:cNvGrpSpPr/>
            <p:nvPr/>
          </p:nvGrpSpPr>
          <p:grpSpPr>
            <a:xfrm>
              <a:off x="5314502" y="537541"/>
              <a:ext cx="616898" cy="398711"/>
              <a:chOff x="7324056" y="694593"/>
              <a:chExt cx="616898" cy="398711"/>
            </a:xfrm>
          </p:grpSpPr>
          <p:sp>
            <p:nvSpPr>
              <p:cNvPr id="11" name="Freeform 23">
                <a:extLst>
                  <a:ext uri="{FF2B5EF4-FFF2-40B4-BE49-F238E27FC236}">
                    <a16:creationId xmlns:a16="http://schemas.microsoft.com/office/drawing/2014/main" id="{5E06A221-67AF-D9AA-D43A-FCE26D7DBC51}"/>
                  </a:ext>
                </a:extLst>
              </p:cNvPr>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2" name="Freeform 25">
                <a:extLst>
                  <a:ext uri="{FF2B5EF4-FFF2-40B4-BE49-F238E27FC236}">
                    <a16:creationId xmlns:a16="http://schemas.microsoft.com/office/drawing/2014/main" id="{38C42C16-56F5-F5E1-1C91-64A41B28CCA0}"/>
                  </a:ext>
                </a:extLst>
              </p:cNvPr>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reeform 27">
                <a:extLst>
                  <a:ext uri="{FF2B5EF4-FFF2-40B4-BE49-F238E27FC236}">
                    <a16:creationId xmlns:a16="http://schemas.microsoft.com/office/drawing/2014/main" id="{528C0574-DA2A-470D-25DF-A1173E7E8E60}"/>
                  </a:ext>
                </a:extLst>
              </p:cNvPr>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7" name="Group 6">
              <a:extLst>
                <a:ext uri="{FF2B5EF4-FFF2-40B4-BE49-F238E27FC236}">
                  <a16:creationId xmlns:a16="http://schemas.microsoft.com/office/drawing/2014/main" id="{854C2D83-53E5-5BF8-6C73-B53B041F56DF}"/>
                </a:ext>
              </a:extLst>
            </p:cNvPr>
            <p:cNvGrpSpPr/>
            <p:nvPr/>
          </p:nvGrpSpPr>
          <p:grpSpPr>
            <a:xfrm>
              <a:off x="6261313" y="1506868"/>
              <a:ext cx="479084" cy="407290"/>
              <a:chOff x="8086770" y="1485428"/>
              <a:chExt cx="479084" cy="407290"/>
            </a:xfrm>
          </p:grpSpPr>
          <p:sp>
            <p:nvSpPr>
              <p:cNvPr id="8" name="Freeform 24">
                <a:extLst>
                  <a:ext uri="{FF2B5EF4-FFF2-40B4-BE49-F238E27FC236}">
                    <a16:creationId xmlns:a16="http://schemas.microsoft.com/office/drawing/2014/main" id="{557D8118-1EC6-09A2-57DE-2C010BC00437}"/>
                  </a:ext>
                </a:extLst>
              </p:cNvPr>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Freeform 26">
                <a:extLst>
                  <a:ext uri="{FF2B5EF4-FFF2-40B4-BE49-F238E27FC236}">
                    <a16:creationId xmlns:a16="http://schemas.microsoft.com/office/drawing/2014/main" id="{3EBF186A-158B-8122-C76F-767D00443F88}"/>
                  </a:ext>
                </a:extLst>
              </p:cNvPr>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reeform 28">
                <a:extLst>
                  <a:ext uri="{FF2B5EF4-FFF2-40B4-BE49-F238E27FC236}">
                    <a16:creationId xmlns:a16="http://schemas.microsoft.com/office/drawing/2014/main" id="{39ABEA76-A7DA-7CDF-023A-28EFDD5AC752}"/>
                  </a:ext>
                </a:extLst>
              </p:cNvPr>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grpSp>
      <p:grpSp>
        <p:nvGrpSpPr>
          <p:cNvPr id="29" name="Groupe 28">
            <a:extLst>
              <a:ext uri="{FF2B5EF4-FFF2-40B4-BE49-F238E27FC236}">
                <a16:creationId xmlns:a16="http://schemas.microsoft.com/office/drawing/2014/main" id="{FE721861-5743-B9B7-8CA5-5A0F862BDE69}"/>
              </a:ext>
            </a:extLst>
          </p:cNvPr>
          <p:cNvGrpSpPr/>
          <p:nvPr/>
        </p:nvGrpSpPr>
        <p:grpSpPr>
          <a:xfrm>
            <a:off x="3815192" y="1205647"/>
            <a:ext cx="2087563" cy="369332"/>
            <a:chOff x="3826946" y="1775316"/>
            <a:chExt cx="2087563" cy="369332"/>
          </a:xfrm>
        </p:grpSpPr>
        <p:sp>
          <p:nvSpPr>
            <p:cNvPr id="21" name="TextBox 23">
              <a:extLst>
                <a:ext uri="{FF2B5EF4-FFF2-40B4-BE49-F238E27FC236}">
                  <a16:creationId xmlns:a16="http://schemas.microsoft.com/office/drawing/2014/main" id="{75C3AFB4-90B4-8DB4-B9A3-9638751C5471}"/>
                </a:ext>
              </a:extLst>
            </p:cNvPr>
            <p:cNvSpPr txBox="1"/>
            <p:nvPr/>
          </p:nvSpPr>
          <p:spPr>
            <a:xfrm>
              <a:off x="3826946" y="1775316"/>
              <a:ext cx="2087563"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Profil</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24" name="Straight Connector 23">
              <a:extLst>
                <a:ext uri="{FF2B5EF4-FFF2-40B4-BE49-F238E27FC236}">
                  <a16:creationId xmlns:a16="http://schemas.microsoft.com/office/drawing/2014/main" id="{58908A0B-7F13-F42D-323B-23EF8B64B7DD}"/>
                </a:ext>
              </a:extLst>
            </p:cNvPr>
            <p:cNvCxnSpPr>
              <a:cxnSpLocks/>
            </p:cNvCxnSpPr>
            <p:nvPr/>
          </p:nvCxnSpPr>
          <p:spPr>
            <a:xfrm>
              <a:off x="3826946" y="2126694"/>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59A78290-9D37-3282-40FA-F03844DA0F06}"/>
              </a:ext>
            </a:extLst>
          </p:cNvPr>
          <p:cNvSpPr/>
          <p:nvPr/>
        </p:nvSpPr>
        <p:spPr>
          <a:xfrm>
            <a:off x="3815192" y="1616938"/>
            <a:ext cx="3700355" cy="461665"/>
          </a:xfrm>
          <a:prstGeom prst="rect">
            <a:avLst/>
          </a:prstGeom>
        </p:spPr>
        <p:txBody>
          <a:bodyPr wrap="square" lIns="91440" tIns="45720" rIns="91440" bIns="45720" anchor="t">
            <a:spAutoFit/>
          </a:bodyPr>
          <a:lstStyle/>
          <a:p>
            <a:pPr lvl="0" algn="just">
              <a:defRPr/>
            </a:pPr>
            <a:endParaRPr lang="fr-FR" sz="1200">
              <a:solidFill>
                <a:srgbClr val="FFFFFF"/>
              </a:solidFill>
            </a:endParaRPr>
          </a:p>
          <a:p>
            <a:pPr lvl="0" algn="just">
              <a:defRPr/>
            </a:pPr>
            <a:endParaRPr lang="fr-FR" sz="1200">
              <a:solidFill>
                <a:srgbClr val="FFFFFF"/>
              </a:solidFill>
            </a:endParaRPr>
          </a:p>
        </p:txBody>
      </p:sp>
      <p:sp>
        <p:nvSpPr>
          <p:cNvPr id="25" name="TextBox 23">
            <a:extLst>
              <a:ext uri="{FF2B5EF4-FFF2-40B4-BE49-F238E27FC236}">
                <a16:creationId xmlns:a16="http://schemas.microsoft.com/office/drawing/2014/main" id="{12FD6016-EE0B-0BA6-2A11-1A30E143029B}"/>
              </a:ext>
            </a:extLst>
          </p:cNvPr>
          <p:cNvSpPr txBox="1"/>
          <p:nvPr/>
        </p:nvSpPr>
        <p:spPr>
          <a:xfrm>
            <a:off x="3788466" y="4307126"/>
            <a:ext cx="3433589"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Certifications &amp; diplômes</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26" name="Straight Connector 25">
            <a:extLst>
              <a:ext uri="{FF2B5EF4-FFF2-40B4-BE49-F238E27FC236}">
                <a16:creationId xmlns:a16="http://schemas.microsoft.com/office/drawing/2014/main" id="{3C4FCAC2-272C-5842-699A-F47A068F41BF}"/>
              </a:ext>
            </a:extLst>
          </p:cNvPr>
          <p:cNvCxnSpPr/>
          <p:nvPr/>
        </p:nvCxnSpPr>
        <p:spPr>
          <a:xfrm>
            <a:off x="3838990" y="4216537"/>
            <a:ext cx="19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3">
            <a:extLst>
              <a:ext uri="{FF2B5EF4-FFF2-40B4-BE49-F238E27FC236}">
                <a16:creationId xmlns:a16="http://schemas.microsoft.com/office/drawing/2014/main" id="{A422344D-07A4-C376-BFA3-3189DD588168}"/>
              </a:ext>
            </a:extLst>
          </p:cNvPr>
          <p:cNvSpPr txBox="1"/>
          <p:nvPr/>
        </p:nvSpPr>
        <p:spPr>
          <a:xfrm>
            <a:off x="654444" y="4601287"/>
            <a:ext cx="2931182" cy="369332"/>
          </a:xfrm>
          <a:prstGeom prst="rect">
            <a:avLst/>
          </a:prstGeom>
          <a:noFill/>
        </p:spPr>
        <p:txBody>
          <a:bodyPr wrap="square" lIns="91440" tIns="45720" rIns="91440" bIns="45720" rtlCol="0" anchor="t">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b="1">
                <a:solidFill>
                  <a:srgbClr val="FFFFFF"/>
                </a:solidFill>
                <a:latin typeface="Raleway"/>
              </a:rPr>
              <a:t>Jonathan Schulz</a:t>
            </a:r>
            <a:endParaRPr lang="fr-FR" sz="1800" b="1" i="0" u="none" strike="noStrike" kern="1200" cap="none" spc="0" normalizeH="0" baseline="0" noProof="0">
              <a:ln>
                <a:noFill/>
              </a:ln>
              <a:solidFill>
                <a:srgbClr val="FFFFFF"/>
              </a:solidFill>
              <a:effectLst/>
              <a:uLnTx/>
              <a:uFillTx/>
              <a:latin typeface="Raleway" panose="020B0003030101060003" pitchFamily="34" charset="0"/>
            </a:endParaRPr>
          </a:p>
        </p:txBody>
      </p:sp>
      <p:sp>
        <p:nvSpPr>
          <p:cNvPr id="28" name="TextBox 23">
            <a:extLst>
              <a:ext uri="{FF2B5EF4-FFF2-40B4-BE49-F238E27FC236}">
                <a16:creationId xmlns:a16="http://schemas.microsoft.com/office/drawing/2014/main" id="{37DEB772-5716-51A3-BE1A-E8B5D8A34ABB}"/>
              </a:ext>
            </a:extLst>
          </p:cNvPr>
          <p:cNvSpPr txBox="1"/>
          <p:nvPr/>
        </p:nvSpPr>
        <p:spPr>
          <a:xfrm>
            <a:off x="654444" y="4202117"/>
            <a:ext cx="2931182" cy="307777"/>
          </a:xfrm>
          <a:prstGeom prst="rect">
            <a:avLst/>
          </a:prstGeom>
          <a:solidFill>
            <a:schemeClr val="accent1"/>
          </a:solidFill>
        </p:spPr>
        <p:txBody>
          <a:bodyPr wrap="square" lIns="91440" tIns="45720" rIns="91440" bIns="45720" rtlCol="0" anchor="t">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1400" b="1">
                <a:solidFill>
                  <a:srgbClr val="0A0A0A"/>
                </a:solidFill>
                <a:latin typeface="Raleway"/>
              </a:rPr>
              <a:t>Consultant Power Platform</a:t>
            </a:r>
            <a:endParaRPr lang="fr-FR" sz="1400" i="0" u="none" strike="noStrike" kern="1200" cap="none" spc="0" normalizeH="0" baseline="0" noProof="0" err="1">
              <a:ln>
                <a:noFill/>
              </a:ln>
              <a:solidFill>
                <a:srgbClr val="0A0A0A"/>
              </a:solidFill>
              <a:effectLst/>
              <a:uLnTx/>
              <a:uFillTx/>
              <a:latin typeface="Segoe UI"/>
              <a:cs typeface="Segoe UI"/>
            </a:endParaRPr>
          </a:p>
        </p:txBody>
      </p:sp>
      <p:grpSp>
        <p:nvGrpSpPr>
          <p:cNvPr id="30" name="Groupe 29">
            <a:extLst>
              <a:ext uri="{FF2B5EF4-FFF2-40B4-BE49-F238E27FC236}">
                <a16:creationId xmlns:a16="http://schemas.microsoft.com/office/drawing/2014/main" id="{D10EDE95-DCC3-8D57-F909-A2C6D4C867A2}"/>
              </a:ext>
            </a:extLst>
          </p:cNvPr>
          <p:cNvGrpSpPr/>
          <p:nvPr/>
        </p:nvGrpSpPr>
        <p:grpSpPr>
          <a:xfrm>
            <a:off x="7644895" y="1520120"/>
            <a:ext cx="3292916" cy="369332"/>
            <a:chOff x="7650067" y="1987099"/>
            <a:chExt cx="3292916" cy="369332"/>
          </a:xfrm>
        </p:grpSpPr>
        <p:sp>
          <p:nvSpPr>
            <p:cNvPr id="58" name="TextBox 23">
              <a:extLst>
                <a:ext uri="{FF2B5EF4-FFF2-40B4-BE49-F238E27FC236}">
                  <a16:creationId xmlns:a16="http://schemas.microsoft.com/office/drawing/2014/main" id="{6F6DB804-55BD-81DC-1DEB-7B3D2B8E633B}"/>
                </a:ext>
              </a:extLst>
            </p:cNvPr>
            <p:cNvSpPr txBox="1"/>
            <p:nvPr/>
          </p:nvSpPr>
          <p:spPr>
            <a:xfrm>
              <a:off x="7650067" y="1987099"/>
              <a:ext cx="3292916" cy="36933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rPr>
                <a:t>Compétences techniques</a:t>
              </a:r>
              <a:endParaRPr kumimoji="0" lang="id-ID" sz="1800" b="1" i="0" u="none" strike="noStrike" kern="1200" cap="none" spc="0" normalizeH="0" baseline="0" noProof="0">
                <a:ln>
                  <a:noFill/>
                </a:ln>
                <a:solidFill>
                  <a:srgbClr val="FFFFFF"/>
                </a:solidFill>
                <a:effectLst/>
                <a:uLnTx/>
                <a:uFillTx/>
                <a:latin typeface="Raleway" panose="020B0003030101060003" pitchFamily="34" charset="0"/>
                <a:ea typeface="+mn-ea"/>
                <a:cs typeface="+mn-cs"/>
              </a:endParaRPr>
            </a:p>
          </p:txBody>
        </p:sp>
        <p:cxnSp>
          <p:nvCxnSpPr>
            <p:cNvPr id="59" name="Straight Connector 58">
              <a:extLst>
                <a:ext uri="{FF2B5EF4-FFF2-40B4-BE49-F238E27FC236}">
                  <a16:creationId xmlns:a16="http://schemas.microsoft.com/office/drawing/2014/main" id="{BD38DD44-EC1D-288E-A962-81FF6344C554}"/>
                </a:ext>
              </a:extLst>
            </p:cNvPr>
            <p:cNvCxnSpPr>
              <a:cxnSpLocks/>
            </p:cNvCxnSpPr>
            <p:nvPr/>
          </p:nvCxnSpPr>
          <p:spPr>
            <a:xfrm>
              <a:off x="7769859" y="2333787"/>
              <a:ext cx="21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 name="Groupe 22">
            <a:extLst>
              <a:ext uri="{FF2B5EF4-FFF2-40B4-BE49-F238E27FC236}">
                <a16:creationId xmlns:a16="http://schemas.microsoft.com/office/drawing/2014/main" id="{D3AA4980-ED14-4B45-1CE2-4673253A84F1}"/>
              </a:ext>
            </a:extLst>
          </p:cNvPr>
          <p:cNvGrpSpPr/>
          <p:nvPr/>
        </p:nvGrpSpPr>
        <p:grpSpPr>
          <a:xfrm>
            <a:off x="7662425" y="1975621"/>
            <a:ext cx="3623658" cy="541828"/>
            <a:chOff x="7644894" y="2419975"/>
            <a:chExt cx="3623658" cy="541828"/>
          </a:xfrm>
        </p:grpSpPr>
        <p:sp>
          <p:nvSpPr>
            <p:cNvPr id="60" name="Rounded Rectangle 59">
              <a:extLst>
                <a:ext uri="{FF2B5EF4-FFF2-40B4-BE49-F238E27FC236}">
                  <a16:creationId xmlns:a16="http://schemas.microsoft.com/office/drawing/2014/main" id="{157FCA0F-6442-B45F-1573-41660C64DDC7}"/>
                </a:ext>
              </a:extLst>
            </p:cNvPr>
            <p:cNvSpPr/>
            <p:nvPr/>
          </p:nvSpPr>
          <p:spPr>
            <a:xfrm>
              <a:off x="7704552" y="2781803"/>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1" name="Rounded Rectangle 60">
              <a:extLst>
                <a:ext uri="{FF2B5EF4-FFF2-40B4-BE49-F238E27FC236}">
                  <a16:creationId xmlns:a16="http://schemas.microsoft.com/office/drawing/2014/main" id="{7AB96F59-EA35-E4BC-C48A-74EED2B80390}"/>
                </a:ext>
              </a:extLst>
            </p:cNvPr>
            <p:cNvSpPr/>
            <p:nvPr/>
          </p:nvSpPr>
          <p:spPr>
            <a:xfrm>
              <a:off x="7715595" y="2792846"/>
              <a:ext cx="2222747" cy="16716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68" name="Content Placeholder 2">
              <a:extLst>
                <a:ext uri="{FF2B5EF4-FFF2-40B4-BE49-F238E27FC236}">
                  <a16:creationId xmlns:a16="http://schemas.microsoft.com/office/drawing/2014/main" id="{2EDCCE70-6C19-FE46-5C60-D38F16BBF1BD}"/>
                </a:ext>
              </a:extLst>
            </p:cNvPr>
            <p:cNvSpPr txBox="1">
              <a:spLocks/>
            </p:cNvSpPr>
            <p:nvPr/>
          </p:nvSpPr>
          <p:spPr>
            <a:xfrm>
              <a:off x="7644894" y="2460451"/>
              <a:ext cx="2324909"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Power BI</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3" name="Freeform 72">
              <a:extLst>
                <a:ext uri="{FF2B5EF4-FFF2-40B4-BE49-F238E27FC236}">
                  <a16:creationId xmlns:a16="http://schemas.microsoft.com/office/drawing/2014/main" id="{F722ED20-133B-E61C-992F-25E685DF1D6B}"/>
                </a:ext>
              </a:extLst>
            </p:cNvPr>
            <p:cNvSpPr/>
            <p:nvPr/>
          </p:nvSpPr>
          <p:spPr>
            <a:xfrm flipV="1">
              <a:off x="9723383" y="2419975"/>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pic>
        <p:nvPicPr>
          <p:cNvPr id="75" name="Picture 2" descr="Résultat de recherche d'images pour &quot;Logo Transparent Linkedin&quot;">
            <a:hlinkClick r:id="rId3"/>
            <a:extLst>
              <a:ext uri="{FF2B5EF4-FFF2-40B4-BE49-F238E27FC236}">
                <a16:creationId xmlns:a16="http://schemas.microsoft.com/office/drawing/2014/main" id="{50A78B81-43C6-73E2-30D1-6F45B7BD73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2723" y="5023168"/>
            <a:ext cx="296427" cy="29642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e 17">
            <a:extLst>
              <a:ext uri="{FF2B5EF4-FFF2-40B4-BE49-F238E27FC236}">
                <a16:creationId xmlns:a16="http://schemas.microsoft.com/office/drawing/2014/main" id="{E79C32C6-50F6-8014-B4C7-8DB1ACE71E75}"/>
              </a:ext>
            </a:extLst>
          </p:cNvPr>
          <p:cNvGrpSpPr/>
          <p:nvPr/>
        </p:nvGrpSpPr>
        <p:grpSpPr>
          <a:xfrm>
            <a:off x="7686851" y="3536454"/>
            <a:ext cx="3648082" cy="576750"/>
            <a:chOff x="7619213" y="6096789"/>
            <a:chExt cx="3623657" cy="576750"/>
          </a:xfrm>
        </p:grpSpPr>
        <p:sp>
          <p:nvSpPr>
            <p:cNvPr id="105" name="Content Placeholder 2">
              <a:extLst>
                <a:ext uri="{FF2B5EF4-FFF2-40B4-BE49-F238E27FC236}">
                  <a16:creationId xmlns:a16="http://schemas.microsoft.com/office/drawing/2014/main" id="{9F889873-90D2-71DF-4FDC-2780B4D74BAE}"/>
                </a:ext>
              </a:extLst>
            </p:cNvPr>
            <p:cNvSpPr txBox="1">
              <a:spLocks/>
            </p:cNvSpPr>
            <p:nvPr/>
          </p:nvSpPr>
          <p:spPr>
            <a:xfrm>
              <a:off x="7619213" y="6141892"/>
              <a:ext cx="3169303" cy="307777"/>
            </a:xfrm>
            <a:prstGeom prst="rect">
              <a:avLst/>
            </a:prstGeom>
          </p:spPr>
          <p:txBody>
            <a:bodyPr vert="horz" wrap="square" lIns="91440" tIns="45720" rIns="91440" bIns="45720" rtlCol="0" anchor="t">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fr-FR">
                  <a:solidFill>
                    <a:srgbClr val="D8D8D8"/>
                  </a:solidFill>
                  <a:latin typeface="Raleway"/>
                </a:rPr>
                <a:t>Power Apps</a:t>
              </a:r>
              <a:endParaRPr lang="fr-FR" sz="1400" b="0" i="0" u="none" strike="noStrike" kern="1200" cap="none" spc="0" normalizeH="0" baseline="0" noProof="0">
                <a:ln>
                  <a:noFill/>
                </a:ln>
                <a:solidFill>
                  <a:srgbClr val="D8D8D8"/>
                </a:solidFill>
                <a:effectLst/>
                <a:uLnTx/>
                <a:uFillTx/>
                <a:latin typeface="Raleway"/>
              </a:endParaRPr>
            </a:p>
          </p:txBody>
        </p:sp>
        <p:sp>
          <p:nvSpPr>
            <p:cNvPr id="106" name="Rounded Rectangle 65">
              <a:extLst>
                <a:ext uri="{FF2B5EF4-FFF2-40B4-BE49-F238E27FC236}">
                  <a16:creationId xmlns:a16="http://schemas.microsoft.com/office/drawing/2014/main" id="{E131AC28-1A33-52D3-7B69-B3CFD5F63385}"/>
                </a:ext>
              </a:extLst>
            </p:cNvPr>
            <p:cNvSpPr/>
            <p:nvPr/>
          </p:nvSpPr>
          <p:spPr>
            <a:xfrm>
              <a:off x="7678870" y="6485457"/>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07" name="Rounded Rectangle 66">
              <a:extLst>
                <a:ext uri="{FF2B5EF4-FFF2-40B4-BE49-F238E27FC236}">
                  <a16:creationId xmlns:a16="http://schemas.microsoft.com/office/drawing/2014/main" id="{35DE3A80-945C-85B8-64D0-831534E89078}"/>
                </a:ext>
              </a:extLst>
            </p:cNvPr>
            <p:cNvSpPr/>
            <p:nvPr/>
          </p:nvSpPr>
          <p:spPr>
            <a:xfrm>
              <a:off x="7667901" y="6474411"/>
              <a:ext cx="2952346" cy="199128"/>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nvGrpSpPr>
            <p:cNvPr id="108" name="Group 89">
              <a:extLst>
                <a:ext uri="{FF2B5EF4-FFF2-40B4-BE49-F238E27FC236}">
                  <a16:creationId xmlns:a16="http://schemas.microsoft.com/office/drawing/2014/main" id="{8F02CA3E-C33C-33D8-23EC-52B3780DECBE}"/>
                </a:ext>
              </a:extLst>
            </p:cNvPr>
            <p:cNvGrpSpPr/>
            <p:nvPr/>
          </p:nvGrpSpPr>
          <p:grpSpPr>
            <a:xfrm>
              <a:off x="10397291" y="6096789"/>
              <a:ext cx="443160" cy="299015"/>
              <a:chOff x="9592176" y="4233850"/>
              <a:chExt cx="443160" cy="299015"/>
            </a:xfrm>
          </p:grpSpPr>
          <p:sp>
            <p:nvSpPr>
              <p:cNvPr id="109" name="Freeform 81">
                <a:extLst>
                  <a:ext uri="{FF2B5EF4-FFF2-40B4-BE49-F238E27FC236}">
                    <a16:creationId xmlns:a16="http://schemas.microsoft.com/office/drawing/2014/main" id="{DC076B14-7857-2AE6-7E4E-D35E3EFE11BE}"/>
                  </a:ext>
                </a:extLst>
              </p:cNvPr>
              <p:cNvSpPr/>
              <p:nvPr/>
            </p:nvSpPr>
            <p:spPr>
              <a:xfrm flipV="1">
                <a:off x="9609950" y="4241065"/>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110" name="TextBox 82">
                <a:extLst>
                  <a:ext uri="{FF2B5EF4-FFF2-40B4-BE49-F238E27FC236}">
                    <a16:creationId xmlns:a16="http://schemas.microsoft.com/office/drawing/2014/main" id="{E471B4E7-5292-10CA-4662-3E70A967E459}"/>
                  </a:ext>
                </a:extLst>
              </p:cNvPr>
              <p:cNvSpPr txBox="1"/>
              <p:nvPr/>
            </p:nvSpPr>
            <p:spPr>
              <a:xfrm>
                <a:off x="9592176" y="4233850"/>
                <a:ext cx="443160" cy="26161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A0A0A"/>
                    </a:solidFill>
                    <a:latin typeface="Calibri"/>
                  </a:rPr>
                  <a:t>80</a:t>
                </a:r>
                <a:r>
                  <a:rPr kumimoji="0" lang="fr-FR" sz="1100" b="1" i="0" u="none" strike="noStrike" kern="1200" cap="none" spc="0" normalizeH="0" baseline="0" noProof="0">
                    <a:ln>
                      <a:noFill/>
                    </a:ln>
                    <a:solidFill>
                      <a:srgbClr val="0A0A0A"/>
                    </a:solidFill>
                    <a:effectLst/>
                    <a:uLnTx/>
                    <a:uFillTx/>
                    <a:latin typeface="Calibri"/>
                    <a:ea typeface="+mn-ea"/>
                    <a:cs typeface="+mn-cs"/>
                  </a:rPr>
                  <a:t>%</a:t>
                </a:r>
                <a:endParaRPr kumimoji="0" lang="en-US" sz="1100" b="1" i="0" u="none" strike="noStrike" kern="1200" cap="none" spc="0" normalizeH="0" baseline="0" noProof="0">
                  <a:ln>
                    <a:noFill/>
                  </a:ln>
                  <a:solidFill>
                    <a:srgbClr val="0A0A0A"/>
                  </a:solidFill>
                  <a:effectLst/>
                  <a:uLnTx/>
                  <a:uFillTx/>
                  <a:latin typeface="Calibri"/>
                  <a:ea typeface="+mn-ea"/>
                  <a:cs typeface="+mn-cs"/>
                </a:endParaRPr>
              </a:p>
            </p:txBody>
          </p:sp>
        </p:grpSp>
      </p:grpSp>
      <p:sp>
        <p:nvSpPr>
          <p:cNvPr id="78" name="TextBox 73">
            <a:extLst>
              <a:ext uri="{FF2B5EF4-FFF2-40B4-BE49-F238E27FC236}">
                <a16:creationId xmlns:a16="http://schemas.microsoft.com/office/drawing/2014/main" id="{483A7B32-426D-3E7E-F122-46D5B5673325}"/>
              </a:ext>
            </a:extLst>
          </p:cNvPr>
          <p:cNvSpPr txBox="1"/>
          <p:nvPr/>
        </p:nvSpPr>
        <p:spPr>
          <a:xfrm>
            <a:off x="9740913" y="1976953"/>
            <a:ext cx="443160" cy="26161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A0A0A"/>
                </a:solidFill>
                <a:latin typeface="Calibri"/>
              </a:rPr>
              <a:t>60</a:t>
            </a:r>
            <a:r>
              <a:rPr kumimoji="0" lang="en-US" sz="1100" b="1" i="0" u="none" strike="noStrike" kern="1200" cap="none" spc="0" normalizeH="0" baseline="0" noProof="0">
                <a:ln>
                  <a:noFill/>
                </a:ln>
                <a:solidFill>
                  <a:srgbClr val="0A0A0A"/>
                </a:solidFill>
                <a:effectLst/>
                <a:uLnTx/>
                <a:uFillTx/>
                <a:latin typeface="Calibri"/>
                <a:ea typeface="+mn-ea"/>
                <a:cs typeface="+mn-cs"/>
              </a:rPr>
              <a:t>%</a:t>
            </a:r>
          </a:p>
        </p:txBody>
      </p:sp>
      <p:grpSp>
        <p:nvGrpSpPr>
          <p:cNvPr id="19" name="Groupe 18">
            <a:extLst>
              <a:ext uri="{FF2B5EF4-FFF2-40B4-BE49-F238E27FC236}">
                <a16:creationId xmlns:a16="http://schemas.microsoft.com/office/drawing/2014/main" id="{0240DCB4-B90C-B019-450D-1A2383EDA503}"/>
              </a:ext>
            </a:extLst>
          </p:cNvPr>
          <p:cNvGrpSpPr/>
          <p:nvPr/>
        </p:nvGrpSpPr>
        <p:grpSpPr>
          <a:xfrm>
            <a:off x="3593519" y="4766272"/>
            <a:ext cx="4068906" cy="579729"/>
            <a:chOff x="3593519" y="5131989"/>
            <a:chExt cx="4068906" cy="579729"/>
          </a:xfrm>
        </p:grpSpPr>
        <p:sp>
          <p:nvSpPr>
            <p:cNvPr id="37" name="Content Placeholder 19">
              <a:extLst>
                <a:ext uri="{FF2B5EF4-FFF2-40B4-BE49-F238E27FC236}">
                  <a16:creationId xmlns:a16="http://schemas.microsoft.com/office/drawing/2014/main" id="{A1C53501-2207-A15B-C218-4EC61EFDFE03}"/>
                </a:ext>
              </a:extLst>
            </p:cNvPr>
            <p:cNvSpPr txBox="1">
              <a:spLocks/>
            </p:cNvSpPr>
            <p:nvPr/>
          </p:nvSpPr>
          <p:spPr>
            <a:xfrm>
              <a:off x="4083650" y="5139200"/>
              <a:ext cx="3578775" cy="57251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fr-FR" sz="1200" b="1">
                  <a:solidFill>
                    <a:srgbClr val="FFFFFF"/>
                  </a:solidFill>
                  <a:latin typeface="Calibri"/>
                  <a:ea typeface="Calibri"/>
                  <a:cs typeface="Calibri"/>
                </a:rPr>
                <a:t>Autodidacte</a:t>
              </a:r>
            </a:p>
          </p:txBody>
        </p:sp>
        <p:pic>
          <p:nvPicPr>
            <p:cNvPr id="72" name="Espace réservé pour une image  11">
              <a:extLst>
                <a:ext uri="{FF2B5EF4-FFF2-40B4-BE49-F238E27FC236}">
                  <a16:creationId xmlns:a16="http://schemas.microsoft.com/office/drawing/2014/main" id="{39D3BA4E-693B-D907-863B-74D8A22F509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3593519" y="5131989"/>
              <a:ext cx="408693" cy="408693"/>
            </a:xfrm>
            <a:prstGeom prst="rect">
              <a:avLst/>
            </a:prstGeom>
          </p:spPr>
        </p:pic>
      </p:grpSp>
      <p:sp>
        <p:nvSpPr>
          <p:cNvPr id="44" name="Rounded Rectangle 65">
            <a:extLst>
              <a:ext uri="{FF2B5EF4-FFF2-40B4-BE49-F238E27FC236}">
                <a16:creationId xmlns:a16="http://schemas.microsoft.com/office/drawing/2014/main" id="{B505906F-2023-6E46-1744-A9EA65D3481E}"/>
              </a:ext>
            </a:extLst>
          </p:cNvPr>
          <p:cNvSpPr/>
          <p:nvPr/>
        </p:nvSpPr>
        <p:spPr>
          <a:xfrm>
            <a:off x="7729023" y="3106085"/>
            <a:ext cx="3588023"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66">
            <a:extLst>
              <a:ext uri="{FF2B5EF4-FFF2-40B4-BE49-F238E27FC236}">
                <a16:creationId xmlns:a16="http://schemas.microsoft.com/office/drawing/2014/main" id="{098BD226-A402-C2DA-E36D-BE2AEDA3D1DE}"/>
              </a:ext>
            </a:extLst>
          </p:cNvPr>
          <p:cNvSpPr/>
          <p:nvPr/>
        </p:nvSpPr>
        <p:spPr>
          <a:xfrm>
            <a:off x="7695895" y="3086369"/>
            <a:ext cx="1841611" cy="2213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ontent Placeholder 2">
            <a:extLst>
              <a:ext uri="{FF2B5EF4-FFF2-40B4-BE49-F238E27FC236}">
                <a16:creationId xmlns:a16="http://schemas.microsoft.com/office/drawing/2014/main" id="{773E3033-A3CC-474A-EA67-1530BCF75E12}"/>
              </a:ext>
            </a:extLst>
          </p:cNvPr>
          <p:cNvSpPr txBox="1">
            <a:spLocks/>
          </p:cNvSpPr>
          <p:nvPr/>
        </p:nvSpPr>
        <p:spPr>
          <a:xfrm>
            <a:off x="7669366" y="2802519"/>
            <a:ext cx="2922061"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a:solidFill>
                  <a:schemeClr val="tx2"/>
                </a:solidFill>
                <a:latin typeface="+mj-lt"/>
              </a:rPr>
              <a:t>DAX</a:t>
            </a:r>
            <a:endParaRPr lang="en-US">
              <a:solidFill>
                <a:schemeClr val="tx2"/>
              </a:solidFill>
              <a:latin typeface="+mj-lt"/>
            </a:endParaRPr>
          </a:p>
        </p:txBody>
      </p:sp>
      <p:grpSp>
        <p:nvGrpSpPr>
          <p:cNvPr id="48" name="Group 89">
            <a:extLst>
              <a:ext uri="{FF2B5EF4-FFF2-40B4-BE49-F238E27FC236}">
                <a16:creationId xmlns:a16="http://schemas.microsoft.com/office/drawing/2014/main" id="{3D089207-AFF4-987C-A3B3-D978895C31FD}"/>
              </a:ext>
            </a:extLst>
          </p:cNvPr>
          <p:cNvGrpSpPr/>
          <p:nvPr/>
        </p:nvGrpSpPr>
        <p:grpSpPr>
          <a:xfrm>
            <a:off x="9271123" y="2769385"/>
            <a:ext cx="538271" cy="318259"/>
            <a:chOff x="8855681" y="4246841"/>
            <a:chExt cx="604347" cy="318259"/>
          </a:xfrm>
        </p:grpSpPr>
        <p:sp>
          <p:nvSpPr>
            <p:cNvPr id="49" name="Freeform 81">
              <a:extLst>
                <a:ext uri="{FF2B5EF4-FFF2-40B4-BE49-F238E27FC236}">
                  <a16:creationId xmlns:a16="http://schemas.microsoft.com/office/drawing/2014/main" id="{ED38354C-00FF-843E-4FFC-E85F8568621E}"/>
                </a:ext>
              </a:extLst>
            </p:cNvPr>
            <p:cNvSpPr/>
            <p:nvPr/>
          </p:nvSpPr>
          <p:spPr>
            <a:xfrm flipV="1">
              <a:off x="8932824" y="4273300"/>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TextBox 82">
              <a:extLst>
                <a:ext uri="{FF2B5EF4-FFF2-40B4-BE49-F238E27FC236}">
                  <a16:creationId xmlns:a16="http://schemas.microsoft.com/office/drawing/2014/main" id="{ADA4040C-D84A-3AB3-69A3-84DCF88EAF8F}"/>
                </a:ext>
              </a:extLst>
            </p:cNvPr>
            <p:cNvSpPr txBox="1"/>
            <p:nvPr/>
          </p:nvSpPr>
          <p:spPr>
            <a:xfrm>
              <a:off x="8855681" y="4246841"/>
              <a:ext cx="604347" cy="261610"/>
            </a:xfrm>
            <a:prstGeom prst="rect">
              <a:avLst/>
            </a:prstGeom>
            <a:noFill/>
          </p:spPr>
          <p:txBody>
            <a:bodyPr wrap="square" lIns="91440" tIns="45720" rIns="91440" bIns="45720" rtlCol="0" anchor="t">
              <a:spAutoFit/>
            </a:bodyPr>
            <a:lstStyle/>
            <a:p>
              <a:pPr algn="ctr"/>
              <a:r>
                <a:rPr lang="en-US" sz="1100" b="1">
                  <a:solidFill>
                    <a:schemeClr val="bg1"/>
                  </a:solidFill>
                </a:rPr>
                <a:t>50%</a:t>
              </a:r>
            </a:p>
          </p:txBody>
        </p:sp>
      </p:grpSp>
      <p:grpSp>
        <p:nvGrpSpPr>
          <p:cNvPr id="39" name="Groupe 38">
            <a:extLst>
              <a:ext uri="{FF2B5EF4-FFF2-40B4-BE49-F238E27FC236}">
                <a16:creationId xmlns:a16="http://schemas.microsoft.com/office/drawing/2014/main" id="{1AD7D9B3-07A8-F240-7C8C-DD7E4E632807}"/>
              </a:ext>
            </a:extLst>
          </p:cNvPr>
          <p:cNvGrpSpPr/>
          <p:nvPr/>
        </p:nvGrpSpPr>
        <p:grpSpPr>
          <a:xfrm>
            <a:off x="7662424" y="5208516"/>
            <a:ext cx="3648083" cy="517048"/>
            <a:chOff x="7644894" y="3675606"/>
            <a:chExt cx="3623658" cy="517048"/>
          </a:xfrm>
        </p:grpSpPr>
        <p:sp>
          <p:nvSpPr>
            <p:cNvPr id="40" name="Rounded Rectangle 63">
              <a:extLst>
                <a:ext uri="{FF2B5EF4-FFF2-40B4-BE49-F238E27FC236}">
                  <a16:creationId xmlns:a16="http://schemas.microsoft.com/office/drawing/2014/main" id="{E6F60F8E-2CD6-AF50-B4E5-6EC8758FBE93}"/>
                </a:ext>
              </a:extLst>
            </p:cNvPr>
            <p:cNvSpPr/>
            <p:nvPr/>
          </p:nvSpPr>
          <p:spPr>
            <a:xfrm>
              <a:off x="7704552" y="4005106"/>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41" name="Rounded Rectangle 64">
              <a:extLst>
                <a:ext uri="{FF2B5EF4-FFF2-40B4-BE49-F238E27FC236}">
                  <a16:creationId xmlns:a16="http://schemas.microsoft.com/office/drawing/2014/main" id="{33B4FB9E-7AB8-A84D-1E62-B6465E33A553}"/>
                </a:ext>
              </a:extLst>
            </p:cNvPr>
            <p:cNvSpPr/>
            <p:nvPr/>
          </p:nvSpPr>
          <p:spPr>
            <a:xfrm>
              <a:off x="7704552" y="3938845"/>
              <a:ext cx="2567761" cy="253809"/>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42" name="Content Placeholder 2">
              <a:extLst>
                <a:ext uri="{FF2B5EF4-FFF2-40B4-BE49-F238E27FC236}">
                  <a16:creationId xmlns:a16="http://schemas.microsoft.com/office/drawing/2014/main" id="{D928A62E-6EF3-C359-A4F5-6C3FE69DBCF4}"/>
                </a:ext>
              </a:extLst>
            </p:cNvPr>
            <p:cNvSpPr txBox="1">
              <a:spLocks/>
            </p:cNvSpPr>
            <p:nvPr/>
          </p:nvSpPr>
          <p:spPr>
            <a:xfrm>
              <a:off x="7644894" y="3689780"/>
              <a:ext cx="2955807" cy="307777"/>
            </a:xfrm>
            <a:prstGeom prst="rect">
              <a:avLst/>
            </a:prstGeom>
          </p:spPr>
          <p:txBody>
            <a:bodyPr vert="horz" wrap="square" lIns="91440" tIns="45720" rIns="91440" bIns="45720" rtlCol="0" anchor="t">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fr-FR">
                  <a:solidFill>
                    <a:srgbClr val="D8D8D8"/>
                  </a:solidFill>
                  <a:latin typeface="Raleway"/>
                </a:rPr>
                <a:t>Power Automate</a:t>
              </a:r>
              <a:endParaRPr lang="fr-FR" sz="1400" b="0" i="0" u="none" strike="noStrike" kern="1200" cap="none" spc="0" normalizeH="0" baseline="0" noProof="0">
                <a:ln>
                  <a:noFill/>
                </a:ln>
                <a:solidFill>
                  <a:srgbClr val="D8D8D8"/>
                </a:solidFill>
                <a:effectLst/>
                <a:uLnTx/>
                <a:uFillTx/>
                <a:latin typeface="Raleway"/>
              </a:endParaRPr>
            </a:p>
          </p:txBody>
        </p:sp>
        <p:sp>
          <p:nvSpPr>
            <p:cNvPr id="43" name="Freeform 78">
              <a:extLst>
                <a:ext uri="{FF2B5EF4-FFF2-40B4-BE49-F238E27FC236}">
                  <a16:creationId xmlns:a16="http://schemas.microsoft.com/office/drawing/2014/main" id="{CCCB0BFC-24CF-4FF6-5177-860D29797D8F}"/>
                </a:ext>
              </a:extLst>
            </p:cNvPr>
            <p:cNvSpPr/>
            <p:nvPr/>
          </p:nvSpPr>
          <p:spPr>
            <a:xfrm flipV="1">
              <a:off x="10014878" y="3675606"/>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sp>
        <p:nvSpPr>
          <p:cNvPr id="57" name="TextBox 73">
            <a:extLst>
              <a:ext uri="{FF2B5EF4-FFF2-40B4-BE49-F238E27FC236}">
                <a16:creationId xmlns:a16="http://schemas.microsoft.com/office/drawing/2014/main" id="{DECC413A-8408-E872-3685-A26CC4E85E84}"/>
              </a:ext>
            </a:extLst>
          </p:cNvPr>
          <p:cNvSpPr txBox="1"/>
          <p:nvPr/>
        </p:nvSpPr>
        <p:spPr>
          <a:xfrm>
            <a:off x="9960796" y="5166977"/>
            <a:ext cx="512407" cy="26161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A0A0A"/>
                </a:solidFill>
                <a:latin typeface="Calibri"/>
              </a:rPr>
              <a:t>70</a:t>
            </a:r>
            <a:r>
              <a:rPr kumimoji="0" lang="en-US" sz="1100" b="1" i="0" u="none" strike="noStrike" kern="1200" cap="none" spc="0" normalizeH="0" baseline="0" noProof="0">
                <a:ln>
                  <a:noFill/>
                </a:ln>
                <a:solidFill>
                  <a:srgbClr val="0A0A0A"/>
                </a:solidFill>
                <a:effectLst/>
                <a:uLnTx/>
                <a:uFillTx/>
                <a:latin typeface="Calibri"/>
                <a:ea typeface="+mn-ea"/>
                <a:cs typeface="+mn-cs"/>
              </a:rPr>
              <a:t>%</a:t>
            </a:r>
          </a:p>
        </p:txBody>
      </p:sp>
      <p:grpSp>
        <p:nvGrpSpPr>
          <p:cNvPr id="67" name="Groupe 66">
            <a:extLst>
              <a:ext uri="{FF2B5EF4-FFF2-40B4-BE49-F238E27FC236}">
                <a16:creationId xmlns:a16="http://schemas.microsoft.com/office/drawing/2014/main" id="{C1013233-E779-B6DE-E1EC-F960CC7130E4}"/>
              </a:ext>
            </a:extLst>
          </p:cNvPr>
          <p:cNvGrpSpPr/>
          <p:nvPr/>
        </p:nvGrpSpPr>
        <p:grpSpPr>
          <a:xfrm>
            <a:off x="7686851" y="4313377"/>
            <a:ext cx="3648082" cy="568669"/>
            <a:chOff x="7619213" y="6096789"/>
            <a:chExt cx="3623657" cy="568669"/>
          </a:xfrm>
        </p:grpSpPr>
        <p:sp>
          <p:nvSpPr>
            <p:cNvPr id="70" name="Content Placeholder 2">
              <a:extLst>
                <a:ext uri="{FF2B5EF4-FFF2-40B4-BE49-F238E27FC236}">
                  <a16:creationId xmlns:a16="http://schemas.microsoft.com/office/drawing/2014/main" id="{E6903FBE-2FC4-4A0F-8A41-2BC9F758BF72}"/>
                </a:ext>
              </a:extLst>
            </p:cNvPr>
            <p:cNvSpPr txBox="1">
              <a:spLocks/>
            </p:cNvSpPr>
            <p:nvPr/>
          </p:nvSpPr>
          <p:spPr>
            <a:xfrm>
              <a:off x="7619213" y="6141892"/>
              <a:ext cx="3169303" cy="30777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400" b="0" i="0" u="none" strike="noStrike" kern="1200" cap="none" spc="0" normalizeH="0" baseline="0" noProof="0">
                  <a:ln>
                    <a:noFill/>
                  </a:ln>
                  <a:solidFill>
                    <a:srgbClr val="D8D8D8"/>
                  </a:solidFill>
                  <a:effectLst/>
                  <a:uLnTx/>
                  <a:uFillTx/>
                  <a:latin typeface="Raleway"/>
                  <a:ea typeface="+mn-ea"/>
                  <a:cs typeface="+mn-cs"/>
                </a:rPr>
                <a:t>Excel</a:t>
              </a:r>
              <a:endParaRPr kumimoji="0" lang="en-US" sz="1400" b="0" i="0" u="none" strike="noStrike" kern="1200" cap="none" spc="0" normalizeH="0" baseline="0" noProof="0">
                <a:ln>
                  <a:noFill/>
                </a:ln>
                <a:solidFill>
                  <a:srgbClr val="D8D8D8"/>
                </a:solidFill>
                <a:effectLst/>
                <a:uLnTx/>
                <a:uFillTx/>
                <a:latin typeface="Raleway"/>
                <a:ea typeface="+mn-ea"/>
                <a:cs typeface="+mn-cs"/>
              </a:endParaRPr>
            </a:p>
          </p:txBody>
        </p:sp>
        <p:sp>
          <p:nvSpPr>
            <p:cNvPr id="71" name="Rounded Rectangle 65">
              <a:extLst>
                <a:ext uri="{FF2B5EF4-FFF2-40B4-BE49-F238E27FC236}">
                  <a16:creationId xmlns:a16="http://schemas.microsoft.com/office/drawing/2014/main" id="{037AA76A-E05E-5501-A36B-393E2F8EA4F4}"/>
                </a:ext>
              </a:extLst>
            </p:cNvPr>
            <p:cNvSpPr/>
            <p:nvPr/>
          </p:nvSpPr>
          <p:spPr>
            <a:xfrm>
              <a:off x="7678870" y="6485457"/>
              <a:ext cx="3564000" cy="18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74" name="Rounded Rectangle 66">
              <a:extLst>
                <a:ext uri="{FF2B5EF4-FFF2-40B4-BE49-F238E27FC236}">
                  <a16:creationId xmlns:a16="http://schemas.microsoft.com/office/drawing/2014/main" id="{B657870E-B3C7-4FBA-EE59-43BFDA0F1A76}"/>
                </a:ext>
              </a:extLst>
            </p:cNvPr>
            <p:cNvSpPr/>
            <p:nvPr/>
          </p:nvSpPr>
          <p:spPr>
            <a:xfrm>
              <a:off x="7657994" y="6461210"/>
              <a:ext cx="2968746" cy="204248"/>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grpSp>
          <p:nvGrpSpPr>
            <p:cNvPr id="77" name="Group 89">
              <a:extLst>
                <a:ext uri="{FF2B5EF4-FFF2-40B4-BE49-F238E27FC236}">
                  <a16:creationId xmlns:a16="http://schemas.microsoft.com/office/drawing/2014/main" id="{DC7B85FF-D56E-E57E-C3AA-83E9CA096187}"/>
                </a:ext>
              </a:extLst>
            </p:cNvPr>
            <p:cNvGrpSpPr/>
            <p:nvPr/>
          </p:nvGrpSpPr>
          <p:grpSpPr>
            <a:xfrm>
              <a:off x="10397291" y="6096789"/>
              <a:ext cx="443160" cy="321102"/>
              <a:chOff x="9592176" y="4233850"/>
              <a:chExt cx="443160" cy="321102"/>
            </a:xfrm>
          </p:grpSpPr>
          <p:sp>
            <p:nvSpPr>
              <p:cNvPr id="79" name="Freeform 81">
                <a:extLst>
                  <a:ext uri="{FF2B5EF4-FFF2-40B4-BE49-F238E27FC236}">
                    <a16:creationId xmlns:a16="http://schemas.microsoft.com/office/drawing/2014/main" id="{3FFD063A-81F1-4298-115E-5D4766368B5E}"/>
                  </a:ext>
                </a:extLst>
              </p:cNvPr>
              <p:cNvSpPr/>
              <p:nvPr/>
            </p:nvSpPr>
            <p:spPr>
              <a:xfrm flipV="1">
                <a:off x="9609950" y="4263152"/>
                <a:ext cx="423349" cy="291800"/>
              </a:xfrm>
              <a:custGeom>
                <a:avLst/>
                <a:gdLst>
                  <a:gd name="connsiteX0" fmla="*/ 0 w 380032"/>
                  <a:gd name="connsiteY0" fmla="*/ 261943 h 261943"/>
                  <a:gd name="connsiteX1" fmla="*/ 380032 w 380032"/>
                  <a:gd name="connsiteY1" fmla="*/ 261943 h 261943"/>
                  <a:gd name="connsiteX2" fmla="*/ 380032 w 380032"/>
                  <a:gd name="connsiteY2" fmla="*/ 78007 h 261943"/>
                  <a:gd name="connsiteX3" fmla="*/ 256256 w 380032"/>
                  <a:gd name="connsiteY3" fmla="*/ 78007 h 261943"/>
                  <a:gd name="connsiteX4" fmla="*/ 190016 w 380032"/>
                  <a:gd name="connsiteY4" fmla="*/ 0 h 261943"/>
                  <a:gd name="connsiteX5" fmla="*/ 123775 w 380032"/>
                  <a:gd name="connsiteY5" fmla="*/ 78007 h 261943"/>
                  <a:gd name="connsiteX6" fmla="*/ 0 w 380032"/>
                  <a:gd name="connsiteY6" fmla="*/ 78007 h 26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032" h="261943">
                    <a:moveTo>
                      <a:pt x="0" y="261943"/>
                    </a:moveTo>
                    <a:lnTo>
                      <a:pt x="380032" y="261943"/>
                    </a:lnTo>
                    <a:lnTo>
                      <a:pt x="380032" y="78007"/>
                    </a:lnTo>
                    <a:lnTo>
                      <a:pt x="256256" y="78007"/>
                    </a:lnTo>
                    <a:lnTo>
                      <a:pt x="190016" y="0"/>
                    </a:lnTo>
                    <a:lnTo>
                      <a:pt x="123775" y="78007"/>
                    </a:lnTo>
                    <a:lnTo>
                      <a:pt x="0" y="78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A0A0A"/>
                  </a:solidFill>
                  <a:effectLst/>
                  <a:uLnTx/>
                  <a:uFillTx/>
                  <a:latin typeface="Calibri"/>
                  <a:ea typeface="+mn-ea"/>
                  <a:cs typeface="+mn-cs"/>
                </a:endParaRPr>
              </a:p>
            </p:txBody>
          </p:sp>
          <p:sp>
            <p:nvSpPr>
              <p:cNvPr id="80" name="TextBox 82">
                <a:extLst>
                  <a:ext uri="{FF2B5EF4-FFF2-40B4-BE49-F238E27FC236}">
                    <a16:creationId xmlns:a16="http://schemas.microsoft.com/office/drawing/2014/main" id="{C66FAD5F-9DFB-1E60-8C32-C3598977DC38}"/>
                  </a:ext>
                </a:extLst>
              </p:cNvPr>
              <p:cNvSpPr txBox="1"/>
              <p:nvPr/>
            </p:nvSpPr>
            <p:spPr>
              <a:xfrm>
                <a:off x="9592176" y="4233850"/>
                <a:ext cx="443160" cy="26161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A0A0A"/>
                    </a:solidFill>
                    <a:latin typeface="Calibri"/>
                  </a:rPr>
                  <a:t>80</a:t>
                </a:r>
                <a:r>
                  <a:rPr kumimoji="0" lang="fr-FR" sz="1100" b="1" i="0" u="none" strike="noStrike" kern="1200" cap="none" spc="0" normalizeH="0" baseline="0" noProof="0">
                    <a:ln>
                      <a:noFill/>
                    </a:ln>
                    <a:solidFill>
                      <a:srgbClr val="0A0A0A"/>
                    </a:solidFill>
                    <a:effectLst/>
                    <a:uLnTx/>
                    <a:uFillTx/>
                    <a:latin typeface="Calibri"/>
                    <a:ea typeface="+mn-ea"/>
                    <a:cs typeface="+mn-cs"/>
                  </a:rPr>
                  <a:t>%</a:t>
                </a:r>
                <a:endParaRPr kumimoji="0" lang="en-US" sz="1100" b="1" i="0" u="none" strike="noStrike" kern="1200" cap="none" spc="0" normalizeH="0" baseline="0" noProof="0">
                  <a:ln>
                    <a:noFill/>
                  </a:ln>
                  <a:solidFill>
                    <a:srgbClr val="0A0A0A"/>
                  </a:solidFill>
                  <a:effectLst/>
                  <a:uLnTx/>
                  <a:uFillTx/>
                  <a:latin typeface="Calibri"/>
                  <a:ea typeface="+mn-ea"/>
                  <a:cs typeface="+mn-cs"/>
                </a:endParaRPr>
              </a:p>
            </p:txBody>
          </p:sp>
        </p:grpSp>
      </p:grpSp>
      <p:pic>
        <p:nvPicPr>
          <p:cNvPr id="15" name="Image 14" descr="Une image contenant Visage humain, personne, habits, portrait&#10;&#10;Description générée automatiquement">
            <a:extLst>
              <a:ext uri="{FF2B5EF4-FFF2-40B4-BE49-F238E27FC236}">
                <a16:creationId xmlns:a16="http://schemas.microsoft.com/office/drawing/2014/main" id="{9EEE6CB2-48A6-8837-61DD-12D2060FC0BA}"/>
              </a:ext>
            </a:extLst>
          </p:cNvPr>
          <p:cNvPicPr>
            <a:picLocks noChangeAspect="1"/>
          </p:cNvPicPr>
          <p:nvPr/>
        </p:nvPicPr>
        <p:blipFill rotWithShape="1">
          <a:blip r:embed="rId6"/>
          <a:srcRect l="375" t="-518" r="30712" b="518"/>
          <a:stretch/>
        </p:blipFill>
        <p:spPr>
          <a:xfrm rot="5400000">
            <a:off x="1156384" y="1833182"/>
            <a:ext cx="2035823" cy="213639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ZoneTexte 15">
            <a:extLst>
              <a:ext uri="{FF2B5EF4-FFF2-40B4-BE49-F238E27FC236}">
                <a16:creationId xmlns:a16="http://schemas.microsoft.com/office/drawing/2014/main" id="{DFF13927-5A6A-EDC2-C7BE-044D12BD6D85}"/>
              </a:ext>
            </a:extLst>
          </p:cNvPr>
          <p:cNvSpPr txBox="1"/>
          <p:nvPr/>
        </p:nvSpPr>
        <p:spPr>
          <a:xfrm>
            <a:off x="3818836" y="1698486"/>
            <a:ext cx="3659808" cy="24953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1400"/>
              <a:t>Avec 13 ans d'expérience chez un grand groupe agro-alimentaire, Jonathan a évolué en tant que développeur d'applications et spécialiste Power BI. </a:t>
            </a:r>
          </a:p>
          <a:p>
            <a:pPr algn="just"/>
            <a:r>
              <a:rPr lang="fr-FR" sz="1400"/>
              <a:t>Passionné par l'informatique et autodidacte, il a constamment développé ses compétences, créant des applications robustes et des tableaux de bord interactifs. Ses réalisations incluent des projets clés qui ont amélioré la productivité et facilité la prise de décisions grâce à des visualisations de données efficaces.</a:t>
            </a:r>
            <a:endParaRPr lang="fr-FR"/>
          </a:p>
        </p:txBody>
      </p:sp>
    </p:spTree>
    <p:extLst>
      <p:ext uri="{BB962C8B-B14F-4D97-AF65-F5344CB8AC3E}">
        <p14:creationId xmlns:p14="http://schemas.microsoft.com/office/powerpoint/2010/main" val="409097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6" presetClass="entr" presetSubtype="4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Horizontal)">
                                      <p:cBhvr>
                                        <p:cTn id="15" dur="500"/>
                                        <p:tgtEl>
                                          <p:spTgt spid="5"/>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nodePh="1">
                                  <p:stCondLst>
                                    <p:cond delay="0"/>
                                  </p:stCondLst>
                                  <p:endCondLst>
                                    <p:cond evt="begin" delay="0">
                                      <p:tn val="25"/>
                                    </p:cond>
                                  </p:end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22" presetClass="entr" presetSubtype="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left)">
                                      <p:cBhvr>
                                        <p:cTn id="42" dur="500"/>
                                        <p:tgtEl>
                                          <p:spTgt spid="44"/>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left)">
                                      <p:cBhvr>
                                        <p:cTn id="46" dur="500"/>
                                        <p:tgtEl>
                                          <p:spTgt spid="46"/>
                                        </p:tgtEl>
                                      </p:cBhvr>
                                    </p:animEffect>
                                  </p:childTnLst>
                                </p:cTn>
                              </p:par>
                            </p:childTnLst>
                          </p:cTn>
                        </p:par>
                        <p:par>
                          <p:cTn id="47" fill="hold">
                            <p:stCondLst>
                              <p:cond delay="3500"/>
                            </p:stCondLst>
                            <p:childTnLst>
                              <p:par>
                                <p:cTn id="48" presetID="47" presetClass="entr" presetSubtype="0"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1000"/>
                                        <p:tgtEl>
                                          <p:spTgt spid="48"/>
                                        </p:tgtEl>
                                      </p:cBhvr>
                                    </p:animEffect>
                                    <p:anim calcmode="lin" valueType="num">
                                      <p:cBhvr>
                                        <p:cTn id="51" dur="1000" fill="hold"/>
                                        <p:tgtEl>
                                          <p:spTgt spid="48"/>
                                        </p:tgtEl>
                                        <p:attrNameLst>
                                          <p:attrName>ppt_x</p:attrName>
                                        </p:attrNameLst>
                                      </p:cBhvr>
                                      <p:tavLst>
                                        <p:tav tm="0">
                                          <p:val>
                                            <p:strVal val="#ppt_x"/>
                                          </p:val>
                                        </p:tav>
                                        <p:tav tm="100000">
                                          <p:val>
                                            <p:strVal val="#ppt_x"/>
                                          </p:val>
                                        </p:tav>
                                      </p:tavLst>
                                    </p:anim>
                                    <p:anim calcmode="lin" valueType="num">
                                      <p:cBhvr>
                                        <p:cTn id="52"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25" grpId="0"/>
      <p:bldP spid="27" grpId="0"/>
      <p:bldP spid="28" grpId="0" animBg="1"/>
      <p:bldP spid="44" grpId="0" animBg="1"/>
      <p:bldP spid="46" grpId="0" animBg="1"/>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C8A3354-35A3-4475-B622-72BE953716D5}" type="slidenum">
              <a:rPr lang="id-ID" smtClean="0"/>
              <a:t>3</a:t>
            </a:fld>
            <a:endParaRPr lang="id-ID"/>
          </a:p>
        </p:txBody>
      </p:sp>
      <p:grpSp>
        <p:nvGrpSpPr>
          <p:cNvPr id="4" name="Group 3">
            <a:extLst>
              <a:ext uri="{FF2B5EF4-FFF2-40B4-BE49-F238E27FC236}">
                <a16:creationId xmlns:a16="http://schemas.microsoft.com/office/drawing/2014/main" id="{7EDE7F72-D3F9-49FF-A971-BE72A28CC52A}"/>
              </a:ext>
            </a:extLst>
          </p:cNvPr>
          <p:cNvGrpSpPr/>
          <p:nvPr/>
        </p:nvGrpSpPr>
        <p:grpSpPr>
          <a:xfrm>
            <a:off x="1081629" y="1047231"/>
            <a:ext cx="8951300" cy="4524669"/>
            <a:chOff x="2546329" y="851624"/>
            <a:chExt cx="8951300" cy="4524669"/>
          </a:xfrm>
        </p:grpSpPr>
        <p:grpSp>
          <p:nvGrpSpPr>
            <p:cNvPr id="3" name="Group 2">
              <a:extLst>
                <a:ext uri="{FF2B5EF4-FFF2-40B4-BE49-F238E27FC236}">
                  <a16:creationId xmlns:a16="http://schemas.microsoft.com/office/drawing/2014/main" id="{38C24F14-1F0B-4712-AEED-C5300D92005E}"/>
                </a:ext>
              </a:extLst>
            </p:cNvPr>
            <p:cNvGrpSpPr/>
            <p:nvPr/>
          </p:nvGrpSpPr>
          <p:grpSpPr>
            <a:xfrm>
              <a:off x="2546329" y="851624"/>
              <a:ext cx="8951300" cy="4383080"/>
              <a:chOff x="-223985" y="232195"/>
              <a:chExt cx="11510524" cy="5753265"/>
            </a:xfrm>
          </p:grpSpPr>
          <p:sp>
            <p:nvSpPr>
              <p:cNvPr id="384" name="Oval 383"/>
              <p:cNvSpPr/>
              <p:nvPr/>
            </p:nvSpPr>
            <p:spPr>
              <a:xfrm>
                <a:off x="5400880" y="2743198"/>
                <a:ext cx="1389413" cy="1389414"/>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9" name="Oval 378"/>
              <p:cNvSpPr/>
              <p:nvPr/>
            </p:nvSpPr>
            <p:spPr>
              <a:xfrm>
                <a:off x="5616923" y="638392"/>
                <a:ext cx="957326" cy="95732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82" name="Straight Connector 381"/>
              <p:cNvCxnSpPr/>
              <p:nvPr/>
            </p:nvCxnSpPr>
            <p:spPr>
              <a:xfrm flipV="1">
                <a:off x="6095586" y="1739153"/>
                <a:ext cx="0" cy="88750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rot="10800000" flipV="1">
                <a:off x="6095586" y="4211586"/>
                <a:ext cx="0" cy="88750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395" name="Oval 394"/>
              <p:cNvSpPr/>
              <p:nvPr/>
            </p:nvSpPr>
            <p:spPr>
              <a:xfrm rot="5400000">
                <a:off x="7910026" y="2985281"/>
                <a:ext cx="957326" cy="95732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96" name="Straight Connector 395"/>
              <p:cNvCxnSpPr/>
              <p:nvPr/>
            </p:nvCxnSpPr>
            <p:spPr>
              <a:xfrm rot="5400000" flipV="1">
                <a:off x="7322838" y="3020191"/>
                <a:ext cx="0" cy="88750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393" name="Oval 392"/>
              <p:cNvSpPr/>
              <p:nvPr/>
            </p:nvSpPr>
            <p:spPr>
              <a:xfrm rot="16200000">
                <a:off x="3305891" y="2985281"/>
                <a:ext cx="957326" cy="95732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94" name="Straight Connector 393"/>
              <p:cNvCxnSpPr/>
              <p:nvPr/>
            </p:nvCxnSpPr>
            <p:spPr>
              <a:xfrm rot="16200000" flipV="1">
                <a:off x="4850405" y="3020191"/>
                <a:ext cx="0" cy="88750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402" name="Oval 401"/>
              <p:cNvSpPr/>
              <p:nvPr/>
            </p:nvSpPr>
            <p:spPr>
              <a:xfrm rot="2700000">
                <a:off x="7253696" y="1348511"/>
                <a:ext cx="957326" cy="95732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403" name="Straight Connector 402"/>
              <p:cNvCxnSpPr/>
              <p:nvPr/>
            </p:nvCxnSpPr>
            <p:spPr>
              <a:xfrm rot="2700000" flipV="1">
                <a:off x="6978688" y="2137091"/>
                <a:ext cx="0" cy="88750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400" name="Oval 399"/>
              <p:cNvSpPr/>
              <p:nvPr/>
            </p:nvSpPr>
            <p:spPr>
              <a:xfrm rot="13500000">
                <a:off x="3998080" y="4604126"/>
                <a:ext cx="957326" cy="95732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401" name="Straight Connector 400"/>
              <p:cNvCxnSpPr/>
              <p:nvPr/>
            </p:nvCxnSpPr>
            <p:spPr>
              <a:xfrm rot="13500000" flipV="1">
                <a:off x="5230414" y="3885366"/>
                <a:ext cx="0" cy="88750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409" name="Oval 408"/>
              <p:cNvSpPr/>
              <p:nvPr/>
            </p:nvSpPr>
            <p:spPr>
              <a:xfrm rot="8100000">
                <a:off x="7244731" y="4648947"/>
                <a:ext cx="957326" cy="95732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410" name="Straight Connector 409"/>
              <p:cNvCxnSpPr/>
              <p:nvPr/>
            </p:nvCxnSpPr>
            <p:spPr>
              <a:xfrm rot="8100000" flipV="1">
                <a:off x="6969723" y="3930187"/>
                <a:ext cx="0" cy="88750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407" name="Oval 406"/>
              <p:cNvSpPr/>
              <p:nvPr/>
            </p:nvSpPr>
            <p:spPr>
              <a:xfrm rot="18900000">
                <a:off x="3989115" y="1393332"/>
                <a:ext cx="957326" cy="95732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408" name="Straight Connector 407"/>
              <p:cNvCxnSpPr/>
              <p:nvPr/>
            </p:nvCxnSpPr>
            <p:spPr>
              <a:xfrm rot="18900000" flipV="1">
                <a:off x="5221449" y="2181912"/>
                <a:ext cx="0" cy="88750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412" name="TextBox 411"/>
              <p:cNvSpPr txBox="1"/>
              <p:nvPr/>
            </p:nvSpPr>
            <p:spPr>
              <a:xfrm>
                <a:off x="3945972" y="232195"/>
                <a:ext cx="2725317" cy="403990"/>
              </a:xfrm>
              <a:prstGeom prst="rect">
                <a:avLst/>
              </a:prstGeom>
              <a:noFill/>
            </p:spPr>
            <p:txBody>
              <a:bodyPr wrap="square" rtlCol="0">
                <a:spAutoFit/>
              </a:bodyPr>
              <a:lstStyle/>
              <a:p>
                <a:pPr algn="ctr"/>
                <a:r>
                  <a:rPr lang="fr-FR" sz="1400" b="1">
                    <a:solidFill>
                      <a:schemeClr val="accent1"/>
                    </a:solidFill>
                    <a:latin typeface="Calibri Light" panose="020F0302020204030204" pitchFamily="34" charset="0"/>
                  </a:rPr>
                  <a:t>Métier</a:t>
                </a:r>
                <a:endParaRPr lang="id-ID" sz="1400" b="1">
                  <a:solidFill>
                    <a:schemeClr val="accent1"/>
                  </a:solidFill>
                  <a:latin typeface="Calibri Light" panose="020F0302020204030204" pitchFamily="34" charset="0"/>
                </a:endParaRPr>
              </a:p>
            </p:txBody>
          </p:sp>
          <p:grpSp>
            <p:nvGrpSpPr>
              <p:cNvPr id="418" name="Group 417"/>
              <p:cNvGrpSpPr/>
              <p:nvPr/>
            </p:nvGrpSpPr>
            <p:grpSpPr>
              <a:xfrm>
                <a:off x="5924930" y="871787"/>
                <a:ext cx="341312" cy="490537"/>
                <a:chOff x="9132888" y="2062163"/>
                <a:chExt cx="341312" cy="490537"/>
              </a:xfrm>
              <a:solidFill>
                <a:schemeClr val="tx2"/>
              </a:solidFill>
            </p:grpSpPr>
            <p:sp>
              <p:nvSpPr>
                <p:cNvPr id="416" name="Freeform 326"/>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7" name="Freeform 327"/>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47" name="Group 446"/>
              <p:cNvGrpSpPr/>
              <p:nvPr/>
            </p:nvGrpSpPr>
            <p:grpSpPr>
              <a:xfrm>
                <a:off x="7550357" y="4886310"/>
                <a:ext cx="346075" cy="482600"/>
                <a:chOff x="6924675" y="5064125"/>
                <a:chExt cx="346075" cy="482600"/>
              </a:xfrm>
              <a:solidFill>
                <a:schemeClr val="tx2"/>
              </a:solidFill>
            </p:grpSpPr>
            <p:sp>
              <p:nvSpPr>
                <p:cNvPr id="425" name="Freeform 331"/>
                <p:cNvSpPr>
                  <a:spLocks noEditPoints="1"/>
                </p:cNvSpPr>
                <p:nvPr/>
              </p:nvSpPr>
              <p:spPr bwMode="auto">
                <a:xfrm>
                  <a:off x="6924675" y="5064125"/>
                  <a:ext cx="346075" cy="482600"/>
                </a:xfrm>
                <a:custGeom>
                  <a:avLst/>
                  <a:gdLst>
                    <a:gd name="T0" fmla="*/ 68 w 92"/>
                    <a:gd name="T1" fmla="*/ 36 h 128"/>
                    <a:gd name="T2" fmla="*/ 60 w 92"/>
                    <a:gd name="T3" fmla="*/ 56 h 128"/>
                    <a:gd name="T4" fmla="*/ 44 w 92"/>
                    <a:gd name="T5" fmla="*/ 20 h 128"/>
                    <a:gd name="T6" fmla="*/ 36 w 92"/>
                    <a:gd name="T7" fmla="*/ 44 h 128"/>
                    <a:gd name="T8" fmla="*/ 4 w 92"/>
                    <a:gd name="T9" fmla="*/ 0 h 128"/>
                    <a:gd name="T10" fmla="*/ 0 w 92"/>
                    <a:gd name="T11" fmla="*/ 92 h 128"/>
                    <a:gd name="T12" fmla="*/ 40 w 92"/>
                    <a:gd name="T13" fmla="*/ 128 h 128"/>
                    <a:gd name="T14" fmla="*/ 86 w 92"/>
                    <a:gd name="T15" fmla="*/ 100 h 128"/>
                    <a:gd name="T16" fmla="*/ 68 w 92"/>
                    <a:gd name="T17" fmla="*/ 36 h 128"/>
                    <a:gd name="T18" fmla="*/ 79 w 92"/>
                    <a:gd name="T19" fmla="*/ 98 h 128"/>
                    <a:gd name="T20" fmla="*/ 40 w 92"/>
                    <a:gd name="T21" fmla="*/ 120 h 128"/>
                    <a:gd name="T22" fmla="*/ 8 w 92"/>
                    <a:gd name="T23" fmla="*/ 92 h 128"/>
                    <a:gd name="T24" fmla="*/ 12 w 92"/>
                    <a:gd name="T25" fmla="*/ 63 h 128"/>
                    <a:gd name="T26" fmla="*/ 16 w 92"/>
                    <a:gd name="T27" fmla="*/ 23 h 128"/>
                    <a:gd name="T28" fmla="*/ 33 w 92"/>
                    <a:gd name="T29" fmla="*/ 63 h 128"/>
                    <a:gd name="T30" fmla="*/ 47 w 92"/>
                    <a:gd name="T31" fmla="*/ 39 h 128"/>
                    <a:gd name="T32" fmla="*/ 52 w 92"/>
                    <a:gd name="T33" fmla="*/ 76 h 128"/>
                    <a:gd name="T34" fmla="*/ 71 w 92"/>
                    <a:gd name="T35" fmla="*/ 54 h 128"/>
                    <a:gd name="T36" fmla="*/ 79 w 92"/>
                    <a:gd name="T37" fmla="*/ 9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28">
                      <a:moveTo>
                        <a:pt x="68" y="36"/>
                      </a:moveTo>
                      <a:cubicBezTo>
                        <a:pt x="68" y="47"/>
                        <a:pt x="60" y="56"/>
                        <a:pt x="60" y="56"/>
                      </a:cubicBezTo>
                      <a:cubicBezTo>
                        <a:pt x="60" y="36"/>
                        <a:pt x="44" y="20"/>
                        <a:pt x="44" y="20"/>
                      </a:cubicBezTo>
                      <a:cubicBezTo>
                        <a:pt x="44" y="20"/>
                        <a:pt x="44" y="32"/>
                        <a:pt x="36" y="44"/>
                      </a:cubicBezTo>
                      <a:cubicBezTo>
                        <a:pt x="28" y="16"/>
                        <a:pt x="4" y="0"/>
                        <a:pt x="4" y="0"/>
                      </a:cubicBezTo>
                      <a:cubicBezTo>
                        <a:pt x="16" y="44"/>
                        <a:pt x="0" y="60"/>
                        <a:pt x="0" y="92"/>
                      </a:cubicBezTo>
                      <a:cubicBezTo>
                        <a:pt x="0" y="110"/>
                        <a:pt x="16" y="128"/>
                        <a:pt x="40" y="128"/>
                      </a:cubicBezTo>
                      <a:cubicBezTo>
                        <a:pt x="76" y="128"/>
                        <a:pt x="83" y="115"/>
                        <a:pt x="86" y="100"/>
                      </a:cubicBezTo>
                      <a:cubicBezTo>
                        <a:pt x="92" y="80"/>
                        <a:pt x="84" y="56"/>
                        <a:pt x="68" y="36"/>
                      </a:cubicBezTo>
                      <a:close/>
                      <a:moveTo>
                        <a:pt x="79" y="98"/>
                      </a:moveTo>
                      <a:cubicBezTo>
                        <a:pt x="76" y="108"/>
                        <a:pt x="73" y="120"/>
                        <a:pt x="40" y="120"/>
                      </a:cubicBezTo>
                      <a:cubicBezTo>
                        <a:pt x="20" y="120"/>
                        <a:pt x="8" y="106"/>
                        <a:pt x="8" y="92"/>
                      </a:cubicBezTo>
                      <a:cubicBezTo>
                        <a:pt x="8" y="81"/>
                        <a:pt x="10" y="72"/>
                        <a:pt x="12" y="63"/>
                      </a:cubicBezTo>
                      <a:cubicBezTo>
                        <a:pt x="15" y="51"/>
                        <a:pt x="17" y="39"/>
                        <a:pt x="16" y="23"/>
                      </a:cubicBezTo>
                      <a:cubicBezTo>
                        <a:pt x="29" y="40"/>
                        <a:pt x="33" y="63"/>
                        <a:pt x="33" y="63"/>
                      </a:cubicBezTo>
                      <a:cubicBezTo>
                        <a:pt x="33" y="63"/>
                        <a:pt x="44" y="47"/>
                        <a:pt x="47" y="39"/>
                      </a:cubicBezTo>
                      <a:cubicBezTo>
                        <a:pt x="50" y="44"/>
                        <a:pt x="52" y="60"/>
                        <a:pt x="52" y="76"/>
                      </a:cubicBezTo>
                      <a:cubicBezTo>
                        <a:pt x="52" y="76"/>
                        <a:pt x="63" y="67"/>
                        <a:pt x="71" y="54"/>
                      </a:cubicBezTo>
                      <a:cubicBezTo>
                        <a:pt x="79" y="69"/>
                        <a:pt x="82" y="85"/>
                        <a:pt x="79"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6" name="Freeform 332"/>
                <p:cNvSpPr>
                  <a:spLocks/>
                </p:cNvSpPr>
                <p:nvPr/>
              </p:nvSpPr>
              <p:spPr bwMode="auto">
                <a:xfrm>
                  <a:off x="6981825" y="5272088"/>
                  <a:ext cx="214313" cy="173038"/>
                </a:xfrm>
                <a:custGeom>
                  <a:avLst/>
                  <a:gdLst>
                    <a:gd name="T0" fmla="*/ 55 w 57"/>
                    <a:gd name="T1" fmla="*/ 12 h 46"/>
                    <a:gd name="T2" fmla="*/ 51 w 57"/>
                    <a:gd name="T3" fmla="*/ 16 h 46"/>
                    <a:gd name="T4" fmla="*/ 32 w 57"/>
                    <a:gd name="T5" fmla="*/ 31 h 46"/>
                    <a:gd name="T6" fmla="*/ 30 w 57"/>
                    <a:gd name="T7" fmla="*/ 14 h 46"/>
                    <a:gd name="T8" fmla="*/ 30 w 57"/>
                    <a:gd name="T9" fmla="*/ 7 h 46"/>
                    <a:gd name="T10" fmla="*/ 24 w 57"/>
                    <a:gd name="T11" fmla="*/ 16 h 46"/>
                    <a:gd name="T12" fmla="*/ 17 w 57"/>
                    <a:gd name="T13" fmla="*/ 26 h 46"/>
                    <a:gd name="T14" fmla="*/ 9 w 57"/>
                    <a:gd name="T15" fmla="*/ 5 h 46"/>
                    <a:gd name="T16" fmla="*/ 7 w 57"/>
                    <a:gd name="T17" fmla="*/ 0 h 46"/>
                    <a:gd name="T18" fmla="*/ 5 w 57"/>
                    <a:gd name="T19" fmla="*/ 6 h 46"/>
                    <a:gd name="T20" fmla="*/ 0 w 57"/>
                    <a:gd name="T21" fmla="*/ 40 h 46"/>
                    <a:gd name="T22" fmla="*/ 2 w 57"/>
                    <a:gd name="T23" fmla="*/ 42 h 46"/>
                    <a:gd name="T24" fmla="*/ 4 w 57"/>
                    <a:gd name="T25" fmla="*/ 40 h 46"/>
                    <a:gd name="T26" fmla="*/ 7 w 57"/>
                    <a:gd name="T27" fmla="*/ 12 h 46"/>
                    <a:gd name="T28" fmla="*/ 15 w 57"/>
                    <a:gd name="T29" fmla="*/ 31 h 46"/>
                    <a:gd name="T30" fmla="*/ 16 w 57"/>
                    <a:gd name="T31" fmla="*/ 34 h 46"/>
                    <a:gd name="T32" fmla="*/ 18 w 57"/>
                    <a:gd name="T33" fmla="*/ 31 h 46"/>
                    <a:gd name="T34" fmla="*/ 26 w 57"/>
                    <a:gd name="T35" fmla="*/ 20 h 46"/>
                    <a:gd name="T36" fmla="*/ 29 w 57"/>
                    <a:gd name="T37" fmla="*/ 34 h 46"/>
                    <a:gd name="T38" fmla="*/ 30 w 57"/>
                    <a:gd name="T39" fmla="*/ 37 h 46"/>
                    <a:gd name="T40" fmla="*/ 32 w 57"/>
                    <a:gd name="T41" fmla="*/ 36 h 46"/>
                    <a:gd name="T42" fmla="*/ 52 w 57"/>
                    <a:gd name="T43" fmla="*/ 21 h 46"/>
                    <a:gd name="T44" fmla="*/ 49 w 57"/>
                    <a:gd name="T45" fmla="*/ 43 h 46"/>
                    <a:gd name="T46" fmla="*/ 51 w 57"/>
                    <a:gd name="T47" fmla="*/ 45 h 46"/>
                    <a:gd name="T48" fmla="*/ 51 w 57"/>
                    <a:gd name="T49" fmla="*/ 46 h 46"/>
                    <a:gd name="T50" fmla="*/ 53 w 57"/>
                    <a:gd name="T51" fmla="*/ 44 h 46"/>
                    <a:gd name="T52" fmla="*/ 55 w 57"/>
                    <a:gd name="T53" fmla="*/ 16 h 46"/>
                    <a:gd name="T54" fmla="*/ 55 w 57"/>
                    <a:gd name="T55"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46">
                      <a:moveTo>
                        <a:pt x="55" y="12"/>
                      </a:moveTo>
                      <a:cubicBezTo>
                        <a:pt x="51" y="16"/>
                        <a:pt x="51" y="16"/>
                        <a:pt x="51" y="16"/>
                      </a:cubicBezTo>
                      <a:cubicBezTo>
                        <a:pt x="47" y="21"/>
                        <a:pt x="43" y="26"/>
                        <a:pt x="32" y="31"/>
                      </a:cubicBezTo>
                      <a:cubicBezTo>
                        <a:pt x="31" y="26"/>
                        <a:pt x="30" y="21"/>
                        <a:pt x="30" y="14"/>
                      </a:cubicBezTo>
                      <a:cubicBezTo>
                        <a:pt x="30" y="7"/>
                        <a:pt x="30" y="7"/>
                        <a:pt x="30" y="7"/>
                      </a:cubicBezTo>
                      <a:cubicBezTo>
                        <a:pt x="24" y="16"/>
                        <a:pt x="24" y="16"/>
                        <a:pt x="24" y="16"/>
                      </a:cubicBezTo>
                      <a:cubicBezTo>
                        <a:pt x="21" y="20"/>
                        <a:pt x="20" y="22"/>
                        <a:pt x="17" y="26"/>
                      </a:cubicBezTo>
                      <a:cubicBezTo>
                        <a:pt x="13" y="17"/>
                        <a:pt x="11" y="11"/>
                        <a:pt x="9" y="5"/>
                      </a:cubicBezTo>
                      <a:cubicBezTo>
                        <a:pt x="7" y="0"/>
                        <a:pt x="7" y="0"/>
                        <a:pt x="7" y="0"/>
                      </a:cubicBezTo>
                      <a:cubicBezTo>
                        <a:pt x="5" y="6"/>
                        <a:pt x="5" y="6"/>
                        <a:pt x="5" y="6"/>
                      </a:cubicBezTo>
                      <a:cubicBezTo>
                        <a:pt x="2" y="13"/>
                        <a:pt x="0" y="21"/>
                        <a:pt x="0" y="40"/>
                      </a:cubicBezTo>
                      <a:cubicBezTo>
                        <a:pt x="0" y="41"/>
                        <a:pt x="0" y="42"/>
                        <a:pt x="2" y="42"/>
                      </a:cubicBezTo>
                      <a:cubicBezTo>
                        <a:pt x="3" y="42"/>
                        <a:pt x="4" y="41"/>
                        <a:pt x="4" y="40"/>
                      </a:cubicBezTo>
                      <a:cubicBezTo>
                        <a:pt x="4" y="25"/>
                        <a:pt x="5" y="18"/>
                        <a:pt x="7" y="12"/>
                      </a:cubicBezTo>
                      <a:cubicBezTo>
                        <a:pt x="9" y="17"/>
                        <a:pt x="12" y="23"/>
                        <a:pt x="15" y="31"/>
                      </a:cubicBezTo>
                      <a:cubicBezTo>
                        <a:pt x="16" y="34"/>
                        <a:pt x="16" y="34"/>
                        <a:pt x="16" y="34"/>
                      </a:cubicBezTo>
                      <a:cubicBezTo>
                        <a:pt x="18" y="31"/>
                        <a:pt x="18" y="31"/>
                        <a:pt x="18" y="31"/>
                      </a:cubicBezTo>
                      <a:cubicBezTo>
                        <a:pt x="22" y="27"/>
                        <a:pt x="24" y="24"/>
                        <a:pt x="26" y="20"/>
                      </a:cubicBezTo>
                      <a:cubicBezTo>
                        <a:pt x="27" y="26"/>
                        <a:pt x="28" y="30"/>
                        <a:pt x="29" y="34"/>
                      </a:cubicBezTo>
                      <a:cubicBezTo>
                        <a:pt x="30" y="37"/>
                        <a:pt x="30" y="37"/>
                        <a:pt x="30" y="37"/>
                      </a:cubicBezTo>
                      <a:cubicBezTo>
                        <a:pt x="32" y="36"/>
                        <a:pt x="32" y="36"/>
                        <a:pt x="32" y="36"/>
                      </a:cubicBezTo>
                      <a:cubicBezTo>
                        <a:pt x="43" y="31"/>
                        <a:pt x="48" y="26"/>
                        <a:pt x="52" y="21"/>
                      </a:cubicBezTo>
                      <a:cubicBezTo>
                        <a:pt x="53" y="29"/>
                        <a:pt x="52" y="37"/>
                        <a:pt x="49" y="43"/>
                      </a:cubicBezTo>
                      <a:cubicBezTo>
                        <a:pt x="49" y="44"/>
                        <a:pt x="49" y="45"/>
                        <a:pt x="51" y="45"/>
                      </a:cubicBezTo>
                      <a:cubicBezTo>
                        <a:pt x="51" y="45"/>
                        <a:pt x="51" y="46"/>
                        <a:pt x="51" y="46"/>
                      </a:cubicBezTo>
                      <a:cubicBezTo>
                        <a:pt x="52" y="46"/>
                        <a:pt x="53" y="45"/>
                        <a:pt x="53" y="44"/>
                      </a:cubicBezTo>
                      <a:cubicBezTo>
                        <a:pt x="56" y="37"/>
                        <a:pt x="57" y="26"/>
                        <a:pt x="55" y="16"/>
                      </a:cubicBezTo>
                      <a:lnTo>
                        <a:pt x="5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48" name="Group 447"/>
              <p:cNvGrpSpPr/>
              <p:nvPr/>
            </p:nvGrpSpPr>
            <p:grpSpPr>
              <a:xfrm>
                <a:off x="5844742" y="5479889"/>
                <a:ext cx="484188" cy="482601"/>
                <a:chOff x="3959225" y="5064125"/>
                <a:chExt cx="484188" cy="482601"/>
              </a:xfrm>
              <a:solidFill>
                <a:schemeClr val="tx2"/>
              </a:solidFill>
            </p:grpSpPr>
            <p:sp>
              <p:nvSpPr>
                <p:cNvPr id="427" name="Freeform 333"/>
                <p:cNvSpPr>
                  <a:spLocks noEditPoints="1"/>
                </p:cNvSpPr>
                <p:nvPr/>
              </p:nvSpPr>
              <p:spPr bwMode="auto">
                <a:xfrm>
                  <a:off x="3959225" y="5110163"/>
                  <a:ext cx="442913" cy="436563"/>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8" name="Freeform 334"/>
                <p:cNvSpPr>
                  <a:spLocks noEditPoints="1"/>
                </p:cNvSpPr>
                <p:nvPr/>
              </p:nvSpPr>
              <p:spPr bwMode="auto">
                <a:xfrm>
                  <a:off x="4173538" y="5305425"/>
                  <a:ext cx="74613" cy="74613"/>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9" name="Freeform 335"/>
                <p:cNvSpPr>
                  <a:spLocks noEditPoints="1"/>
                </p:cNvSpPr>
                <p:nvPr/>
              </p:nvSpPr>
              <p:spPr bwMode="auto">
                <a:xfrm>
                  <a:off x="4368800" y="5064125"/>
                  <a:ext cx="74613"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0" name="Freeform 336"/>
                <p:cNvSpPr>
                  <a:spLocks noEditPoints="1"/>
                </p:cNvSpPr>
                <p:nvPr/>
              </p:nvSpPr>
              <p:spPr bwMode="auto">
                <a:xfrm>
                  <a:off x="4083050" y="5289550"/>
                  <a:ext cx="60325" cy="60325"/>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1" name="Oval 337"/>
                <p:cNvSpPr>
                  <a:spLocks noChangeArrowheads="1"/>
                </p:cNvSpPr>
                <p:nvPr/>
              </p:nvSpPr>
              <p:spPr bwMode="auto">
                <a:xfrm>
                  <a:off x="4143375" y="5395913"/>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2" name="Oval 338"/>
                <p:cNvSpPr>
                  <a:spLocks noChangeArrowheads="1"/>
                </p:cNvSpPr>
                <p:nvPr/>
              </p:nvSpPr>
              <p:spPr bwMode="auto">
                <a:xfrm>
                  <a:off x="4384675" y="5170488"/>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45" name="Group 444"/>
              <p:cNvGrpSpPr/>
              <p:nvPr/>
            </p:nvGrpSpPr>
            <p:grpSpPr>
              <a:xfrm>
                <a:off x="7567259" y="1586668"/>
                <a:ext cx="330200" cy="481013"/>
                <a:chOff x="7902575" y="3140075"/>
                <a:chExt cx="330200" cy="481013"/>
              </a:xfrm>
              <a:solidFill>
                <a:schemeClr val="tx2"/>
              </a:solidFill>
            </p:grpSpPr>
            <p:sp>
              <p:nvSpPr>
                <p:cNvPr id="433" name="Oval 339"/>
                <p:cNvSpPr>
                  <a:spLocks noChangeArrowheads="1"/>
                </p:cNvSpPr>
                <p:nvPr/>
              </p:nvSpPr>
              <p:spPr bwMode="auto">
                <a:xfrm>
                  <a:off x="8037513" y="3275013"/>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4" name="Oval 340"/>
                <p:cNvSpPr>
                  <a:spLocks noChangeArrowheads="1"/>
                </p:cNvSpPr>
                <p:nvPr/>
              </p:nvSpPr>
              <p:spPr bwMode="auto">
                <a:xfrm>
                  <a:off x="8037513" y="3454400"/>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5" name="Oval 341"/>
                <p:cNvSpPr>
                  <a:spLocks noChangeArrowheads="1"/>
                </p:cNvSpPr>
                <p:nvPr/>
              </p:nvSpPr>
              <p:spPr bwMode="auto">
                <a:xfrm>
                  <a:off x="7947025" y="3365500"/>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6" name="Oval 342"/>
                <p:cNvSpPr>
                  <a:spLocks noChangeArrowheads="1"/>
                </p:cNvSpPr>
                <p:nvPr/>
              </p:nvSpPr>
              <p:spPr bwMode="auto">
                <a:xfrm>
                  <a:off x="8128000" y="3365500"/>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7" name="Freeform 343"/>
                <p:cNvSpPr>
                  <a:spLocks/>
                </p:cNvSpPr>
                <p:nvPr/>
              </p:nvSpPr>
              <p:spPr bwMode="auto">
                <a:xfrm>
                  <a:off x="7974013" y="3429000"/>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8" name="Freeform 344"/>
                <p:cNvSpPr>
                  <a:spLocks/>
                </p:cNvSpPr>
                <p:nvPr/>
              </p:nvSpPr>
              <p:spPr bwMode="auto">
                <a:xfrm>
                  <a:off x="7974013" y="3300413"/>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9" name="Freeform 345"/>
                <p:cNvSpPr>
                  <a:spLocks/>
                </p:cNvSpPr>
                <p:nvPr/>
              </p:nvSpPr>
              <p:spPr bwMode="auto">
                <a:xfrm>
                  <a:off x="8101013" y="3429000"/>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0" name="Freeform 346"/>
                <p:cNvSpPr>
                  <a:spLocks noEditPoints="1"/>
                </p:cNvSpPr>
                <p:nvPr/>
              </p:nvSpPr>
              <p:spPr bwMode="auto">
                <a:xfrm>
                  <a:off x="7902575" y="3140075"/>
                  <a:ext cx="330200" cy="481013"/>
                </a:xfrm>
                <a:custGeom>
                  <a:avLst/>
                  <a:gdLst>
                    <a:gd name="T0" fmla="*/ 80 w 88"/>
                    <a:gd name="T1" fmla="*/ 56 h 128"/>
                    <a:gd name="T2" fmla="*/ 79 w 88"/>
                    <a:gd name="T3" fmla="*/ 56 h 128"/>
                    <a:gd name="T4" fmla="*/ 70 w 88"/>
                    <a:gd name="T5" fmla="*/ 38 h 128"/>
                    <a:gd name="T6" fmla="*/ 64 w 88"/>
                    <a:gd name="T7" fmla="*/ 7 h 128"/>
                    <a:gd name="T8" fmla="*/ 56 w 88"/>
                    <a:gd name="T9" fmla="*/ 0 h 128"/>
                    <a:gd name="T10" fmla="*/ 24 w 88"/>
                    <a:gd name="T11" fmla="*/ 0 h 128"/>
                    <a:gd name="T12" fmla="*/ 17 w 88"/>
                    <a:gd name="T13" fmla="*/ 7 h 128"/>
                    <a:gd name="T14" fmla="*/ 11 w 88"/>
                    <a:gd name="T15" fmla="*/ 37 h 128"/>
                    <a:gd name="T16" fmla="*/ 0 w 88"/>
                    <a:gd name="T17" fmla="*/ 64 h 128"/>
                    <a:gd name="T18" fmla="*/ 10 w 88"/>
                    <a:gd name="T19" fmla="*/ 91 h 128"/>
                    <a:gd name="T20" fmla="*/ 16 w 88"/>
                    <a:gd name="T21" fmla="*/ 121 h 128"/>
                    <a:gd name="T22" fmla="*/ 24 w 88"/>
                    <a:gd name="T23" fmla="*/ 128 h 128"/>
                    <a:gd name="T24" fmla="*/ 56 w 88"/>
                    <a:gd name="T25" fmla="*/ 128 h 128"/>
                    <a:gd name="T26" fmla="*/ 64 w 88"/>
                    <a:gd name="T27" fmla="*/ 121 h 128"/>
                    <a:gd name="T28" fmla="*/ 70 w 88"/>
                    <a:gd name="T29" fmla="*/ 91 h 128"/>
                    <a:gd name="T30" fmla="*/ 79 w 88"/>
                    <a:gd name="T31" fmla="*/ 72 h 128"/>
                    <a:gd name="T32" fmla="*/ 80 w 88"/>
                    <a:gd name="T33" fmla="*/ 72 h 128"/>
                    <a:gd name="T34" fmla="*/ 88 w 88"/>
                    <a:gd name="T35" fmla="*/ 64 h 128"/>
                    <a:gd name="T36" fmla="*/ 80 w 88"/>
                    <a:gd name="T37" fmla="*/ 56 h 128"/>
                    <a:gd name="T38" fmla="*/ 24 w 88"/>
                    <a:gd name="T39" fmla="*/ 8 h 128"/>
                    <a:gd name="T40" fmla="*/ 56 w 88"/>
                    <a:gd name="T41" fmla="*/ 8 h 128"/>
                    <a:gd name="T42" fmla="*/ 60 w 88"/>
                    <a:gd name="T43" fmla="*/ 30 h 128"/>
                    <a:gd name="T44" fmla="*/ 40 w 88"/>
                    <a:gd name="T45" fmla="*/ 24 h 128"/>
                    <a:gd name="T46" fmla="*/ 20 w 88"/>
                    <a:gd name="T47" fmla="*/ 30 h 128"/>
                    <a:gd name="T48" fmla="*/ 24 w 88"/>
                    <a:gd name="T49" fmla="*/ 8 h 128"/>
                    <a:gd name="T50" fmla="*/ 56 w 88"/>
                    <a:gd name="T51" fmla="*/ 120 h 128"/>
                    <a:gd name="T52" fmla="*/ 24 w 88"/>
                    <a:gd name="T53" fmla="*/ 120 h 128"/>
                    <a:gd name="T54" fmla="*/ 20 w 88"/>
                    <a:gd name="T55" fmla="*/ 98 h 128"/>
                    <a:gd name="T56" fmla="*/ 40 w 88"/>
                    <a:gd name="T57" fmla="*/ 104 h 128"/>
                    <a:gd name="T58" fmla="*/ 60 w 88"/>
                    <a:gd name="T59" fmla="*/ 98 h 128"/>
                    <a:gd name="T60" fmla="*/ 56 w 88"/>
                    <a:gd name="T61" fmla="*/ 120 h 128"/>
                    <a:gd name="T62" fmla="*/ 40 w 88"/>
                    <a:gd name="T63" fmla="*/ 96 h 128"/>
                    <a:gd name="T64" fmla="*/ 8 w 88"/>
                    <a:gd name="T65" fmla="*/ 64 h 128"/>
                    <a:gd name="T66" fmla="*/ 40 w 88"/>
                    <a:gd name="T67" fmla="*/ 32 h 128"/>
                    <a:gd name="T68" fmla="*/ 72 w 88"/>
                    <a:gd name="T69" fmla="*/ 64 h 128"/>
                    <a:gd name="T70" fmla="*/ 40 w 88"/>
                    <a:gd name="T7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128">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1" name="Freeform 347"/>
                <p:cNvSpPr>
                  <a:spLocks/>
                </p:cNvSpPr>
                <p:nvPr/>
              </p:nvSpPr>
              <p:spPr bwMode="auto">
                <a:xfrm>
                  <a:off x="8037513" y="3305175"/>
                  <a:ext cx="90488" cy="90488"/>
                </a:xfrm>
                <a:custGeom>
                  <a:avLst/>
                  <a:gdLst>
                    <a:gd name="T0" fmla="*/ 24 w 24"/>
                    <a:gd name="T1" fmla="*/ 0 h 24"/>
                    <a:gd name="T2" fmla="*/ 22 w 24"/>
                    <a:gd name="T3" fmla="*/ 0 h 24"/>
                    <a:gd name="T4" fmla="*/ 1 w 24"/>
                    <a:gd name="T5" fmla="*/ 17 h 24"/>
                    <a:gd name="T6" fmla="*/ 0 w 24"/>
                    <a:gd name="T7" fmla="*/ 20 h 24"/>
                    <a:gd name="T8" fmla="*/ 1 w 24"/>
                    <a:gd name="T9" fmla="*/ 23 h 24"/>
                    <a:gd name="T10" fmla="*/ 4 w 24"/>
                    <a:gd name="T11" fmla="*/ 24 h 24"/>
                    <a:gd name="T12" fmla="*/ 7 w 24"/>
                    <a:gd name="T13" fmla="*/ 23 h 24"/>
                    <a:gd name="T14" fmla="*/ 14 w 24"/>
                    <a:gd name="T15" fmla="*/ 14 h 24"/>
                    <a:gd name="T16" fmla="*/ 24 w 24"/>
                    <a:gd name="T17" fmla="*/ 2 h 24"/>
                    <a:gd name="T18" fmla="*/ 24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46" name="Group 445"/>
              <p:cNvGrpSpPr/>
              <p:nvPr/>
            </p:nvGrpSpPr>
            <p:grpSpPr>
              <a:xfrm>
                <a:off x="8148183" y="3223438"/>
                <a:ext cx="481013" cy="481013"/>
                <a:chOff x="4926013" y="3140075"/>
                <a:chExt cx="481013" cy="481013"/>
              </a:xfrm>
              <a:solidFill>
                <a:schemeClr val="tx2"/>
              </a:solidFill>
            </p:grpSpPr>
            <p:sp>
              <p:nvSpPr>
                <p:cNvPr id="442" name="Freeform 348"/>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3" name="Freeform 349"/>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44" name="Freeform 350"/>
              <p:cNvSpPr>
                <a:spLocks noEditPoints="1"/>
              </p:cNvSpPr>
              <p:nvPr/>
            </p:nvSpPr>
            <p:spPr bwMode="auto">
              <a:xfrm>
                <a:off x="4227272" y="1691814"/>
                <a:ext cx="481013" cy="360363"/>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450" name="TextBox 449"/>
              <p:cNvSpPr txBox="1"/>
              <p:nvPr/>
            </p:nvSpPr>
            <p:spPr>
              <a:xfrm>
                <a:off x="8214857" y="1545010"/>
                <a:ext cx="3071682" cy="403990"/>
              </a:xfrm>
              <a:prstGeom prst="rect">
                <a:avLst/>
              </a:prstGeom>
              <a:noFill/>
            </p:spPr>
            <p:txBody>
              <a:bodyPr wrap="none" rtlCol="0">
                <a:spAutoFit/>
              </a:bodyPr>
              <a:lstStyle/>
              <a:p>
                <a:pPr algn="ctr"/>
                <a:r>
                  <a:rPr lang="fr-FR" sz="1400">
                    <a:solidFill>
                      <a:schemeClr val="tx2"/>
                    </a:solidFill>
                    <a:latin typeface="Calibri Light" panose="020F0302020204030204" pitchFamily="34" charset="0"/>
                  </a:rPr>
                  <a:t>Power Automate / Power Apps</a:t>
                </a:r>
                <a:endParaRPr lang="id-ID" sz="1400">
                  <a:solidFill>
                    <a:schemeClr val="tx2"/>
                  </a:solidFill>
                  <a:latin typeface="Calibri Light" panose="020F0302020204030204" pitchFamily="34" charset="0"/>
                </a:endParaRPr>
              </a:p>
            </p:txBody>
          </p:sp>
          <p:sp>
            <p:nvSpPr>
              <p:cNvPr id="451" name="TextBox 450"/>
              <p:cNvSpPr txBox="1"/>
              <p:nvPr/>
            </p:nvSpPr>
            <p:spPr>
              <a:xfrm>
                <a:off x="9003697" y="3306186"/>
                <a:ext cx="934038" cy="307777"/>
              </a:xfrm>
              <a:prstGeom prst="rect">
                <a:avLst/>
              </a:prstGeom>
              <a:noFill/>
            </p:spPr>
            <p:txBody>
              <a:bodyPr wrap="none" rtlCol="0">
                <a:spAutoFit/>
              </a:bodyPr>
              <a:lstStyle/>
              <a:p>
                <a:pPr algn="ctr"/>
                <a:r>
                  <a:rPr lang="fr-FR" sz="1400">
                    <a:solidFill>
                      <a:schemeClr val="tx2"/>
                    </a:solidFill>
                    <a:latin typeface="Calibri Light" panose="020F0302020204030204" pitchFamily="34" charset="0"/>
                  </a:rPr>
                  <a:t>Python / R</a:t>
                </a:r>
                <a:endParaRPr lang="id-ID" sz="1400">
                  <a:solidFill>
                    <a:schemeClr val="tx2"/>
                  </a:solidFill>
                  <a:latin typeface="Calibri Light" panose="020F0302020204030204" pitchFamily="34" charset="0"/>
                </a:endParaRPr>
              </a:p>
            </p:txBody>
          </p:sp>
          <p:sp>
            <p:nvSpPr>
              <p:cNvPr id="452" name="TextBox 451"/>
              <p:cNvSpPr txBox="1"/>
              <p:nvPr/>
            </p:nvSpPr>
            <p:spPr>
              <a:xfrm>
                <a:off x="8335757" y="4978796"/>
                <a:ext cx="2269915" cy="403990"/>
              </a:xfrm>
              <a:prstGeom prst="rect">
                <a:avLst/>
              </a:prstGeom>
              <a:noFill/>
            </p:spPr>
            <p:txBody>
              <a:bodyPr wrap="none" rtlCol="0">
                <a:spAutoFit/>
              </a:bodyPr>
              <a:lstStyle/>
              <a:p>
                <a:pPr algn="ctr"/>
                <a:r>
                  <a:rPr lang="fr-FR" sz="1400">
                    <a:solidFill>
                      <a:schemeClr val="tx2"/>
                    </a:solidFill>
                    <a:latin typeface="Calibri Light" panose="020F0302020204030204" pitchFamily="34" charset="0"/>
                  </a:rPr>
                  <a:t>Machine Learning / AI</a:t>
                </a:r>
                <a:endParaRPr lang="id-ID" sz="1400">
                  <a:solidFill>
                    <a:schemeClr val="tx2"/>
                  </a:solidFill>
                  <a:latin typeface="Calibri Light" panose="020F0302020204030204" pitchFamily="34" charset="0"/>
                </a:endParaRPr>
              </a:p>
            </p:txBody>
          </p:sp>
          <p:sp>
            <p:nvSpPr>
              <p:cNvPr id="453" name="TextBox 452"/>
              <p:cNvSpPr txBox="1"/>
              <p:nvPr/>
            </p:nvSpPr>
            <p:spPr>
              <a:xfrm>
                <a:off x="-223985" y="1642390"/>
                <a:ext cx="4095343" cy="484788"/>
              </a:xfrm>
              <a:prstGeom prst="rect">
                <a:avLst/>
              </a:prstGeom>
              <a:noFill/>
            </p:spPr>
            <p:txBody>
              <a:bodyPr wrap="square" lIns="91440" tIns="45720" rIns="91440" bIns="45720" rtlCol="0" anchor="t">
                <a:spAutoFit/>
              </a:bodyPr>
              <a:lstStyle/>
              <a:p>
                <a:pPr algn="r"/>
                <a:r>
                  <a:rPr lang="fr-FR" b="1">
                    <a:solidFill>
                      <a:schemeClr val="accent1"/>
                    </a:solidFill>
                    <a:latin typeface="Calibri Light"/>
                    <a:ea typeface="Calibri Light"/>
                    <a:cs typeface="Calibri Light"/>
                  </a:rPr>
                  <a:t>Power BI / Microsoft </a:t>
                </a:r>
                <a:r>
                  <a:rPr lang="fr-FR" b="1" err="1">
                    <a:solidFill>
                      <a:schemeClr val="accent1"/>
                    </a:solidFill>
                    <a:latin typeface="Calibri Light"/>
                    <a:ea typeface="Calibri Light"/>
                    <a:cs typeface="Calibri Light"/>
                  </a:rPr>
                  <a:t>Fabric</a:t>
                </a:r>
                <a:endParaRPr lang="id-ID" b="1" err="1">
                  <a:solidFill>
                    <a:schemeClr val="accent1"/>
                  </a:solidFill>
                  <a:latin typeface="Calibri Light" panose="020F0302020204030204" pitchFamily="34" charset="0"/>
                </a:endParaRPr>
              </a:p>
            </p:txBody>
          </p:sp>
          <p:sp>
            <p:nvSpPr>
              <p:cNvPr id="454" name="TextBox 453"/>
              <p:cNvSpPr txBox="1"/>
              <p:nvPr/>
            </p:nvSpPr>
            <p:spPr>
              <a:xfrm>
                <a:off x="2434506" y="3299821"/>
                <a:ext cx="792205" cy="307777"/>
              </a:xfrm>
              <a:prstGeom prst="rect">
                <a:avLst/>
              </a:prstGeom>
              <a:noFill/>
            </p:spPr>
            <p:txBody>
              <a:bodyPr wrap="square" rtlCol="0">
                <a:spAutoFit/>
              </a:bodyPr>
              <a:lstStyle/>
              <a:p>
                <a:pPr algn="r"/>
                <a:r>
                  <a:rPr lang="fr-FR" sz="1400">
                    <a:solidFill>
                      <a:schemeClr val="tx2"/>
                    </a:solidFill>
                    <a:latin typeface="Calibri Light" panose="020F0302020204030204" pitchFamily="34" charset="0"/>
                  </a:rPr>
                  <a:t>Azure</a:t>
                </a:r>
                <a:endParaRPr lang="id-ID" sz="1400">
                  <a:solidFill>
                    <a:schemeClr val="tx2"/>
                  </a:solidFill>
                  <a:latin typeface="Calibri Light" panose="020F0302020204030204" pitchFamily="34" charset="0"/>
                </a:endParaRPr>
              </a:p>
            </p:txBody>
          </p:sp>
          <p:sp>
            <p:nvSpPr>
              <p:cNvPr id="455" name="TextBox 454"/>
              <p:cNvSpPr txBox="1"/>
              <p:nvPr/>
            </p:nvSpPr>
            <p:spPr>
              <a:xfrm>
                <a:off x="2757137" y="4973720"/>
                <a:ext cx="1223420" cy="403990"/>
              </a:xfrm>
              <a:prstGeom prst="rect">
                <a:avLst/>
              </a:prstGeom>
              <a:noFill/>
            </p:spPr>
            <p:txBody>
              <a:bodyPr wrap="square" rtlCol="0">
                <a:spAutoFit/>
              </a:bodyPr>
              <a:lstStyle/>
              <a:p>
                <a:pPr algn="r"/>
                <a:r>
                  <a:rPr lang="fr-FR" sz="1400">
                    <a:solidFill>
                      <a:schemeClr val="tx2"/>
                    </a:solidFill>
                    <a:latin typeface="Calibri Light" panose="020F0302020204030204" pitchFamily="34" charset="0"/>
                  </a:rPr>
                  <a:t>Office 365</a:t>
                </a:r>
                <a:endParaRPr lang="id-ID" sz="1400">
                  <a:solidFill>
                    <a:schemeClr val="tx2"/>
                  </a:solidFill>
                  <a:latin typeface="Calibri Light" panose="020F0302020204030204" pitchFamily="34" charset="0"/>
                </a:endParaRPr>
              </a:p>
            </p:txBody>
          </p:sp>
          <p:sp>
            <p:nvSpPr>
              <p:cNvPr id="456" name="TextBox 455"/>
              <p:cNvSpPr txBox="1"/>
              <p:nvPr/>
            </p:nvSpPr>
            <p:spPr>
              <a:xfrm>
                <a:off x="4254067" y="5677682"/>
                <a:ext cx="1278301" cy="307778"/>
              </a:xfrm>
              <a:prstGeom prst="rect">
                <a:avLst/>
              </a:prstGeom>
              <a:noFill/>
            </p:spPr>
            <p:txBody>
              <a:bodyPr wrap="square" rtlCol="0">
                <a:spAutoFit/>
              </a:bodyPr>
              <a:lstStyle/>
              <a:p>
                <a:pPr algn="r"/>
                <a:r>
                  <a:rPr lang="fr-FR" sz="1400" err="1">
                    <a:solidFill>
                      <a:schemeClr val="tx2"/>
                    </a:solidFill>
                    <a:latin typeface="Calibri Light" panose="020F0302020204030204" pitchFamily="34" charset="0"/>
                  </a:rPr>
                  <a:t>DataViz</a:t>
                </a:r>
                <a:endParaRPr lang="id-ID" sz="1400">
                  <a:solidFill>
                    <a:schemeClr val="tx2"/>
                  </a:solidFill>
                  <a:latin typeface="Calibri Light" panose="020F0302020204030204" pitchFamily="34" charset="0"/>
                </a:endParaRPr>
              </a:p>
            </p:txBody>
          </p:sp>
          <p:grpSp>
            <p:nvGrpSpPr>
              <p:cNvPr id="466" name="Group 465"/>
              <p:cNvGrpSpPr/>
              <p:nvPr/>
            </p:nvGrpSpPr>
            <p:grpSpPr>
              <a:xfrm>
                <a:off x="4234649" y="4872445"/>
                <a:ext cx="484188" cy="420688"/>
                <a:chOff x="2303444" y="6030256"/>
                <a:chExt cx="484188" cy="420688"/>
              </a:xfrm>
              <a:solidFill>
                <a:schemeClr val="tx2"/>
              </a:solidFill>
            </p:grpSpPr>
            <p:sp>
              <p:nvSpPr>
                <p:cNvPr id="460" name="Freeform 354"/>
                <p:cNvSpPr>
                  <a:spLocks noEditPoints="1"/>
                </p:cNvSpPr>
                <p:nvPr/>
              </p:nvSpPr>
              <p:spPr bwMode="auto">
                <a:xfrm>
                  <a:off x="2303444" y="6030256"/>
                  <a:ext cx="484188" cy="346075"/>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1" name="Freeform 355"/>
                <p:cNvSpPr>
                  <a:spLocks/>
                </p:cNvSpPr>
                <p:nvPr/>
              </p:nvSpPr>
              <p:spPr bwMode="auto">
                <a:xfrm>
                  <a:off x="2741594" y="6181068"/>
                  <a:ext cx="30163" cy="165100"/>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2" name="Oval 356"/>
                <p:cNvSpPr>
                  <a:spLocks noChangeArrowheads="1"/>
                </p:cNvSpPr>
                <p:nvPr/>
              </p:nvSpPr>
              <p:spPr bwMode="auto">
                <a:xfrm>
                  <a:off x="2727307" y="6360456"/>
                  <a:ext cx="60325" cy="90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65" name="Group 464"/>
              <p:cNvGrpSpPr/>
              <p:nvPr/>
            </p:nvGrpSpPr>
            <p:grpSpPr>
              <a:xfrm>
                <a:off x="3527378" y="3244074"/>
                <a:ext cx="514350" cy="439738"/>
                <a:chOff x="3255944" y="243818"/>
                <a:chExt cx="514350" cy="439738"/>
              </a:xfrm>
              <a:solidFill>
                <a:schemeClr val="tx2"/>
              </a:solidFill>
            </p:grpSpPr>
            <p:sp>
              <p:nvSpPr>
                <p:cNvPr id="463" name="Freeform 357"/>
                <p:cNvSpPr>
                  <a:spLocks noEditPoints="1"/>
                </p:cNvSpPr>
                <p:nvPr/>
              </p:nvSpPr>
              <p:spPr bwMode="auto">
                <a:xfrm>
                  <a:off x="3255944" y="243818"/>
                  <a:ext cx="514350" cy="439738"/>
                </a:xfrm>
                <a:custGeom>
                  <a:avLst/>
                  <a:gdLst>
                    <a:gd name="T0" fmla="*/ 121 w 136"/>
                    <a:gd name="T1" fmla="*/ 15 h 117"/>
                    <a:gd name="T2" fmla="*/ 68 w 136"/>
                    <a:gd name="T3" fmla="*/ 14 h 117"/>
                    <a:gd name="T4" fmla="*/ 15 w 136"/>
                    <a:gd name="T5" fmla="*/ 15 h 117"/>
                    <a:gd name="T6" fmla="*/ 15 w 136"/>
                    <a:gd name="T7" fmla="*/ 69 h 117"/>
                    <a:gd name="T8" fmla="*/ 59 w 136"/>
                    <a:gd name="T9" fmla="*/ 112 h 117"/>
                    <a:gd name="T10" fmla="*/ 77 w 136"/>
                    <a:gd name="T11" fmla="*/ 112 h 117"/>
                    <a:gd name="T12" fmla="*/ 121 w 136"/>
                    <a:gd name="T13" fmla="*/ 69 h 117"/>
                    <a:gd name="T14" fmla="*/ 121 w 136"/>
                    <a:gd name="T15" fmla="*/ 15 h 117"/>
                    <a:gd name="T16" fmla="*/ 115 w 136"/>
                    <a:gd name="T17" fmla="*/ 63 h 117"/>
                    <a:gd name="T18" fmla="*/ 71 w 136"/>
                    <a:gd name="T19" fmla="*/ 107 h 117"/>
                    <a:gd name="T20" fmla="*/ 65 w 136"/>
                    <a:gd name="T21" fmla="*/ 107 h 117"/>
                    <a:gd name="T22" fmla="*/ 21 w 136"/>
                    <a:gd name="T23" fmla="*/ 63 h 117"/>
                    <a:gd name="T24" fmla="*/ 21 w 136"/>
                    <a:gd name="T25" fmla="*/ 21 h 117"/>
                    <a:gd name="T26" fmla="*/ 63 w 136"/>
                    <a:gd name="T27" fmla="*/ 20 h 117"/>
                    <a:gd name="T28" fmla="*/ 68 w 136"/>
                    <a:gd name="T29" fmla="*/ 25 h 117"/>
                    <a:gd name="T30" fmla="*/ 73 w 136"/>
                    <a:gd name="T31" fmla="*/ 20 h 117"/>
                    <a:gd name="T32" fmla="*/ 115 w 136"/>
                    <a:gd name="T33" fmla="*/ 21 h 117"/>
                    <a:gd name="T34" fmla="*/ 115 w 136"/>
                    <a:gd name="T35" fmla="*/ 6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117">
                      <a:moveTo>
                        <a:pt x="121" y="15"/>
                      </a:moveTo>
                      <a:cubicBezTo>
                        <a:pt x="106" y="1"/>
                        <a:pt x="83" y="0"/>
                        <a:pt x="68" y="14"/>
                      </a:cubicBezTo>
                      <a:cubicBezTo>
                        <a:pt x="53" y="0"/>
                        <a:pt x="30" y="1"/>
                        <a:pt x="15" y="15"/>
                      </a:cubicBezTo>
                      <a:cubicBezTo>
                        <a:pt x="0" y="30"/>
                        <a:pt x="0" y="54"/>
                        <a:pt x="15" y="69"/>
                      </a:cubicBezTo>
                      <a:cubicBezTo>
                        <a:pt x="20" y="73"/>
                        <a:pt x="59" y="112"/>
                        <a:pt x="59" y="112"/>
                      </a:cubicBezTo>
                      <a:cubicBezTo>
                        <a:pt x="64" y="117"/>
                        <a:pt x="72" y="117"/>
                        <a:pt x="77" y="112"/>
                      </a:cubicBezTo>
                      <a:cubicBezTo>
                        <a:pt x="77" y="112"/>
                        <a:pt x="120" y="69"/>
                        <a:pt x="121" y="69"/>
                      </a:cubicBezTo>
                      <a:cubicBezTo>
                        <a:pt x="136" y="54"/>
                        <a:pt x="136" y="30"/>
                        <a:pt x="121" y="15"/>
                      </a:cubicBezTo>
                      <a:close/>
                      <a:moveTo>
                        <a:pt x="115" y="63"/>
                      </a:moveTo>
                      <a:cubicBezTo>
                        <a:pt x="71" y="107"/>
                        <a:pt x="71" y="107"/>
                        <a:pt x="71" y="107"/>
                      </a:cubicBezTo>
                      <a:cubicBezTo>
                        <a:pt x="69" y="108"/>
                        <a:pt x="67" y="108"/>
                        <a:pt x="65" y="107"/>
                      </a:cubicBezTo>
                      <a:cubicBezTo>
                        <a:pt x="21" y="63"/>
                        <a:pt x="21" y="63"/>
                        <a:pt x="21" y="63"/>
                      </a:cubicBezTo>
                      <a:cubicBezTo>
                        <a:pt x="9" y="51"/>
                        <a:pt x="9" y="32"/>
                        <a:pt x="21" y="21"/>
                      </a:cubicBezTo>
                      <a:cubicBezTo>
                        <a:pt x="32" y="9"/>
                        <a:pt x="51" y="9"/>
                        <a:pt x="63" y="20"/>
                      </a:cubicBezTo>
                      <a:cubicBezTo>
                        <a:pt x="68" y="25"/>
                        <a:pt x="68" y="25"/>
                        <a:pt x="68" y="25"/>
                      </a:cubicBezTo>
                      <a:cubicBezTo>
                        <a:pt x="73" y="20"/>
                        <a:pt x="73" y="20"/>
                        <a:pt x="73" y="20"/>
                      </a:cubicBezTo>
                      <a:cubicBezTo>
                        <a:pt x="85" y="9"/>
                        <a:pt x="104" y="9"/>
                        <a:pt x="115" y="21"/>
                      </a:cubicBezTo>
                      <a:cubicBezTo>
                        <a:pt x="127" y="32"/>
                        <a:pt x="127" y="51"/>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4" name="Freeform 358"/>
                <p:cNvSpPr>
                  <a:spLocks/>
                </p:cNvSpPr>
                <p:nvPr/>
              </p:nvSpPr>
              <p:spPr bwMode="auto">
                <a:xfrm>
                  <a:off x="3346432" y="334306"/>
                  <a:ext cx="71438" cy="71438"/>
                </a:xfrm>
                <a:custGeom>
                  <a:avLst/>
                  <a:gdLst>
                    <a:gd name="T0" fmla="*/ 17 w 19"/>
                    <a:gd name="T1" fmla="*/ 0 h 19"/>
                    <a:gd name="T2" fmla="*/ 17 w 19"/>
                    <a:gd name="T3" fmla="*/ 0 h 19"/>
                    <a:gd name="T4" fmla="*/ 0 w 19"/>
                    <a:gd name="T5" fmla="*/ 17 h 19"/>
                    <a:gd name="T6" fmla="*/ 0 w 19"/>
                    <a:gd name="T7" fmla="*/ 17 h 19"/>
                    <a:gd name="T8" fmla="*/ 2 w 19"/>
                    <a:gd name="T9" fmla="*/ 19 h 19"/>
                    <a:gd name="T10" fmla="*/ 4 w 19"/>
                    <a:gd name="T11" fmla="*/ 17 h 19"/>
                    <a:gd name="T12" fmla="*/ 4 w 19"/>
                    <a:gd name="T13" fmla="*/ 17 h 19"/>
                    <a:gd name="T14" fmla="*/ 17 w 19"/>
                    <a:gd name="T15" fmla="*/ 4 h 19"/>
                    <a:gd name="T16" fmla="*/ 17 w 19"/>
                    <a:gd name="T17" fmla="*/ 4 h 19"/>
                    <a:gd name="T18" fmla="*/ 19 w 19"/>
                    <a:gd name="T19" fmla="*/ 2 h 19"/>
                    <a:gd name="T20" fmla="*/ 17 w 1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7" y="0"/>
                      </a:moveTo>
                      <a:cubicBezTo>
                        <a:pt x="17" y="0"/>
                        <a:pt x="17" y="0"/>
                        <a:pt x="17" y="0"/>
                      </a:cubicBezTo>
                      <a:cubicBezTo>
                        <a:pt x="8" y="0"/>
                        <a:pt x="0" y="8"/>
                        <a:pt x="0" y="17"/>
                      </a:cubicBezTo>
                      <a:cubicBezTo>
                        <a:pt x="0" y="17"/>
                        <a:pt x="0" y="17"/>
                        <a:pt x="0" y="17"/>
                      </a:cubicBezTo>
                      <a:cubicBezTo>
                        <a:pt x="0" y="18"/>
                        <a:pt x="1" y="19"/>
                        <a:pt x="2" y="19"/>
                      </a:cubicBezTo>
                      <a:cubicBezTo>
                        <a:pt x="3" y="19"/>
                        <a:pt x="4" y="18"/>
                        <a:pt x="4" y="17"/>
                      </a:cubicBezTo>
                      <a:cubicBezTo>
                        <a:pt x="4" y="17"/>
                        <a:pt x="4" y="17"/>
                        <a:pt x="4" y="17"/>
                      </a:cubicBezTo>
                      <a:cubicBezTo>
                        <a:pt x="4" y="10"/>
                        <a:pt x="10" y="4"/>
                        <a:pt x="17" y="4"/>
                      </a:cubicBezTo>
                      <a:cubicBezTo>
                        <a:pt x="17" y="4"/>
                        <a:pt x="17" y="4"/>
                        <a:pt x="17" y="4"/>
                      </a:cubicBezTo>
                      <a:cubicBezTo>
                        <a:pt x="18" y="4"/>
                        <a:pt x="19" y="3"/>
                        <a:pt x="19" y="2"/>
                      </a:cubicBezTo>
                      <a:cubicBezTo>
                        <a:pt x="19" y="1"/>
                        <a:pt x="18"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66" name="Oval 65">
              <a:extLst>
                <a:ext uri="{FF2B5EF4-FFF2-40B4-BE49-F238E27FC236}">
                  <a16:creationId xmlns:a16="http://schemas.microsoft.com/office/drawing/2014/main" id="{544D3A24-B4AE-4C0A-8521-FD7DD751EF63}"/>
                </a:ext>
              </a:extLst>
            </p:cNvPr>
            <p:cNvSpPr/>
            <p:nvPr/>
          </p:nvSpPr>
          <p:spPr>
            <a:xfrm rot="13500000">
              <a:off x="7076975" y="4639390"/>
              <a:ext cx="729331" cy="74447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8" name="Group 67">
            <a:extLst>
              <a:ext uri="{FF2B5EF4-FFF2-40B4-BE49-F238E27FC236}">
                <a16:creationId xmlns:a16="http://schemas.microsoft.com/office/drawing/2014/main" id="{5DCF5718-EF1C-462E-B3C1-05E7125383A0}"/>
              </a:ext>
            </a:extLst>
          </p:cNvPr>
          <p:cNvGrpSpPr/>
          <p:nvPr/>
        </p:nvGrpSpPr>
        <p:grpSpPr>
          <a:xfrm>
            <a:off x="5314502" y="85563"/>
            <a:ext cx="1425895" cy="1376617"/>
            <a:chOff x="5314502" y="537541"/>
            <a:chExt cx="1425895" cy="1376617"/>
          </a:xfrm>
        </p:grpSpPr>
        <p:grpSp>
          <p:nvGrpSpPr>
            <p:cNvPr id="69" name="Group 68">
              <a:extLst>
                <a:ext uri="{FF2B5EF4-FFF2-40B4-BE49-F238E27FC236}">
                  <a16:creationId xmlns:a16="http://schemas.microsoft.com/office/drawing/2014/main" id="{56A9998B-35D6-4887-9AD6-C622AA936FCC}"/>
                </a:ext>
              </a:extLst>
            </p:cNvPr>
            <p:cNvGrpSpPr/>
            <p:nvPr/>
          </p:nvGrpSpPr>
          <p:grpSpPr>
            <a:xfrm>
              <a:off x="5314502" y="537541"/>
              <a:ext cx="616898" cy="398711"/>
              <a:chOff x="7324056" y="694593"/>
              <a:chExt cx="616898" cy="398711"/>
            </a:xfrm>
          </p:grpSpPr>
          <p:sp>
            <p:nvSpPr>
              <p:cNvPr id="74" name="Freeform 23">
                <a:extLst>
                  <a:ext uri="{FF2B5EF4-FFF2-40B4-BE49-F238E27FC236}">
                    <a16:creationId xmlns:a16="http://schemas.microsoft.com/office/drawing/2014/main" id="{68289960-A1AA-4D96-89B4-17C720AD00FA}"/>
                  </a:ext>
                </a:extLst>
              </p:cNvPr>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25">
                <a:extLst>
                  <a:ext uri="{FF2B5EF4-FFF2-40B4-BE49-F238E27FC236}">
                    <a16:creationId xmlns:a16="http://schemas.microsoft.com/office/drawing/2014/main" id="{0A4215F3-3390-42A4-999F-28A2213535E7}"/>
                  </a:ext>
                </a:extLst>
              </p:cNvPr>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27">
                <a:extLst>
                  <a:ext uri="{FF2B5EF4-FFF2-40B4-BE49-F238E27FC236}">
                    <a16:creationId xmlns:a16="http://schemas.microsoft.com/office/drawing/2014/main" id="{28D11792-75F6-4EFE-8C03-D5ACDA5F7014}"/>
                  </a:ext>
                </a:extLst>
              </p:cNvPr>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70" name="Group 69">
              <a:extLst>
                <a:ext uri="{FF2B5EF4-FFF2-40B4-BE49-F238E27FC236}">
                  <a16:creationId xmlns:a16="http://schemas.microsoft.com/office/drawing/2014/main" id="{A30DA9DF-2499-4665-BB4B-275216F629BC}"/>
                </a:ext>
              </a:extLst>
            </p:cNvPr>
            <p:cNvGrpSpPr/>
            <p:nvPr/>
          </p:nvGrpSpPr>
          <p:grpSpPr>
            <a:xfrm>
              <a:off x="6261313" y="1506868"/>
              <a:ext cx="479084" cy="407290"/>
              <a:chOff x="8086770" y="1485428"/>
              <a:chExt cx="479084" cy="407290"/>
            </a:xfrm>
          </p:grpSpPr>
          <p:sp>
            <p:nvSpPr>
              <p:cNvPr id="71" name="Freeform 24">
                <a:extLst>
                  <a:ext uri="{FF2B5EF4-FFF2-40B4-BE49-F238E27FC236}">
                    <a16:creationId xmlns:a16="http://schemas.microsoft.com/office/drawing/2014/main" id="{14040422-D7A6-434C-A21F-5256F01D4752}"/>
                  </a:ext>
                </a:extLst>
              </p:cNvPr>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26">
                <a:extLst>
                  <a:ext uri="{FF2B5EF4-FFF2-40B4-BE49-F238E27FC236}">
                    <a16:creationId xmlns:a16="http://schemas.microsoft.com/office/drawing/2014/main" id="{599F2E92-66BC-480C-AF1A-0AB669F0B4B2}"/>
                  </a:ext>
                </a:extLst>
              </p:cNvPr>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28">
                <a:extLst>
                  <a:ext uri="{FF2B5EF4-FFF2-40B4-BE49-F238E27FC236}">
                    <a16:creationId xmlns:a16="http://schemas.microsoft.com/office/drawing/2014/main" id="{C20C808E-3F1E-42E9-86EE-E15935CF6B0A}"/>
                  </a:ext>
                </a:extLst>
              </p:cNvPr>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grpSp>
      </p:grpSp>
      <p:sp>
        <p:nvSpPr>
          <p:cNvPr id="77" name="TextBox 76">
            <a:extLst>
              <a:ext uri="{FF2B5EF4-FFF2-40B4-BE49-F238E27FC236}">
                <a16:creationId xmlns:a16="http://schemas.microsoft.com/office/drawing/2014/main" id="{FE57FA2F-1B8A-409C-BDEA-7D2BD5CF2D8C}"/>
              </a:ext>
            </a:extLst>
          </p:cNvPr>
          <p:cNvSpPr txBox="1"/>
          <p:nvPr/>
        </p:nvSpPr>
        <p:spPr>
          <a:xfrm>
            <a:off x="4746111" y="451335"/>
            <a:ext cx="2688558" cy="523220"/>
          </a:xfrm>
          <a:prstGeom prst="rect">
            <a:avLst/>
          </a:prstGeom>
          <a:noFill/>
        </p:spPr>
        <p:txBody>
          <a:bodyPr wrap="none" rtlCol="0">
            <a:spAutoFit/>
          </a:bodyPr>
          <a:lstStyle/>
          <a:p>
            <a:pPr algn="ctr"/>
            <a:r>
              <a:rPr lang="fr-FR" sz="2800">
                <a:latin typeface="+mj-lt"/>
              </a:rPr>
              <a:t>Notre expertise</a:t>
            </a:r>
            <a:endParaRPr lang="id-ID" sz="2800">
              <a:latin typeface="+mj-lt"/>
            </a:endParaRPr>
          </a:p>
        </p:txBody>
      </p:sp>
      <p:sp>
        <p:nvSpPr>
          <p:cNvPr id="78" name="TextBox 77">
            <a:extLst>
              <a:ext uri="{FF2B5EF4-FFF2-40B4-BE49-F238E27FC236}">
                <a16:creationId xmlns:a16="http://schemas.microsoft.com/office/drawing/2014/main" id="{66117FA5-FAC7-47ED-96C9-B283B6F2B919}"/>
              </a:ext>
            </a:extLst>
          </p:cNvPr>
          <p:cNvSpPr txBox="1"/>
          <p:nvPr/>
        </p:nvSpPr>
        <p:spPr>
          <a:xfrm>
            <a:off x="3207800" y="5922480"/>
            <a:ext cx="6295640" cy="384721"/>
          </a:xfrm>
          <a:prstGeom prst="rect">
            <a:avLst/>
          </a:prstGeom>
          <a:noFill/>
        </p:spPr>
        <p:txBody>
          <a:bodyPr wrap="square" rtlCol="0">
            <a:spAutoFit/>
          </a:bodyPr>
          <a:lstStyle/>
          <a:p>
            <a:r>
              <a:rPr lang="fr-FR" sz="1900" i="1">
                <a:solidFill>
                  <a:schemeClr val="tx2"/>
                </a:solidFill>
              </a:rPr>
              <a:t>Une expertise technique combinée à un savoir-faire métier</a:t>
            </a:r>
            <a:endParaRPr lang="en-US" sz="1900" i="1">
              <a:solidFill>
                <a:schemeClr val="tx2"/>
              </a:solidFill>
            </a:endParaRPr>
          </a:p>
        </p:txBody>
      </p:sp>
    </p:spTree>
    <p:extLst>
      <p:ext uri="{BB962C8B-B14F-4D97-AF65-F5344CB8AC3E}">
        <p14:creationId xmlns:p14="http://schemas.microsoft.com/office/powerpoint/2010/main" val="91527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arn(outHorizontal)">
                                      <p:cBhvr>
                                        <p:cTn id="7" dur="500"/>
                                        <p:tgtEl>
                                          <p:spTgt spid="68"/>
                                        </p:tgtEl>
                                      </p:cBhvr>
                                    </p:animEffect>
                                  </p:childTnLst>
                                </p:cTn>
                              </p:par>
                              <p:par>
                                <p:cTn id="8" presetID="2" presetClass="entr" presetSubtype="8"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 calcmode="lin" valueType="num">
                                      <p:cBhvr additive="base">
                                        <p:cTn id="10" dur="500" fill="hold"/>
                                        <p:tgtEl>
                                          <p:spTgt spid="77"/>
                                        </p:tgtEl>
                                        <p:attrNameLst>
                                          <p:attrName>ppt_x</p:attrName>
                                        </p:attrNameLst>
                                      </p:cBhvr>
                                      <p:tavLst>
                                        <p:tav tm="0">
                                          <p:val>
                                            <p:strVal val="0-#ppt_w/2"/>
                                          </p:val>
                                        </p:tav>
                                        <p:tav tm="100000">
                                          <p:val>
                                            <p:strVal val="#ppt_x"/>
                                          </p:val>
                                        </p:tav>
                                      </p:tavLst>
                                    </p:anim>
                                    <p:anim calcmode="lin" valueType="num">
                                      <p:cBhvr additive="base">
                                        <p:cTn id="11" dur="500" fill="hold"/>
                                        <p:tgtEl>
                                          <p:spTgt spid="77"/>
                                        </p:tgtEl>
                                        <p:attrNameLst>
                                          <p:attrName>ppt_y</p:attrName>
                                        </p:attrNameLst>
                                      </p:cBhvr>
                                      <p:tavLst>
                                        <p:tav tm="0">
                                          <p:val>
                                            <p:strVal val="#ppt_y"/>
                                          </p:val>
                                        </p:tav>
                                        <p:tav tm="100000">
                                          <p:val>
                                            <p:strVal val="#ppt_y"/>
                                          </p:val>
                                        </p:tav>
                                      </p:tavLst>
                                    </p:anim>
                                  </p:childTnLst>
                                </p:cTn>
                              </p:par>
                              <p:par>
                                <p:cTn id="12" presetID="10" presetClass="entr" presetSubtype="0" fill="hold" grpId="0" nodeType="with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fade">
                                      <p:cBhvr>
                                        <p:cTn id="14"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C8A3354-35A3-4475-B622-72BE953716D5}" type="slidenum">
              <a:rPr lang="id-ID" smtClean="0"/>
              <a:t>4</a:t>
            </a:fld>
            <a:endParaRPr lang="id-ID"/>
          </a:p>
        </p:txBody>
      </p:sp>
      <p:grpSp>
        <p:nvGrpSpPr>
          <p:cNvPr id="68" name="Group 67">
            <a:extLst>
              <a:ext uri="{FF2B5EF4-FFF2-40B4-BE49-F238E27FC236}">
                <a16:creationId xmlns:a16="http://schemas.microsoft.com/office/drawing/2014/main" id="{5DCF5718-EF1C-462E-B3C1-05E7125383A0}"/>
              </a:ext>
            </a:extLst>
          </p:cNvPr>
          <p:cNvGrpSpPr/>
          <p:nvPr/>
        </p:nvGrpSpPr>
        <p:grpSpPr>
          <a:xfrm>
            <a:off x="5314502" y="85563"/>
            <a:ext cx="1425895" cy="1376617"/>
            <a:chOff x="5314502" y="537541"/>
            <a:chExt cx="1425895" cy="1376617"/>
          </a:xfrm>
        </p:grpSpPr>
        <p:grpSp>
          <p:nvGrpSpPr>
            <p:cNvPr id="69" name="Group 68">
              <a:extLst>
                <a:ext uri="{FF2B5EF4-FFF2-40B4-BE49-F238E27FC236}">
                  <a16:creationId xmlns:a16="http://schemas.microsoft.com/office/drawing/2014/main" id="{56A9998B-35D6-4887-9AD6-C622AA936FCC}"/>
                </a:ext>
              </a:extLst>
            </p:cNvPr>
            <p:cNvGrpSpPr/>
            <p:nvPr/>
          </p:nvGrpSpPr>
          <p:grpSpPr>
            <a:xfrm>
              <a:off x="5314502" y="537541"/>
              <a:ext cx="616898" cy="398711"/>
              <a:chOff x="7324056" y="694593"/>
              <a:chExt cx="616898" cy="398711"/>
            </a:xfrm>
          </p:grpSpPr>
          <p:sp>
            <p:nvSpPr>
              <p:cNvPr id="74" name="Freeform 23">
                <a:extLst>
                  <a:ext uri="{FF2B5EF4-FFF2-40B4-BE49-F238E27FC236}">
                    <a16:creationId xmlns:a16="http://schemas.microsoft.com/office/drawing/2014/main" id="{68289960-A1AA-4D96-89B4-17C720AD00FA}"/>
                  </a:ext>
                </a:extLst>
              </p:cNvPr>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25">
                <a:extLst>
                  <a:ext uri="{FF2B5EF4-FFF2-40B4-BE49-F238E27FC236}">
                    <a16:creationId xmlns:a16="http://schemas.microsoft.com/office/drawing/2014/main" id="{0A4215F3-3390-42A4-999F-28A2213535E7}"/>
                  </a:ext>
                </a:extLst>
              </p:cNvPr>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27">
                <a:extLst>
                  <a:ext uri="{FF2B5EF4-FFF2-40B4-BE49-F238E27FC236}">
                    <a16:creationId xmlns:a16="http://schemas.microsoft.com/office/drawing/2014/main" id="{28D11792-75F6-4EFE-8C03-D5ACDA5F7014}"/>
                  </a:ext>
                </a:extLst>
              </p:cNvPr>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70" name="Group 69">
              <a:extLst>
                <a:ext uri="{FF2B5EF4-FFF2-40B4-BE49-F238E27FC236}">
                  <a16:creationId xmlns:a16="http://schemas.microsoft.com/office/drawing/2014/main" id="{A30DA9DF-2499-4665-BB4B-275216F629BC}"/>
                </a:ext>
              </a:extLst>
            </p:cNvPr>
            <p:cNvGrpSpPr/>
            <p:nvPr/>
          </p:nvGrpSpPr>
          <p:grpSpPr>
            <a:xfrm>
              <a:off x="6261313" y="1506868"/>
              <a:ext cx="479084" cy="407290"/>
              <a:chOff x="8086770" y="1485428"/>
              <a:chExt cx="479084" cy="407290"/>
            </a:xfrm>
          </p:grpSpPr>
          <p:sp>
            <p:nvSpPr>
              <p:cNvPr id="71" name="Freeform 24">
                <a:extLst>
                  <a:ext uri="{FF2B5EF4-FFF2-40B4-BE49-F238E27FC236}">
                    <a16:creationId xmlns:a16="http://schemas.microsoft.com/office/drawing/2014/main" id="{14040422-D7A6-434C-A21F-5256F01D4752}"/>
                  </a:ext>
                </a:extLst>
              </p:cNvPr>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26">
                <a:extLst>
                  <a:ext uri="{FF2B5EF4-FFF2-40B4-BE49-F238E27FC236}">
                    <a16:creationId xmlns:a16="http://schemas.microsoft.com/office/drawing/2014/main" id="{599F2E92-66BC-480C-AF1A-0AB669F0B4B2}"/>
                  </a:ext>
                </a:extLst>
              </p:cNvPr>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28">
                <a:extLst>
                  <a:ext uri="{FF2B5EF4-FFF2-40B4-BE49-F238E27FC236}">
                    <a16:creationId xmlns:a16="http://schemas.microsoft.com/office/drawing/2014/main" id="{C20C808E-3F1E-42E9-86EE-E15935CF6B0A}"/>
                  </a:ext>
                </a:extLst>
              </p:cNvPr>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grpSp>
      </p:grpSp>
      <p:sp>
        <p:nvSpPr>
          <p:cNvPr id="77" name="TextBox 76">
            <a:extLst>
              <a:ext uri="{FF2B5EF4-FFF2-40B4-BE49-F238E27FC236}">
                <a16:creationId xmlns:a16="http://schemas.microsoft.com/office/drawing/2014/main" id="{FE57FA2F-1B8A-409C-BDEA-7D2BD5CF2D8C}"/>
              </a:ext>
            </a:extLst>
          </p:cNvPr>
          <p:cNvSpPr txBox="1"/>
          <p:nvPr/>
        </p:nvSpPr>
        <p:spPr>
          <a:xfrm>
            <a:off x="3364331" y="451335"/>
            <a:ext cx="5452134" cy="523220"/>
          </a:xfrm>
          <a:prstGeom prst="rect">
            <a:avLst/>
          </a:prstGeom>
          <a:noFill/>
        </p:spPr>
        <p:txBody>
          <a:bodyPr wrap="none" rtlCol="0">
            <a:spAutoFit/>
          </a:bodyPr>
          <a:lstStyle/>
          <a:p>
            <a:pPr algn="ctr"/>
            <a:r>
              <a:rPr lang="fr-FR" sz="2800">
                <a:latin typeface="+mj-lt"/>
              </a:rPr>
              <a:t>Data Pulse en quelques chiffres</a:t>
            </a:r>
            <a:endParaRPr lang="id-ID" sz="2800">
              <a:latin typeface="+mj-lt"/>
            </a:endParaRPr>
          </a:p>
        </p:txBody>
      </p:sp>
      <p:sp>
        <p:nvSpPr>
          <p:cNvPr id="6" name="ZoneTexte 5">
            <a:extLst>
              <a:ext uri="{FF2B5EF4-FFF2-40B4-BE49-F238E27FC236}">
                <a16:creationId xmlns:a16="http://schemas.microsoft.com/office/drawing/2014/main" id="{DC63DB1D-7CE4-2D0D-C8E9-FD54FFC0AFCB}"/>
              </a:ext>
            </a:extLst>
          </p:cNvPr>
          <p:cNvSpPr txBox="1"/>
          <p:nvPr/>
        </p:nvSpPr>
        <p:spPr>
          <a:xfrm>
            <a:off x="582484" y="1758555"/>
            <a:ext cx="10697831" cy="4185761"/>
          </a:xfrm>
          <a:prstGeom prst="rect">
            <a:avLst/>
          </a:prstGeom>
          <a:noFill/>
        </p:spPr>
        <p:txBody>
          <a:bodyPr wrap="square">
            <a:spAutoFit/>
          </a:bodyPr>
          <a:lstStyle/>
          <a:p>
            <a:r>
              <a:rPr lang="fr-FR" sz="1900" b="0" i="0">
                <a:effectLst/>
                <a:latin typeface="-apple-system"/>
              </a:rPr>
              <a:t>✔️ 16 collaborateurs ultra expérimentés et passionnés par la Data</a:t>
            </a:r>
          </a:p>
          <a:p>
            <a:br>
              <a:rPr lang="fr-FR" sz="1900" b="0" i="0">
                <a:effectLst/>
                <a:latin typeface="-apple-system"/>
              </a:rPr>
            </a:br>
            <a:r>
              <a:rPr lang="fr-FR" sz="1900" b="0" i="0">
                <a:effectLst/>
                <a:latin typeface="-apple-system"/>
              </a:rPr>
              <a:t>✔️ </a:t>
            </a:r>
            <a:r>
              <a:rPr lang="fr-FR" sz="1900">
                <a:latin typeface="-apple-system"/>
              </a:rPr>
              <a:t>30</a:t>
            </a:r>
            <a:r>
              <a:rPr lang="fr-FR" sz="1900" b="0" i="0">
                <a:effectLst/>
                <a:latin typeface="-apple-system"/>
              </a:rPr>
              <a:t>0+ projets Power BI livrés et réussis</a:t>
            </a:r>
          </a:p>
          <a:p>
            <a:br>
              <a:rPr lang="fr-FR" sz="1900" b="0" i="0">
                <a:effectLst/>
                <a:latin typeface="-apple-system"/>
              </a:rPr>
            </a:br>
            <a:r>
              <a:rPr lang="fr-FR" sz="1900" b="0" i="0">
                <a:effectLst/>
                <a:latin typeface="-apple-system"/>
              </a:rPr>
              <a:t>✔️ 2 300+ personnes formées dans 350+ entreprises avec un taux de satisfaction de 4.8/5</a:t>
            </a:r>
          </a:p>
          <a:p>
            <a:br>
              <a:rPr lang="fr-FR" sz="1900" b="0" i="0">
                <a:effectLst/>
                <a:latin typeface="-apple-system"/>
              </a:rPr>
            </a:br>
            <a:r>
              <a:rPr lang="fr-FR" sz="1900" b="0" i="0">
                <a:effectLst/>
                <a:latin typeface="-apple-system"/>
              </a:rPr>
              <a:t>✔️ 99% de notre CA provient de leads entrants naturels acquis grâce à notre visibilité &amp; expertise </a:t>
            </a:r>
          </a:p>
          <a:p>
            <a:br>
              <a:rPr lang="fr-FR" sz="1900" b="0" i="0">
                <a:effectLst/>
                <a:latin typeface="-apple-system"/>
              </a:rPr>
            </a:br>
            <a:r>
              <a:rPr lang="fr-FR" sz="1900" b="0" i="0">
                <a:effectLst/>
                <a:latin typeface="-apple-system"/>
              </a:rPr>
              <a:t>✔️ 6 exercices rentables. Croissance saîne et maitrisée (20-35% annuel).</a:t>
            </a:r>
          </a:p>
          <a:p>
            <a:endParaRPr lang="fr-FR" sz="1900">
              <a:latin typeface="-apple-system"/>
            </a:endParaRPr>
          </a:p>
          <a:p>
            <a:r>
              <a:rPr lang="fr-FR" sz="1900" b="0" i="0">
                <a:effectLst/>
                <a:latin typeface="-apple-system"/>
              </a:rPr>
              <a:t>✔️ Plus de 50% du CAC40 accompagné ou formé à Power BI / Fabric</a:t>
            </a:r>
            <a:br>
              <a:rPr lang="fr-FR" sz="1900" b="0" i="0">
                <a:effectLst/>
                <a:latin typeface="-apple-system"/>
              </a:rPr>
            </a:br>
            <a:br>
              <a:rPr lang="fr-FR" sz="1900" b="0" i="0">
                <a:effectLst/>
                <a:latin typeface="-apple-system"/>
              </a:rPr>
            </a:br>
            <a:r>
              <a:rPr lang="fr-FR" sz="1900" b="0" i="0">
                <a:effectLst/>
                <a:latin typeface="-apple-system"/>
              </a:rPr>
              <a:t>✔️ 80+ conférences Power BI animées sur 4 continents et 250+ heures de contenu Power BI / Fabric délivrées gratuitement pour la communauté </a:t>
            </a:r>
            <a:endParaRPr lang="fr-FR" sz="1900"/>
          </a:p>
        </p:txBody>
      </p:sp>
    </p:spTree>
    <p:extLst>
      <p:ext uri="{BB962C8B-B14F-4D97-AF65-F5344CB8AC3E}">
        <p14:creationId xmlns:p14="http://schemas.microsoft.com/office/powerpoint/2010/main" val="10984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arn(outHorizontal)">
                                      <p:cBhvr>
                                        <p:cTn id="7" dur="500"/>
                                        <p:tgtEl>
                                          <p:spTgt spid="68"/>
                                        </p:tgtEl>
                                      </p:cBhvr>
                                    </p:animEffect>
                                  </p:childTnLst>
                                </p:cTn>
                              </p:par>
                              <p:par>
                                <p:cTn id="8" presetID="2" presetClass="entr" presetSubtype="8"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 calcmode="lin" valueType="num">
                                      <p:cBhvr additive="base">
                                        <p:cTn id="10" dur="500" fill="hold"/>
                                        <p:tgtEl>
                                          <p:spTgt spid="77"/>
                                        </p:tgtEl>
                                        <p:attrNameLst>
                                          <p:attrName>ppt_x</p:attrName>
                                        </p:attrNameLst>
                                      </p:cBhvr>
                                      <p:tavLst>
                                        <p:tav tm="0">
                                          <p:val>
                                            <p:strVal val="0-#ppt_w/2"/>
                                          </p:val>
                                        </p:tav>
                                        <p:tav tm="100000">
                                          <p:val>
                                            <p:strVal val="#ppt_x"/>
                                          </p:val>
                                        </p:tav>
                                      </p:tavLst>
                                    </p:anim>
                                    <p:anim calcmode="lin" valueType="num">
                                      <p:cBhvr additive="base">
                                        <p:cTn id="11"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C8A3354-35A3-4475-B622-72BE953716D5}" type="slidenum">
              <a:rPr lang="id-ID" smtClean="0"/>
              <a:t>5</a:t>
            </a:fld>
            <a:endParaRPr lang="id-ID"/>
          </a:p>
        </p:txBody>
      </p:sp>
      <p:grpSp>
        <p:nvGrpSpPr>
          <p:cNvPr id="68" name="Group 67">
            <a:extLst>
              <a:ext uri="{FF2B5EF4-FFF2-40B4-BE49-F238E27FC236}">
                <a16:creationId xmlns:a16="http://schemas.microsoft.com/office/drawing/2014/main" id="{5DCF5718-EF1C-462E-B3C1-05E7125383A0}"/>
              </a:ext>
            </a:extLst>
          </p:cNvPr>
          <p:cNvGrpSpPr/>
          <p:nvPr/>
        </p:nvGrpSpPr>
        <p:grpSpPr>
          <a:xfrm>
            <a:off x="5314502" y="85563"/>
            <a:ext cx="1425895" cy="1376617"/>
            <a:chOff x="5314502" y="537541"/>
            <a:chExt cx="1425895" cy="1376617"/>
          </a:xfrm>
        </p:grpSpPr>
        <p:grpSp>
          <p:nvGrpSpPr>
            <p:cNvPr id="69" name="Group 68">
              <a:extLst>
                <a:ext uri="{FF2B5EF4-FFF2-40B4-BE49-F238E27FC236}">
                  <a16:creationId xmlns:a16="http://schemas.microsoft.com/office/drawing/2014/main" id="{56A9998B-35D6-4887-9AD6-C622AA936FCC}"/>
                </a:ext>
              </a:extLst>
            </p:cNvPr>
            <p:cNvGrpSpPr/>
            <p:nvPr/>
          </p:nvGrpSpPr>
          <p:grpSpPr>
            <a:xfrm>
              <a:off x="5314502" y="537541"/>
              <a:ext cx="616898" cy="398711"/>
              <a:chOff x="7324056" y="694593"/>
              <a:chExt cx="616898" cy="398711"/>
            </a:xfrm>
          </p:grpSpPr>
          <p:sp>
            <p:nvSpPr>
              <p:cNvPr id="74" name="Freeform 23">
                <a:extLst>
                  <a:ext uri="{FF2B5EF4-FFF2-40B4-BE49-F238E27FC236}">
                    <a16:creationId xmlns:a16="http://schemas.microsoft.com/office/drawing/2014/main" id="{68289960-A1AA-4D96-89B4-17C720AD00FA}"/>
                  </a:ext>
                </a:extLst>
              </p:cNvPr>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25">
                <a:extLst>
                  <a:ext uri="{FF2B5EF4-FFF2-40B4-BE49-F238E27FC236}">
                    <a16:creationId xmlns:a16="http://schemas.microsoft.com/office/drawing/2014/main" id="{0A4215F3-3390-42A4-999F-28A2213535E7}"/>
                  </a:ext>
                </a:extLst>
              </p:cNvPr>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27">
                <a:extLst>
                  <a:ext uri="{FF2B5EF4-FFF2-40B4-BE49-F238E27FC236}">
                    <a16:creationId xmlns:a16="http://schemas.microsoft.com/office/drawing/2014/main" id="{28D11792-75F6-4EFE-8C03-D5ACDA5F7014}"/>
                  </a:ext>
                </a:extLst>
              </p:cNvPr>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70" name="Group 69">
              <a:extLst>
                <a:ext uri="{FF2B5EF4-FFF2-40B4-BE49-F238E27FC236}">
                  <a16:creationId xmlns:a16="http://schemas.microsoft.com/office/drawing/2014/main" id="{A30DA9DF-2499-4665-BB4B-275216F629BC}"/>
                </a:ext>
              </a:extLst>
            </p:cNvPr>
            <p:cNvGrpSpPr/>
            <p:nvPr/>
          </p:nvGrpSpPr>
          <p:grpSpPr>
            <a:xfrm>
              <a:off x="6261313" y="1506868"/>
              <a:ext cx="479084" cy="407290"/>
              <a:chOff x="8086770" y="1485428"/>
              <a:chExt cx="479084" cy="407290"/>
            </a:xfrm>
          </p:grpSpPr>
          <p:sp>
            <p:nvSpPr>
              <p:cNvPr id="71" name="Freeform 24">
                <a:extLst>
                  <a:ext uri="{FF2B5EF4-FFF2-40B4-BE49-F238E27FC236}">
                    <a16:creationId xmlns:a16="http://schemas.microsoft.com/office/drawing/2014/main" id="{14040422-D7A6-434C-A21F-5256F01D4752}"/>
                  </a:ext>
                </a:extLst>
              </p:cNvPr>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26">
                <a:extLst>
                  <a:ext uri="{FF2B5EF4-FFF2-40B4-BE49-F238E27FC236}">
                    <a16:creationId xmlns:a16="http://schemas.microsoft.com/office/drawing/2014/main" id="{599F2E92-66BC-480C-AF1A-0AB669F0B4B2}"/>
                  </a:ext>
                </a:extLst>
              </p:cNvPr>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28">
                <a:extLst>
                  <a:ext uri="{FF2B5EF4-FFF2-40B4-BE49-F238E27FC236}">
                    <a16:creationId xmlns:a16="http://schemas.microsoft.com/office/drawing/2014/main" id="{C20C808E-3F1E-42E9-86EE-E15935CF6B0A}"/>
                  </a:ext>
                </a:extLst>
              </p:cNvPr>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grpSp>
      </p:grpSp>
      <p:sp>
        <p:nvSpPr>
          <p:cNvPr id="77" name="TextBox 76">
            <a:extLst>
              <a:ext uri="{FF2B5EF4-FFF2-40B4-BE49-F238E27FC236}">
                <a16:creationId xmlns:a16="http://schemas.microsoft.com/office/drawing/2014/main" id="{FE57FA2F-1B8A-409C-BDEA-7D2BD5CF2D8C}"/>
              </a:ext>
            </a:extLst>
          </p:cNvPr>
          <p:cNvSpPr txBox="1"/>
          <p:nvPr/>
        </p:nvSpPr>
        <p:spPr>
          <a:xfrm>
            <a:off x="2234228" y="451335"/>
            <a:ext cx="7712368" cy="523220"/>
          </a:xfrm>
          <a:prstGeom prst="rect">
            <a:avLst/>
          </a:prstGeom>
          <a:noFill/>
        </p:spPr>
        <p:txBody>
          <a:bodyPr wrap="none" rtlCol="0">
            <a:spAutoFit/>
          </a:bodyPr>
          <a:lstStyle/>
          <a:p>
            <a:pPr algn="ctr"/>
            <a:r>
              <a:rPr lang="fr-FR" sz="2800">
                <a:latin typeface="+mj-lt"/>
              </a:rPr>
              <a:t>Data Pulse: Points marquants &amp; différenciants</a:t>
            </a:r>
            <a:endParaRPr lang="id-ID" sz="2800">
              <a:latin typeface="+mj-lt"/>
            </a:endParaRPr>
          </a:p>
        </p:txBody>
      </p:sp>
      <p:sp>
        <p:nvSpPr>
          <p:cNvPr id="6" name="ZoneTexte 5">
            <a:extLst>
              <a:ext uri="{FF2B5EF4-FFF2-40B4-BE49-F238E27FC236}">
                <a16:creationId xmlns:a16="http://schemas.microsoft.com/office/drawing/2014/main" id="{DC63DB1D-7CE4-2D0D-C8E9-FD54FFC0AFCB}"/>
              </a:ext>
            </a:extLst>
          </p:cNvPr>
          <p:cNvSpPr txBox="1"/>
          <p:nvPr/>
        </p:nvSpPr>
        <p:spPr>
          <a:xfrm>
            <a:off x="345787" y="2064195"/>
            <a:ext cx="11583012" cy="4093428"/>
          </a:xfrm>
          <a:prstGeom prst="rect">
            <a:avLst/>
          </a:prstGeom>
          <a:noFill/>
        </p:spPr>
        <p:txBody>
          <a:bodyPr wrap="square">
            <a:spAutoFit/>
          </a:bodyPr>
          <a:lstStyle/>
          <a:p>
            <a:r>
              <a:rPr lang="fr-FR" sz="2000" b="0" i="0">
                <a:effectLst/>
                <a:latin typeface="-apple-system"/>
              </a:rPr>
              <a:t>✔️ Une équipe à </a:t>
            </a:r>
            <a:r>
              <a:rPr lang="fr-FR" sz="2000" b="1" i="0">
                <a:effectLst/>
                <a:latin typeface="-apple-system"/>
              </a:rPr>
              <a:t>taille humaine</a:t>
            </a:r>
            <a:r>
              <a:rPr lang="fr-FR" sz="2000" i="0">
                <a:effectLst/>
                <a:latin typeface="-apple-system"/>
              </a:rPr>
              <a:t>, </a:t>
            </a:r>
            <a:r>
              <a:rPr lang="fr-FR" sz="2000" b="1" i="0">
                <a:effectLst/>
                <a:latin typeface="-apple-system"/>
              </a:rPr>
              <a:t> expérimentée</a:t>
            </a:r>
            <a:r>
              <a:rPr lang="fr-FR" sz="2000" b="0" i="0">
                <a:effectLst/>
                <a:latin typeface="-apple-system"/>
              </a:rPr>
              <a:t> et </a:t>
            </a:r>
            <a:r>
              <a:rPr lang="fr-FR" sz="2000" b="1" i="0">
                <a:effectLst/>
                <a:latin typeface="-apple-system"/>
              </a:rPr>
              <a:t>passionnée</a:t>
            </a:r>
            <a:r>
              <a:rPr lang="fr-FR" sz="2000" b="0" i="0">
                <a:effectLst/>
                <a:latin typeface="-apple-system"/>
              </a:rPr>
              <a:t>.</a:t>
            </a:r>
            <a:endParaRPr lang="fr-FR" sz="2000" b="1" i="0">
              <a:effectLst/>
              <a:latin typeface="-apple-system"/>
            </a:endParaRPr>
          </a:p>
          <a:p>
            <a:br>
              <a:rPr lang="fr-FR" sz="2000" b="0" i="0">
                <a:effectLst/>
                <a:latin typeface="-apple-system"/>
              </a:rPr>
            </a:br>
            <a:r>
              <a:rPr lang="fr-FR" sz="2000" b="0" i="0">
                <a:effectLst/>
                <a:latin typeface="-apple-system"/>
              </a:rPr>
              <a:t>✔️ </a:t>
            </a:r>
            <a:r>
              <a:rPr lang="fr-FR" sz="2000" b="1" i="0">
                <a:effectLst/>
                <a:latin typeface="-apple-system"/>
              </a:rPr>
              <a:t>De très belles références </a:t>
            </a:r>
            <a:r>
              <a:rPr lang="fr-FR" sz="2000" b="0" i="0">
                <a:effectLst/>
                <a:latin typeface="-apple-system"/>
              </a:rPr>
              <a:t>en France et à l’étranger, de toutes tailles et tous secteurs (LVMH, Occitane-En-Provence, EDF, L’Oréal mais aussi des PME &amp; ETI comme Arcado, Millet Plastics, Petits-Fils, Homeperf).</a:t>
            </a:r>
          </a:p>
          <a:p>
            <a:endParaRPr lang="fr-FR" sz="2000">
              <a:latin typeface="-apple-system"/>
            </a:endParaRPr>
          </a:p>
          <a:p>
            <a:r>
              <a:rPr lang="fr-FR" sz="2000">
                <a:latin typeface="-apple-system"/>
              </a:rPr>
              <a:t>✔️ </a:t>
            </a:r>
            <a:r>
              <a:rPr lang="fr-FR" sz="2000" b="1" i="0">
                <a:effectLst/>
                <a:latin typeface="-apple-system"/>
              </a:rPr>
              <a:t>Méthologie</a:t>
            </a:r>
            <a:r>
              <a:rPr lang="fr-FR" sz="2000" b="0" i="0">
                <a:effectLst/>
                <a:latin typeface="-apple-system"/>
              </a:rPr>
              <a:t> </a:t>
            </a:r>
            <a:r>
              <a:rPr lang="fr-FR" sz="2000" b="1" i="0">
                <a:effectLst/>
                <a:latin typeface="-apple-system"/>
              </a:rPr>
              <a:t>prouvée</a:t>
            </a:r>
            <a:r>
              <a:rPr lang="fr-FR" sz="2000" b="0" i="0">
                <a:effectLst/>
                <a:latin typeface="-apple-system"/>
              </a:rPr>
              <a:t> (cadrage préalable) apportant de la </a:t>
            </a:r>
            <a:r>
              <a:rPr lang="fr-FR" sz="2000" b="1" i="0" u="sng">
                <a:effectLst/>
                <a:latin typeface="-apple-system"/>
              </a:rPr>
              <a:t>sérénité</a:t>
            </a:r>
            <a:r>
              <a:rPr lang="fr-FR" sz="2000" b="0" i="0">
                <a:effectLst/>
                <a:latin typeface="-apple-system"/>
              </a:rPr>
              <a:t> à toutes les parties prenantes du projet</a:t>
            </a:r>
          </a:p>
          <a:p>
            <a:br>
              <a:rPr lang="fr-FR" sz="2000" b="0" i="0">
                <a:effectLst/>
                <a:latin typeface="-apple-system"/>
              </a:rPr>
            </a:br>
            <a:r>
              <a:rPr lang="fr-FR" sz="2000" b="0" i="0">
                <a:effectLst/>
                <a:latin typeface="-apple-system"/>
              </a:rPr>
              <a:t>✔️ Un </a:t>
            </a:r>
            <a:r>
              <a:rPr lang="fr-FR" sz="2000" b="1" i="0">
                <a:effectLst/>
                <a:latin typeface="-apple-system"/>
              </a:rPr>
              <a:t>accompagnement</a:t>
            </a:r>
            <a:r>
              <a:rPr lang="fr-FR" sz="2000" b="0" i="0">
                <a:effectLst/>
                <a:latin typeface="-apple-system"/>
              </a:rPr>
              <a:t> dans la durée avec une </a:t>
            </a:r>
            <a:r>
              <a:rPr lang="fr-FR" sz="2000" b="1" i="0">
                <a:effectLst/>
                <a:latin typeface="-apple-system"/>
              </a:rPr>
              <a:t>équipe</a:t>
            </a:r>
            <a:r>
              <a:rPr lang="fr-FR" sz="2000" b="0" i="0">
                <a:effectLst/>
                <a:latin typeface="-apple-system"/>
              </a:rPr>
              <a:t> </a:t>
            </a:r>
            <a:r>
              <a:rPr lang="fr-FR" sz="2000" b="1" i="0">
                <a:effectLst/>
                <a:latin typeface="-apple-system"/>
              </a:rPr>
              <a:t>engagée</a:t>
            </a:r>
            <a:r>
              <a:rPr lang="fr-FR" sz="2000" b="0" i="0">
                <a:effectLst/>
                <a:latin typeface="-apple-system"/>
              </a:rPr>
              <a:t> et </a:t>
            </a:r>
            <a:r>
              <a:rPr lang="fr-FR" sz="2000" b="1" i="0">
                <a:effectLst/>
                <a:latin typeface="-apple-system"/>
              </a:rPr>
              <a:t>stable</a:t>
            </a:r>
            <a:r>
              <a:rPr lang="fr-FR" sz="2000" b="0" i="0">
                <a:effectLst/>
                <a:latin typeface="-apple-system"/>
              </a:rPr>
              <a:t>.</a:t>
            </a:r>
          </a:p>
          <a:p>
            <a:br>
              <a:rPr lang="fr-FR" sz="2000" b="0" i="0">
                <a:effectLst/>
                <a:latin typeface="-apple-system"/>
              </a:rPr>
            </a:br>
            <a:r>
              <a:rPr lang="fr-FR" sz="2000" b="0" i="0">
                <a:effectLst/>
                <a:latin typeface="-apple-system"/>
              </a:rPr>
              <a:t>✔️ </a:t>
            </a:r>
            <a:r>
              <a:rPr lang="fr-FR" sz="2000" b="1" i="0">
                <a:effectLst/>
                <a:latin typeface="-apple-system"/>
              </a:rPr>
              <a:t>Bonus</a:t>
            </a:r>
            <a:r>
              <a:rPr lang="fr-FR" sz="2000" b="0" i="0">
                <a:effectLst/>
                <a:latin typeface="-apple-system"/>
              </a:rPr>
              <a:t>: </a:t>
            </a:r>
          </a:p>
          <a:p>
            <a:pPr marL="342900" indent="-342900">
              <a:buFontTx/>
              <a:buChar char="-"/>
            </a:pPr>
            <a:r>
              <a:rPr lang="fr-FR" sz="2000" b="0" i="0">
                <a:effectLst/>
                <a:latin typeface="-apple-system"/>
              </a:rPr>
              <a:t>Un accent très marqué sur la </a:t>
            </a:r>
            <a:r>
              <a:rPr lang="fr-FR" sz="2000" b="1" i="0">
                <a:effectLst/>
                <a:latin typeface="-apple-system"/>
              </a:rPr>
              <a:t>Data Visualisation et l’UX / UI</a:t>
            </a:r>
            <a:r>
              <a:rPr lang="fr-FR" sz="2000" b="0" i="0">
                <a:effectLst/>
                <a:latin typeface="-apple-system"/>
              </a:rPr>
              <a:t>.</a:t>
            </a:r>
          </a:p>
          <a:p>
            <a:pPr marL="342900" indent="-342900">
              <a:buFontTx/>
              <a:buChar char="-"/>
            </a:pPr>
            <a:r>
              <a:rPr lang="fr-FR" sz="2000" b="0" i="0">
                <a:effectLst/>
                <a:latin typeface="-apple-system"/>
              </a:rPr>
              <a:t>Une expertise métier forte: Ventes / Production &amp; Supply / Compta &amp; Finance / Contrôle de Gestion</a:t>
            </a:r>
          </a:p>
          <a:p>
            <a:endParaRPr lang="fr-FR" sz="2000"/>
          </a:p>
        </p:txBody>
      </p:sp>
    </p:spTree>
    <p:extLst>
      <p:ext uri="{BB962C8B-B14F-4D97-AF65-F5344CB8AC3E}">
        <p14:creationId xmlns:p14="http://schemas.microsoft.com/office/powerpoint/2010/main" val="82011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arn(outHorizontal)">
                                      <p:cBhvr>
                                        <p:cTn id="7" dur="500"/>
                                        <p:tgtEl>
                                          <p:spTgt spid="68"/>
                                        </p:tgtEl>
                                      </p:cBhvr>
                                    </p:animEffect>
                                  </p:childTnLst>
                                </p:cTn>
                              </p:par>
                              <p:par>
                                <p:cTn id="8" presetID="2" presetClass="entr" presetSubtype="8"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 calcmode="lin" valueType="num">
                                      <p:cBhvr additive="base">
                                        <p:cTn id="10" dur="500" fill="hold"/>
                                        <p:tgtEl>
                                          <p:spTgt spid="77"/>
                                        </p:tgtEl>
                                        <p:attrNameLst>
                                          <p:attrName>ppt_x</p:attrName>
                                        </p:attrNameLst>
                                      </p:cBhvr>
                                      <p:tavLst>
                                        <p:tav tm="0">
                                          <p:val>
                                            <p:strVal val="0-#ppt_w/2"/>
                                          </p:val>
                                        </p:tav>
                                        <p:tav tm="100000">
                                          <p:val>
                                            <p:strVal val="#ppt_x"/>
                                          </p:val>
                                        </p:tav>
                                      </p:tavLst>
                                    </p:anim>
                                    <p:anim calcmode="lin" valueType="num">
                                      <p:cBhvr additive="base">
                                        <p:cTn id="11"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5DDAD3-E743-4B29-A948-63E93E36D1BF}" type="slidenum">
              <a:rPr lang="id-ID" smtClean="0"/>
              <a:pPr/>
              <a:t>6</a:t>
            </a:fld>
            <a:endParaRPr lang="id-ID"/>
          </a:p>
        </p:txBody>
      </p:sp>
      <p:grpSp>
        <p:nvGrpSpPr>
          <p:cNvPr id="3" name="Group 2">
            <a:extLst>
              <a:ext uri="{FF2B5EF4-FFF2-40B4-BE49-F238E27FC236}">
                <a16:creationId xmlns:a16="http://schemas.microsoft.com/office/drawing/2014/main" id="{6FF328DC-BDB9-4CA3-A9B5-FED1FBFCB7CD}"/>
              </a:ext>
            </a:extLst>
          </p:cNvPr>
          <p:cNvGrpSpPr/>
          <p:nvPr/>
        </p:nvGrpSpPr>
        <p:grpSpPr>
          <a:xfrm>
            <a:off x="8153832" y="2167956"/>
            <a:ext cx="5447561" cy="5150873"/>
            <a:chOff x="7539721" y="1380771"/>
            <a:chExt cx="6428528" cy="6091591"/>
          </a:xfrm>
        </p:grpSpPr>
        <p:grpSp>
          <p:nvGrpSpPr>
            <p:cNvPr id="4" name="Group 3"/>
            <p:cNvGrpSpPr/>
            <p:nvPr/>
          </p:nvGrpSpPr>
          <p:grpSpPr>
            <a:xfrm>
              <a:off x="7539721" y="2138970"/>
              <a:ext cx="6428528" cy="5333392"/>
              <a:chOff x="4517221" y="2682505"/>
              <a:chExt cx="7100888" cy="5891212"/>
            </a:xfrm>
          </p:grpSpPr>
          <p:sp>
            <p:nvSpPr>
              <p:cNvPr id="5" name="Freeform 17"/>
              <p:cNvSpPr>
                <a:spLocks/>
              </p:cNvSpPr>
              <p:nvPr/>
            </p:nvSpPr>
            <p:spPr bwMode="auto">
              <a:xfrm>
                <a:off x="4679146" y="2884117"/>
                <a:ext cx="6938963" cy="5689600"/>
              </a:xfrm>
              <a:custGeom>
                <a:avLst/>
                <a:gdLst>
                  <a:gd name="T0" fmla="*/ 1735 w 1847"/>
                  <a:gd name="T1" fmla="*/ 757 h 1514"/>
                  <a:gd name="T2" fmla="*/ 721 w 1847"/>
                  <a:gd name="T3" fmla="*/ 1514 h 1514"/>
                  <a:gd name="T4" fmla="*/ 112 w 1847"/>
                  <a:gd name="T5" fmla="*/ 757 h 1514"/>
                  <a:gd name="T6" fmla="*/ 1127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 name="Freeform 18"/>
              <p:cNvSpPr>
                <a:spLocks/>
              </p:cNvSpPr>
              <p:nvPr/>
            </p:nvSpPr>
            <p:spPr bwMode="auto">
              <a:xfrm>
                <a:off x="4607708" y="2795217"/>
                <a:ext cx="6938963" cy="5689600"/>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Freeform 19"/>
              <p:cNvSpPr>
                <a:spLocks/>
              </p:cNvSpPr>
              <p:nvPr/>
            </p:nvSpPr>
            <p:spPr bwMode="auto">
              <a:xfrm>
                <a:off x="4517221" y="2682505"/>
                <a:ext cx="6938963" cy="5689600"/>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 name="Freeform 20"/>
              <p:cNvSpPr>
                <a:spLocks/>
              </p:cNvSpPr>
              <p:nvPr/>
            </p:nvSpPr>
            <p:spPr bwMode="auto">
              <a:xfrm>
                <a:off x="5174446" y="3222255"/>
                <a:ext cx="5624513" cy="4611687"/>
              </a:xfrm>
              <a:custGeom>
                <a:avLst/>
                <a:gdLst>
                  <a:gd name="T0" fmla="*/ 1406 w 1497"/>
                  <a:gd name="T1" fmla="*/ 613 h 1227"/>
                  <a:gd name="T2" fmla="*/ 584 w 1497"/>
                  <a:gd name="T3" fmla="*/ 1227 h 1227"/>
                  <a:gd name="T4" fmla="*/ 91 w 1497"/>
                  <a:gd name="T5" fmla="*/ 613 h 1227"/>
                  <a:gd name="T6" fmla="*/ 913 w 1497"/>
                  <a:gd name="T7" fmla="*/ 0 h 1227"/>
                  <a:gd name="T8" fmla="*/ 1406 w 1497"/>
                  <a:gd name="T9" fmla="*/ 613 h 1227"/>
                </a:gdLst>
                <a:ahLst/>
                <a:cxnLst>
                  <a:cxn ang="0">
                    <a:pos x="T0" y="T1"/>
                  </a:cxn>
                  <a:cxn ang="0">
                    <a:pos x="T2" y="T3"/>
                  </a:cxn>
                  <a:cxn ang="0">
                    <a:pos x="T4" y="T5"/>
                  </a:cxn>
                  <a:cxn ang="0">
                    <a:pos x="T6" y="T7"/>
                  </a:cxn>
                  <a:cxn ang="0">
                    <a:pos x="T8" y="T9"/>
                  </a:cxn>
                </a:cxnLst>
                <a:rect l="0" t="0" r="r" b="b"/>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21"/>
              <p:cNvSpPr>
                <a:spLocks/>
              </p:cNvSpPr>
              <p:nvPr/>
            </p:nvSpPr>
            <p:spPr bwMode="auto">
              <a:xfrm>
                <a:off x="5542746" y="3523880"/>
                <a:ext cx="4887913" cy="4005262"/>
              </a:xfrm>
              <a:custGeom>
                <a:avLst/>
                <a:gdLst>
                  <a:gd name="T0" fmla="*/ 1222 w 1301"/>
                  <a:gd name="T1" fmla="*/ 533 h 1066"/>
                  <a:gd name="T2" fmla="*/ 508 w 1301"/>
                  <a:gd name="T3" fmla="*/ 1066 h 1066"/>
                  <a:gd name="T4" fmla="*/ 79 w 1301"/>
                  <a:gd name="T5" fmla="*/ 533 h 1066"/>
                  <a:gd name="T6" fmla="*/ 793 w 1301"/>
                  <a:gd name="T7" fmla="*/ 0 h 1066"/>
                  <a:gd name="T8" fmla="*/ 1222 w 1301"/>
                  <a:gd name="T9" fmla="*/ 533 h 1066"/>
                </a:gdLst>
                <a:ahLst/>
                <a:cxnLst>
                  <a:cxn ang="0">
                    <a:pos x="T0" y="T1"/>
                  </a:cxn>
                  <a:cxn ang="0">
                    <a:pos x="T2" y="T3"/>
                  </a:cxn>
                  <a:cxn ang="0">
                    <a:pos x="T4" y="T5"/>
                  </a:cxn>
                  <a:cxn ang="0">
                    <a:pos x="T6" y="T7"/>
                  </a:cxn>
                  <a:cxn ang="0">
                    <a:pos x="T8" y="T9"/>
                  </a:cxn>
                </a:cxnLst>
                <a:rect l="0" t="0" r="r" b="b"/>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22"/>
              <p:cNvSpPr>
                <a:spLocks/>
              </p:cNvSpPr>
              <p:nvPr/>
            </p:nvSpPr>
            <p:spPr bwMode="auto">
              <a:xfrm>
                <a:off x="6049159" y="3933455"/>
                <a:ext cx="3873500" cy="3186112"/>
              </a:xfrm>
              <a:custGeom>
                <a:avLst/>
                <a:gdLst>
                  <a:gd name="T0" fmla="*/ 968 w 1031"/>
                  <a:gd name="T1" fmla="*/ 424 h 848"/>
                  <a:gd name="T2" fmla="*/ 402 w 1031"/>
                  <a:gd name="T3" fmla="*/ 848 h 848"/>
                  <a:gd name="T4" fmla="*/ 63 w 1031"/>
                  <a:gd name="T5" fmla="*/ 424 h 848"/>
                  <a:gd name="T6" fmla="*/ 629 w 1031"/>
                  <a:gd name="T7" fmla="*/ 0 h 848"/>
                  <a:gd name="T8" fmla="*/ 968 w 1031"/>
                  <a:gd name="T9" fmla="*/ 424 h 848"/>
                </a:gdLst>
                <a:ahLst/>
                <a:cxnLst>
                  <a:cxn ang="0">
                    <a:pos x="T0" y="T1"/>
                  </a:cxn>
                  <a:cxn ang="0">
                    <a:pos x="T2" y="T3"/>
                  </a:cxn>
                  <a:cxn ang="0">
                    <a:pos x="T4" y="T5"/>
                  </a:cxn>
                  <a:cxn ang="0">
                    <a:pos x="T6" y="T7"/>
                  </a:cxn>
                  <a:cxn ang="0">
                    <a:pos x="T8" y="T9"/>
                  </a:cxn>
                </a:cxnLst>
                <a:rect l="0" t="0" r="r" b="b"/>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Freeform 23"/>
              <p:cNvSpPr>
                <a:spLocks/>
              </p:cNvSpPr>
              <p:nvPr/>
            </p:nvSpPr>
            <p:spPr bwMode="auto">
              <a:xfrm>
                <a:off x="6466671" y="4268417"/>
                <a:ext cx="3040063" cy="2517775"/>
              </a:xfrm>
              <a:custGeom>
                <a:avLst/>
                <a:gdLst>
                  <a:gd name="T0" fmla="*/ 759 w 809"/>
                  <a:gd name="T1" fmla="*/ 335 h 670"/>
                  <a:gd name="T2" fmla="*/ 315 w 809"/>
                  <a:gd name="T3" fmla="*/ 670 h 670"/>
                  <a:gd name="T4" fmla="*/ 50 w 809"/>
                  <a:gd name="T5" fmla="*/ 335 h 670"/>
                  <a:gd name="T6" fmla="*/ 494 w 809"/>
                  <a:gd name="T7" fmla="*/ 0 h 670"/>
                  <a:gd name="T8" fmla="*/ 759 w 809"/>
                  <a:gd name="T9" fmla="*/ 335 h 670"/>
                </a:gdLst>
                <a:ahLst/>
                <a:cxnLst>
                  <a:cxn ang="0">
                    <a:pos x="T0" y="T1"/>
                  </a:cxn>
                  <a:cxn ang="0">
                    <a:pos x="T2" y="T3"/>
                  </a:cxn>
                  <a:cxn ang="0">
                    <a:pos x="T4" y="T5"/>
                  </a:cxn>
                  <a:cxn ang="0">
                    <a:pos x="T6" y="T7"/>
                  </a:cxn>
                  <a:cxn ang="0">
                    <a:pos x="T8" y="T9"/>
                  </a:cxn>
                </a:cxnLst>
                <a:rect l="0" t="0" r="r" b="b"/>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24"/>
              <p:cNvSpPr>
                <a:spLocks/>
              </p:cNvSpPr>
              <p:nvPr/>
            </p:nvSpPr>
            <p:spPr bwMode="auto">
              <a:xfrm>
                <a:off x="6876246" y="4595442"/>
                <a:ext cx="2220913" cy="1863725"/>
              </a:xfrm>
              <a:custGeom>
                <a:avLst/>
                <a:gdLst>
                  <a:gd name="T0" fmla="*/ 555 w 591"/>
                  <a:gd name="T1" fmla="*/ 248 h 496"/>
                  <a:gd name="T2" fmla="*/ 229 w 591"/>
                  <a:gd name="T3" fmla="*/ 496 h 496"/>
                  <a:gd name="T4" fmla="*/ 36 w 591"/>
                  <a:gd name="T5" fmla="*/ 248 h 496"/>
                  <a:gd name="T6" fmla="*/ 362 w 591"/>
                  <a:gd name="T7" fmla="*/ 0 h 496"/>
                  <a:gd name="T8" fmla="*/ 555 w 591"/>
                  <a:gd name="T9" fmla="*/ 248 h 496"/>
                </a:gdLst>
                <a:ahLst/>
                <a:cxnLst>
                  <a:cxn ang="0">
                    <a:pos x="T0" y="T1"/>
                  </a:cxn>
                  <a:cxn ang="0">
                    <a:pos x="T2" y="T3"/>
                  </a:cxn>
                  <a:cxn ang="0">
                    <a:pos x="T4" y="T5"/>
                  </a:cxn>
                  <a:cxn ang="0">
                    <a:pos x="T6" y="T7"/>
                  </a:cxn>
                  <a:cxn ang="0">
                    <a:pos x="T8" y="T9"/>
                  </a:cxn>
                </a:cxnLst>
                <a:rect l="0" t="0" r="r" b="b"/>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25"/>
              <p:cNvSpPr>
                <a:spLocks/>
              </p:cNvSpPr>
              <p:nvPr/>
            </p:nvSpPr>
            <p:spPr bwMode="auto">
              <a:xfrm>
                <a:off x="7454096" y="5090742"/>
                <a:ext cx="1068388" cy="876300"/>
              </a:xfrm>
              <a:custGeom>
                <a:avLst/>
                <a:gdLst>
                  <a:gd name="T0" fmla="*/ 266 w 284"/>
                  <a:gd name="T1" fmla="*/ 116 h 233"/>
                  <a:gd name="T2" fmla="*/ 110 w 284"/>
                  <a:gd name="T3" fmla="*/ 233 h 233"/>
                  <a:gd name="T4" fmla="*/ 17 w 284"/>
                  <a:gd name="T5" fmla="*/ 116 h 233"/>
                  <a:gd name="T6" fmla="*/ 173 w 284"/>
                  <a:gd name="T7" fmla="*/ 0 h 233"/>
                  <a:gd name="T8" fmla="*/ 266 w 284"/>
                  <a:gd name="T9" fmla="*/ 116 h 233"/>
                </a:gdLst>
                <a:ahLst/>
                <a:cxnLst>
                  <a:cxn ang="0">
                    <a:pos x="T0" y="T1"/>
                  </a:cxn>
                  <a:cxn ang="0">
                    <a:pos x="T2" y="T3"/>
                  </a:cxn>
                  <a:cxn ang="0">
                    <a:pos x="T4" y="T5"/>
                  </a:cxn>
                  <a:cxn ang="0">
                    <a:pos x="T6" y="T7"/>
                  </a:cxn>
                  <a:cxn ang="0">
                    <a:pos x="T8" y="T9"/>
                  </a:cxn>
                </a:cxnLst>
                <a:rect l="0" t="0" r="r" b="b"/>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4" name="Group 13"/>
            <p:cNvGrpSpPr/>
            <p:nvPr/>
          </p:nvGrpSpPr>
          <p:grpSpPr>
            <a:xfrm>
              <a:off x="9280564" y="1380771"/>
              <a:ext cx="2020741" cy="2064534"/>
              <a:chOff x="6076950" y="2555876"/>
              <a:chExt cx="3076576" cy="3143249"/>
            </a:xfrm>
            <a:effectLst>
              <a:outerShdw blurRad="177800" dir="18900000" sy="23000" kx="-1200000" algn="bl" rotWithShape="0">
                <a:prstClr val="black">
                  <a:alpha val="29000"/>
                </a:prstClr>
              </a:outerShdw>
            </a:effectLst>
          </p:grpSpPr>
          <p:sp>
            <p:nvSpPr>
              <p:cNvPr id="15" name="Freeform 21"/>
              <p:cNvSpPr>
                <a:spLocks/>
              </p:cNvSpPr>
              <p:nvPr/>
            </p:nvSpPr>
            <p:spPr bwMode="auto">
              <a:xfrm>
                <a:off x="8840788" y="5375275"/>
                <a:ext cx="312738" cy="323850"/>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 name="Freeform 22"/>
              <p:cNvSpPr>
                <a:spLocks/>
              </p:cNvSpPr>
              <p:nvPr/>
            </p:nvSpPr>
            <p:spPr bwMode="auto">
              <a:xfrm>
                <a:off x="8129588" y="4606925"/>
                <a:ext cx="782638" cy="903287"/>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23"/>
              <p:cNvSpPr>
                <a:spLocks/>
              </p:cNvSpPr>
              <p:nvPr/>
            </p:nvSpPr>
            <p:spPr bwMode="auto">
              <a:xfrm>
                <a:off x="8113713" y="4592638"/>
                <a:ext cx="219075" cy="349250"/>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24"/>
              <p:cNvSpPr>
                <a:spLocks/>
              </p:cNvSpPr>
              <p:nvPr/>
            </p:nvSpPr>
            <p:spPr bwMode="auto">
              <a:xfrm>
                <a:off x="6076950" y="3233738"/>
                <a:ext cx="754063" cy="647700"/>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25"/>
              <p:cNvSpPr>
                <a:spLocks/>
              </p:cNvSpPr>
              <p:nvPr/>
            </p:nvSpPr>
            <p:spPr bwMode="auto">
              <a:xfrm>
                <a:off x="6634163" y="2638425"/>
                <a:ext cx="279400" cy="730250"/>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26"/>
              <p:cNvSpPr>
                <a:spLocks/>
              </p:cNvSpPr>
              <p:nvPr/>
            </p:nvSpPr>
            <p:spPr bwMode="auto">
              <a:xfrm>
                <a:off x="6291263" y="3316288"/>
                <a:ext cx="803275" cy="974725"/>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7"/>
              <p:cNvSpPr>
                <a:spLocks/>
              </p:cNvSpPr>
              <p:nvPr/>
            </p:nvSpPr>
            <p:spPr bwMode="auto">
              <a:xfrm>
                <a:off x="6702425" y="2555876"/>
                <a:ext cx="763588" cy="1065212"/>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28"/>
              <p:cNvSpPr>
                <a:spLocks/>
              </p:cNvSpPr>
              <p:nvPr/>
            </p:nvSpPr>
            <p:spPr bwMode="auto">
              <a:xfrm>
                <a:off x="6826250" y="3368675"/>
                <a:ext cx="1438275" cy="1476375"/>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3" name="Group 22"/>
            <p:cNvGrpSpPr/>
            <p:nvPr/>
          </p:nvGrpSpPr>
          <p:grpSpPr>
            <a:xfrm>
              <a:off x="8178623" y="2265282"/>
              <a:ext cx="2393043" cy="2444904"/>
              <a:chOff x="5920323" y="2302554"/>
              <a:chExt cx="2180669" cy="2227927"/>
            </a:xfrm>
            <a:effectLst>
              <a:outerShdw blurRad="177800" dir="18900000" sy="23000" kx="-1200000" algn="bl" rotWithShape="0">
                <a:prstClr val="black">
                  <a:alpha val="29000"/>
                </a:prstClr>
              </a:outerShdw>
            </a:effectLst>
          </p:grpSpPr>
          <p:sp>
            <p:nvSpPr>
              <p:cNvPr id="24" name="Freeform 21"/>
              <p:cNvSpPr>
                <a:spLocks/>
              </p:cNvSpPr>
              <p:nvPr/>
            </p:nvSpPr>
            <p:spPr bwMode="auto">
              <a:xfrm>
                <a:off x="7879324" y="4300937"/>
                <a:ext cx="221668" cy="229544"/>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22"/>
              <p:cNvSpPr>
                <a:spLocks/>
              </p:cNvSpPr>
              <p:nvPr/>
            </p:nvSpPr>
            <p:spPr bwMode="auto">
              <a:xfrm>
                <a:off x="7375227" y="3756332"/>
                <a:ext cx="554732" cy="640248"/>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23"/>
              <p:cNvSpPr>
                <a:spLocks/>
              </p:cNvSpPr>
              <p:nvPr/>
            </p:nvSpPr>
            <p:spPr bwMode="auto">
              <a:xfrm>
                <a:off x="7363975" y="3746206"/>
                <a:ext cx="155280" cy="247548"/>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24"/>
              <p:cNvSpPr>
                <a:spLocks/>
              </p:cNvSpPr>
              <p:nvPr/>
            </p:nvSpPr>
            <p:spPr bwMode="auto">
              <a:xfrm>
                <a:off x="5920323" y="2783021"/>
                <a:ext cx="534478" cy="459088"/>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5"/>
              <p:cNvSpPr>
                <a:spLocks/>
              </p:cNvSpPr>
              <p:nvPr/>
            </p:nvSpPr>
            <p:spPr bwMode="auto">
              <a:xfrm>
                <a:off x="6315274" y="2361065"/>
                <a:ext cx="198038" cy="517599"/>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6"/>
              <p:cNvSpPr>
                <a:spLocks/>
              </p:cNvSpPr>
              <p:nvPr/>
            </p:nvSpPr>
            <p:spPr bwMode="auto">
              <a:xfrm>
                <a:off x="6072227" y="2841532"/>
                <a:ext cx="569359" cy="690883"/>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7"/>
              <p:cNvSpPr>
                <a:spLocks/>
              </p:cNvSpPr>
              <p:nvPr/>
            </p:nvSpPr>
            <p:spPr bwMode="auto">
              <a:xfrm>
                <a:off x="6363658" y="2302554"/>
                <a:ext cx="541229" cy="755020"/>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28"/>
              <p:cNvSpPr>
                <a:spLocks/>
              </p:cNvSpPr>
              <p:nvPr/>
            </p:nvSpPr>
            <p:spPr bwMode="auto">
              <a:xfrm>
                <a:off x="6451425" y="2878664"/>
                <a:ext cx="1019446" cy="1046451"/>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2" name="Group 31"/>
            <p:cNvGrpSpPr/>
            <p:nvPr/>
          </p:nvGrpSpPr>
          <p:grpSpPr>
            <a:xfrm>
              <a:off x="9152003" y="2232552"/>
              <a:ext cx="2956060" cy="3010394"/>
              <a:chOff x="6076950" y="2566001"/>
              <a:chExt cx="3076576" cy="3133124"/>
            </a:xfrm>
            <a:effectLst>
              <a:outerShdw blurRad="177800" dir="18900000" sy="23000" kx="-1200000" algn="bl" rotWithShape="0">
                <a:prstClr val="black">
                  <a:alpha val="29000"/>
                </a:prstClr>
              </a:outerShdw>
            </a:effectLst>
          </p:grpSpPr>
          <p:sp>
            <p:nvSpPr>
              <p:cNvPr id="33" name="Freeform 21"/>
              <p:cNvSpPr>
                <a:spLocks/>
              </p:cNvSpPr>
              <p:nvPr/>
            </p:nvSpPr>
            <p:spPr bwMode="auto">
              <a:xfrm>
                <a:off x="8840788" y="5375275"/>
                <a:ext cx="312738" cy="323850"/>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22"/>
              <p:cNvSpPr>
                <a:spLocks/>
              </p:cNvSpPr>
              <p:nvPr/>
            </p:nvSpPr>
            <p:spPr bwMode="auto">
              <a:xfrm>
                <a:off x="8129588" y="4606925"/>
                <a:ext cx="782638" cy="903287"/>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23"/>
              <p:cNvSpPr>
                <a:spLocks/>
              </p:cNvSpPr>
              <p:nvPr/>
            </p:nvSpPr>
            <p:spPr bwMode="auto">
              <a:xfrm>
                <a:off x="8113713" y="4592638"/>
                <a:ext cx="219075" cy="349250"/>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24"/>
              <p:cNvSpPr>
                <a:spLocks/>
              </p:cNvSpPr>
              <p:nvPr/>
            </p:nvSpPr>
            <p:spPr bwMode="auto">
              <a:xfrm>
                <a:off x="6076950" y="3233738"/>
                <a:ext cx="754063" cy="647700"/>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7" name="Freeform 25"/>
              <p:cNvSpPr>
                <a:spLocks/>
              </p:cNvSpPr>
              <p:nvPr/>
            </p:nvSpPr>
            <p:spPr bwMode="auto">
              <a:xfrm>
                <a:off x="6634163" y="2638425"/>
                <a:ext cx="279400" cy="730250"/>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6"/>
              <p:cNvSpPr>
                <a:spLocks/>
              </p:cNvSpPr>
              <p:nvPr/>
            </p:nvSpPr>
            <p:spPr bwMode="auto">
              <a:xfrm>
                <a:off x="6291263" y="3296039"/>
                <a:ext cx="803275" cy="974725"/>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7"/>
              <p:cNvSpPr>
                <a:spLocks/>
              </p:cNvSpPr>
              <p:nvPr/>
            </p:nvSpPr>
            <p:spPr bwMode="auto">
              <a:xfrm>
                <a:off x="6692301" y="2566001"/>
                <a:ext cx="763588" cy="1065212"/>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8"/>
              <p:cNvSpPr>
                <a:spLocks/>
              </p:cNvSpPr>
              <p:nvPr/>
            </p:nvSpPr>
            <p:spPr bwMode="auto">
              <a:xfrm>
                <a:off x="6826250" y="3368675"/>
                <a:ext cx="1438275" cy="1476375"/>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grpSp>
      </p:grpSp>
      <p:sp>
        <p:nvSpPr>
          <p:cNvPr id="41" name="TextBox 40"/>
          <p:cNvSpPr txBox="1"/>
          <p:nvPr/>
        </p:nvSpPr>
        <p:spPr>
          <a:xfrm>
            <a:off x="4949689" y="517037"/>
            <a:ext cx="2281395" cy="523220"/>
          </a:xfrm>
          <a:prstGeom prst="rect">
            <a:avLst/>
          </a:prstGeom>
          <a:noFill/>
        </p:spPr>
        <p:txBody>
          <a:bodyPr wrap="none" rtlCol="0">
            <a:spAutoFit/>
          </a:bodyPr>
          <a:lstStyle/>
          <a:p>
            <a:pPr algn="ctr"/>
            <a:r>
              <a:rPr lang="fr-FR" sz="2800">
                <a:latin typeface="+mj-lt"/>
              </a:rPr>
              <a:t>Nos objectifs</a:t>
            </a:r>
            <a:endParaRPr lang="id-ID" sz="2800">
              <a:latin typeface="+mj-lt"/>
            </a:endParaRPr>
          </a:p>
        </p:txBody>
      </p:sp>
      <p:grpSp>
        <p:nvGrpSpPr>
          <p:cNvPr id="52" name="Group 51">
            <a:extLst>
              <a:ext uri="{FF2B5EF4-FFF2-40B4-BE49-F238E27FC236}">
                <a16:creationId xmlns:a16="http://schemas.microsoft.com/office/drawing/2014/main" id="{9DF09A29-2CED-4ED9-9011-1FE8472A73D8}"/>
              </a:ext>
            </a:extLst>
          </p:cNvPr>
          <p:cNvGrpSpPr/>
          <p:nvPr/>
        </p:nvGrpSpPr>
        <p:grpSpPr>
          <a:xfrm>
            <a:off x="1199320" y="1622175"/>
            <a:ext cx="6613484" cy="3300656"/>
            <a:chOff x="1090209" y="1952157"/>
            <a:chExt cx="5505687" cy="3300656"/>
          </a:xfrm>
        </p:grpSpPr>
        <p:sp>
          <p:nvSpPr>
            <p:cNvPr id="90" name="Rectangle 89"/>
            <p:cNvSpPr/>
            <p:nvPr/>
          </p:nvSpPr>
          <p:spPr>
            <a:xfrm>
              <a:off x="1090209" y="2167956"/>
              <a:ext cx="249237" cy="2492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1" name="Rectangle 90"/>
            <p:cNvSpPr/>
            <p:nvPr/>
          </p:nvSpPr>
          <p:spPr>
            <a:xfrm>
              <a:off x="1090209" y="3292776"/>
              <a:ext cx="249237" cy="24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2" name="Rectangle 91"/>
            <p:cNvSpPr/>
            <p:nvPr/>
          </p:nvSpPr>
          <p:spPr>
            <a:xfrm>
              <a:off x="1090209" y="4408067"/>
              <a:ext cx="249237" cy="249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2" name="TextBox 101"/>
            <p:cNvSpPr txBox="1"/>
            <p:nvPr/>
          </p:nvSpPr>
          <p:spPr>
            <a:xfrm>
              <a:off x="2054268" y="1952157"/>
              <a:ext cx="4541628" cy="369332"/>
            </a:xfrm>
            <a:prstGeom prst="rect">
              <a:avLst/>
            </a:prstGeom>
            <a:noFill/>
          </p:spPr>
          <p:txBody>
            <a:bodyPr wrap="none" rtlCol="0">
              <a:spAutoFit/>
            </a:bodyPr>
            <a:lstStyle/>
            <a:p>
              <a:r>
                <a:rPr lang="fr-FR">
                  <a:latin typeface="Raleway" panose="020B0003030101060003" pitchFamily="34" charset="0"/>
                </a:rPr>
                <a:t>Créer de la valeur à partir de vos données</a:t>
              </a:r>
              <a:endParaRPr lang="id-ID" b="1">
                <a:latin typeface="Raleway" panose="020B0003030101060003" pitchFamily="34" charset="0"/>
              </a:endParaRPr>
            </a:p>
          </p:txBody>
        </p:sp>
        <p:sp>
          <p:nvSpPr>
            <p:cNvPr id="103" name="TextBox 102"/>
            <p:cNvSpPr txBox="1"/>
            <p:nvPr/>
          </p:nvSpPr>
          <p:spPr>
            <a:xfrm>
              <a:off x="2054268" y="2235034"/>
              <a:ext cx="4299653" cy="584775"/>
            </a:xfrm>
            <a:prstGeom prst="rect">
              <a:avLst/>
            </a:prstGeom>
            <a:noFill/>
          </p:spPr>
          <p:txBody>
            <a:bodyPr wrap="square" rtlCol="0">
              <a:spAutoFit/>
            </a:bodyPr>
            <a:lstStyle/>
            <a:p>
              <a:r>
                <a:rPr lang="fr-FR" sz="1600">
                  <a:solidFill>
                    <a:schemeClr val="tx2"/>
                  </a:solidFill>
                </a:rPr>
                <a:t>Nous développons des applications décisionnelles Power BI sur mesure et faisons le lien entre l’IT et le métier.</a:t>
              </a:r>
              <a:endParaRPr lang="en-US" sz="1600" b="1">
                <a:solidFill>
                  <a:schemeClr val="tx2"/>
                </a:solidFill>
                <a:latin typeface="Signika Negative" pitchFamily="2" charset="0"/>
              </a:endParaRPr>
            </a:p>
          </p:txBody>
        </p:sp>
        <p:sp>
          <p:nvSpPr>
            <p:cNvPr id="104" name="TextBox 103"/>
            <p:cNvSpPr txBox="1"/>
            <p:nvPr/>
          </p:nvSpPr>
          <p:spPr>
            <a:xfrm>
              <a:off x="2054268" y="2984999"/>
              <a:ext cx="3114955" cy="369332"/>
            </a:xfrm>
            <a:prstGeom prst="rect">
              <a:avLst/>
            </a:prstGeom>
            <a:noFill/>
          </p:spPr>
          <p:txBody>
            <a:bodyPr wrap="none" rtlCol="0">
              <a:spAutoFit/>
            </a:bodyPr>
            <a:lstStyle/>
            <a:p>
              <a:r>
                <a:rPr lang="fr-FR">
                  <a:latin typeface="Raleway" panose="020B0003030101060003" pitchFamily="34" charset="0"/>
                </a:rPr>
                <a:t>Faciliter la prise de décision</a:t>
              </a:r>
              <a:endParaRPr lang="id-ID" b="1">
                <a:latin typeface="Raleway" panose="020B0003030101060003" pitchFamily="34" charset="0"/>
              </a:endParaRPr>
            </a:p>
          </p:txBody>
        </p:sp>
        <p:sp>
          <p:nvSpPr>
            <p:cNvPr id="105" name="TextBox 104"/>
            <p:cNvSpPr txBox="1"/>
            <p:nvPr/>
          </p:nvSpPr>
          <p:spPr>
            <a:xfrm>
              <a:off x="2054268" y="3287332"/>
              <a:ext cx="4395186" cy="584775"/>
            </a:xfrm>
            <a:prstGeom prst="rect">
              <a:avLst/>
            </a:prstGeom>
            <a:noFill/>
          </p:spPr>
          <p:txBody>
            <a:bodyPr wrap="square" rtlCol="0">
              <a:spAutoFit/>
            </a:bodyPr>
            <a:lstStyle/>
            <a:p>
              <a:r>
                <a:rPr lang="fr-FR" sz="1600">
                  <a:solidFill>
                    <a:schemeClr val="tx2"/>
                  </a:solidFill>
                </a:rPr>
                <a:t>Nous aidons nos clients à définir leurs priorités stratégiques et cibler leurs KPIs clefs.</a:t>
              </a:r>
              <a:endParaRPr lang="en-US" sz="1600" b="1">
                <a:solidFill>
                  <a:schemeClr val="tx2"/>
                </a:solidFill>
                <a:latin typeface="Signika Negative" pitchFamily="2" charset="0"/>
              </a:endParaRPr>
            </a:p>
          </p:txBody>
        </p:sp>
        <p:sp>
          <p:nvSpPr>
            <p:cNvPr id="106" name="TextBox 105"/>
            <p:cNvSpPr txBox="1"/>
            <p:nvPr/>
          </p:nvSpPr>
          <p:spPr>
            <a:xfrm>
              <a:off x="2054268" y="4119483"/>
              <a:ext cx="3762568" cy="369332"/>
            </a:xfrm>
            <a:prstGeom prst="rect">
              <a:avLst/>
            </a:prstGeom>
            <a:noFill/>
          </p:spPr>
          <p:txBody>
            <a:bodyPr wrap="none" rtlCol="0">
              <a:spAutoFit/>
            </a:bodyPr>
            <a:lstStyle/>
            <a:p>
              <a:r>
                <a:rPr lang="fr-FR">
                  <a:latin typeface="Raleway" panose="020B0003030101060003" pitchFamily="34" charset="0"/>
                </a:rPr>
                <a:t>Développer la culture des données</a:t>
              </a:r>
              <a:endParaRPr lang="id-ID" b="1">
                <a:latin typeface="Raleway" panose="020B0003030101060003" pitchFamily="34" charset="0"/>
              </a:endParaRPr>
            </a:p>
          </p:txBody>
        </p:sp>
        <p:sp>
          <p:nvSpPr>
            <p:cNvPr id="107" name="TextBox 106"/>
            <p:cNvSpPr txBox="1"/>
            <p:nvPr/>
          </p:nvSpPr>
          <p:spPr>
            <a:xfrm>
              <a:off x="2054268" y="4421816"/>
              <a:ext cx="4166240" cy="830997"/>
            </a:xfrm>
            <a:prstGeom prst="rect">
              <a:avLst/>
            </a:prstGeom>
            <a:noFill/>
          </p:spPr>
          <p:txBody>
            <a:bodyPr wrap="square" rtlCol="0">
              <a:spAutoFit/>
            </a:bodyPr>
            <a:lstStyle/>
            <a:p>
              <a:pPr algn="just"/>
              <a:r>
                <a:rPr lang="fr-FR" sz="1600">
                  <a:solidFill>
                    <a:schemeClr val="tx2"/>
                  </a:solidFill>
                </a:rPr>
                <a:t>Nous délivrons des formations avancées et des ateliers aux décideurs métiers. Nous épaulons également nos clients dans la définition de leur architecture Data &amp; BI.</a:t>
              </a:r>
              <a:endParaRPr lang="en-US" sz="1600" b="1">
                <a:solidFill>
                  <a:schemeClr val="tx2"/>
                </a:solidFill>
                <a:latin typeface="Signika Negative" pitchFamily="2" charset="0"/>
              </a:endParaRPr>
            </a:p>
          </p:txBody>
        </p:sp>
        <p:grpSp>
          <p:nvGrpSpPr>
            <p:cNvPr id="113" name="Group 112"/>
            <p:cNvGrpSpPr/>
            <p:nvPr/>
          </p:nvGrpSpPr>
          <p:grpSpPr>
            <a:xfrm>
              <a:off x="1563198" y="2040928"/>
              <a:ext cx="359116" cy="516124"/>
              <a:chOff x="-3175" y="-3175"/>
              <a:chExt cx="341313" cy="490538"/>
            </a:xfrm>
            <a:solidFill>
              <a:schemeClr val="accent2"/>
            </a:solidFill>
          </p:grpSpPr>
          <p:sp>
            <p:nvSpPr>
              <p:cNvPr id="114"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16" name="Freeform 9"/>
            <p:cNvSpPr>
              <a:spLocks noEditPoints="1"/>
            </p:cNvSpPr>
            <p:nvPr/>
          </p:nvSpPr>
          <p:spPr bwMode="auto">
            <a:xfrm>
              <a:off x="1468824" y="3149399"/>
              <a:ext cx="547865" cy="547865"/>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69" name="TextBox 68">
            <a:extLst>
              <a:ext uri="{FF2B5EF4-FFF2-40B4-BE49-F238E27FC236}">
                <a16:creationId xmlns:a16="http://schemas.microsoft.com/office/drawing/2014/main" id="{6F68FFBA-5FF7-48A5-BBBD-4392E67F3E08}"/>
              </a:ext>
            </a:extLst>
          </p:cNvPr>
          <p:cNvSpPr txBox="1"/>
          <p:nvPr/>
        </p:nvSpPr>
        <p:spPr>
          <a:xfrm>
            <a:off x="986169" y="5481743"/>
            <a:ext cx="7596751" cy="384721"/>
          </a:xfrm>
          <a:prstGeom prst="rect">
            <a:avLst/>
          </a:prstGeom>
          <a:noFill/>
        </p:spPr>
        <p:txBody>
          <a:bodyPr wrap="square" rtlCol="0">
            <a:spAutoFit/>
          </a:bodyPr>
          <a:lstStyle/>
          <a:p>
            <a:r>
              <a:rPr lang="fr-FR" sz="1900" i="1">
                <a:solidFill>
                  <a:schemeClr val="tx2"/>
                </a:solidFill>
              </a:rPr>
              <a:t>« Faire de vos données un actif fondamental et un avantage compétitif »</a:t>
            </a:r>
            <a:endParaRPr lang="en-US" sz="1900" i="1">
              <a:solidFill>
                <a:schemeClr val="tx2"/>
              </a:solidFill>
            </a:endParaRPr>
          </a:p>
        </p:txBody>
      </p:sp>
      <p:grpSp>
        <p:nvGrpSpPr>
          <p:cNvPr id="70" name="Group 69">
            <a:extLst>
              <a:ext uri="{FF2B5EF4-FFF2-40B4-BE49-F238E27FC236}">
                <a16:creationId xmlns:a16="http://schemas.microsoft.com/office/drawing/2014/main" id="{9D5A2814-F8D6-408C-80D0-CBD5C75350BF}"/>
              </a:ext>
            </a:extLst>
          </p:cNvPr>
          <p:cNvGrpSpPr/>
          <p:nvPr/>
        </p:nvGrpSpPr>
        <p:grpSpPr>
          <a:xfrm>
            <a:off x="5314502" y="140313"/>
            <a:ext cx="1425895" cy="1376617"/>
            <a:chOff x="5314502" y="537541"/>
            <a:chExt cx="1425895" cy="1376617"/>
          </a:xfrm>
        </p:grpSpPr>
        <p:grpSp>
          <p:nvGrpSpPr>
            <p:cNvPr id="71" name="Group 70">
              <a:extLst>
                <a:ext uri="{FF2B5EF4-FFF2-40B4-BE49-F238E27FC236}">
                  <a16:creationId xmlns:a16="http://schemas.microsoft.com/office/drawing/2014/main" id="{B619DD8C-8924-4E7A-829B-AECBDD27A7CA}"/>
                </a:ext>
              </a:extLst>
            </p:cNvPr>
            <p:cNvGrpSpPr/>
            <p:nvPr/>
          </p:nvGrpSpPr>
          <p:grpSpPr>
            <a:xfrm>
              <a:off x="5314502" y="537541"/>
              <a:ext cx="616898" cy="398711"/>
              <a:chOff x="7324056" y="694593"/>
              <a:chExt cx="616898" cy="398711"/>
            </a:xfrm>
          </p:grpSpPr>
          <p:sp>
            <p:nvSpPr>
              <p:cNvPr id="76" name="Freeform 23">
                <a:extLst>
                  <a:ext uri="{FF2B5EF4-FFF2-40B4-BE49-F238E27FC236}">
                    <a16:creationId xmlns:a16="http://schemas.microsoft.com/office/drawing/2014/main" id="{68886802-076B-48F8-A477-4EA92184985D}"/>
                  </a:ext>
                </a:extLst>
              </p:cNvPr>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25">
                <a:extLst>
                  <a:ext uri="{FF2B5EF4-FFF2-40B4-BE49-F238E27FC236}">
                    <a16:creationId xmlns:a16="http://schemas.microsoft.com/office/drawing/2014/main" id="{5DF56E31-C0C6-4012-9A28-1F8B4D9EA069}"/>
                  </a:ext>
                </a:extLst>
              </p:cNvPr>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27">
                <a:extLst>
                  <a:ext uri="{FF2B5EF4-FFF2-40B4-BE49-F238E27FC236}">
                    <a16:creationId xmlns:a16="http://schemas.microsoft.com/office/drawing/2014/main" id="{C34DF1FE-98B9-4F7C-927D-ABA8435B755A}"/>
                  </a:ext>
                </a:extLst>
              </p:cNvPr>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72" name="Group 71">
              <a:extLst>
                <a:ext uri="{FF2B5EF4-FFF2-40B4-BE49-F238E27FC236}">
                  <a16:creationId xmlns:a16="http://schemas.microsoft.com/office/drawing/2014/main" id="{56B41B4B-9527-4558-A4B9-C4E86F8FE6A6}"/>
                </a:ext>
              </a:extLst>
            </p:cNvPr>
            <p:cNvGrpSpPr/>
            <p:nvPr/>
          </p:nvGrpSpPr>
          <p:grpSpPr>
            <a:xfrm>
              <a:off x="6261313" y="1506868"/>
              <a:ext cx="479084" cy="407290"/>
              <a:chOff x="8086770" y="1485428"/>
              <a:chExt cx="479084" cy="407290"/>
            </a:xfrm>
          </p:grpSpPr>
          <p:sp>
            <p:nvSpPr>
              <p:cNvPr id="73" name="Freeform 24">
                <a:extLst>
                  <a:ext uri="{FF2B5EF4-FFF2-40B4-BE49-F238E27FC236}">
                    <a16:creationId xmlns:a16="http://schemas.microsoft.com/office/drawing/2014/main" id="{A9F89939-4474-439A-A6B8-45EFBC8D07A4}"/>
                  </a:ext>
                </a:extLst>
              </p:cNvPr>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26">
                <a:extLst>
                  <a:ext uri="{FF2B5EF4-FFF2-40B4-BE49-F238E27FC236}">
                    <a16:creationId xmlns:a16="http://schemas.microsoft.com/office/drawing/2014/main" id="{455EF8D9-5202-44FD-8358-E5584115C555}"/>
                  </a:ext>
                </a:extLst>
              </p:cNvPr>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28">
                <a:extLst>
                  <a:ext uri="{FF2B5EF4-FFF2-40B4-BE49-F238E27FC236}">
                    <a16:creationId xmlns:a16="http://schemas.microsoft.com/office/drawing/2014/main" id="{31F8A4C6-4C82-4819-8A28-51CE837280CA}"/>
                  </a:ext>
                </a:extLst>
              </p:cNvPr>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grpSp>
      </p:grpSp>
      <p:grpSp>
        <p:nvGrpSpPr>
          <p:cNvPr id="79" name="Group 78">
            <a:extLst>
              <a:ext uri="{FF2B5EF4-FFF2-40B4-BE49-F238E27FC236}">
                <a16:creationId xmlns:a16="http://schemas.microsoft.com/office/drawing/2014/main" id="{495B56C4-20F0-43D9-9174-85D679F124EF}"/>
              </a:ext>
            </a:extLst>
          </p:cNvPr>
          <p:cNvGrpSpPr/>
          <p:nvPr/>
        </p:nvGrpSpPr>
        <p:grpSpPr>
          <a:xfrm>
            <a:off x="1555822" y="3897241"/>
            <a:ext cx="586403" cy="632677"/>
            <a:chOff x="4283880" y="1684166"/>
            <a:chExt cx="1121157" cy="1062012"/>
          </a:xfrm>
        </p:grpSpPr>
        <p:sp>
          <p:nvSpPr>
            <p:cNvPr id="80" name="Freeform 71">
              <a:extLst>
                <a:ext uri="{FF2B5EF4-FFF2-40B4-BE49-F238E27FC236}">
                  <a16:creationId xmlns:a16="http://schemas.microsoft.com/office/drawing/2014/main" id="{6375F258-93FC-4D52-9BCC-B58FD8B70D67}"/>
                </a:ext>
              </a:extLst>
            </p:cNvPr>
            <p:cNvSpPr>
              <a:spLocks/>
            </p:cNvSpPr>
            <p:nvPr/>
          </p:nvSpPr>
          <p:spPr bwMode="auto">
            <a:xfrm>
              <a:off x="4590915" y="1684166"/>
              <a:ext cx="814122" cy="623639"/>
            </a:xfrm>
            <a:custGeom>
              <a:avLst/>
              <a:gdLst>
                <a:gd name="T0" fmla="*/ 8 w 723"/>
                <a:gd name="T1" fmla="*/ 48 h 554"/>
                <a:gd name="T2" fmla="*/ 715 w 723"/>
                <a:gd name="T3" fmla="*/ 48 h 554"/>
                <a:gd name="T4" fmla="*/ 715 w 723"/>
                <a:gd name="T5" fmla="*/ 508 h 554"/>
                <a:gd name="T6" fmla="*/ 8 w 723"/>
                <a:gd name="T7" fmla="*/ 508 h 554"/>
                <a:gd name="T8" fmla="*/ 8 w 723"/>
                <a:gd name="T9" fmla="*/ 408 h 554"/>
                <a:gd name="T10" fmla="*/ 0 w 723"/>
                <a:gd name="T11" fmla="*/ 411 h 554"/>
                <a:gd name="T12" fmla="*/ 0 w 723"/>
                <a:gd name="T13" fmla="*/ 511 h 554"/>
                <a:gd name="T14" fmla="*/ 0 w 723"/>
                <a:gd name="T15" fmla="*/ 517 h 554"/>
                <a:gd name="T16" fmla="*/ 0 w 723"/>
                <a:gd name="T17" fmla="*/ 554 h 554"/>
                <a:gd name="T18" fmla="*/ 723 w 723"/>
                <a:gd name="T19" fmla="*/ 554 h 554"/>
                <a:gd name="T20" fmla="*/ 723 w 723"/>
                <a:gd name="T21" fmla="*/ 517 h 554"/>
                <a:gd name="T22" fmla="*/ 723 w 723"/>
                <a:gd name="T23" fmla="*/ 512 h 554"/>
                <a:gd name="T24" fmla="*/ 723 w 723"/>
                <a:gd name="T25" fmla="*/ 511 h 554"/>
                <a:gd name="T26" fmla="*/ 723 w 723"/>
                <a:gd name="T27" fmla="*/ 43 h 554"/>
                <a:gd name="T28" fmla="*/ 723 w 723"/>
                <a:gd name="T29" fmla="*/ 39 h 554"/>
                <a:gd name="T30" fmla="*/ 723 w 723"/>
                <a:gd name="T31" fmla="*/ 0 h 554"/>
                <a:gd name="T32" fmla="*/ 0 w 723"/>
                <a:gd name="T33" fmla="*/ 0 h 554"/>
                <a:gd name="T34" fmla="*/ 0 w 723"/>
                <a:gd name="T35" fmla="*/ 39 h 554"/>
                <a:gd name="T36" fmla="*/ 0 w 723"/>
                <a:gd name="T37" fmla="*/ 43 h 554"/>
                <a:gd name="T38" fmla="*/ 0 w 723"/>
                <a:gd name="T39" fmla="*/ 343 h 554"/>
                <a:gd name="T40" fmla="*/ 8 w 723"/>
                <a:gd name="T41" fmla="*/ 340 h 554"/>
                <a:gd name="T42" fmla="*/ 8 w 723"/>
                <a:gd name="T43" fmla="*/ 4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3" h="554">
                  <a:moveTo>
                    <a:pt x="8" y="48"/>
                  </a:moveTo>
                  <a:cubicBezTo>
                    <a:pt x="715" y="48"/>
                    <a:pt x="715" y="48"/>
                    <a:pt x="715" y="48"/>
                  </a:cubicBezTo>
                  <a:cubicBezTo>
                    <a:pt x="715" y="508"/>
                    <a:pt x="715" y="508"/>
                    <a:pt x="715" y="508"/>
                  </a:cubicBezTo>
                  <a:cubicBezTo>
                    <a:pt x="8" y="508"/>
                    <a:pt x="8" y="508"/>
                    <a:pt x="8" y="508"/>
                  </a:cubicBezTo>
                  <a:cubicBezTo>
                    <a:pt x="8" y="408"/>
                    <a:pt x="8" y="408"/>
                    <a:pt x="8" y="408"/>
                  </a:cubicBezTo>
                  <a:cubicBezTo>
                    <a:pt x="5" y="409"/>
                    <a:pt x="2" y="410"/>
                    <a:pt x="0" y="411"/>
                  </a:cubicBezTo>
                  <a:cubicBezTo>
                    <a:pt x="0" y="511"/>
                    <a:pt x="0" y="511"/>
                    <a:pt x="0" y="511"/>
                  </a:cubicBezTo>
                  <a:cubicBezTo>
                    <a:pt x="0" y="517"/>
                    <a:pt x="0" y="517"/>
                    <a:pt x="0" y="517"/>
                  </a:cubicBezTo>
                  <a:cubicBezTo>
                    <a:pt x="0" y="554"/>
                    <a:pt x="0" y="554"/>
                    <a:pt x="0" y="554"/>
                  </a:cubicBezTo>
                  <a:cubicBezTo>
                    <a:pt x="723" y="554"/>
                    <a:pt x="723" y="554"/>
                    <a:pt x="723" y="554"/>
                  </a:cubicBezTo>
                  <a:cubicBezTo>
                    <a:pt x="723" y="517"/>
                    <a:pt x="723" y="517"/>
                    <a:pt x="723" y="517"/>
                  </a:cubicBezTo>
                  <a:cubicBezTo>
                    <a:pt x="723" y="512"/>
                    <a:pt x="723" y="512"/>
                    <a:pt x="723" y="512"/>
                  </a:cubicBezTo>
                  <a:cubicBezTo>
                    <a:pt x="723" y="511"/>
                    <a:pt x="723" y="511"/>
                    <a:pt x="723" y="511"/>
                  </a:cubicBezTo>
                  <a:cubicBezTo>
                    <a:pt x="723" y="43"/>
                    <a:pt x="723" y="43"/>
                    <a:pt x="723" y="43"/>
                  </a:cubicBezTo>
                  <a:cubicBezTo>
                    <a:pt x="723" y="39"/>
                    <a:pt x="723" y="39"/>
                    <a:pt x="723" y="39"/>
                  </a:cubicBezTo>
                  <a:cubicBezTo>
                    <a:pt x="723" y="0"/>
                    <a:pt x="723" y="0"/>
                    <a:pt x="723" y="0"/>
                  </a:cubicBezTo>
                  <a:cubicBezTo>
                    <a:pt x="0" y="0"/>
                    <a:pt x="0" y="0"/>
                    <a:pt x="0" y="0"/>
                  </a:cubicBezTo>
                  <a:cubicBezTo>
                    <a:pt x="0" y="39"/>
                    <a:pt x="0" y="39"/>
                    <a:pt x="0" y="39"/>
                  </a:cubicBezTo>
                  <a:cubicBezTo>
                    <a:pt x="0" y="43"/>
                    <a:pt x="0" y="43"/>
                    <a:pt x="0" y="43"/>
                  </a:cubicBezTo>
                  <a:cubicBezTo>
                    <a:pt x="0" y="343"/>
                    <a:pt x="0" y="343"/>
                    <a:pt x="0" y="343"/>
                  </a:cubicBezTo>
                  <a:cubicBezTo>
                    <a:pt x="2" y="342"/>
                    <a:pt x="5" y="341"/>
                    <a:pt x="8" y="340"/>
                  </a:cubicBezTo>
                  <a:lnTo>
                    <a:pt x="8" y="4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Oval 72">
              <a:extLst>
                <a:ext uri="{FF2B5EF4-FFF2-40B4-BE49-F238E27FC236}">
                  <a16:creationId xmlns:a16="http://schemas.microsoft.com/office/drawing/2014/main" id="{68F5C333-E338-4F00-B075-E93DD6D27BDC}"/>
                </a:ext>
              </a:extLst>
            </p:cNvPr>
            <p:cNvSpPr>
              <a:spLocks noChangeArrowheads="1"/>
            </p:cNvSpPr>
            <p:nvPr/>
          </p:nvSpPr>
          <p:spPr bwMode="auto">
            <a:xfrm>
              <a:off x="4377817" y="1928577"/>
              <a:ext cx="150474" cy="1522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73">
              <a:extLst>
                <a:ext uri="{FF2B5EF4-FFF2-40B4-BE49-F238E27FC236}">
                  <a16:creationId xmlns:a16="http://schemas.microsoft.com/office/drawing/2014/main" id="{56B64AEB-4A05-4DC1-8064-BE4FE52C7174}"/>
                </a:ext>
              </a:extLst>
            </p:cNvPr>
            <p:cNvSpPr>
              <a:spLocks noEditPoints="1"/>
            </p:cNvSpPr>
            <p:nvPr/>
          </p:nvSpPr>
          <p:spPr bwMode="auto">
            <a:xfrm>
              <a:off x="4283880" y="1993811"/>
              <a:ext cx="518394" cy="752367"/>
            </a:xfrm>
            <a:custGeom>
              <a:avLst/>
              <a:gdLst>
                <a:gd name="T0" fmla="*/ 453 w 460"/>
                <a:gd name="T1" fmla="*/ 14 h 668"/>
                <a:gd name="T2" fmla="*/ 419 w 460"/>
                <a:gd name="T3" fmla="*/ 8 h 668"/>
                <a:gd name="T4" fmla="*/ 275 w 460"/>
                <a:gd name="T5" fmla="*/ 77 h 668"/>
                <a:gd name="T6" fmla="*/ 223 w 460"/>
                <a:gd name="T7" fmla="*/ 90 h 668"/>
                <a:gd name="T8" fmla="*/ 208 w 460"/>
                <a:gd name="T9" fmla="*/ 93 h 668"/>
                <a:gd name="T10" fmla="*/ 205 w 460"/>
                <a:gd name="T11" fmla="*/ 94 h 668"/>
                <a:gd name="T12" fmla="*/ 204 w 460"/>
                <a:gd name="T13" fmla="*/ 94 h 668"/>
                <a:gd name="T14" fmla="*/ 96 w 460"/>
                <a:gd name="T15" fmla="*/ 94 h 668"/>
                <a:gd name="T16" fmla="*/ 92 w 460"/>
                <a:gd name="T17" fmla="*/ 93 h 668"/>
                <a:gd name="T18" fmla="*/ 66 w 460"/>
                <a:gd name="T19" fmla="*/ 100 h 668"/>
                <a:gd name="T20" fmla="*/ 21 w 460"/>
                <a:gd name="T21" fmla="*/ 156 h 668"/>
                <a:gd name="T22" fmla="*/ 0 w 460"/>
                <a:gd name="T23" fmla="*/ 300 h 668"/>
                <a:gd name="T24" fmla="*/ 2 w 460"/>
                <a:gd name="T25" fmla="*/ 357 h 668"/>
                <a:gd name="T26" fmla="*/ 26 w 460"/>
                <a:gd name="T27" fmla="*/ 380 h 668"/>
                <a:gd name="T28" fmla="*/ 27 w 460"/>
                <a:gd name="T29" fmla="*/ 380 h 668"/>
                <a:gd name="T30" fmla="*/ 50 w 460"/>
                <a:gd name="T31" fmla="*/ 355 h 668"/>
                <a:gd name="T32" fmla="*/ 48 w 460"/>
                <a:gd name="T33" fmla="*/ 300 h 668"/>
                <a:gd name="T34" fmla="*/ 69 w 460"/>
                <a:gd name="T35" fmla="*/ 166 h 668"/>
                <a:gd name="T36" fmla="*/ 68 w 460"/>
                <a:gd name="T37" fmla="*/ 631 h 668"/>
                <a:gd name="T38" fmla="*/ 105 w 460"/>
                <a:gd name="T39" fmla="*/ 668 h 668"/>
                <a:gd name="T40" fmla="*/ 142 w 460"/>
                <a:gd name="T41" fmla="*/ 631 h 668"/>
                <a:gd name="T42" fmla="*/ 143 w 460"/>
                <a:gd name="T43" fmla="*/ 345 h 668"/>
                <a:gd name="T44" fmla="*/ 157 w 460"/>
                <a:gd name="T45" fmla="*/ 345 h 668"/>
                <a:gd name="T46" fmla="*/ 156 w 460"/>
                <a:gd name="T47" fmla="*/ 631 h 668"/>
                <a:gd name="T48" fmla="*/ 193 w 460"/>
                <a:gd name="T49" fmla="*/ 668 h 668"/>
                <a:gd name="T50" fmla="*/ 231 w 460"/>
                <a:gd name="T51" fmla="*/ 631 h 668"/>
                <a:gd name="T52" fmla="*/ 231 w 460"/>
                <a:gd name="T53" fmla="*/ 137 h 668"/>
                <a:gd name="T54" fmla="*/ 447 w 460"/>
                <a:gd name="T55" fmla="*/ 47 h 668"/>
                <a:gd name="T56" fmla="*/ 453 w 460"/>
                <a:gd name="T57" fmla="*/ 14 h 668"/>
                <a:gd name="T58" fmla="*/ 139 w 460"/>
                <a:gd name="T59" fmla="*/ 118 h 668"/>
                <a:gd name="T60" fmla="*/ 150 w 460"/>
                <a:gd name="T61" fmla="*/ 118 h 668"/>
                <a:gd name="T62" fmla="*/ 161 w 460"/>
                <a:gd name="T63" fmla="*/ 118 h 668"/>
                <a:gd name="T64" fmla="*/ 167 w 460"/>
                <a:gd name="T65" fmla="*/ 141 h 668"/>
                <a:gd name="T66" fmla="*/ 166 w 460"/>
                <a:gd name="T67" fmla="*/ 142 h 668"/>
                <a:gd name="T68" fmla="*/ 150 w 460"/>
                <a:gd name="T69" fmla="*/ 148 h 668"/>
                <a:gd name="T70" fmla="*/ 134 w 460"/>
                <a:gd name="T71" fmla="*/ 142 h 668"/>
                <a:gd name="T72" fmla="*/ 133 w 460"/>
                <a:gd name="T73" fmla="*/ 141 h 668"/>
                <a:gd name="T74" fmla="*/ 139 w 460"/>
                <a:gd name="T75" fmla="*/ 118 h 668"/>
                <a:gd name="T76" fmla="*/ 150 w 460"/>
                <a:gd name="T77" fmla="*/ 311 h 668"/>
                <a:gd name="T78" fmla="*/ 122 w 460"/>
                <a:gd name="T79" fmla="*/ 275 h 668"/>
                <a:gd name="T80" fmla="*/ 138 w 460"/>
                <a:gd name="T81" fmla="*/ 155 h 668"/>
                <a:gd name="T82" fmla="*/ 150 w 460"/>
                <a:gd name="T83" fmla="*/ 157 h 668"/>
                <a:gd name="T84" fmla="*/ 150 w 460"/>
                <a:gd name="T85" fmla="*/ 157 h 668"/>
                <a:gd name="T86" fmla="*/ 150 w 460"/>
                <a:gd name="T87" fmla="*/ 157 h 668"/>
                <a:gd name="T88" fmla="*/ 162 w 460"/>
                <a:gd name="T89" fmla="*/ 155 h 668"/>
                <a:gd name="T90" fmla="*/ 178 w 460"/>
                <a:gd name="T91" fmla="*/ 275 h 668"/>
                <a:gd name="T92" fmla="*/ 150 w 460"/>
                <a:gd name="T93" fmla="*/ 311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0" h="668">
                  <a:moveTo>
                    <a:pt x="453" y="14"/>
                  </a:moveTo>
                  <a:cubicBezTo>
                    <a:pt x="445" y="3"/>
                    <a:pt x="430" y="0"/>
                    <a:pt x="419" y="8"/>
                  </a:cubicBezTo>
                  <a:cubicBezTo>
                    <a:pt x="371" y="42"/>
                    <a:pt x="317" y="64"/>
                    <a:pt x="275" y="77"/>
                  </a:cubicBezTo>
                  <a:cubicBezTo>
                    <a:pt x="254" y="83"/>
                    <a:pt x="236" y="87"/>
                    <a:pt x="223" y="90"/>
                  </a:cubicBezTo>
                  <a:cubicBezTo>
                    <a:pt x="217" y="91"/>
                    <a:pt x="212" y="92"/>
                    <a:pt x="208" y="93"/>
                  </a:cubicBezTo>
                  <a:cubicBezTo>
                    <a:pt x="207" y="93"/>
                    <a:pt x="205" y="93"/>
                    <a:pt x="205" y="94"/>
                  </a:cubicBezTo>
                  <a:cubicBezTo>
                    <a:pt x="204" y="94"/>
                    <a:pt x="204" y="94"/>
                    <a:pt x="204" y="94"/>
                  </a:cubicBezTo>
                  <a:cubicBezTo>
                    <a:pt x="96" y="94"/>
                    <a:pt x="96" y="94"/>
                    <a:pt x="96" y="94"/>
                  </a:cubicBezTo>
                  <a:cubicBezTo>
                    <a:pt x="95" y="94"/>
                    <a:pt x="94" y="93"/>
                    <a:pt x="92" y="93"/>
                  </a:cubicBezTo>
                  <a:cubicBezTo>
                    <a:pt x="86" y="93"/>
                    <a:pt x="77" y="94"/>
                    <a:pt x="66" y="100"/>
                  </a:cubicBezTo>
                  <a:cubicBezTo>
                    <a:pt x="50" y="108"/>
                    <a:pt x="33" y="125"/>
                    <a:pt x="21" y="156"/>
                  </a:cubicBezTo>
                  <a:cubicBezTo>
                    <a:pt x="9" y="187"/>
                    <a:pt x="0" y="232"/>
                    <a:pt x="0" y="300"/>
                  </a:cubicBezTo>
                  <a:cubicBezTo>
                    <a:pt x="0" y="318"/>
                    <a:pt x="1" y="337"/>
                    <a:pt x="2" y="357"/>
                  </a:cubicBezTo>
                  <a:cubicBezTo>
                    <a:pt x="3" y="370"/>
                    <a:pt x="13" y="380"/>
                    <a:pt x="26" y="380"/>
                  </a:cubicBezTo>
                  <a:cubicBezTo>
                    <a:pt x="26" y="380"/>
                    <a:pt x="27" y="380"/>
                    <a:pt x="27" y="380"/>
                  </a:cubicBezTo>
                  <a:cubicBezTo>
                    <a:pt x="41" y="379"/>
                    <a:pt x="51" y="368"/>
                    <a:pt x="50" y="355"/>
                  </a:cubicBezTo>
                  <a:cubicBezTo>
                    <a:pt x="49" y="335"/>
                    <a:pt x="48" y="316"/>
                    <a:pt x="48" y="300"/>
                  </a:cubicBezTo>
                  <a:cubicBezTo>
                    <a:pt x="48" y="227"/>
                    <a:pt x="59" y="187"/>
                    <a:pt x="69" y="166"/>
                  </a:cubicBezTo>
                  <a:cubicBezTo>
                    <a:pt x="68" y="631"/>
                    <a:pt x="68" y="631"/>
                    <a:pt x="68" y="631"/>
                  </a:cubicBezTo>
                  <a:cubicBezTo>
                    <a:pt x="68" y="651"/>
                    <a:pt x="85" y="668"/>
                    <a:pt x="105" y="668"/>
                  </a:cubicBezTo>
                  <a:cubicBezTo>
                    <a:pt x="126" y="668"/>
                    <a:pt x="142" y="651"/>
                    <a:pt x="142" y="631"/>
                  </a:cubicBezTo>
                  <a:cubicBezTo>
                    <a:pt x="143" y="345"/>
                    <a:pt x="143" y="345"/>
                    <a:pt x="143" y="345"/>
                  </a:cubicBezTo>
                  <a:cubicBezTo>
                    <a:pt x="157" y="345"/>
                    <a:pt x="157" y="345"/>
                    <a:pt x="157" y="345"/>
                  </a:cubicBezTo>
                  <a:cubicBezTo>
                    <a:pt x="156" y="631"/>
                    <a:pt x="156" y="631"/>
                    <a:pt x="156" y="631"/>
                  </a:cubicBezTo>
                  <a:cubicBezTo>
                    <a:pt x="156" y="651"/>
                    <a:pt x="173" y="668"/>
                    <a:pt x="193" y="668"/>
                  </a:cubicBezTo>
                  <a:cubicBezTo>
                    <a:pt x="214" y="668"/>
                    <a:pt x="231" y="651"/>
                    <a:pt x="231" y="631"/>
                  </a:cubicBezTo>
                  <a:cubicBezTo>
                    <a:pt x="231" y="137"/>
                    <a:pt x="231" y="137"/>
                    <a:pt x="231" y="137"/>
                  </a:cubicBezTo>
                  <a:cubicBezTo>
                    <a:pt x="271" y="129"/>
                    <a:pt x="365" y="105"/>
                    <a:pt x="447" y="47"/>
                  </a:cubicBezTo>
                  <a:cubicBezTo>
                    <a:pt x="458" y="39"/>
                    <a:pt x="460" y="25"/>
                    <a:pt x="453" y="14"/>
                  </a:cubicBezTo>
                  <a:close/>
                  <a:moveTo>
                    <a:pt x="139" y="118"/>
                  </a:moveTo>
                  <a:cubicBezTo>
                    <a:pt x="150" y="118"/>
                    <a:pt x="150" y="118"/>
                    <a:pt x="150" y="118"/>
                  </a:cubicBezTo>
                  <a:cubicBezTo>
                    <a:pt x="161" y="118"/>
                    <a:pt x="161" y="118"/>
                    <a:pt x="161" y="118"/>
                  </a:cubicBezTo>
                  <a:cubicBezTo>
                    <a:pt x="167" y="141"/>
                    <a:pt x="167" y="141"/>
                    <a:pt x="167" y="141"/>
                  </a:cubicBezTo>
                  <a:cubicBezTo>
                    <a:pt x="166" y="142"/>
                    <a:pt x="166" y="142"/>
                    <a:pt x="166" y="142"/>
                  </a:cubicBezTo>
                  <a:cubicBezTo>
                    <a:pt x="162" y="146"/>
                    <a:pt x="156" y="148"/>
                    <a:pt x="150" y="148"/>
                  </a:cubicBezTo>
                  <a:cubicBezTo>
                    <a:pt x="144" y="148"/>
                    <a:pt x="138" y="146"/>
                    <a:pt x="134" y="142"/>
                  </a:cubicBezTo>
                  <a:cubicBezTo>
                    <a:pt x="133" y="141"/>
                    <a:pt x="133" y="141"/>
                    <a:pt x="133" y="141"/>
                  </a:cubicBezTo>
                  <a:lnTo>
                    <a:pt x="139" y="118"/>
                  </a:lnTo>
                  <a:close/>
                  <a:moveTo>
                    <a:pt x="150" y="311"/>
                  </a:moveTo>
                  <a:cubicBezTo>
                    <a:pt x="122" y="275"/>
                    <a:pt x="122" y="275"/>
                    <a:pt x="122" y="275"/>
                  </a:cubicBezTo>
                  <a:cubicBezTo>
                    <a:pt x="138" y="155"/>
                    <a:pt x="138" y="155"/>
                    <a:pt x="138" y="155"/>
                  </a:cubicBezTo>
                  <a:cubicBezTo>
                    <a:pt x="142" y="156"/>
                    <a:pt x="146" y="157"/>
                    <a:pt x="150" y="157"/>
                  </a:cubicBezTo>
                  <a:cubicBezTo>
                    <a:pt x="150" y="157"/>
                    <a:pt x="150" y="157"/>
                    <a:pt x="150" y="157"/>
                  </a:cubicBezTo>
                  <a:cubicBezTo>
                    <a:pt x="150" y="157"/>
                    <a:pt x="150" y="157"/>
                    <a:pt x="150" y="157"/>
                  </a:cubicBezTo>
                  <a:cubicBezTo>
                    <a:pt x="154" y="157"/>
                    <a:pt x="158" y="156"/>
                    <a:pt x="162" y="155"/>
                  </a:cubicBezTo>
                  <a:cubicBezTo>
                    <a:pt x="178" y="275"/>
                    <a:pt x="178" y="275"/>
                    <a:pt x="178" y="275"/>
                  </a:cubicBezTo>
                  <a:lnTo>
                    <a:pt x="150" y="3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5">
              <a:extLst>
                <a:ext uri="{FF2B5EF4-FFF2-40B4-BE49-F238E27FC236}">
                  <a16:creationId xmlns:a16="http://schemas.microsoft.com/office/drawing/2014/main" id="{C3810405-A089-43C1-AC17-000A4411862F}"/>
                </a:ext>
              </a:extLst>
            </p:cNvPr>
            <p:cNvSpPr>
              <a:spLocks noEditPoints="1"/>
            </p:cNvSpPr>
            <p:nvPr/>
          </p:nvSpPr>
          <p:spPr bwMode="auto">
            <a:xfrm>
              <a:off x="4801983" y="1801301"/>
              <a:ext cx="429391" cy="331802"/>
            </a:xfrm>
            <a:custGeom>
              <a:avLst/>
              <a:gdLst>
                <a:gd name="T0" fmla="*/ 113 w 128"/>
                <a:gd name="T1" fmla="*/ 0 h 98"/>
                <a:gd name="T2" fmla="*/ 98 w 128"/>
                <a:gd name="T3" fmla="*/ 15 h 98"/>
                <a:gd name="T4" fmla="*/ 103 w 128"/>
                <a:gd name="T5" fmla="*/ 26 h 98"/>
                <a:gd name="T6" fmla="*/ 84 w 128"/>
                <a:gd name="T7" fmla="*/ 54 h 98"/>
                <a:gd name="T8" fmla="*/ 79 w 128"/>
                <a:gd name="T9" fmla="*/ 52 h 98"/>
                <a:gd name="T10" fmla="*/ 66 w 128"/>
                <a:gd name="T11" fmla="*/ 60 h 98"/>
                <a:gd name="T12" fmla="*/ 55 w 128"/>
                <a:gd name="T13" fmla="*/ 54 h 98"/>
                <a:gd name="T14" fmla="*/ 56 w 128"/>
                <a:gd name="T15" fmla="*/ 49 h 98"/>
                <a:gd name="T16" fmla="*/ 41 w 128"/>
                <a:gd name="T17" fmla="*/ 34 h 98"/>
                <a:gd name="T18" fmla="*/ 26 w 128"/>
                <a:gd name="T19" fmla="*/ 49 h 98"/>
                <a:gd name="T20" fmla="*/ 31 w 128"/>
                <a:gd name="T21" fmla="*/ 60 h 98"/>
                <a:gd name="T22" fmla="*/ 23 w 128"/>
                <a:gd name="T23" fmla="*/ 70 h 98"/>
                <a:gd name="T24" fmla="*/ 15 w 128"/>
                <a:gd name="T25" fmla="*/ 68 h 98"/>
                <a:gd name="T26" fmla="*/ 0 w 128"/>
                <a:gd name="T27" fmla="*/ 83 h 98"/>
                <a:gd name="T28" fmla="*/ 15 w 128"/>
                <a:gd name="T29" fmla="*/ 98 h 98"/>
                <a:gd name="T30" fmla="*/ 30 w 128"/>
                <a:gd name="T31" fmla="*/ 83 h 98"/>
                <a:gd name="T32" fmla="*/ 26 w 128"/>
                <a:gd name="T33" fmla="*/ 73 h 98"/>
                <a:gd name="T34" fmla="*/ 34 w 128"/>
                <a:gd name="T35" fmla="*/ 62 h 98"/>
                <a:gd name="T36" fmla="*/ 41 w 128"/>
                <a:gd name="T37" fmla="*/ 64 h 98"/>
                <a:gd name="T38" fmla="*/ 53 w 128"/>
                <a:gd name="T39" fmla="*/ 57 h 98"/>
                <a:gd name="T40" fmla="*/ 64 w 128"/>
                <a:gd name="T41" fmla="*/ 64 h 98"/>
                <a:gd name="T42" fmla="*/ 64 w 128"/>
                <a:gd name="T43" fmla="*/ 68 h 98"/>
                <a:gd name="T44" fmla="*/ 79 w 128"/>
                <a:gd name="T45" fmla="*/ 83 h 98"/>
                <a:gd name="T46" fmla="*/ 94 w 128"/>
                <a:gd name="T47" fmla="*/ 68 h 98"/>
                <a:gd name="T48" fmla="*/ 88 w 128"/>
                <a:gd name="T49" fmla="*/ 56 h 98"/>
                <a:gd name="T50" fmla="*/ 106 w 128"/>
                <a:gd name="T51" fmla="*/ 28 h 98"/>
                <a:gd name="T52" fmla="*/ 113 w 128"/>
                <a:gd name="T53" fmla="*/ 30 h 98"/>
                <a:gd name="T54" fmla="*/ 128 w 128"/>
                <a:gd name="T55" fmla="*/ 15 h 98"/>
                <a:gd name="T56" fmla="*/ 113 w 128"/>
                <a:gd name="T57" fmla="*/ 0 h 98"/>
                <a:gd name="T58" fmla="*/ 15 w 128"/>
                <a:gd name="T59" fmla="*/ 90 h 98"/>
                <a:gd name="T60" fmla="*/ 7 w 128"/>
                <a:gd name="T61" fmla="*/ 83 h 98"/>
                <a:gd name="T62" fmla="*/ 15 w 128"/>
                <a:gd name="T63" fmla="*/ 75 h 98"/>
                <a:gd name="T64" fmla="*/ 22 w 128"/>
                <a:gd name="T65" fmla="*/ 83 h 98"/>
                <a:gd name="T66" fmla="*/ 15 w 128"/>
                <a:gd name="T67" fmla="*/ 90 h 98"/>
                <a:gd name="T68" fmla="*/ 41 w 128"/>
                <a:gd name="T69" fmla="*/ 56 h 98"/>
                <a:gd name="T70" fmla="*/ 34 w 128"/>
                <a:gd name="T71" fmla="*/ 49 h 98"/>
                <a:gd name="T72" fmla="*/ 41 w 128"/>
                <a:gd name="T73" fmla="*/ 41 h 98"/>
                <a:gd name="T74" fmla="*/ 49 w 128"/>
                <a:gd name="T75" fmla="*/ 49 h 98"/>
                <a:gd name="T76" fmla="*/ 41 w 128"/>
                <a:gd name="T77" fmla="*/ 56 h 98"/>
                <a:gd name="T78" fmla="*/ 79 w 128"/>
                <a:gd name="T79" fmla="*/ 75 h 98"/>
                <a:gd name="T80" fmla="*/ 71 w 128"/>
                <a:gd name="T81" fmla="*/ 68 h 98"/>
                <a:gd name="T82" fmla="*/ 79 w 128"/>
                <a:gd name="T83" fmla="*/ 60 h 98"/>
                <a:gd name="T84" fmla="*/ 86 w 128"/>
                <a:gd name="T85" fmla="*/ 68 h 98"/>
                <a:gd name="T86" fmla="*/ 79 w 128"/>
                <a:gd name="T87" fmla="*/ 75 h 98"/>
                <a:gd name="T88" fmla="*/ 113 w 128"/>
                <a:gd name="T89" fmla="*/ 22 h 98"/>
                <a:gd name="T90" fmla="*/ 105 w 128"/>
                <a:gd name="T91" fmla="*/ 15 h 98"/>
                <a:gd name="T92" fmla="*/ 113 w 128"/>
                <a:gd name="T93" fmla="*/ 7 h 98"/>
                <a:gd name="T94" fmla="*/ 120 w 128"/>
                <a:gd name="T95" fmla="*/ 15 h 98"/>
                <a:gd name="T96" fmla="*/ 113 w 128"/>
                <a:gd name="T97" fmla="*/ 2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98">
                  <a:moveTo>
                    <a:pt x="113" y="0"/>
                  </a:moveTo>
                  <a:cubicBezTo>
                    <a:pt x="104" y="0"/>
                    <a:pt x="98" y="7"/>
                    <a:pt x="98" y="15"/>
                  </a:cubicBezTo>
                  <a:cubicBezTo>
                    <a:pt x="98" y="19"/>
                    <a:pt x="100" y="23"/>
                    <a:pt x="103" y="26"/>
                  </a:cubicBezTo>
                  <a:cubicBezTo>
                    <a:pt x="84" y="54"/>
                    <a:pt x="84" y="54"/>
                    <a:pt x="84" y="54"/>
                  </a:cubicBezTo>
                  <a:cubicBezTo>
                    <a:pt x="83" y="53"/>
                    <a:pt x="81" y="52"/>
                    <a:pt x="79" y="52"/>
                  </a:cubicBezTo>
                  <a:cubicBezTo>
                    <a:pt x="73" y="52"/>
                    <a:pt x="68" y="56"/>
                    <a:pt x="66" y="60"/>
                  </a:cubicBezTo>
                  <a:cubicBezTo>
                    <a:pt x="55" y="54"/>
                    <a:pt x="55" y="54"/>
                    <a:pt x="55" y="54"/>
                  </a:cubicBezTo>
                  <a:cubicBezTo>
                    <a:pt x="56" y="53"/>
                    <a:pt x="56" y="51"/>
                    <a:pt x="56" y="49"/>
                  </a:cubicBezTo>
                  <a:cubicBezTo>
                    <a:pt x="56" y="40"/>
                    <a:pt x="49" y="34"/>
                    <a:pt x="41" y="34"/>
                  </a:cubicBezTo>
                  <a:cubicBezTo>
                    <a:pt x="33" y="34"/>
                    <a:pt x="26" y="40"/>
                    <a:pt x="26" y="49"/>
                  </a:cubicBezTo>
                  <a:cubicBezTo>
                    <a:pt x="26" y="53"/>
                    <a:pt x="28" y="57"/>
                    <a:pt x="31" y="60"/>
                  </a:cubicBezTo>
                  <a:cubicBezTo>
                    <a:pt x="23" y="70"/>
                    <a:pt x="23" y="70"/>
                    <a:pt x="23" y="70"/>
                  </a:cubicBezTo>
                  <a:cubicBezTo>
                    <a:pt x="21" y="69"/>
                    <a:pt x="18" y="68"/>
                    <a:pt x="15" y="68"/>
                  </a:cubicBezTo>
                  <a:cubicBezTo>
                    <a:pt x="6" y="68"/>
                    <a:pt x="0" y="74"/>
                    <a:pt x="0" y="83"/>
                  </a:cubicBezTo>
                  <a:cubicBezTo>
                    <a:pt x="0" y="91"/>
                    <a:pt x="6" y="98"/>
                    <a:pt x="15" y="98"/>
                  </a:cubicBezTo>
                  <a:cubicBezTo>
                    <a:pt x="23" y="98"/>
                    <a:pt x="30" y="91"/>
                    <a:pt x="30" y="83"/>
                  </a:cubicBezTo>
                  <a:cubicBezTo>
                    <a:pt x="30" y="79"/>
                    <a:pt x="28" y="76"/>
                    <a:pt x="26" y="73"/>
                  </a:cubicBezTo>
                  <a:cubicBezTo>
                    <a:pt x="34" y="62"/>
                    <a:pt x="34" y="62"/>
                    <a:pt x="34" y="62"/>
                  </a:cubicBezTo>
                  <a:cubicBezTo>
                    <a:pt x="36" y="63"/>
                    <a:pt x="39" y="64"/>
                    <a:pt x="41" y="64"/>
                  </a:cubicBezTo>
                  <a:cubicBezTo>
                    <a:pt x="46" y="64"/>
                    <a:pt x="51" y="61"/>
                    <a:pt x="53" y="57"/>
                  </a:cubicBezTo>
                  <a:cubicBezTo>
                    <a:pt x="64" y="64"/>
                    <a:pt x="64" y="64"/>
                    <a:pt x="64" y="64"/>
                  </a:cubicBezTo>
                  <a:cubicBezTo>
                    <a:pt x="64" y="65"/>
                    <a:pt x="64" y="66"/>
                    <a:pt x="64" y="68"/>
                  </a:cubicBezTo>
                  <a:cubicBezTo>
                    <a:pt x="64" y="76"/>
                    <a:pt x="70" y="83"/>
                    <a:pt x="79" y="83"/>
                  </a:cubicBezTo>
                  <a:cubicBezTo>
                    <a:pt x="87" y="83"/>
                    <a:pt x="94" y="76"/>
                    <a:pt x="94" y="68"/>
                  </a:cubicBezTo>
                  <a:cubicBezTo>
                    <a:pt x="94" y="63"/>
                    <a:pt x="91" y="58"/>
                    <a:pt x="88" y="56"/>
                  </a:cubicBezTo>
                  <a:cubicBezTo>
                    <a:pt x="106" y="28"/>
                    <a:pt x="106" y="28"/>
                    <a:pt x="106" y="28"/>
                  </a:cubicBezTo>
                  <a:cubicBezTo>
                    <a:pt x="108" y="29"/>
                    <a:pt x="110" y="30"/>
                    <a:pt x="113" y="30"/>
                  </a:cubicBezTo>
                  <a:cubicBezTo>
                    <a:pt x="121" y="30"/>
                    <a:pt x="128" y="23"/>
                    <a:pt x="128" y="15"/>
                  </a:cubicBezTo>
                  <a:cubicBezTo>
                    <a:pt x="128" y="7"/>
                    <a:pt x="121" y="0"/>
                    <a:pt x="113" y="0"/>
                  </a:cubicBezTo>
                  <a:close/>
                  <a:moveTo>
                    <a:pt x="15" y="90"/>
                  </a:moveTo>
                  <a:cubicBezTo>
                    <a:pt x="11" y="90"/>
                    <a:pt x="7" y="87"/>
                    <a:pt x="7" y="83"/>
                  </a:cubicBezTo>
                  <a:cubicBezTo>
                    <a:pt x="7" y="78"/>
                    <a:pt x="11" y="75"/>
                    <a:pt x="15" y="75"/>
                  </a:cubicBezTo>
                  <a:cubicBezTo>
                    <a:pt x="19" y="75"/>
                    <a:pt x="22" y="78"/>
                    <a:pt x="22" y="83"/>
                  </a:cubicBezTo>
                  <a:cubicBezTo>
                    <a:pt x="22" y="87"/>
                    <a:pt x="19" y="90"/>
                    <a:pt x="15" y="90"/>
                  </a:cubicBezTo>
                  <a:close/>
                  <a:moveTo>
                    <a:pt x="41" y="56"/>
                  </a:moveTo>
                  <a:cubicBezTo>
                    <a:pt x="37" y="56"/>
                    <a:pt x="34" y="53"/>
                    <a:pt x="34" y="49"/>
                  </a:cubicBezTo>
                  <a:cubicBezTo>
                    <a:pt x="34" y="45"/>
                    <a:pt x="37" y="41"/>
                    <a:pt x="41" y="41"/>
                  </a:cubicBezTo>
                  <a:cubicBezTo>
                    <a:pt x="45" y="41"/>
                    <a:pt x="49" y="45"/>
                    <a:pt x="49" y="49"/>
                  </a:cubicBezTo>
                  <a:cubicBezTo>
                    <a:pt x="49" y="53"/>
                    <a:pt x="45" y="56"/>
                    <a:pt x="41" y="56"/>
                  </a:cubicBezTo>
                  <a:close/>
                  <a:moveTo>
                    <a:pt x="79" y="75"/>
                  </a:moveTo>
                  <a:cubicBezTo>
                    <a:pt x="75" y="75"/>
                    <a:pt x="71" y="72"/>
                    <a:pt x="71" y="68"/>
                  </a:cubicBezTo>
                  <a:cubicBezTo>
                    <a:pt x="71" y="63"/>
                    <a:pt x="75" y="60"/>
                    <a:pt x="79" y="60"/>
                  </a:cubicBezTo>
                  <a:cubicBezTo>
                    <a:pt x="83" y="60"/>
                    <a:pt x="86" y="63"/>
                    <a:pt x="86" y="68"/>
                  </a:cubicBezTo>
                  <a:cubicBezTo>
                    <a:pt x="86" y="72"/>
                    <a:pt x="83" y="75"/>
                    <a:pt x="79" y="75"/>
                  </a:cubicBezTo>
                  <a:close/>
                  <a:moveTo>
                    <a:pt x="113" y="22"/>
                  </a:moveTo>
                  <a:cubicBezTo>
                    <a:pt x="108" y="22"/>
                    <a:pt x="105" y="19"/>
                    <a:pt x="105" y="15"/>
                  </a:cubicBezTo>
                  <a:cubicBezTo>
                    <a:pt x="105" y="11"/>
                    <a:pt x="108" y="7"/>
                    <a:pt x="113" y="7"/>
                  </a:cubicBezTo>
                  <a:cubicBezTo>
                    <a:pt x="117" y="7"/>
                    <a:pt x="120" y="11"/>
                    <a:pt x="120" y="15"/>
                  </a:cubicBezTo>
                  <a:cubicBezTo>
                    <a:pt x="120" y="19"/>
                    <a:pt x="117" y="22"/>
                    <a:pt x="113" y="2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53768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par>
                                <p:cTn id="12" presetID="16" presetClass="entr" presetSubtype="42" fill="hold" nodeType="with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barn(outHorizontal)">
                                      <p:cBhvr>
                                        <p:cTn id="14" dur="500"/>
                                        <p:tgtEl>
                                          <p:spTgt spid="70"/>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79"/>
                                        </p:tgtEl>
                                        <p:attrNameLst>
                                          <p:attrName>style.visibility</p:attrName>
                                        </p:attrNameLst>
                                      </p:cBhvr>
                                      <p:to>
                                        <p:strVal val="visible"/>
                                      </p:to>
                                    </p:set>
                                    <p:animEffect transition="in" filter="fade">
                                      <p:cBhvr>
                                        <p:cTn id="1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5DDAD3-E743-4B29-A948-63E93E36D1BF}" type="slidenum">
              <a:rPr lang="id-ID" smtClean="0"/>
              <a:pPr/>
              <a:t>7</a:t>
            </a:fld>
            <a:endParaRPr lang="id-ID"/>
          </a:p>
        </p:txBody>
      </p:sp>
      <p:graphicFrame>
        <p:nvGraphicFramePr>
          <p:cNvPr id="9" name="Diagram 8"/>
          <p:cNvGraphicFramePr/>
          <p:nvPr>
            <p:extLst>
              <p:ext uri="{D42A27DB-BD31-4B8C-83A1-F6EECF244321}">
                <p14:modId xmlns:p14="http://schemas.microsoft.com/office/powerpoint/2010/main" val="1767580991"/>
              </p:ext>
            </p:extLst>
          </p:nvPr>
        </p:nvGraphicFramePr>
        <p:xfrm>
          <a:off x="2703442" y="1615603"/>
          <a:ext cx="6784094" cy="4522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 9"/>
          <p:cNvGrpSpPr/>
          <p:nvPr/>
        </p:nvGrpSpPr>
        <p:grpSpPr>
          <a:xfrm>
            <a:off x="6136891" y="2044469"/>
            <a:ext cx="374170" cy="373333"/>
            <a:chOff x="4241800" y="3695700"/>
            <a:chExt cx="709613" cy="708025"/>
          </a:xfrm>
          <a:solidFill>
            <a:schemeClr val="tx2"/>
          </a:solidFill>
        </p:grpSpPr>
        <p:sp>
          <p:nvSpPr>
            <p:cNvPr id="11" name="Freeform 12"/>
            <p:cNvSpPr>
              <a:spLocks noEditPoints="1"/>
            </p:cNvSpPr>
            <p:nvPr/>
          </p:nvSpPr>
          <p:spPr bwMode="auto">
            <a:xfrm>
              <a:off x="4241800" y="3695700"/>
              <a:ext cx="709613" cy="708025"/>
            </a:xfrm>
            <a:custGeom>
              <a:avLst/>
              <a:gdLst>
                <a:gd name="T0" fmla="*/ 454 w 1188"/>
                <a:gd name="T1" fmla="*/ 908 h 1187"/>
                <a:gd name="T2" fmla="*/ 454 w 1188"/>
                <a:gd name="T3" fmla="*/ 908 h 1187"/>
                <a:gd name="T4" fmla="*/ 698 w 1188"/>
                <a:gd name="T5" fmla="*/ 837 h 1187"/>
                <a:gd name="T6" fmla="*/ 723 w 1188"/>
                <a:gd name="T7" fmla="*/ 861 h 1187"/>
                <a:gd name="T8" fmla="*/ 694 w 1188"/>
                <a:gd name="T9" fmla="*/ 890 h 1187"/>
                <a:gd name="T10" fmla="*/ 950 w 1188"/>
                <a:gd name="T11" fmla="*/ 1147 h 1187"/>
                <a:gd name="T12" fmla="*/ 1049 w 1188"/>
                <a:gd name="T13" fmla="*/ 1187 h 1187"/>
                <a:gd name="T14" fmla="*/ 1147 w 1188"/>
                <a:gd name="T15" fmla="*/ 1147 h 1187"/>
                <a:gd name="T16" fmla="*/ 1188 w 1188"/>
                <a:gd name="T17" fmla="*/ 1048 h 1187"/>
                <a:gd name="T18" fmla="*/ 1147 w 1188"/>
                <a:gd name="T19" fmla="*/ 950 h 1187"/>
                <a:gd name="T20" fmla="*/ 890 w 1188"/>
                <a:gd name="T21" fmla="*/ 693 h 1187"/>
                <a:gd name="T22" fmla="*/ 861 w 1188"/>
                <a:gd name="T23" fmla="*/ 722 h 1187"/>
                <a:gd name="T24" fmla="*/ 837 w 1188"/>
                <a:gd name="T25" fmla="*/ 698 h 1187"/>
                <a:gd name="T26" fmla="*/ 907 w 1188"/>
                <a:gd name="T27" fmla="*/ 422 h 1187"/>
                <a:gd name="T28" fmla="*/ 775 w 1188"/>
                <a:gd name="T29" fmla="*/ 133 h 1187"/>
                <a:gd name="T30" fmla="*/ 454 w 1188"/>
                <a:gd name="T31" fmla="*/ 0 h 1187"/>
                <a:gd name="T32" fmla="*/ 133 w 1188"/>
                <a:gd name="T33" fmla="*/ 133 h 1187"/>
                <a:gd name="T34" fmla="*/ 0 w 1188"/>
                <a:gd name="T35" fmla="*/ 454 h 1187"/>
                <a:gd name="T36" fmla="*/ 133 w 1188"/>
                <a:gd name="T37" fmla="*/ 775 h 1187"/>
                <a:gd name="T38" fmla="*/ 454 w 1188"/>
                <a:gd name="T39" fmla="*/ 908 h 1187"/>
                <a:gd name="T40" fmla="*/ 1116 w 1188"/>
                <a:gd name="T41" fmla="*/ 1048 h 1187"/>
                <a:gd name="T42" fmla="*/ 1096 w 1188"/>
                <a:gd name="T43" fmla="*/ 1096 h 1187"/>
                <a:gd name="T44" fmla="*/ 1049 w 1188"/>
                <a:gd name="T45" fmla="*/ 1115 h 1187"/>
                <a:gd name="T46" fmla="*/ 1001 w 1188"/>
                <a:gd name="T47" fmla="*/ 1096 h 1187"/>
                <a:gd name="T48" fmla="*/ 802 w 1188"/>
                <a:gd name="T49" fmla="*/ 897 h 1187"/>
                <a:gd name="T50" fmla="*/ 897 w 1188"/>
                <a:gd name="T51" fmla="*/ 802 h 1187"/>
                <a:gd name="T52" fmla="*/ 1096 w 1188"/>
                <a:gd name="T53" fmla="*/ 1001 h 1187"/>
                <a:gd name="T54" fmla="*/ 1116 w 1188"/>
                <a:gd name="T55" fmla="*/ 1048 h 1187"/>
                <a:gd name="T56" fmla="*/ 774 w 1188"/>
                <a:gd name="T57" fmla="*/ 810 h 1187"/>
                <a:gd name="T58" fmla="*/ 756 w 1188"/>
                <a:gd name="T59" fmla="*/ 793 h 1187"/>
                <a:gd name="T60" fmla="*/ 756 w 1188"/>
                <a:gd name="T61" fmla="*/ 793 h 1187"/>
                <a:gd name="T62" fmla="*/ 765 w 1188"/>
                <a:gd name="T63" fmla="*/ 785 h 1187"/>
                <a:gd name="T64" fmla="*/ 767 w 1188"/>
                <a:gd name="T65" fmla="*/ 783 h 1187"/>
                <a:gd name="T66" fmla="*/ 775 w 1188"/>
                <a:gd name="T67" fmla="*/ 775 h 1187"/>
                <a:gd name="T68" fmla="*/ 784 w 1188"/>
                <a:gd name="T69" fmla="*/ 766 h 1187"/>
                <a:gd name="T70" fmla="*/ 785 w 1188"/>
                <a:gd name="T71" fmla="*/ 765 h 1187"/>
                <a:gd name="T72" fmla="*/ 793 w 1188"/>
                <a:gd name="T73" fmla="*/ 756 h 1187"/>
                <a:gd name="T74" fmla="*/ 793 w 1188"/>
                <a:gd name="T75" fmla="*/ 756 h 1187"/>
                <a:gd name="T76" fmla="*/ 810 w 1188"/>
                <a:gd name="T77" fmla="*/ 773 h 1187"/>
                <a:gd name="T78" fmla="*/ 774 w 1188"/>
                <a:gd name="T79" fmla="*/ 810 h 1187"/>
                <a:gd name="T80" fmla="*/ 184 w 1188"/>
                <a:gd name="T81" fmla="*/ 184 h 1187"/>
                <a:gd name="T82" fmla="*/ 454 w 1188"/>
                <a:gd name="T83" fmla="*/ 72 h 1187"/>
                <a:gd name="T84" fmla="*/ 724 w 1188"/>
                <a:gd name="T85" fmla="*/ 184 h 1187"/>
                <a:gd name="T86" fmla="*/ 835 w 1188"/>
                <a:gd name="T87" fmla="*/ 427 h 1187"/>
                <a:gd name="T88" fmla="*/ 762 w 1188"/>
                <a:gd name="T89" fmla="*/ 681 h 1187"/>
                <a:gd name="T90" fmla="*/ 762 w 1188"/>
                <a:gd name="T91" fmla="*/ 681 h 1187"/>
                <a:gd name="T92" fmla="*/ 724 w 1188"/>
                <a:gd name="T93" fmla="*/ 724 h 1187"/>
                <a:gd name="T94" fmla="*/ 711 w 1188"/>
                <a:gd name="T95" fmla="*/ 737 h 1187"/>
                <a:gd name="T96" fmla="*/ 681 w 1188"/>
                <a:gd name="T97" fmla="*/ 761 h 1187"/>
                <a:gd name="T98" fmla="*/ 454 w 1188"/>
                <a:gd name="T99" fmla="*/ 836 h 1187"/>
                <a:gd name="T100" fmla="*/ 184 w 1188"/>
                <a:gd name="T101" fmla="*/ 724 h 1187"/>
                <a:gd name="T102" fmla="*/ 184 w 1188"/>
                <a:gd name="T103" fmla="*/ 184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88" h="1187">
                  <a:moveTo>
                    <a:pt x="454" y="908"/>
                  </a:moveTo>
                  <a:cubicBezTo>
                    <a:pt x="454" y="908"/>
                    <a:pt x="454" y="908"/>
                    <a:pt x="454" y="908"/>
                  </a:cubicBezTo>
                  <a:cubicBezTo>
                    <a:pt x="542" y="908"/>
                    <a:pt x="626" y="883"/>
                    <a:pt x="698" y="837"/>
                  </a:cubicBezTo>
                  <a:cubicBezTo>
                    <a:pt x="723" y="861"/>
                    <a:pt x="723" y="861"/>
                    <a:pt x="723" y="861"/>
                  </a:cubicBezTo>
                  <a:cubicBezTo>
                    <a:pt x="694" y="890"/>
                    <a:pt x="694" y="890"/>
                    <a:pt x="694" y="890"/>
                  </a:cubicBezTo>
                  <a:cubicBezTo>
                    <a:pt x="950" y="1147"/>
                    <a:pt x="950" y="1147"/>
                    <a:pt x="950" y="1147"/>
                  </a:cubicBezTo>
                  <a:cubicBezTo>
                    <a:pt x="977" y="1173"/>
                    <a:pt x="1012" y="1187"/>
                    <a:pt x="1049" y="1187"/>
                  </a:cubicBezTo>
                  <a:cubicBezTo>
                    <a:pt x="1086" y="1187"/>
                    <a:pt x="1121" y="1173"/>
                    <a:pt x="1147" y="1147"/>
                  </a:cubicBezTo>
                  <a:cubicBezTo>
                    <a:pt x="1173" y="1120"/>
                    <a:pt x="1188" y="1086"/>
                    <a:pt x="1188" y="1048"/>
                  </a:cubicBezTo>
                  <a:cubicBezTo>
                    <a:pt x="1188" y="1011"/>
                    <a:pt x="1173" y="976"/>
                    <a:pt x="1147" y="950"/>
                  </a:cubicBezTo>
                  <a:cubicBezTo>
                    <a:pt x="890" y="693"/>
                    <a:pt x="890" y="693"/>
                    <a:pt x="890" y="693"/>
                  </a:cubicBezTo>
                  <a:cubicBezTo>
                    <a:pt x="861" y="722"/>
                    <a:pt x="861" y="722"/>
                    <a:pt x="861" y="722"/>
                  </a:cubicBezTo>
                  <a:cubicBezTo>
                    <a:pt x="837" y="698"/>
                    <a:pt x="837" y="698"/>
                    <a:pt x="837" y="698"/>
                  </a:cubicBezTo>
                  <a:cubicBezTo>
                    <a:pt x="889" y="616"/>
                    <a:pt x="914" y="520"/>
                    <a:pt x="907" y="422"/>
                  </a:cubicBezTo>
                  <a:cubicBezTo>
                    <a:pt x="899" y="313"/>
                    <a:pt x="853" y="210"/>
                    <a:pt x="775" y="133"/>
                  </a:cubicBezTo>
                  <a:cubicBezTo>
                    <a:pt x="689" y="47"/>
                    <a:pt x="576" y="0"/>
                    <a:pt x="454" y="0"/>
                  </a:cubicBezTo>
                  <a:cubicBezTo>
                    <a:pt x="333" y="0"/>
                    <a:pt x="219" y="47"/>
                    <a:pt x="133" y="133"/>
                  </a:cubicBezTo>
                  <a:cubicBezTo>
                    <a:pt x="48" y="219"/>
                    <a:pt x="0" y="333"/>
                    <a:pt x="0" y="454"/>
                  </a:cubicBezTo>
                  <a:cubicBezTo>
                    <a:pt x="0" y="575"/>
                    <a:pt x="48" y="689"/>
                    <a:pt x="133" y="775"/>
                  </a:cubicBezTo>
                  <a:cubicBezTo>
                    <a:pt x="219" y="861"/>
                    <a:pt x="333" y="908"/>
                    <a:pt x="454" y="908"/>
                  </a:cubicBezTo>
                  <a:close/>
                  <a:moveTo>
                    <a:pt x="1116" y="1048"/>
                  </a:moveTo>
                  <a:cubicBezTo>
                    <a:pt x="1116" y="1066"/>
                    <a:pt x="1109" y="1083"/>
                    <a:pt x="1096" y="1096"/>
                  </a:cubicBezTo>
                  <a:cubicBezTo>
                    <a:pt x="1083" y="1108"/>
                    <a:pt x="1067" y="1115"/>
                    <a:pt x="1049" y="1115"/>
                  </a:cubicBezTo>
                  <a:cubicBezTo>
                    <a:pt x="1031" y="1115"/>
                    <a:pt x="1014" y="1108"/>
                    <a:pt x="1001" y="1096"/>
                  </a:cubicBezTo>
                  <a:cubicBezTo>
                    <a:pt x="802" y="897"/>
                    <a:pt x="802" y="897"/>
                    <a:pt x="802" y="897"/>
                  </a:cubicBezTo>
                  <a:cubicBezTo>
                    <a:pt x="897" y="802"/>
                    <a:pt x="897" y="802"/>
                    <a:pt x="897" y="802"/>
                  </a:cubicBezTo>
                  <a:cubicBezTo>
                    <a:pt x="1096" y="1001"/>
                    <a:pt x="1096" y="1001"/>
                    <a:pt x="1096" y="1001"/>
                  </a:cubicBezTo>
                  <a:cubicBezTo>
                    <a:pt x="1109" y="1014"/>
                    <a:pt x="1116" y="1031"/>
                    <a:pt x="1116" y="1048"/>
                  </a:cubicBezTo>
                  <a:close/>
                  <a:moveTo>
                    <a:pt x="774" y="810"/>
                  </a:moveTo>
                  <a:cubicBezTo>
                    <a:pt x="756" y="793"/>
                    <a:pt x="756" y="793"/>
                    <a:pt x="756" y="793"/>
                  </a:cubicBezTo>
                  <a:cubicBezTo>
                    <a:pt x="756" y="793"/>
                    <a:pt x="756" y="793"/>
                    <a:pt x="756" y="793"/>
                  </a:cubicBezTo>
                  <a:cubicBezTo>
                    <a:pt x="759" y="790"/>
                    <a:pt x="762" y="787"/>
                    <a:pt x="765" y="785"/>
                  </a:cubicBezTo>
                  <a:cubicBezTo>
                    <a:pt x="766" y="784"/>
                    <a:pt x="766" y="784"/>
                    <a:pt x="767" y="783"/>
                  </a:cubicBezTo>
                  <a:cubicBezTo>
                    <a:pt x="770" y="780"/>
                    <a:pt x="772" y="778"/>
                    <a:pt x="775" y="775"/>
                  </a:cubicBezTo>
                  <a:cubicBezTo>
                    <a:pt x="778" y="772"/>
                    <a:pt x="781" y="769"/>
                    <a:pt x="784" y="766"/>
                  </a:cubicBezTo>
                  <a:cubicBezTo>
                    <a:pt x="784" y="766"/>
                    <a:pt x="785" y="765"/>
                    <a:pt x="785" y="765"/>
                  </a:cubicBezTo>
                  <a:cubicBezTo>
                    <a:pt x="788" y="762"/>
                    <a:pt x="790" y="759"/>
                    <a:pt x="793" y="756"/>
                  </a:cubicBezTo>
                  <a:cubicBezTo>
                    <a:pt x="793" y="756"/>
                    <a:pt x="793" y="756"/>
                    <a:pt x="793" y="756"/>
                  </a:cubicBezTo>
                  <a:cubicBezTo>
                    <a:pt x="810" y="773"/>
                    <a:pt x="810" y="773"/>
                    <a:pt x="810" y="773"/>
                  </a:cubicBezTo>
                  <a:lnTo>
                    <a:pt x="774" y="810"/>
                  </a:lnTo>
                  <a:close/>
                  <a:moveTo>
                    <a:pt x="184" y="184"/>
                  </a:moveTo>
                  <a:cubicBezTo>
                    <a:pt x="256" y="112"/>
                    <a:pt x="352" y="72"/>
                    <a:pt x="454" y="72"/>
                  </a:cubicBezTo>
                  <a:cubicBezTo>
                    <a:pt x="556" y="72"/>
                    <a:pt x="652" y="112"/>
                    <a:pt x="724" y="184"/>
                  </a:cubicBezTo>
                  <a:cubicBezTo>
                    <a:pt x="789" y="249"/>
                    <a:pt x="829" y="335"/>
                    <a:pt x="835" y="427"/>
                  </a:cubicBezTo>
                  <a:cubicBezTo>
                    <a:pt x="842" y="518"/>
                    <a:pt x="815" y="608"/>
                    <a:pt x="762" y="681"/>
                  </a:cubicBezTo>
                  <a:cubicBezTo>
                    <a:pt x="762" y="681"/>
                    <a:pt x="762" y="681"/>
                    <a:pt x="762" y="681"/>
                  </a:cubicBezTo>
                  <a:cubicBezTo>
                    <a:pt x="750" y="696"/>
                    <a:pt x="738" y="711"/>
                    <a:pt x="724" y="724"/>
                  </a:cubicBezTo>
                  <a:cubicBezTo>
                    <a:pt x="720" y="728"/>
                    <a:pt x="716" y="733"/>
                    <a:pt x="711" y="737"/>
                  </a:cubicBezTo>
                  <a:cubicBezTo>
                    <a:pt x="701" y="745"/>
                    <a:pt x="692" y="754"/>
                    <a:pt x="681" y="761"/>
                  </a:cubicBezTo>
                  <a:cubicBezTo>
                    <a:pt x="615" y="810"/>
                    <a:pt x="537" y="836"/>
                    <a:pt x="454" y="836"/>
                  </a:cubicBezTo>
                  <a:cubicBezTo>
                    <a:pt x="352" y="836"/>
                    <a:pt x="256" y="796"/>
                    <a:pt x="184" y="724"/>
                  </a:cubicBezTo>
                  <a:cubicBezTo>
                    <a:pt x="35" y="575"/>
                    <a:pt x="35" y="333"/>
                    <a:pt x="184" y="184"/>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3"/>
            <p:cNvSpPr>
              <a:spLocks noEditPoints="1"/>
            </p:cNvSpPr>
            <p:nvPr/>
          </p:nvSpPr>
          <p:spPr bwMode="auto">
            <a:xfrm>
              <a:off x="4311650" y="3781425"/>
              <a:ext cx="404813" cy="369888"/>
            </a:xfrm>
            <a:custGeom>
              <a:avLst/>
              <a:gdLst>
                <a:gd name="T0" fmla="*/ 320 w 677"/>
                <a:gd name="T1" fmla="*/ 617 h 618"/>
                <a:gd name="T2" fmla="*/ 320 w 677"/>
                <a:gd name="T3" fmla="*/ 618 h 618"/>
                <a:gd name="T4" fmla="*/ 338 w 677"/>
                <a:gd name="T5" fmla="*/ 618 h 618"/>
                <a:gd name="T6" fmla="*/ 522 w 677"/>
                <a:gd name="T7" fmla="*/ 557 h 618"/>
                <a:gd name="T8" fmla="*/ 556 w 677"/>
                <a:gd name="T9" fmla="*/ 527 h 618"/>
                <a:gd name="T10" fmla="*/ 587 w 677"/>
                <a:gd name="T11" fmla="*/ 492 h 618"/>
                <a:gd name="T12" fmla="*/ 556 w 677"/>
                <a:gd name="T13" fmla="*/ 91 h 618"/>
                <a:gd name="T14" fmla="*/ 338 w 677"/>
                <a:gd name="T15" fmla="*/ 0 h 618"/>
                <a:gd name="T16" fmla="*/ 120 w 677"/>
                <a:gd name="T17" fmla="*/ 91 h 618"/>
                <a:gd name="T18" fmla="*/ 120 w 677"/>
                <a:gd name="T19" fmla="*/ 527 h 618"/>
                <a:gd name="T20" fmla="*/ 320 w 677"/>
                <a:gd name="T21" fmla="*/ 617 h 618"/>
                <a:gd name="T22" fmla="*/ 146 w 677"/>
                <a:gd name="T23" fmla="*/ 116 h 618"/>
                <a:gd name="T24" fmla="*/ 338 w 677"/>
                <a:gd name="T25" fmla="*/ 36 h 618"/>
                <a:gd name="T26" fmla="*/ 531 w 677"/>
                <a:gd name="T27" fmla="*/ 116 h 618"/>
                <a:gd name="T28" fmla="*/ 558 w 677"/>
                <a:gd name="T29" fmla="*/ 471 h 618"/>
                <a:gd name="T30" fmla="*/ 531 w 677"/>
                <a:gd name="T31" fmla="*/ 502 h 618"/>
                <a:gd name="T32" fmla="*/ 500 w 677"/>
                <a:gd name="T33" fmla="*/ 528 h 618"/>
                <a:gd name="T34" fmla="*/ 340 w 677"/>
                <a:gd name="T35" fmla="*/ 582 h 618"/>
                <a:gd name="T36" fmla="*/ 338 w 677"/>
                <a:gd name="T37" fmla="*/ 582 h 618"/>
                <a:gd name="T38" fmla="*/ 146 w 677"/>
                <a:gd name="T39" fmla="*/ 502 h 618"/>
                <a:gd name="T40" fmla="*/ 146 w 677"/>
                <a:gd name="T41" fmla="*/ 11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7" h="618">
                  <a:moveTo>
                    <a:pt x="320" y="617"/>
                  </a:moveTo>
                  <a:cubicBezTo>
                    <a:pt x="320" y="618"/>
                    <a:pt x="320" y="618"/>
                    <a:pt x="320" y="618"/>
                  </a:cubicBezTo>
                  <a:cubicBezTo>
                    <a:pt x="338" y="618"/>
                    <a:pt x="338" y="618"/>
                    <a:pt x="338" y="618"/>
                  </a:cubicBezTo>
                  <a:cubicBezTo>
                    <a:pt x="405" y="618"/>
                    <a:pt x="468" y="597"/>
                    <a:pt x="522" y="557"/>
                  </a:cubicBezTo>
                  <a:cubicBezTo>
                    <a:pt x="534" y="548"/>
                    <a:pt x="546" y="538"/>
                    <a:pt x="556" y="527"/>
                  </a:cubicBezTo>
                  <a:cubicBezTo>
                    <a:pt x="567" y="516"/>
                    <a:pt x="577" y="505"/>
                    <a:pt x="587" y="492"/>
                  </a:cubicBezTo>
                  <a:cubicBezTo>
                    <a:pt x="677" y="371"/>
                    <a:pt x="664" y="198"/>
                    <a:pt x="556" y="91"/>
                  </a:cubicBezTo>
                  <a:cubicBezTo>
                    <a:pt x="498" y="33"/>
                    <a:pt x="421" y="0"/>
                    <a:pt x="338" y="0"/>
                  </a:cubicBezTo>
                  <a:cubicBezTo>
                    <a:pt x="256" y="0"/>
                    <a:pt x="178" y="33"/>
                    <a:pt x="120" y="91"/>
                  </a:cubicBezTo>
                  <a:cubicBezTo>
                    <a:pt x="0" y="211"/>
                    <a:pt x="0" y="407"/>
                    <a:pt x="120" y="527"/>
                  </a:cubicBezTo>
                  <a:cubicBezTo>
                    <a:pt x="174" y="581"/>
                    <a:pt x="245" y="613"/>
                    <a:pt x="320" y="617"/>
                  </a:cubicBezTo>
                  <a:close/>
                  <a:moveTo>
                    <a:pt x="146" y="116"/>
                  </a:moveTo>
                  <a:cubicBezTo>
                    <a:pt x="197" y="65"/>
                    <a:pt x="265" y="36"/>
                    <a:pt x="338" y="36"/>
                  </a:cubicBezTo>
                  <a:cubicBezTo>
                    <a:pt x="411" y="36"/>
                    <a:pt x="480" y="65"/>
                    <a:pt x="531" y="116"/>
                  </a:cubicBezTo>
                  <a:cubicBezTo>
                    <a:pt x="626" y="211"/>
                    <a:pt x="637" y="363"/>
                    <a:pt x="558" y="471"/>
                  </a:cubicBezTo>
                  <a:cubicBezTo>
                    <a:pt x="550" y="482"/>
                    <a:pt x="541" y="492"/>
                    <a:pt x="531" y="502"/>
                  </a:cubicBezTo>
                  <a:cubicBezTo>
                    <a:pt x="521" y="511"/>
                    <a:pt x="511" y="520"/>
                    <a:pt x="500" y="528"/>
                  </a:cubicBezTo>
                  <a:cubicBezTo>
                    <a:pt x="454" y="563"/>
                    <a:pt x="398" y="581"/>
                    <a:pt x="340" y="582"/>
                  </a:cubicBezTo>
                  <a:cubicBezTo>
                    <a:pt x="338" y="582"/>
                    <a:pt x="338" y="582"/>
                    <a:pt x="338" y="582"/>
                  </a:cubicBezTo>
                  <a:cubicBezTo>
                    <a:pt x="265" y="582"/>
                    <a:pt x="197" y="553"/>
                    <a:pt x="146" y="502"/>
                  </a:cubicBezTo>
                  <a:cubicBezTo>
                    <a:pt x="39" y="395"/>
                    <a:pt x="39" y="223"/>
                    <a:pt x="146"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 name="Freeform 22"/>
          <p:cNvSpPr>
            <a:spLocks noEditPoints="1"/>
          </p:cNvSpPr>
          <p:nvPr/>
        </p:nvSpPr>
        <p:spPr bwMode="auto">
          <a:xfrm>
            <a:off x="5694208" y="3066921"/>
            <a:ext cx="309190" cy="311086"/>
          </a:xfrm>
          <a:custGeom>
            <a:avLst/>
            <a:gdLst>
              <a:gd name="T0" fmla="*/ 326 w 326"/>
              <a:gd name="T1" fmla="*/ 108 h 328"/>
              <a:gd name="T2" fmla="*/ 219 w 326"/>
              <a:gd name="T3" fmla="*/ 0 h 328"/>
              <a:gd name="T4" fmla="*/ 31 w 326"/>
              <a:gd name="T5" fmla="*/ 188 h 328"/>
              <a:gd name="T6" fmla="*/ 0 w 326"/>
              <a:gd name="T7" fmla="*/ 328 h 328"/>
              <a:gd name="T8" fmla="*/ 139 w 326"/>
              <a:gd name="T9" fmla="*/ 295 h 328"/>
              <a:gd name="T10" fmla="*/ 326 w 326"/>
              <a:gd name="T11" fmla="*/ 108 h 328"/>
              <a:gd name="T12" fmla="*/ 129 w 326"/>
              <a:gd name="T13" fmla="*/ 275 h 328"/>
              <a:gd name="T14" fmla="*/ 112 w 326"/>
              <a:gd name="T15" fmla="*/ 258 h 328"/>
              <a:gd name="T16" fmla="*/ 280 w 326"/>
              <a:gd name="T17" fmla="*/ 91 h 328"/>
              <a:gd name="T18" fmla="*/ 297 w 326"/>
              <a:gd name="T19" fmla="*/ 108 h 328"/>
              <a:gd name="T20" fmla="*/ 129 w 326"/>
              <a:gd name="T21" fmla="*/ 275 h 328"/>
              <a:gd name="T22" fmla="*/ 67 w 326"/>
              <a:gd name="T23" fmla="*/ 290 h 328"/>
              <a:gd name="T24" fmla="*/ 37 w 326"/>
              <a:gd name="T25" fmla="*/ 260 h 328"/>
              <a:gd name="T26" fmla="*/ 48 w 326"/>
              <a:gd name="T27" fmla="*/ 208 h 328"/>
              <a:gd name="T28" fmla="*/ 66 w 326"/>
              <a:gd name="T29" fmla="*/ 226 h 328"/>
              <a:gd name="T30" fmla="*/ 66 w 326"/>
              <a:gd name="T31" fmla="*/ 226 h 328"/>
              <a:gd name="T32" fmla="*/ 105 w 326"/>
              <a:gd name="T33" fmla="*/ 265 h 328"/>
              <a:gd name="T34" fmla="*/ 105 w 326"/>
              <a:gd name="T35" fmla="*/ 265 h 328"/>
              <a:gd name="T36" fmla="*/ 119 w 326"/>
              <a:gd name="T37" fmla="*/ 278 h 328"/>
              <a:gd name="T38" fmla="*/ 67 w 326"/>
              <a:gd name="T39" fmla="*/ 290 h 328"/>
              <a:gd name="T40" fmla="*/ 272 w 326"/>
              <a:gd name="T41" fmla="*/ 83 h 328"/>
              <a:gd name="T42" fmla="*/ 105 w 326"/>
              <a:gd name="T43" fmla="*/ 250 h 328"/>
              <a:gd name="T44" fmla="*/ 80 w 326"/>
              <a:gd name="T45" fmla="*/ 226 h 328"/>
              <a:gd name="T46" fmla="*/ 248 w 326"/>
              <a:gd name="T47" fmla="*/ 59 h 328"/>
              <a:gd name="T48" fmla="*/ 272 w 326"/>
              <a:gd name="T49" fmla="*/ 83 h 328"/>
              <a:gd name="T50" fmla="*/ 219 w 326"/>
              <a:gd name="T51" fmla="*/ 30 h 328"/>
              <a:gd name="T52" fmla="*/ 240 w 326"/>
              <a:gd name="T53" fmla="*/ 51 h 328"/>
              <a:gd name="T54" fmla="*/ 73 w 326"/>
              <a:gd name="T55" fmla="*/ 218 h 328"/>
              <a:gd name="T56" fmla="*/ 52 w 326"/>
              <a:gd name="T57" fmla="*/ 197 h 328"/>
              <a:gd name="T58" fmla="*/ 219 w 326"/>
              <a:gd name="T59" fmla="*/ 3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6" h="328">
                <a:moveTo>
                  <a:pt x="326" y="108"/>
                </a:moveTo>
                <a:lnTo>
                  <a:pt x="219" y="0"/>
                </a:lnTo>
                <a:lnTo>
                  <a:pt x="31" y="188"/>
                </a:lnTo>
                <a:lnTo>
                  <a:pt x="0" y="328"/>
                </a:lnTo>
                <a:lnTo>
                  <a:pt x="139" y="295"/>
                </a:lnTo>
                <a:lnTo>
                  <a:pt x="326" y="108"/>
                </a:lnTo>
                <a:close/>
                <a:moveTo>
                  <a:pt x="129" y="275"/>
                </a:moveTo>
                <a:lnTo>
                  <a:pt x="112" y="258"/>
                </a:lnTo>
                <a:lnTo>
                  <a:pt x="280" y="91"/>
                </a:lnTo>
                <a:lnTo>
                  <a:pt x="297" y="108"/>
                </a:lnTo>
                <a:lnTo>
                  <a:pt x="129" y="275"/>
                </a:lnTo>
                <a:close/>
                <a:moveTo>
                  <a:pt x="67" y="290"/>
                </a:moveTo>
                <a:lnTo>
                  <a:pt x="37" y="260"/>
                </a:lnTo>
                <a:lnTo>
                  <a:pt x="48" y="208"/>
                </a:lnTo>
                <a:lnTo>
                  <a:pt x="66" y="226"/>
                </a:lnTo>
                <a:lnTo>
                  <a:pt x="66" y="226"/>
                </a:lnTo>
                <a:lnTo>
                  <a:pt x="105" y="265"/>
                </a:lnTo>
                <a:lnTo>
                  <a:pt x="105" y="265"/>
                </a:lnTo>
                <a:lnTo>
                  <a:pt x="119" y="278"/>
                </a:lnTo>
                <a:lnTo>
                  <a:pt x="67" y="290"/>
                </a:lnTo>
                <a:close/>
                <a:moveTo>
                  <a:pt x="272" y="83"/>
                </a:moveTo>
                <a:lnTo>
                  <a:pt x="105" y="250"/>
                </a:lnTo>
                <a:lnTo>
                  <a:pt x="80" y="226"/>
                </a:lnTo>
                <a:lnTo>
                  <a:pt x="248" y="59"/>
                </a:lnTo>
                <a:lnTo>
                  <a:pt x="272" y="83"/>
                </a:lnTo>
                <a:close/>
                <a:moveTo>
                  <a:pt x="219" y="30"/>
                </a:moveTo>
                <a:lnTo>
                  <a:pt x="240" y="51"/>
                </a:lnTo>
                <a:lnTo>
                  <a:pt x="73" y="218"/>
                </a:lnTo>
                <a:lnTo>
                  <a:pt x="52" y="197"/>
                </a:lnTo>
                <a:lnTo>
                  <a:pt x="219" y="3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4" name="Group 13"/>
          <p:cNvGrpSpPr/>
          <p:nvPr/>
        </p:nvGrpSpPr>
        <p:grpSpPr>
          <a:xfrm>
            <a:off x="6088617" y="4029626"/>
            <a:ext cx="481148" cy="322976"/>
            <a:chOff x="5621267" y="384356"/>
            <a:chExt cx="1497013" cy="1004888"/>
          </a:xfrm>
          <a:solidFill>
            <a:schemeClr val="tx2"/>
          </a:solidFill>
        </p:grpSpPr>
        <p:sp>
          <p:nvSpPr>
            <p:cNvPr id="15" name="Freeform 21"/>
            <p:cNvSpPr>
              <a:spLocks noEditPoints="1"/>
            </p:cNvSpPr>
            <p:nvPr/>
          </p:nvSpPr>
          <p:spPr bwMode="auto">
            <a:xfrm>
              <a:off x="6510267" y="384356"/>
              <a:ext cx="608013" cy="611188"/>
            </a:xfrm>
            <a:custGeom>
              <a:avLst/>
              <a:gdLst>
                <a:gd name="T0" fmla="*/ 78 w 161"/>
                <a:gd name="T1" fmla="*/ 17 h 161"/>
                <a:gd name="T2" fmla="*/ 101 w 161"/>
                <a:gd name="T3" fmla="*/ 28 h 161"/>
                <a:gd name="T4" fmla="*/ 108 w 161"/>
                <a:gd name="T5" fmla="*/ 20 h 161"/>
                <a:gd name="T6" fmla="*/ 122 w 161"/>
                <a:gd name="T7" fmla="*/ 27 h 161"/>
                <a:gd name="T8" fmla="*/ 120 w 161"/>
                <a:gd name="T9" fmla="*/ 40 h 161"/>
                <a:gd name="T10" fmla="*/ 139 w 161"/>
                <a:gd name="T11" fmla="*/ 56 h 161"/>
                <a:gd name="T12" fmla="*/ 148 w 161"/>
                <a:gd name="T13" fmla="*/ 72 h 161"/>
                <a:gd name="T14" fmla="*/ 137 w 161"/>
                <a:gd name="T15" fmla="*/ 80 h 161"/>
                <a:gd name="T16" fmla="*/ 139 w 161"/>
                <a:gd name="T17" fmla="*/ 105 h 161"/>
                <a:gd name="T18" fmla="*/ 135 w 161"/>
                <a:gd name="T19" fmla="*/ 122 h 161"/>
                <a:gd name="T20" fmla="*/ 127 w 161"/>
                <a:gd name="T21" fmla="*/ 124 h 161"/>
                <a:gd name="T22" fmla="*/ 103 w 161"/>
                <a:gd name="T23" fmla="*/ 132 h 161"/>
                <a:gd name="T24" fmla="*/ 100 w 161"/>
                <a:gd name="T25" fmla="*/ 146 h 161"/>
                <a:gd name="T26" fmla="*/ 83 w 161"/>
                <a:gd name="T27" fmla="*/ 144 h 161"/>
                <a:gd name="T28" fmla="*/ 60 w 161"/>
                <a:gd name="T29" fmla="*/ 133 h 161"/>
                <a:gd name="T30" fmla="*/ 53 w 161"/>
                <a:gd name="T31" fmla="*/ 142 h 161"/>
                <a:gd name="T32" fmla="*/ 39 w 161"/>
                <a:gd name="T33" fmla="*/ 135 h 161"/>
                <a:gd name="T34" fmla="*/ 41 w 161"/>
                <a:gd name="T35" fmla="*/ 121 h 161"/>
                <a:gd name="T36" fmla="*/ 22 w 161"/>
                <a:gd name="T37" fmla="*/ 105 h 161"/>
                <a:gd name="T38" fmla="*/ 13 w 161"/>
                <a:gd name="T39" fmla="*/ 90 h 161"/>
                <a:gd name="T40" fmla="*/ 24 w 161"/>
                <a:gd name="T41" fmla="*/ 82 h 161"/>
                <a:gd name="T42" fmla="*/ 22 w 161"/>
                <a:gd name="T43" fmla="*/ 57 h 161"/>
                <a:gd name="T44" fmla="*/ 26 w 161"/>
                <a:gd name="T45" fmla="*/ 39 h 161"/>
                <a:gd name="T46" fmla="*/ 34 w 161"/>
                <a:gd name="T47" fmla="*/ 38 h 161"/>
                <a:gd name="T48" fmla="*/ 57 w 161"/>
                <a:gd name="T49" fmla="*/ 29 h 161"/>
                <a:gd name="T50" fmla="*/ 60 w 161"/>
                <a:gd name="T51" fmla="*/ 16 h 161"/>
                <a:gd name="T52" fmla="*/ 69 w 161"/>
                <a:gd name="T53" fmla="*/ 2 h 161"/>
                <a:gd name="T54" fmla="*/ 45 w 161"/>
                <a:gd name="T55" fmla="*/ 23 h 161"/>
                <a:gd name="T56" fmla="*/ 27 w 161"/>
                <a:gd name="T57" fmla="*/ 26 h 161"/>
                <a:gd name="T58" fmla="*/ 11 w 161"/>
                <a:gd name="T59" fmla="*/ 43 h 161"/>
                <a:gd name="T60" fmla="*/ 14 w 161"/>
                <a:gd name="T61" fmla="*/ 65 h 161"/>
                <a:gd name="T62" fmla="*/ 2 w 161"/>
                <a:gd name="T63" fmla="*/ 92 h 161"/>
                <a:gd name="T64" fmla="*/ 23 w 161"/>
                <a:gd name="T65" fmla="*/ 116 h 161"/>
                <a:gd name="T66" fmla="*/ 25 w 161"/>
                <a:gd name="T67" fmla="*/ 134 h 161"/>
                <a:gd name="T68" fmla="*/ 42 w 161"/>
                <a:gd name="T69" fmla="*/ 150 h 161"/>
                <a:gd name="T70" fmla="*/ 65 w 161"/>
                <a:gd name="T71" fmla="*/ 147 h 161"/>
                <a:gd name="T72" fmla="*/ 92 w 161"/>
                <a:gd name="T73" fmla="*/ 159 h 161"/>
                <a:gd name="T74" fmla="*/ 116 w 161"/>
                <a:gd name="T75" fmla="*/ 138 h 161"/>
                <a:gd name="T76" fmla="*/ 133 w 161"/>
                <a:gd name="T77" fmla="*/ 136 h 161"/>
                <a:gd name="T78" fmla="*/ 150 w 161"/>
                <a:gd name="T79" fmla="*/ 119 h 161"/>
                <a:gd name="T80" fmla="*/ 146 w 161"/>
                <a:gd name="T81" fmla="*/ 96 h 161"/>
                <a:gd name="T82" fmla="*/ 159 w 161"/>
                <a:gd name="T83" fmla="*/ 69 h 161"/>
                <a:gd name="T84" fmla="*/ 138 w 161"/>
                <a:gd name="T85" fmla="*/ 45 h 161"/>
                <a:gd name="T86" fmla="*/ 135 w 161"/>
                <a:gd name="T87" fmla="*/ 28 h 161"/>
                <a:gd name="T88" fmla="*/ 118 w 161"/>
                <a:gd name="T89" fmla="*/ 11 h 161"/>
                <a:gd name="T90" fmla="*/ 96 w 161"/>
                <a:gd name="T91" fmla="*/ 15 h 161"/>
                <a:gd name="T92" fmla="*/ 69 w 161"/>
                <a:gd name="T93"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161">
                  <a:moveTo>
                    <a:pt x="71" y="13"/>
                  </a:moveTo>
                  <a:cubicBezTo>
                    <a:pt x="74" y="12"/>
                    <a:pt x="77" y="14"/>
                    <a:pt x="78" y="17"/>
                  </a:cubicBezTo>
                  <a:cubicBezTo>
                    <a:pt x="80" y="24"/>
                    <a:pt x="80" y="24"/>
                    <a:pt x="80" y="24"/>
                  </a:cubicBezTo>
                  <a:cubicBezTo>
                    <a:pt x="87" y="24"/>
                    <a:pt x="94" y="25"/>
                    <a:pt x="101" y="28"/>
                  </a:cubicBezTo>
                  <a:cubicBezTo>
                    <a:pt x="104" y="22"/>
                    <a:pt x="104" y="22"/>
                    <a:pt x="104" y="22"/>
                  </a:cubicBezTo>
                  <a:cubicBezTo>
                    <a:pt x="105" y="21"/>
                    <a:pt x="107" y="20"/>
                    <a:pt x="108" y="20"/>
                  </a:cubicBezTo>
                  <a:cubicBezTo>
                    <a:pt x="109" y="19"/>
                    <a:pt x="111" y="20"/>
                    <a:pt x="112" y="20"/>
                  </a:cubicBezTo>
                  <a:cubicBezTo>
                    <a:pt x="122" y="27"/>
                    <a:pt x="122" y="27"/>
                    <a:pt x="122" y="27"/>
                  </a:cubicBezTo>
                  <a:cubicBezTo>
                    <a:pt x="124" y="28"/>
                    <a:pt x="125" y="32"/>
                    <a:pt x="123" y="34"/>
                  </a:cubicBezTo>
                  <a:cubicBezTo>
                    <a:pt x="120" y="40"/>
                    <a:pt x="120" y="40"/>
                    <a:pt x="120" y="40"/>
                  </a:cubicBezTo>
                  <a:cubicBezTo>
                    <a:pt x="125" y="45"/>
                    <a:pt x="129" y="51"/>
                    <a:pt x="132" y="58"/>
                  </a:cubicBezTo>
                  <a:cubicBezTo>
                    <a:pt x="139" y="56"/>
                    <a:pt x="139" y="56"/>
                    <a:pt x="139" y="56"/>
                  </a:cubicBezTo>
                  <a:cubicBezTo>
                    <a:pt x="142" y="56"/>
                    <a:pt x="145" y="58"/>
                    <a:pt x="145" y="61"/>
                  </a:cubicBezTo>
                  <a:cubicBezTo>
                    <a:pt x="148" y="72"/>
                    <a:pt x="148" y="72"/>
                    <a:pt x="148" y="72"/>
                  </a:cubicBezTo>
                  <a:cubicBezTo>
                    <a:pt x="149" y="75"/>
                    <a:pt x="147" y="78"/>
                    <a:pt x="144" y="78"/>
                  </a:cubicBezTo>
                  <a:cubicBezTo>
                    <a:pt x="137" y="80"/>
                    <a:pt x="137" y="80"/>
                    <a:pt x="137" y="80"/>
                  </a:cubicBezTo>
                  <a:cubicBezTo>
                    <a:pt x="137" y="87"/>
                    <a:pt x="136" y="94"/>
                    <a:pt x="133" y="101"/>
                  </a:cubicBezTo>
                  <a:cubicBezTo>
                    <a:pt x="139" y="105"/>
                    <a:pt x="139" y="105"/>
                    <a:pt x="139" y="105"/>
                  </a:cubicBezTo>
                  <a:cubicBezTo>
                    <a:pt x="142" y="106"/>
                    <a:pt x="142" y="110"/>
                    <a:pt x="141" y="113"/>
                  </a:cubicBezTo>
                  <a:cubicBezTo>
                    <a:pt x="135" y="122"/>
                    <a:pt x="135" y="122"/>
                    <a:pt x="135" y="122"/>
                  </a:cubicBezTo>
                  <a:cubicBezTo>
                    <a:pt x="134" y="123"/>
                    <a:pt x="132" y="124"/>
                    <a:pt x="131" y="125"/>
                  </a:cubicBezTo>
                  <a:cubicBezTo>
                    <a:pt x="130" y="125"/>
                    <a:pt x="128" y="125"/>
                    <a:pt x="127" y="124"/>
                  </a:cubicBezTo>
                  <a:cubicBezTo>
                    <a:pt x="121" y="120"/>
                    <a:pt x="121" y="120"/>
                    <a:pt x="121" y="120"/>
                  </a:cubicBezTo>
                  <a:cubicBezTo>
                    <a:pt x="116" y="125"/>
                    <a:pt x="110" y="129"/>
                    <a:pt x="103" y="132"/>
                  </a:cubicBezTo>
                  <a:cubicBezTo>
                    <a:pt x="105" y="139"/>
                    <a:pt x="105" y="139"/>
                    <a:pt x="105" y="139"/>
                  </a:cubicBezTo>
                  <a:cubicBezTo>
                    <a:pt x="105" y="142"/>
                    <a:pt x="104" y="145"/>
                    <a:pt x="100" y="146"/>
                  </a:cubicBezTo>
                  <a:cubicBezTo>
                    <a:pt x="89" y="148"/>
                    <a:pt x="89" y="148"/>
                    <a:pt x="89" y="148"/>
                  </a:cubicBezTo>
                  <a:cubicBezTo>
                    <a:pt x="86" y="149"/>
                    <a:pt x="83" y="147"/>
                    <a:pt x="83" y="144"/>
                  </a:cubicBezTo>
                  <a:cubicBezTo>
                    <a:pt x="81" y="137"/>
                    <a:pt x="81" y="137"/>
                    <a:pt x="81" y="137"/>
                  </a:cubicBezTo>
                  <a:cubicBezTo>
                    <a:pt x="74" y="137"/>
                    <a:pt x="67" y="136"/>
                    <a:pt x="60" y="133"/>
                  </a:cubicBezTo>
                  <a:cubicBezTo>
                    <a:pt x="56" y="139"/>
                    <a:pt x="56" y="139"/>
                    <a:pt x="56" y="139"/>
                  </a:cubicBezTo>
                  <a:cubicBezTo>
                    <a:pt x="56" y="141"/>
                    <a:pt x="54" y="141"/>
                    <a:pt x="53" y="142"/>
                  </a:cubicBezTo>
                  <a:cubicBezTo>
                    <a:pt x="51" y="142"/>
                    <a:pt x="50" y="142"/>
                    <a:pt x="49" y="141"/>
                  </a:cubicBezTo>
                  <a:cubicBezTo>
                    <a:pt x="39" y="135"/>
                    <a:pt x="39" y="135"/>
                    <a:pt x="39" y="135"/>
                  </a:cubicBezTo>
                  <a:cubicBezTo>
                    <a:pt x="36" y="133"/>
                    <a:pt x="36" y="130"/>
                    <a:pt x="37" y="127"/>
                  </a:cubicBezTo>
                  <a:cubicBezTo>
                    <a:pt x="41" y="121"/>
                    <a:pt x="41" y="121"/>
                    <a:pt x="41" y="121"/>
                  </a:cubicBezTo>
                  <a:cubicBezTo>
                    <a:pt x="36" y="116"/>
                    <a:pt x="32" y="110"/>
                    <a:pt x="29" y="104"/>
                  </a:cubicBezTo>
                  <a:cubicBezTo>
                    <a:pt x="22" y="105"/>
                    <a:pt x="22" y="105"/>
                    <a:pt x="22" y="105"/>
                  </a:cubicBezTo>
                  <a:cubicBezTo>
                    <a:pt x="19" y="106"/>
                    <a:pt x="16" y="104"/>
                    <a:pt x="15" y="101"/>
                  </a:cubicBezTo>
                  <a:cubicBezTo>
                    <a:pt x="13" y="90"/>
                    <a:pt x="13" y="90"/>
                    <a:pt x="13" y="90"/>
                  </a:cubicBezTo>
                  <a:cubicBezTo>
                    <a:pt x="12" y="87"/>
                    <a:pt x="14" y="84"/>
                    <a:pt x="17" y="83"/>
                  </a:cubicBezTo>
                  <a:cubicBezTo>
                    <a:pt x="24" y="82"/>
                    <a:pt x="24" y="82"/>
                    <a:pt x="24" y="82"/>
                  </a:cubicBezTo>
                  <a:cubicBezTo>
                    <a:pt x="24" y="74"/>
                    <a:pt x="25" y="67"/>
                    <a:pt x="28" y="60"/>
                  </a:cubicBezTo>
                  <a:cubicBezTo>
                    <a:pt x="22" y="57"/>
                    <a:pt x="22" y="57"/>
                    <a:pt x="22" y="57"/>
                  </a:cubicBezTo>
                  <a:cubicBezTo>
                    <a:pt x="19" y="55"/>
                    <a:pt x="18" y="51"/>
                    <a:pt x="20" y="49"/>
                  </a:cubicBezTo>
                  <a:cubicBezTo>
                    <a:pt x="26" y="39"/>
                    <a:pt x="26" y="39"/>
                    <a:pt x="26" y="39"/>
                  </a:cubicBezTo>
                  <a:cubicBezTo>
                    <a:pt x="27" y="38"/>
                    <a:pt x="28" y="37"/>
                    <a:pt x="30" y="37"/>
                  </a:cubicBezTo>
                  <a:cubicBezTo>
                    <a:pt x="31" y="37"/>
                    <a:pt x="33" y="37"/>
                    <a:pt x="34" y="38"/>
                  </a:cubicBezTo>
                  <a:cubicBezTo>
                    <a:pt x="40" y="41"/>
                    <a:pt x="40" y="41"/>
                    <a:pt x="40" y="41"/>
                  </a:cubicBezTo>
                  <a:cubicBezTo>
                    <a:pt x="45" y="36"/>
                    <a:pt x="51" y="32"/>
                    <a:pt x="57" y="29"/>
                  </a:cubicBezTo>
                  <a:cubicBezTo>
                    <a:pt x="56" y="22"/>
                    <a:pt x="56" y="22"/>
                    <a:pt x="56" y="22"/>
                  </a:cubicBezTo>
                  <a:cubicBezTo>
                    <a:pt x="55" y="19"/>
                    <a:pt x="57" y="16"/>
                    <a:pt x="60" y="16"/>
                  </a:cubicBezTo>
                  <a:cubicBezTo>
                    <a:pt x="71" y="13"/>
                    <a:pt x="71" y="13"/>
                    <a:pt x="71" y="13"/>
                  </a:cubicBezTo>
                  <a:moveTo>
                    <a:pt x="69" y="2"/>
                  </a:moveTo>
                  <a:cubicBezTo>
                    <a:pt x="58" y="5"/>
                    <a:pt x="58" y="5"/>
                    <a:pt x="58" y="5"/>
                  </a:cubicBezTo>
                  <a:cubicBezTo>
                    <a:pt x="49" y="6"/>
                    <a:pt x="44" y="14"/>
                    <a:pt x="45" y="23"/>
                  </a:cubicBezTo>
                  <a:cubicBezTo>
                    <a:pt x="43" y="24"/>
                    <a:pt x="41" y="26"/>
                    <a:pt x="39" y="27"/>
                  </a:cubicBezTo>
                  <a:cubicBezTo>
                    <a:pt x="35" y="25"/>
                    <a:pt x="31" y="25"/>
                    <a:pt x="27" y="26"/>
                  </a:cubicBezTo>
                  <a:cubicBezTo>
                    <a:pt x="23" y="27"/>
                    <a:pt x="19" y="29"/>
                    <a:pt x="17" y="33"/>
                  </a:cubicBezTo>
                  <a:cubicBezTo>
                    <a:pt x="11" y="43"/>
                    <a:pt x="11" y="43"/>
                    <a:pt x="11" y="43"/>
                  </a:cubicBezTo>
                  <a:cubicBezTo>
                    <a:pt x="8" y="47"/>
                    <a:pt x="7" y="51"/>
                    <a:pt x="8" y="56"/>
                  </a:cubicBezTo>
                  <a:cubicBezTo>
                    <a:pt x="9" y="59"/>
                    <a:pt x="11" y="63"/>
                    <a:pt x="14" y="65"/>
                  </a:cubicBezTo>
                  <a:cubicBezTo>
                    <a:pt x="14" y="68"/>
                    <a:pt x="13" y="70"/>
                    <a:pt x="13" y="72"/>
                  </a:cubicBezTo>
                  <a:cubicBezTo>
                    <a:pt x="5" y="75"/>
                    <a:pt x="0" y="84"/>
                    <a:pt x="2" y="92"/>
                  </a:cubicBezTo>
                  <a:cubicBezTo>
                    <a:pt x="4" y="103"/>
                    <a:pt x="4" y="103"/>
                    <a:pt x="4" y="103"/>
                  </a:cubicBezTo>
                  <a:cubicBezTo>
                    <a:pt x="6" y="112"/>
                    <a:pt x="14" y="117"/>
                    <a:pt x="23" y="116"/>
                  </a:cubicBezTo>
                  <a:cubicBezTo>
                    <a:pt x="24" y="118"/>
                    <a:pt x="25" y="120"/>
                    <a:pt x="27" y="122"/>
                  </a:cubicBezTo>
                  <a:cubicBezTo>
                    <a:pt x="25" y="126"/>
                    <a:pt x="25" y="130"/>
                    <a:pt x="25" y="134"/>
                  </a:cubicBezTo>
                  <a:cubicBezTo>
                    <a:pt x="26" y="138"/>
                    <a:pt x="29" y="142"/>
                    <a:pt x="33" y="144"/>
                  </a:cubicBezTo>
                  <a:cubicBezTo>
                    <a:pt x="42" y="150"/>
                    <a:pt x="42" y="150"/>
                    <a:pt x="42" y="150"/>
                  </a:cubicBezTo>
                  <a:cubicBezTo>
                    <a:pt x="46" y="153"/>
                    <a:pt x="51" y="154"/>
                    <a:pt x="55" y="153"/>
                  </a:cubicBezTo>
                  <a:cubicBezTo>
                    <a:pt x="59" y="152"/>
                    <a:pt x="62" y="150"/>
                    <a:pt x="65" y="147"/>
                  </a:cubicBezTo>
                  <a:cubicBezTo>
                    <a:pt x="67" y="147"/>
                    <a:pt x="70" y="148"/>
                    <a:pt x="72" y="148"/>
                  </a:cubicBezTo>
                  <a:cubicBezTo>
                    <a:pt x="75" y="156"/>
                    <a:pt x="83" y="161"/>
                    <a:pt x="92" y="159"/>
                  </a:cubicBezTo>
                  <a:cubicBezTo>
                    <a:pt x="103" y="157"/>
                    <a:pt x="103" y="157"/>
                    <a:pt x="103" y="157"/>
                  </a:cubicBezTo>
                  <a:cubicBezTo>
                    <a:pt x="111" y="155"/>
                    <a:pt x="117" y="147"/>
                    <a:pt x="116" y="138"/>
                  </a:cubicBezTo>
                  <a:cubicBezTo>
                    <a:pt x="118" y="137"/>
                    <a:pt x="120" y="136"/>
                    <a:pt x="122" y="134"/>
                  </a:cubicBezTo>
                  <a:cubicBezTo>
                    <a:pt x="126" y="136"/>
                    <a:pt x="130" y="136"/>
                    <a:pt x="133" y="136"/>
                  </a:cubicBezTo>
                  <a:cubicBezTo>
                    <a:pt x="138" y="135"/>
                    <a:pt x="142" y="132"/>
                    <a:pt x="144" y="128"/>
                  </a:cubicBezTo>
                  <a:cubicBezTo>
                    <a:pt x="150" y="119"/>
                    <a:pt x="150" y="119"/>
                    <a:pt x="150" y="119"/>
                  </a:cubicBezTo>
                  <a:cubicBezTo>
                    <a:pt x="153" y="115"/>
                    <a:pt x="153" y="110"/>
                    <a:pt x="152" y="106"/>
                  </a:cubicBezTo>
                  <a:cubicBezTo>
                    <a:pt x="152" y="102"/>
                    <a:pt x="149" y="99"/>
                    <a:pt x="146" y="96"/>
                  </a:cubicBezTo>
                  <a:cubicBezTo>
                    <a:pt x="147" y="94"/>
                    <a:pt x="147" y="91"/>
                    <a:pt x="148" y="89"/>
                  </a:cubicBezTo>
                  <a:cubicBezTo>
                    <a:pt x="156" y="86"/>
                    <a:pt x="161" y="78"/>
                    <a:pt x="159" y="69"/>
                  </a:cubicBezTo>
                  <a:cubicBezTo>
                    <a:pt x="157" y="58"/>
                    <a:pt x="157" y="58"/>
                    <a:pt x="157" y="58"/>
                  </a:cubicBezTo>
                  <a:cubicBezTo>
                    <a:pt x="155" y="50"/>
                    <a:pt x="147" y="44"/>
                    <a:pt x="138" y="45"/>
                  </a:cubicBezTo>
                  <a:cubicBezTo>
                    <a:pt x="137" y="43"/>
                    <a:pt x="135" y="41"/>
                    <a:pt x="134" y="39"/>
                  </a:cubicBezTo>
                  <a:cubicBezTo>
                    <a:pt x="136" y="36"/>
                    <a:pt x="136" y="32"/>
                    <a:pt x="135" y="28"/>
                  </a:cubicBezTo>
                  <a:cubicBezTo>
                    <a:pt x="134" y="23"/>
                    <a:pt x="132" y="19"/>
                    <a:pt x="128" y="17"/>
                  </a:cubicBezTo>
                  <a:cubicBezTo>
                    <a:pt x="118" y="11"/>
                    <a:pt x="118" y="11"/>
                    <a:pt x="118" y="11"/>
                  </a:cubicBezTo>
                  <a:cubicBezTo>
                    <a:pt x="115" y="8"/>
                    <a:pt x="110" y="8"/>
                    <a:pt x="106" y="9"/>
                  </a:cubicBezTo>
                  <a:cubicBezTo>
                    <a:pt x="102" y="9"/>
                    <a:pt x="98" y="12"/>
                    <a:pt x="96" y="15"/>
                  </a:cubicBezTo>
                  <a:cubicBezTo>
                    <a:pt x="93" y="14"/>
                    <a:pt x="91" y="14"/>
                    <a:pt x="89" y="13"/>
                  </a:cubicBezTo>
                  <a:cubicBezTo>
                    <a:pt x="86" y="5"/>
                    <a:pt x="77" y="0"/>
                    <a:pt x="6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 name="Freeform 22"/>
            <p:cNvSpPr>
              <a:spLocks noEditPoints="1"/>
            </p:cNvSpPr>
            <p:nvPr/>
          </p:nvSpPr>
          <p:spPr bwMode="auto">
            <a:xfrm>
              <a:off x="6661080" y="536756"/>
              <a:ext cx="306388" cy="306388"/>
            </a:xfrm>
            <a:custGeom>
              <a:avLst/>
              <a:gdLst>
                <a:gd name="T0" fmla="*/ 48 w 81"/>
                <a:gd name="T1" fmla="*/ 77 h 81"/>
                <a:gd name="T2" fmla="*/ 4 w 81"/>
                <a:gd name="T3" fmla="*/ 49 h 81"/>
                <a:gd name="T4" fmla="*/ 32 w 81"/>
                <a:gd name="T5" fmla="*/ 5 h 81"/>
                <a:gd name="T6" fmla="*/ 76 w 81"/>
                <a:gd name="T7" fmla="*/ 33 h 81"/>
                <a:gd name="T8" fmla="*/ 48 w 81"/>
                <a:gd name="T9" fmla="*/ 77 h 81"/>
                <a:gd name="T10" fmla="*/ 34 w 81"/>
                <a:gd name="T11" fmla="*/ 10 h 81"/>
                <a:gd name="T12" fmla="*/ 10 w 81"/>
                <a:gd name="T13" fmla="*/ 47 h 81"/>
                <a:gd name="T14" fmla="*/ 47 w 81"/>
                <a:gd name="T15" fmla="*/ 71 h 81"/>
                <a:gd name="T16" fmla="*/ 71 w 81"/>
                <a:gd name="T17" fmla="*/ 34 h 81"/>
                <a:gd name="T18" fmla="*/ 34 w 81"/>
                <a:gd name="T19"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8" y="77"/>
                  </a:moveTo>
                  <a:cubicBezTo>
                    <a:pt x="28" y="81"/>
                    <a:pt x="9" y="68"/>
                    <a:pt x="4" y="49"/>
                  </a:cubicBezTo>
                  <a:cubicBezTo>
                    <a:pt x="0" y="29"/>
                    <a:pt x="13" y="9"/>
                    <a:pt x="32" y="5"/>
                  </a:cubicBezTo>
                  <a:cubicBezTo>
                    <a:pt x="52" y="0"/>
                    <a:pt x="72" y="13"/>
                    <a:pt x="76" y="33"/>
                  </a:cubicBezTo>
                  <a:cubicBezTo>
                    <a:pt x="81" y="53"/>
                    <a:pt x="68" y="72"/>
                    <a:pt x="48" y="77"/>
                  </a:cubicBezTo>
                  <a:close/>
                  <a:moveTo>
                    <a:pt x="34" y="10"/>
                  </a:moveTo>
                  <a:cubicBezTo>
                    <a:pt x="17" y="14"/>
                    <a:pt x="6" y="31"/>
                    <a:pt x="10" y="47"/>
                  </a:cubicBezTo>
                  <a:cubicBezTo>
                    <a:pt x="14" y="64"/>
                    <a:pt x="30" y="75"/>
                    <a:pt x="47" y="71"/>
                  </a:cubicBezTo>
                  <a:cubicBezTo>
                    <a:pt x="64" y="67"/>
                    <a:pt x="74" y="51"/>
                    <a:pt x="71" y="34"/>
                  </a:cubicBezTo>
                  <a:cubicBezTo>
                    <a:pt x="67" y="17"/>
                    <a:pt x="50" y="7"/>
                    <a:pt x="3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23"/>
            <p:cNvSpPr>
              <a:spLocks noEditPoints="1"/>
            </p:cNvSpPr>
            <p:nvPr/>
          </p:nvSpPr>
          <p:spPr bwMode="auto">
            <a:xfrm>
              <a:off x="6732517" y="608193"/>
              <a:ext cx="163513" cy="163513"/>
            </a:xfrm>
            <a:custGeom>
              <a:avLst/>
              <a:gdLst>
                <a:gd name="T0" fmla="*/ 26 w 43"/>
                <a:gd name="T1" fmla="*/ 41 h 43"/>
                <a:gd name="T2" fmla="*/ 2 w 43"/>
                <a:gd name="T3" fmla="*/ 26 h 43"/>
                <a:gd name="T4" fmla="*/ 17 w 43"/>
                <a:gd name="T5" fmla="*/ 2 h 43"/>
                <a:gd name="T6" fmla="*/ 41 w 43"/>
                <a:gd name="T7" fmla="*/ 17 h 43"/>
                <a:gd name="T8" fmla="*/ 26 w 43"/>
                <a:gd name="T9" fmla="*/ 41 h 43"/>
                <a:gd name="T10" fmla="*/ 18 w 43"/>
                <a:gd name="T11" fmla="*/ 8 h 43"/>
                <a:gd name="T12" fmla="*/ 8 w 43"/>
                <a:gd name="T13" fmla="*/ 25 h 43"/>
                <a:gd name="T14" fmla="*/ 24 w 43"/>
                <a:gd name="T15" fmla="*/ 35 h 43"/>
                <a:gd name="T16" fmla="*/ 35 w 43"/>
                <a:gd name="T17" fmla="*/ 19 h 43"/>
                <a:gd name="T18" fmla="*/ 18 w 43"/>
                <a:gd name="T19"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6" y="41"/>
                  </a:moveTo>
                  <a:cubicBezTo>
                    <a:pt x="15" y="43"/>
                    <a:pt x="4" y="37"/>
                    <a:pt x="2" y="26"/>
                  </a:cubicBezTo>
                  <a:cubicBezTo>
                    <a:pt x="0" y="15"/>
                    <a:pt x="6" y="5"/>
                    <a:pt x="17" y="2"/>
                  </a:cubicBezTo>
                  <a:cubicBezTo>
                    <a:pt x="28" y="0"/>
                    <a:pt x="38" y="7"/>
                    <a:pt x="41" y="17"/>
                  </a:cubicBezTo>
                  <a:cubicBezTo>
                    <a:pt x="43" y="28"/>
                    <a:pt x="36" y="39"/>
                    <a:pt x="26" y="41"/>
                  </a:cubicBezTo>
                  <a:close/>
                  <a:moveTo>
                    <a:pt x="18" y="8"/>
                  </a:moveTo>
                  <a:cubicBezTo>
                    <a:pt x="11" y="10"/>
                    <a:pt x="6" y="17"/>
                    <a:pt x="8" y="25"/>
                  </a:cubicBezTo>
                  <a:cubicBezTo>
                    <a:pt x="9" y="32"/>
                    <a:pt x="17" y="37"/>
                    <a:pt x="24" y="35"/>
                  </a:cubicBezTo>
                  <a:cubicBezTo>
                    <a:pt x="32" y="34"/>
                    <a:pt x="37" y="26"/>
                    <a:pt x="35" y="19"/>
                  </a:cubicBezTo>
                  <a:cubicBezTo>
                    <a:pt x="34" y="11"/>
                    <a:pt x="26" y="6"/>
                    <a:pt x="1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24"/>
            <p:cNvSpPr>
              <a:spLocks noEditPoints="1"/>
            </p:cNvSpPr>
            <p:nvPr/>
          </p:nvSpPr>
          <p:spPr bwMode="auto">
            <a:xfrm>
              <a:off x="5621267" y="479606"/>
              <a:ext cx="911225" cy="909638"/>
            </a:xfrm>
            <a:custGeom>
              <a:avLst/>
              <a:gdLst>
                <a:gd name="T0" fmla="*/ 138 w 241"/>
                <a:gd name="T1" fmla="*/ 25 h 240"/>
                <a:gd name="T2" fmla="*/ 168 w 241"/>
                <a:gd name="T3" fmla="*/ 48 h 240"/>
                <a:gd name="T4" fmla="*/ 181 w 241"/>
                <a:gd name="T5" fmla="*/ 38 h 240"/>
                <a:gd name="T6" fmla="*/ 199 w 241"/>
                <a:gd name="T7" fmla="*/ 53 h 240"/>
                <a:gd name="T8" fmla="*/ 192 w 241"/>
                <a:gd name="T9" fmla="*/ 73 h 240"/>
                <a:gd name="T10" fmla="*/ 215 w 241"/>
                <a:gd name="T11" fmla="*/ 103 h 240"/>
                <a:gd name="T12" fmla="*/ 223 w 241"/>
                <a:gd name="T13" fmla="*/ 128 h 240"/>
                <a:gd name="T14" fmla="*/ 204 w 241"/>
                <a:gd name="T15" fmla="*/ 137 h 240"/>
                <a:gd name="T16" fmla="*/ 199 w 241"/>
                <a:gd name="T17" fmla="*/ 174 h 240"/>
                <a:gd name="T18" fmla="*/ 187 w 241"/>
                <a:gd name="T19" fmla="*/ 199 h 240"/>
                <a:gd name="T20" fmla="*/ 175 w 241"/>
                <a:gd name="T21" fmla="*/ 199 h 240"/>
                <a:gd name="T22" fmla="*/ 138 w 241"/>
                <a:gd name="T23" fmla="*/ 204 h 240"/>
                <a:gd name="T24" fmla="*/ 129 w 241"/>
                <a:gd name="T25" fmla="*/ 223 h 240"/>
                <a:gd name="T26" fmla="*/ 103 w 241"/>
                <a:gd name="T27" fmla="*/ 214 h 240"/>
                <a:gd name="T28" fmla="*/ 73 w 241"/>
                <a:gd name="T29" fmla="*/ 191 h 240"/>
                <a:gd name="T30" fmla="*/ 60 w 241"/>
                <a:gd name="T31" fmla="*/ 201 h 240"/>
                <a:gd name="T32" fmla="*/ 42 w 241"/>
                <a:gd name="T33" fmla="*/ 186 h 240"/>
                <a:gd name="T34" fmla="*/ 49 w 241"/>
                <a:gd name="T35" fmla="*/ 167 h 240"/>
                <a:gd name="T36" fmla="*/ 26 w 241"/>
                <a:gd name="T37" fmla="*/ 137 h 240"/>
                <a:gd name="T38" fmla="*/ 17 w 241"/>
                <a:gd name="T39" fmla="*/ 111 h 240"/>
                <a:gd name="T40" fmla="*/ 36 w 241"/>
                <a:gd name="T41" fmla="*/ 103 h 240"/>
                <a:gd name="T42" fmla="*/ 42 w 241"/>
                <a:gd name="T43" fmla="*/ 65 h 240"/>
                <a:gd name="T44" fmla="*/ 54 w 241"/>
                <a:gd name="T45" fmla="*/ 41 h 240"/>
                <a:gd name="T46" fmla="*/ 66 w 241"/>
                <a:gd name="T47" fmla="*/ 41 h 240"/>
                <a:gd name="T48" fmla="*/ 103 w 241"/>
                <a:gd name="T49" fmla="*/ 36 h 240"/>
                <a:gd name="T50" fmla="*/ 112 w 241"/>
                <a:gd name="T51" fmla="*/ 17 h 240"/>
                <a:gd name="T52" fmla="*/ 129 w 241"/>
                <a:gd name="T53" fmla="*/ 0 h 240"/>
                <a:gd name="T54" fmla="*/ 86 w 241"/>
                <a:gd name="T55" fmla="*/ 23 h 240"/>
                <a:gd name="T56" fmla="*/ 60 w 241"/>
                <a:gd name="T57" fmla="*/ 21 h 240"/>
                <a:gd name="T58" fmla="*/ 29 w 241"/>
                <a:gd name="T59" fmla="*/ 41 h 240"/>
                <a:gd name="T60" fmla="*/ 28 w 241"/>
                <a:gd name="T61" fmla="*/ 75 h 240"/>
                <a:gd name="T62" fmla="*/ 0 w 241"/>
                <a:gd name="T63" fmla="*/ 111 h 240"/>
                <a:gd name="T64" fmla="*/ 23 w 241"/>
                <a:gd name="T65" fmla="*/ 154 h 240"/>
                <a:gd name="T66" fmla="*/ 22 w 241"/>
                <a:gd name="T67" fmla="*/ 180 h 240"/>
                <a:gd name="T68" fmla="*/ 42 w 241"/>
                <a:gd name="T69" fmla="*/ 211 h 240"/>
                <a:gd name="T70" fmla="*/ 76 w 241"/>
                <a:gd name="T71" fmla="*/ 212 h 240"/>
                <a:gd name="T72" fmla="*/ 112 w 241"/>
                <a:gd name="T73" fmla="*/ 240 h 240"/>
                <a:gd name="T74" fmla="*/ 155 w 241"/>
                <a:gd name="T75" fmla="*/ 217 h 240"/>
                <a:gd name="T76" fmla="*/ 181 w 241"/>
                <a:gd name="T77" fmla="*/ 218 h 240"/>
                <a:gd name="T78" fmla="*/ 211 w 241"/>
                <a:gd name="T79" fmla="*/ 199 h 240"/>
                <a:gd name="T80" fmla="*/ 213 w 241"/>
                <a:gd name="T81" fmla="*/ 164 h 240"/>
                <a:gd name="T82" fmla="*/ 241 w 241"/>
                <a:gd name="T83" fmla="*/ 128 h 240"/>
                <a:gd name="T84" fmla="*/ 217 w 241"/>
                <a:gd name="T85" fmla="*/ 86 h 240"/>
                <a:gd name="T86" fmla="*/ 219 w 241"/>
                <a:gd name="T87" fmla="*/ 59 h 240"/>
                <a:gd name="T88" fmla="*/ 199 w 241"/>
                <a:gd name="T89" fmla="*/ 29 h 240"/>
                <a:gd name="T90" fmla="*/ 165 w 241"/>
                <a:gd name="T91" fmla="*/ 27 h 240"/>
                <a:gd name="T92" fmla="*/ 129 w 241"/>
                <a:gd name="T9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1" h="240">
                  <a:moveTo>
                    <a:pt x="129" y="17"/>
                  </a:moveTo>
                  <a:cubicBezTo>
                    <a:pt x="134" y="17"/>
                    <a:pt x="138" y="21"/>
                    <a:pt x="138" y="25"/>
                  </a:cubicBezTo>
                  <a:cubicBezTo>
                    <a:pt x="138" y="36"/>
                    <a:pt x="138" y="36"/>
                    <a:pt x="138" y="36"/>
                  </a:cubicBezTo>
                  <a:cubicBezTo>
                    <a:pt x="149" y="38"/>
                    <a:pt x="159" y="42"/>
                    <a:pt x="168" y="48"/>
                  </a:cubicBezTo>
                  <a:cubicBezTo>
                    <a:pt x="175" y="41"/>
                    <a:pt x="175" y="41"/>
                    <a:pt x="175" y="41"/>
                  </a:cubicBezTo>
                  <a:cubicBezTo>
                    <a:pt x="177" y="39"/>
                    <a:pt x="179" y="38"/>
                    <a:pt x="181" y="38"/>
                  </a:cubicBezTo>
                  <a:cubicBezTo>
                    <a:pt x="183" y="38"/>
                    <a:pt x="185" y="39"/>
                    <a:pt x="187" y="41"/>
                  </a:cubicBezTo>
                  <a:cubicBezTo>
                    <a:pt x="199" y="53"/>
                    <a:pt x="199" y="53"/>
                    <a:pt x="199" y="53"/>
                  </a:cubicBezTo>
                  <a:cubicBezTo>
                    <a:pt x="203" y="56"/>
                    <a:pt x="203" y="62"/>
                    <a:pt x="199" y="65"/>
                  </a:cubicBezTo>
                  <a:cubicBezTo>
                    <a:pt x="192" y="73"/>
                    <a:pt x="192" y="73"/>
                    <a:pt x="192" y="73"/>
                  </a:cubicBezTo>
                  <a:cubicBezTo>
                    <a:pt x="198" y="82"/>
                    <a:pt x="202" y="92"/>
                    <a:pt x="204" y="103"/>
                  </a:cubicBezTo>
                  <a:cubicBezTo>
                    <a:pt x="215" y="103"/>
                    <a:pt x="215" y="103"/>
                    <a:pt x="215" y="103"/>
                  </a:cubicBezTo>
                  <a:cubicBezTo>
                    <a:pt x="220" y="103"/>
                    <a:pt x="223" y="106"/>
                    <a:pt x="223" y="111"/>
                  </a:cubicBezTo>
                  <a:cubicBezTo>
                    <a:pt x="223" y="128"/>
                    <a:pt x="223" y="128"/>
                    <a:pt x="223" y="128"/>
                  </a:cubicBezTo>
                  <a:cubicBezTo>
                    <a:pt x="223" y="133"/>
                    <a:pt x="220" y="137"/>
                    <a:pt x="215" y="137"/>
                  </a:cubicBezTo>
                  <a:cubicBezTo>
                    <a:pt x="204" y="137"/>
                    <a:pt x="204" y="137"/>
                    <a:pt x="204" y="137"/>
                  </a:cubicBezTo>
                  <a:cubicBezTo>
                    <a:pt x="202" y="148"/>
                    <a:pt x="198" y="158"/>
                    <a:pt x="192" y="167"/>
                  </a:cubicBezTo>
                  <a:cubicBezTo>
                    <a:pt x="199" y="174"/>
                    <a:pt x="199" y="174"/>
                    <a:pt x="199" y="174"/>
                  </a:cubicBezTo>
                  <a:cubicBezTo>
                    <a:pt x="203" y="178"/>
                    <a:pt x="203" y="183"/>
                    <a:pt x="199" y="186"/>
                  </a:cubicBezTo>
                  <a:cubicBezTo>
                    <a:pt x="187" y="199"/>
                    <a:pt x="187" y="199"/>
                    <a:pt x="187" y="199"/>
                  </a:cubicBezTo>
                  <a:cubicBezTo>
                    <a:pt x="185" y="200"/>
                    <a:pt x="183" y="201"/>
                    <a:pt x="181" y="201"/>
                  </a:cubicBezTo>
                  <a:cubicBezTo>
                    <a:pt x="179" y="201"/>
                    <a:pt x="177" y="200"/>
                    <a:pt x="175" y="199"/>
                  </a:cubicBezTo>
                  <a:cubicBezTo>
                    <a:pt x="168" y="191"/>
                    <a:pt x="168" y="191"/>
                    <a:pt x="168" y="191"/>
                  </a:cubicBezTo>
                  <a:cubicBezTo>
                    <a:pt x="159" y="197"/>
                    <a:pt x="149" y="202"/>
                    <a:pt x="138" y="204"/>
                  </a:cubicBezTo>
                  <a:cubicBezTo>
                    <a:pt x="138" y="214"/>
                    <a:pt x="138" y="214"/>
                    <a:pt x="138" y="214"/>
                  </a:cubicBezTo>
                  <a:cubicBezTo>
                    <a:pt x="138" y="219"/>
                    <a:pt x="134" y="223"/>
                    <a:pt x="129" y="223"/>
                  </a:cubicBezTo>
                  <a:cubicBezTo>
                    <a:pt x="112" y="223"/>
                    <a:pt x="112" y="223"/>
                    <a:pt x="112" y="223"/>
                  </a:cubicBezTo>
                  <a:cubicBezTo>
                    <a:pt x="107" y="223"/>
                    <a:pt x="103" y="219"/>
                    <a:pt x="103" y="214"/>
                  </a:cubicBezTo>
                  <a:cubicBezTo>
                    <a:pt x="103" y="204"/>
                    <a:pt x="103" y="204"/>
                    <a:pt x="103" y="204"/>
                  </a:cubicBezTo>
                  <a:cubicBezTo>
                    <a:pt x="92" y="202"/>
                    <a:pt x="82" y="197"/>
                    <a:pt x="73" y="191"/>
                  </a:cubicBezTo>
                  <a:cubicBezTo>
                    <a:pt x="66" y="199"/>
                    <a:pt x="66" y="199"/>
                    <a:pt x="66" y="199"/>
                  </a:cubicBezTo>
                  <a:cubicBezTo>
                    <a:pt x="64" y="200"/>
                    <a:pt x="62" y="201"/>
                    <a:pt x="60" y="201"/>
                  </a:cubicBezTo>
                  <a:cubicBezTo>
                    <a:pt x="58" y="201"/>
                    <a:pt x="55" y="200"/>
                    <a:pt x="54" y="199"/>
                  </a:cubicBezTo>
                  <a:cubicBezTo>
                    <a:pt x="42" y="186"/>
                    <a:pt x="42" y="186"/>
                    <a:pt x="42" y="186"/>
                  </a:cubicBezTo>
                  <a:cubicBezTo>
                    <a:pt x="38" y="183"/>
                    <a:pt x="38" y="178"/>
                    <a:pt x="42" y="174"/>
                  </a:cubicBezTo>
                  <a:cubicBezTo>
                    <a:pt x="49" y="167"/>
                    <a:pt x="49" y="167"/>
                    <a:pt x="49" y="167"/>
                  </a:cubicBezTo>
                  <a:cubicBezTo>
                    <a:pt x="43" y="158"/>
                    <a:pt x="39" y="148"/>
                    <a:pt x="36" y="137"/>
                  </a:cubicBezTo>
                  <a:cubicBezTo>
                    <a:pt x="26" y="137"/>
                    <a:pt x="26" y="137"/>
                    <a:pt x="26" y="137"/>
                  </a:cubicBezTo>
                  <a:cubicBezTo>
                    <a:pt x="21" y="137"/>
                    <a:pt x="17" y="133"/>
                    <a:pt x="17" y="128"/>
                  </a:cubicBezTo>
                  <a:cubicBezTo>
                    <a:pt x="17" y="111"/>
                    <a:pt x="17" y="111"/>
                    <a:pt x="17" y="111"/>
                  </a:cubicBezTo>
                  <a:cubicBezTo>
                    <a:pt x="17" y="106"/>
                    <a:pt x="21" y="103"/>
                    <a:pt x="26" y="103"/>
                  </a:cubicBezTo>
                  <a:cubicBezTo>
                    <a:pt x="36" y="103"/>
                    <a:pt x="36" y="103"/>
                    <a:pt x="36" y="103"/>
                  </a:cubicBezTo>
                  <a:cubicBezTo>
                    <a:pt x="39" y="92"/>
                    <a:pt x="43" y="82"/>
                    <a:pt x="49" y="73"/>
                  </a:cubicBezTo>
                  <a:cubicBezTo>
                    <a:pt x="42" y="65"/>
                    <a:pt x="42" y="65"/>
                    <a:pt x="42" y="65"/>
                  </a:cubicBezTo>
                  <a:cubicBezTo>
                    <a:pt x="38" y="62"/>
                    <a:pt x="38" y="56"/>
                    <a:pt x="42" y="53"/>
                  </a:cubicBezTo>
                  <a:cubicBezTo>
                    <a:pt x="54" y="41"/>
                    <a:pt x="54" y="41"/>
                    <a:pt x="54" y="41"/>
                  </a:cubicBezTo>
                  <a:cubicBezTo>
                    <a:pt x="55" y="39"/>
                    <a:pt x="58" y="38"/>
                    <a:pt x="60" y="38"/>
                  </a:cubicBezTo>
                  <a:cubicBezTo>
                    <a:pt x="62" y="38"/>
                    <a:pt x="64" y="39"/>
                    <a:pt x="66" y="41"/>
                  </a:cubicBezTo>
                  <a:cubicBezTo>
                    <a:pt x="73" y="48"/>
                    <a:pt x="73" y="48"/>
                    <a:pt x="73" y="48"/>
                  </a:cubicBezTo>
                  <a:cubicBezTo>
                    <a:pt x="82" y="42"/>
                    <a:pt x="92" y="38"/>
                    <a:pt x="103" y="36"/>
                  </a:cubicBezTo>
                  <a:cubicBezTo>
                    <a:pt x="103" y="25"/>
                    <a:pt x="103" y="25"/>
                    <a:pt x="103" y="25"/>
                  </a:cubicBezTo>
                  <a:cubicBezTo>
                    <a:pt x="103" y="21"/>
                    <a:pt x="107" y="17"/>
                    <a:pt x="112" y="17"/>
                  </a:cubicBezTo>
                  <a:cubicBezTo>
                    <a:pt x="129" y="17"/>
                    <a:pt x="129" y="17"/>
                    <a:pt x="129" y="17"/>
                  </a:cubicBezTo>
                  <a:moveTo>
                    <a:pt x="129" y="0"/>
                  </a:moveTo>
                  <a:cubicBezTo>
                    <a:pt x="112" y="0"/>
                    <a:pt x="112" y="0"/>
                    <a:pt x="112" y="0"/>
                  </a:cubicBezTo>
                  <a:cubicBezTo>
                    <a:pt x="99" y="0"/>
                    <a:pt x="88" y="10"/>
                    <a:pt x="86" y="23"/>
                  </a:cubicBezTo>
                  <a:cubicBezTo>
                    <a:pt x="83" y="24"/>
                    <a:pt x="79" y="25"/>
                    <a:pt x="76" y="27"/>
                  </a:cubicBezTo>
                  <a:cubicBezTo>
                    <a:pt x="71" y="23"/>
                    <a:pt x="66" y="21"/>
                    <a:pt x="60" y="21"/>
                  </a:cubicBezTo>
                  <a:cubicBezTo>
                    <a:pt x="53" y="21"/>
                    <a:pt x="46" y="24"/>
                    <a:pt x="42" y="29"/>
                  </a:cubicBezTo>
                  <a:cubicBezTo>
                    <a:pt x="29" y="41"/>
                    <a:pt x="29" y="41"/>
                    <a:pt x="29" y="41"/>
                  </a:cubicBezTo>
                  <a:cubicBezTo>
                    <a:pt x="25" y="46"/>
                    <a:pt x="22" y="52"/>
                    <a:pt x="22" y="59"/>
                  </a:cubicBezTo>
                  <a:cubicBezTo>
                    <a:pt x="22" y="65"/>
                    <a:pt x="24" y="71"/>
                    <a:pt x="28" y="75"/>
                  </a:cubicBezTo>
                  <a:cubicBezTo>
                    <a:pt x="26" y="79"/>
                    <a:pt x="25" y="82"/>
                    <a:pt x="23" y="86"/>
                  </a:cubicBezTo>
                  <a:cubicBezTo>
                    <a:pt x="10" y="87"/>
                    <a:pt x="0" y="98"/>
                    <a:pt x="0" y="111"/>
                  </a:cubicBezTo>
                  <a:cubicBezTo>
                    <a:pt x="0" y="128"/>
                    <a:pt x="0" y="128"/>
                    <a:pt x="0" y="128"/>
                  </a:cubicBezTo>
                  <a:cubicBezTo>
                    <a:pt x="0" y="142"/>
                    <a:pt x="10" y="153"/>
                    <a:pt x="23" y="154"/>
                  </a:cubicBezTo>
                  <a:cubicBezTo>
                    <a:pt x="25" y="157"/>
                    <a:pt x="26" y="161"/>
                    <a:pt x="28" y="164"/>
                  </a:cubicBezTo>
                  <a:cubicBezTo>
                    <a:pt x="24" y="169"/>
                    <a:pt x="22" y="174"/>
                    <a:pt x="22" y="180"/>
                  </a:cubicBezTo>
                  <a:cubicBezTo>
                    <a:pt x="22" y="187"/>
                    <a:pt x="25" y="194"/>
                    <a:pt x="29" y="199"/>
                  </a:cubicBezTo>
                  <a:cubicBezTo>
                    <a:pt x="42" y="211"/>
                    <a:pt x="42" y="211"/>
                    <a:pt x="42" y="211"/>
                  </a:cubicBezTo>
                  <a:cubicBezTo>
                    <a:pt x="46" y="216"/>
                    <a:pt x="53" y="218"/>
                    <a:pt x="60" y="218"/>
                  </a:cubicBezTo>
                  <a:cubicBezTo>
                    <a:pt x="66" y="218"/>
                    <a:pt x="71" y="216"/>
                    <a:pt x="76" y="212"/>
                  </a:cubicBezTo>
                  <a:cubicBezTo>
                    <a:pt x="79" y="214"/>
                    <a:pt x="83" y="216"/>
                    <a:pt x="86" y="217"/>
                  </a:cubicBezTo>
                  <a:cubicBezTo>
                    <a:pt x="88" y="230"/>
                    <a:pt x="99" y="240"/>
                    <a:pt x="112" y="240"/>
                  </a:cubicBezTo>
                  <a:cubicBezTo>
                    <a:pt x="129" y="240"/>
                    <a:pt x="129" y="240"/>
                    <a:pt x="129" y="240"/>
                  </a:cubicBezTo>
                  <a:cubicBezTo>
                    <a:pt x="142" y="240"/>
                    <a:pt x="153" y="230"/>
                    <a:pt x="155" y="217"/>
                  </a:cubicBezTo>
                  <a:cubicBezTo>
                    <a:pt x="158" y="216"/>
                    <a:pt x="161" y="214"/>
                    <a:pt x="165" y="212"/>
                  </a:cubicBezTo>
                  <a:cubicBezTo>
                    <a:pt x="169" y="216"/>
                    <a:pt x="175" y="218"/>
                    <a:pt x="181" y="218"/>
                  </a:cubicBezTo>
                  <a:cubicBezTo>
                    <a:pt x="188" y="218"/>
                    <a:pt x="194" y="216"/>
                    <a:pt x="199" y="211"/>
                  </a:cubicBezTo>
                  <a:cubicBezTo>
                    <a:pt x="211" y="199"/>
                    <a:pt x="211" y="199"/>
                    <a:pt x="211" y="199"/>
                  </a:cubicBezTo>
                  <a:cubicBezTo>
                    <a:pt x="216" y="194"/>
                    <a:pt x="219" y="187"/>
                    <a:pt x="219" y="180"/>
                  </a:cubicBezTo>
                  <a:cubicBezTo>
                    <a:pt x="219" y="174"/>
                    <a:pt x="217" y="169"/>
                    <a:pt x="213" y="164"/>
                  </a:cubicBezTo>
                  <a:cubicBezTo>
                    <a:pt x="215" y="161"/>
                    <a:pt x="216" y="157"/>
                    <a:pt x="217" y="154"/>
                  </a:cubicBezTo>
                  <a:cubicBezTo>
                    <a:pt x="230" y="153"/>
                    <a:pt x="241" y="142"/>
                    <a:pt x="241" y="128"/>
                  </a:cubicBezTo>
                  <a:cubicBezTo>
                    <a:pt x="241" y="111"/>
                    <a:pt x="241" y="111"/>
                    <a:pt x="241" y="111"/>
                  </a:cubicBezTo>
                  <a:cubicBezTo>
                    <a:pt x="241" y="98"/>
                    <a:pt x="230" y="87"/>
                    <a:pt x="217" y="86"/>
                  </a:cubicBezTo>
                  <a:cubicBezTo>
                    <a:pt x="216" y="82"/>
                    <a:pt x="215" y="79"/>
                    <a:pt x="213" y="75"/>
                  </a:cubicBezTo>
                  <a:cubicBezTo>
                    <a:pt x="217" y="71"/>
                    <a:pt x="219" y="65"/>
                    <a:pt x="219" y="59"/>
                  </a:cubicBezTo>
                  <a:cubicBezTo>
                    <a:pt x="219" y="52"/>
                    <a:pt x="216" y="46"/>
                    <a:pt x="211" y="41"/>
                  </a:cubicBezTo>
                  <a:cubicBezTo>
                    <a:pt x="199" y="29"/>
                    <a:pt x="199" y="29"/>
                    <a:pt x="199" y="29"/>
                  </a:cubicBezTo>
                  <a:cubicBezTo>
                    <a:pt x="194" y="24"/>
                    <a:pt x="188" y="21"/>
                    <a:pt x="181" y="21"/>
                  </a:cubicBezTo>
                  <a:cubicBezTo>
                    <a:pt x="175" y="21"/>
                    <a:pt x="169" y="23"/>
                    <a:pt x="165" y="27"/>
                  </a:cubicBezTo>
                  <a:cubicBezTo>
                    <a:pt x="161" y="25"/>
                    <a:pt x="158" y="24"/>
                    <a:pt x="155" y="23"/>
                  </a:cubicBezTo>
                  <a:cubicBezTo>
                    <a:pt x="153" y="10"/>
                    <a:pt x="142" y="0"/>
                    <a:pt x="1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25"/>
            <p:cNvSpPr>
              <a:spLocks noEditPoints="1"/>
            </p:cNvSpPr>
            <p:nvPr/>
          </p:nvSpPr>
          <p:spPr bwMode="auto">
            <a:xfrm>
              <a:off x="5867330" y="722493"/>
              <a:ext cx="419100" cy="423863"/>
            </a:xfrm>
            <a:custGeom>
              <a:avLst/>
              <a:gdLst>
                <a:gd name="T0" fmla="*/ 55 w 111"/>
                <a:gd name="T1" fmla="*/ 112 h 112"/>
                <a:gd name="T2" fmla="*/ 0 w 111"/>
                <a:gd name="T3" fmla="*/ 56 h 112"/>
                <a:gd name="T4" fmla="*/ 55 w 111"/>
                <a:gd name="T5" fmla="*/ 0 h 112"/>
                <a:gd name="T6" fmla="*/ 111 w 111"/>
                <a:gd name="T7" fmla="*/ 56 h 112"/>
                <a:gd name="T8" fmla="*/ 55 w 111"/>
                <a:gd name="T9" fmla="*/ 112 h 112"/>
                <a:gd name="T10" fmla="*/ 55 w 111"/>
                <a:gd name="T11" fmla="*/ 9 h 112"/>
                <a:gd name="T12" fmla="*/ 8 w 111"/>
                <a:gd name="T13" fmla="*/ 56 h 112"/>
                <a:gd name="T14" fmla="*/ 55 w 111"/>
                <a:gd name="T15" fmla="*/ 103 h 112"/>
                <a:gd name="T16" fmla="*/ 103 w 111"/>
                <a:gd name="T17" fmla="*/ 56 h 112"/>
                <a:gd name="T18" fmla="*/ 55 w 111"/>
                <a:gd name="T19" fmla="*/ 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2">
                  <a:moveTo>
                    <a:pt x="55" y="112"/>
                  </a:moveTo>
                  <a:cubicBezTo>
                    <a:pt x="25" y="112"/>
                    <a:pt x="0" y="86"/>
                    <a:pt x="0" y="56"/>
                  </a:cubicBezTo>
                  <a:cubicBezTo>
                    <a:pt x="0" y="25"/>
                    <a:pt x="25" y="0"/>
                    <a:pt x="55" y="0"/>
                  </a:cubicBezTo>
                  <a:cubicBezTo>
                    <a:pt x="86" y="0"/>
                    <a:pt x="111" y="25"/>
                    <a:pt x="111" y="56"/>
                  </a:cubicBezTo>
                  <a:cubicBezTo>
                    <a:pt x="111" y="86"/>
                    <a:pt x="86" y="112"/>
                    <a:pt x="55" y="112"/>
                  </a:cubicBezTo>
                  <a:close/>
                  <a:moveTo>
                    <a:pt x="55" y="9"/>
                  </a:moveTo>
                  <a:cubicBezTo>
                    <a:pt x="29" y="9"/>
                    <a:pt x="8" y="30"/>
                    <a:pt x="8" y="56"/>
                  </a:cubicBezTo>
                  <a:cubicBezTo>
                    <a:pt x="8" y="82"/>
                    <a:pt x="29" y="103"/>
                    <a:pt x="55" y="103"/>
                  </a:cubicBezTo>
                  <a:cubicBezTo>
                    <a:pt x="81" y="103"/>
                    <a:pt x="103" y="82"/>
                    <a:pt x="103" y="56"/>
                  </a:cubicBezTo>
                  <a:cubicBezTo>
                    <a:pt x="103" y="30"/>
                    <a:pt x="81" y="9"/>
                    <a:pt x="5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26"/>
            <p:cNvSpPr>
              <a:spLocks noEditPoints="1"/>
            </p:cNvSpPr>
            <p:nvPr/>
          </p:nvSpPr>
          <p:spPr bwMode="auto">
            <a:xfrm>
              <a:off x="5960992" y="820918"/>
              <a:ext cx="227013" cy="227013"/>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8 h 60"/>
                <a:gd name="T12" fmla="*/ 9 w 60"/>
                <a:gd name="T13" fmla="*/ 30 h 60"/>
                <a:gd name="T14" fmla="*/ 30 w 60"/>
                <a:gd name="T15" fmla="*/ 51 h 60"/>
                <a:gd name="T16" fmla="*/ 52 w 60"/>
                <a:gd name="T17" fmla="*/ 30 h 60"/>
                <a:gd name="T18" fmla="*/ 30 w 60"/>
                <a:gd name="T19"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8"/>
                  </a:moveTo>
                  <a:cubicBezTo>
                    <a:pt x="19" y="8"/>
                    <a:pt x="9" y="18"/>
                    <a:pt x="9" y="30"/>
                  </a:cubicBezTo>
                  <a:cubicBezTo>
                    <a:pt x="9" y="42"/>
                    <a:pt x="19" y="51"/>
                    <a:pt x="30" y="51"/>
                  </a:cubicBezTo>
                  <a:cubicBezTo>
                    <a:pt x="42" y="51"/>
                    <a:pt x="52" y="42"/>
                    <a:pt x="52" y="30"/>
                  </a:cubicBezTo>
                  <a:cubicBezTo>
                    <a:pt x="52" y="18"/>
                    <a:pt x="42" y="8"/>
                    <a:pt x="3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1" name="Group 20"/>
          <p:cNvGrpSpPr/>
          <p:nvPr/>
        </p:nvGrpSpPr>
        <p:grpSpPr>
          <a:xfrm rot="2700000">
            <a:off x="5698023" y="4945539"/>
            <a:ext cx="252391" cy="439833"/>
            <a:chOff x="4732338" y="4783138"/>
            <a:chExt cx="703263" cy="1225550"/>
          </a:xfrm>
          <a:solidFill>
            <a:schemeClr val="tx2"/>
          </a:solidFill>
        </p:grpSpPr>
        <p:sp>
          <p:nvSpPr>
            <p:cNvPr id="22" name="Freeform 30"/>
            <p:cNvSpPr>
              <a:spLocks noEditPoints="1"/>
            </p:cNvSpPr>
            <p:nvPr/>
          </p:nvSpPr>
          <p:spPr bwMode="auto">
            <a:xfrm>
              <a:off x="4732338" y="4783138"/>
              <a:ext cx="703263" cy="1173163"/>
            </a:xfrm>
            <a:custGeom>
              <a:avLst/>
              <a:gdLst>
                <a:gd name="T0" fmla="*/ 50 w 184"/>
                <a:gd name="T1" fmla="*/ 310 h 310"/>
                <a:gd name="T2" fmla="*/ 32 w 184"/>
                <a:gd name="T3" fmla="*/ 282 h 310"/>
                <a:gd name="T4" fmla="*/ 10 w 184"/>
                <a:gd name="T5" fmla="*/ 199 h 310"/>
                <a:gd name="T6" fmla="*/ 39 w 184"/>
                <a:gd name="T7" fmla="*/ 171 h 310"/>
                <a:gd name="T8" fmla="*/ 30 w 184"/>
                <a:gd name="T9" fmla="*/ 116 h 310"/>
                <a:gd name="T10" fmla="*/ 36 w 184"/>
                <a:gd name="T11" fmla="*/ 73 h 310"/>
                <a:gd name="T12" fmla="*/ 36 w 184"/>
                <a:gd name="T13" fmla="*/ 72 h 310"/>
                <a:gd name="T14" fmla="*/ 92 w 184"/>
                <a:gd name="T15" fmla="*/ 0 h 310"/>
                <a:gd name="T16" fmla="*/ 148 w 184"/>
                <a:gd name="T17" fmla="*/ 72 h 310"/>
                <a:gd name="T18" fmla="*/ 148 w 184"/>
                <a:gd name="T19" fmla="*/ 73 h 310"/>
                <a:gd name="T20" fmla="*/ 155 w 184"/>
                <a:gd name="T21" fmla="*/ 116 h 310"/>
                <a:gd name="T22" fmla="*/ 145 w 184"/>
                <a:gd name="T23" fmla="*/ 171 h 310"/>
                <a:gd name="T24" fmla="*/ 174 w 184"/>
                <a:gd name="T25" fmla="*/ 199 h 310"/>
                <a:gd name="T26" fmla="*/ 153 w 184"/>
                <a:gd name="T27" fmla="*/ 282 h 310"/>
                <a:gd name="T28" fmla="*/ 134 w 184"/>
                <a:gd name="T29" fmla="*/ 310 h 310"/>
                <a:gd name="T30" fmla="*/ 134 w 184"/>
                <a:gd name="T31" fmla="*/ 276 h 310"/>
                <a:gd name="T32" fmla="*/ 118 w 184"/>
                <a:gd name="T33" fmla="*/ 239 h 310"/>
                <a:gd name="T34" fmla="*/ 118 w 184"/>
                <a:gd name="T35" fmla="*/ 240 h 310"/>
                <a:gd name="T36" fmla="*/ 115 w 184"/>
                <a:gd name="T37" fmla="*/ 246 h 310"/>
                <a:gd name="T38" fmla="*/ 108 w 184"/>
                <a:gd name="T39" fmla="*/ 245 h 310"/>
                <a:gd name="T40" fmla="*/ 76 w 184"/>
                <a:gd name="T41" fmla="*/ 245 h 310"/>
                <a:gd name="T42" fmla="*/ 69 w 184"/>
                <a:gd name="T43" fmla="*/ 246 h 310"/>
                <a:gd name="T44" fmla="*/ 66 w 184"/>
                <a:gd name="T45" fmla="*/ 240 h 310"/>
                <a:gd name="T46" fmla="*/ 66 w 184"/>
                <a:gd name="T47" fmla="*/ 239 h 310"/>
                <a:gd name="T48" fmla="*/ 50 w 184"/>
                <a:gd name="T49" fmla="*/ 276 h 310"/>
                <a:gd name="T50" fmla="*/ 50 w 184"/>
                <a:gd name="T51" fmla="*/ 310 h 310"/>
                <a:gd name="T52" fmla="*/ 55 w 184"/>
                <a:gd name="T53" fmla="*/ 79 h 310"/>
                <a:gd name="T54" fmla="*/ 50 w 184"/>
                <a:gd name="T55" fmla="*/ 116 h 310"/>
                <a:gd name="T56" fmla="*/ 61 w 184"/>
                <a:gd name="T57" fmla="*/ 174 h 310"/>
                <a:gd name="T58" fmla="*/ 64 w 184"/>
                <a:gd name="T59" fmla="*/ 184 h 310"/>
                <a:gd name="T60" fmla="*/ 54 w 184"/>
                <a:gd name="T61" fmla="*/ 187 h 310"/>
                <a:gd name="T62" fmla="*/ 29 w 184"/>
                <a:gd name="T63" fmla="*/ 205 h 310"/>
                <a:gd name="T64" fmla="*/ 36 w 184"/>
                <a:gd name="T65" fmla="*/ 247 h 310"/>
                <a:gd name="T66" fmla="*/ 65 w 184"/>
                <a:gd name="T67" fmla="*/ 215 h 310"/>
                <a:gd name="T68" fmla="*/ 74 w 184"/>
                <a:gd name="T69" fmla="*/ 209 h 310"/>
                <a:gd name="T70" fmla="*/ 79 w 184"/>
                <a:gd name="T71" fmla="*/ 219 h 310"/>
                <a:gd name="T72" fmla="*/ 82 w 184"/>
                <a:gd name="T73" fmla="*/ 225 h 310"/>
                <a:gd name="T74" fmla="*/ 103 w 184"/>
                <a:gd name="T75" fmla="*/ 225 h 310"/>
                <a:gd name="T76" fmla="*/ 105 w 184"/>
                <a:gd name="T77" fmla="*/ 219 h 310"/>
                <a:gd name="T78" fmla="*/ 110 w 184"/>
                <a:gd name="T79" fmla="*/ 209 h 310"/>
                <a:gd name="T80" fmla="*/ 120 w 184"/>
                <a:gd name="T81" fmla="*/ 215 h 310"/>
                <a:gd name="T82" fmla="*/ 148 w 184"/>
                <a:gd name="T83" fmla="*/ 247 h 310"/>
                <a:gd name="T84" fmla="*/ 155 w 184"/>
                <a:gd name="T85" fmla="*/ 205 h 310"/>
                <a:gd name="T86" fmla="*/ 130 w 184"/>
                <a:gd name="T87" fmla="*/ 187 h 310"/>
                <a:gd name="T88" fmla="*/ 120 w 184"/>
                <a:gd name="T89" fmla="*/ 184 h 310"/>
                <a:gd name="T90" fmla="*/ 123 w 184"/>
                <a:gd name="T91" fmla="*/ 174 h 310"/>
                <a:gd name="T92" fmla="*/ 135 w 184"/>
                <a:gd name="T93" fmla="*/ 116 h 310"/>
                <a:gd name="T94" fmla="*/ 129 w 184"/>
                <a:gd name="T95" fmla="*/ 79 h 310"/>
                <a:gd name="T96" fmla="*/ 92 w 184"/>
                <a:gd name="T97" fmla="*/ 21 h 310"/>
                <a:gd name="T98" fmla="*/ 55 w 184"/>
                <a:gd name="T99" fmla="*/ 7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10">
                  <a:moveTo>
                    <a:pt x="50" y="310"/>
                  </a:moveTo>
                  <a:cubicBezTo>
                    <a:pt x="32" y="282"/>
                    <a:pt x="32" y="282"/>
                    <a:pt x="32" y="282"/>
                  </a:cubicBezTo>
                  <a:cubicBezTo>
                    <a:pt x="28" y="276"/>
                    <a:pt x="0" y="230"/>
                    <a:pt x="10" y="199"/>
                  </a:cubicBezTo>
                  <a:cubicBezTo>
                    <a:pt x="14" y="187"/>
                    <a:pt x="24" y="178"/>
                    <a:pt x="39" y="171"/>
                  </a:cubicBezTo>
                  <a:cubicBezTo>
                    <a:pt x="33" y="151"/>
                    <a:pt x="30" y="132"/>
                    <a:pt x="30" y="116"/>
                  </a:cubicBezTo>
                  <a:cubicBezTo>
                    <a:pt x="30" y="102"/>
                    <a:pt x="32" y="87"/>
                    <a:pt x="36" y="73"/>
                  </a:cubicBezTo>
                  <a:cubicBezTo>
                    <a:pt x="36" y="72"/>
                    <a:pt x="36" y="72"/>
                    <a:pt x="36" y="72"/>
                  </a:cubicBezTo>
                  <a:cubicBezTo>
                    <a:pt x="50" y="35"/>
                    <a:pt x="77" y="0"/>
                    <a:pt x="92" y="0"/>
                  </a:cubicBezTo>
                  <a:cubicBezTo>
                    <a:pt x="107" y="0"/>
                    <a:pt x="134" y="35"/>
                    <a:pt x="148" y="72"/>
                  </a:cubicBezTo>
                  <a:cubicBezTo>
                    <a:pt x="148" y="73"/>
                    <a:pt x="148" y="73"/>
                    <a:pt x="148" y="73"/>
                  </a:cubicBezTo>
                  <a:cubicBezTo>
                    <a:pt x="152" y="87"/>
                    <a:pt x="155" y="102"/>
                    <a:pt x="155" y="116"/>
                  </a:cubicBezTo>
                  <a:cubicBezTo>
                    <a:pt x="155" y="132"/>
                    <a:pt x="152" y="151"/>
                    <a:pt x="145" y="171"/>
                  </a:cubicBezTo>
                  <a:cubicBezTo>
                    <a:pt x="160" y="178"/>
                    <a:pt x="170" y="187"/>
                    <a:pt x="174" y="199"/>
                  </a:cubicBezTo>
                  <a:cubicBezTo>
                    <a:pt x="184" y="230"/>
                    <a:pt x="156" y="276"/>
                    <a:pt x="153" y="282"/>
                  </a:cubicBezTo>
                  <a:cubicBezTo>
                    <a:pt x="134" y="310"/>
                    <a:pt x="134" y="310"/>
                    <a:pt x="134" y="310"/>
                  </a:cubicBezTo>
                  <a:cubicBezTo>
                    <a:pt x="134" y="276"/>
                    <a:pt x="134" y="276"/>
                    <a:pt x="134" y="276"/>
                  </a:cubicBezTo>
                  <a:cubicBezTo>
                    <a:pt x="134" y="262"/>
                    <a:pt x="128" y="248"/>
                    <a:pt x="118" y="239"/>
                  </a:cubicBezTo>
                  <a:cubicBezTo>
                    <a:pt x="118" y="239"/>
                    <a:pt x="118" y="239"/>
                    <a:pt x="118" y="240"/>
                  </a:cubicBezTo>
                  <a:cubicBezTo>
                    <a:pt x="115" y="246"/>
                    <a:pt x="115" y="246"/>
                    <a:pt x="115" y="246"/>
                  </a:cubicBezTo>
                  <a:cubicBezTo>
                    <a:pt x="108" y="245"/>
                    <a:pt x="108" y="245"/>
                    <a:pt x="108" y="245"/>
                  </a:cubicBezTo>
                  <a:cubicBezTo>
                    <a:pt x="98" y="245"/>
                    <a:pt x="87" y="245"/>
                    <a:pt x="76" y="245"/>
                  </a:cubicBezTo>
                  <a:cubicBezTo>
                    <a:pt x="69" y="246"/>
                    <a:pt x="69" y="246"/>
                    <a:pt x="69" y="246"/>
                  </a:cubicBezTo>
                  <a:cubicBezTo>
                    <a:pt x="66" y="240"/>
                    <a:pt x="66" y="240"/>
                    <a:pt x="66" y="240"/>
                  </a:cubicBezTo>
                  <a:cubicBezTo>
                    <a:pt x="66" y="239"/>
                    <a:pt x="66" y="239"/>
                    <a:pt x="66" y="239"/>
                  </a:cubicBezTo>
                  <a:cubicBezTo>
                    <a:pt x="56" y="249"/>
                    <a:pt x="50" y="262"/>
                    <a:pt x="50" y="276"/>
                  </a:cubicBezTo>
                  <a:lnTo>
                    <a:pt x="50" y="310"/>
                  </a:lnTo>
                  <a:close/>
                  <a:moveTo>
                    <a:pt x="55" y="79"/>
                  </a:moveTo>
                  <a:cubicBezTo>
                    <a:pt x="52" y="91"/>
                    <a:pt x="50" y="104"/>
                    <a:pt x="50" y="116"/>
                  </a:cubicBezTo>
                  <a:cubicBezTo>
                    <a:pt x="50" y="132"/>
                    <a:pt x="53" y="152"/>
                    <a:pt x="61" y="174"/>
                  </a:cubicBezTo>
                  <a:cubicBezTo>
                    <a:pt x="64" y="184"/>
                    <a:pt x="64" y="184"/>
                    <a:pt x="64" y="184"/>
                  </a:cubicBezTo>
                  <a:cubicBezTo>
                    <a:pt x="54" y="187"/>
                    <a:pt x="54" y="187"/>
                    <a:pt x="54" y="187"/>
                  </a:cubicBezTo>
                  <a:cubicBezTo>
                    <a:pt x="45" y="190"/>
                    <a:pt x="33" y="196"/>
                    <a:pt x="29" y="205"/>
                  </a:cubicBezTo>
                  <a:cubicBezTo>
                    <a:pt x="26" y="216"/>
                    <a:pt x="30" y="233"/>
                    <a:pt x="36" y="247"/>
                  </a:cubicBezTo>
                  <a:cubicBezTo>
                    <a:pt x="42" y="234"/>
                    <a:pt x="52" y="223"/>
                    <a:pt x="65" y="215"/>
                  </a:cubicBezTo>
                  <a:cubicBezTo>
                    <a:pt x="74" y="209"/>
                    <a:pt x="74" y="209"/>
                    <a:pt x="74" y="209"/>
                  </a:cubicBezTo>
                  <a:cubicBezTo>
                    <a:pt x="79" y="219"/>
                    <a:pt x="79" y="219"/>
                    <a:pt x="79" y="219"/>
                  </a:cubicBezTo>
                  <a:cubicBezTo>
                    <a:pt x="80" y="221"/>
                    <a:pt x="81" y="223"/>
                    <a:pt x="82" y="225"/>
                  </a:cubicBezTo>
                  <a:cubicBezTo>
                    <a:pt x="89" y="225"/>
                    <a:pt x="96" y="225"/>
                    <a:pt x="103" y="225"/>
                  </a:cubicBezTo>
                  <a:cubicBezTo>
                    <a:pt x="104" y="223"/>
                    <a:pt x="105" y="221"/>
                    <a:pt x="105" y="219"/>
                  </a:cubicBezTo>
                  <a:cubicBezTo>
                    <a:pt x="110" y="209"/>
                    <a:pt x="110" y="209"/>
                    <a:pt x="110" y="209"/>
                  </a:cubicBezTo>
                  <a:cubicBezTo>
                    <a:pt x="120" y="215"/>
                    <a:pt x="120" y="215"/>
                    <a:pt x="120" y="215"/>
                  </a:cubicBezTo>
                  <a:cubicBezTo>
                    <a:pt x="133" y="223"/>
                    <a:pt x="142" y="234"/>
                    <a:pt x="148" y="247"/>
                  </a:cubicBezTo>
                  <a:cubicBezTo>
                    <a:pt x="154" y="233"/>
                    <a:pt x="159" y="216"/>
                    <a:pt x="155" y="205"/>
                  </a:cubicBezTo>
                  <a:cubicBezTo>
                    <a:pt x="152" y="196"/>
                    <a:pt x="140" y="190"/>
                    <a:pt x="130" y="187"/>
                  </a:cubicBezTo>
                  <a:cubicBezTo>
                    <a:pt x="120" y="184"/>
                    <a:pt x="120" y="184"/>
                    <a:pt x="120" y="184"/>
                  </a:cubicBezTo>
                  <a:cubicBezTo>
                    <a:pt x="123" y="174"/>
                    <a:pt x="123" y="174"/>
                    <a:pt x="123" y="174"/>
                  </a:cubicBezTo>
                  <a:cubicBezTo>
                    <a:pt x="131" y="152"/>
                    <a:pt x="135" y="132"/>
                    <a:pt x="135" y="116"/>
                  </a:cubicBezTo>
                  <a:cubicBezTo>
                    <a:pt x="135" y="104"/>
                    <a:pt x="133" y="91"/>
                    <a:pt x="129" y="79"/>
                  </a:cubicBezTo>
                  <a:cubicBezTo>
                    <a:pt x="117" y="47"/>
                    <a:pt x="99" y="26"/>
                    <a:pt x="92" y="21"/>
                  </a:cubicBezTo>
                  <a:cubicBezTo>
                    <a:pt x="85" y="26"/>
                    <a:pt x="67" y="47"/>
                    <a:pt x="55"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31"/>
            <p:cNvSpPr>
              <a:spLocks noEditPoints="1"/>
            </p:cNvSpPr>
            <p:nvPr/>
          </p:nvSpPr>
          <p:spPr bwMode="auto">
            <a:xfrm>
              <a:off x="4960938" y="5127626"/>
              <a:ext cx="244475" cy="241300"/>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12 h 64"/>
                <a:gd name="T12" fmla="*/ 12 w 64"/>
                <a:gd name="T13" fmla="*/ 32 h 64"/>
                <a:gd name="T14" fmla="*/ 32 w 64"/>
                <a:gd name="T15" fmla="*/ 52 h 64"/>
                <a:gd name="T16" fmla="*/ 52 w 64"/>
                <a:gd name="T17" fmla="*/ 32 h 64"/>
                <a:gd name="T18" fmla="*/ 32 w 64"/>
                <a:gd name="T19"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50"/>
                    <a:pt x="0" y="32"/>
                  </a:cubicBezTo>
                  <a:cubicBezTo>
                    <a:pt x="0" y="14"/>
                    <a:pt x="14" y="0"/>
                    <a:pt x="32" y="0"/>
                  </a:cubicBezTo>
                  <a:cubicBezTo>
                    <a:pt x="50" y="0"/>
                    <a:pt x="64" y="14"/>
                    <a:pt x="64" y="32"/>
                  </a:cubicBezTo>
                  <a:cubicBezTo>
                    <a:pt x="64" y="50"/>
                    <a:pt x="50" y="64"/>
                    <a:pt x="32" y="64"/>
                  </a:cubicBezTo>
                  <a:close/>
                  <a:moveTo>
                    <a:pt x="32" y="12"/>
                  </a:moveTo>
                  <a:cubicBezTo>
                    <a:pt x="21" y="12"/>
                    <a:pt x="12" y="21"/>
                    <a:pt x="12" y="32"/>
                  </a:cubicBezTo>
                  <a:cubicBezTo>
                    <a:pt x="12" y="43"/>
                    <a:pt x="21" y="52"/>
                    <a:pt x="32" y="52"/>
                  </a:cubicBezTo>
                  <a:cubicBezTo>
                    <a:pt x="43" y="52"/>
                    <a:pt x="52" y="43"/>
                    <a:pt x="52" y="32"/>
                  </a:cubicBezTo>
                  <a:cubicBezTo>
                    <a:pt x="52" y="21"/>
                    <a:pt x="43" y="12"/>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32"/>
            <p:cNvSpPr>
              <a:spLocks noEditPoints="1"/>
            </p:cNvSpPr>
            <p:nvPr/>
          </p:nvSpPr>
          <p:spPr bwMode="auto">
            <a:xfrm>
              <a:off x="4973638" y="5649913"/>
              <a:ext cx="225425" cy="358775"/>
            </a:xfrm>
            <a:custGeom>
              <a:avLst/>
              <a:gdLst>
                <a:gd name="T0" fmla="*/ 29 w 59"/>
                <a:gd name="T1" fmla="*/ 95 h 95"/>
                <a:gd name="T2" fmla="*/ 24 w 59"/>
                <a:gd name="T3" fmla="*/ 85 h 95"/>
                <a:gd name="T4" fmla="*/ 0 w 59"/>
                <a:gd name="T5" fmla="*/ 26 h 95"/>
                <a:gd name="T6" fmla="*/ 29 w 59"/>
                <a:gd name="T7" fmla="*/ 0 h 95"/>
                <a:gd name="T8" fmla="*/ 59 w 59"/>
                <a:gd name="T9" fmla="*/ 26 h 95"/>
                <a:gd name="T10" fmla="*/ 34 w 59"/>
                <a:gd name="T11" fmla="*/ 85 h 95"/>
                <a:gd name="T12" fmla="*/ 29 w 59"/>
                <a:gd name="T13" fmla="*/ 95 h 95"/>
                <a:gd name="T14" fmla="*/ 29 w 59"/>
                <a:gd name="T15" fmla="*/ 12 h 95"/>
                <a:gd name="T16" fmla="*/ 12 w 59"/>
                <a:gd name="T17" fmla="*/ 26 h 95"/>
                <a:gd name="T18" fmla="*/ 29 w 59"/>
                <a:gd name="T19" fmla="*/ 69 h 95"/>
                <a:gd name="T20" fmla="*/ 47 w 59"/>
                <a:gd name="T21" fmla="*/ 26 h 95"/>
                <a:gd name="T22" fmla="*/ 29 w 59"/>
                <a:gd name="T23" fmla="*/ 1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95">
                  <a:moveTo>
                    <a:pt x="29" y="95"/>
                  </a:moveTo>
                  <a:cubicBezTo>
                    <a:pt x="24" y="85"/>
                    <a:pt x="24" y="85"/>
                    <a:pt x="24" y="85"/>
                  </a:cubicBezTo>
                  <a:cubicBezTo>
                    <a:pt x="20" y="77"/>
                    <a:pt x="0" y="38"/>
                    <a:pt x="0" y="26"/>
                  </a:cubicBezTo>
                  <a:cubicBezTo>
                    <a:pt x="0" y="12"/>
                    <a:pt x="13" y="0"/>
                    <a:pt x="29" y="0"/>
                  </a:cubicBezTo>
                  <a:cubicBezTo>
                    <a:pt x="45" y="0"/>
                    <a:pt x="59" y="12"/>
                    <a:pt x="59" y="26"/>
                  </a:cubicBezTo>
                  <a:cubicBezTo>
                    <a:pt x="59" y="38"/>
                    <a:pt x="39" y="77"/>
                    <a:pt x="34" y="85"/>
                  </a:cubicBezTo>
                  <a:lnTo>
                    <a:pt x="29" y="95"/>
                  </a:lnTo>
                  <a:close/>
                  <a:moveTo>
                    <a:pt x="29" y="12"/>
                  </a:moveTo>
                  <a:cubicBezTo>
                    <a:pt x="19" y="12"/>
                    <a:pt x="12" y="18"/>
                    <a:pt x="12" y="26"/>
                  </a:cubicBezTo>
                  <a:cubicBezTo>
                    <a:pt x="12" y="31"/>
                    <a:pt x="20" y="50"/>
                    <a:pt x="29" y="69"/>
                  </a:cubicBezTo>
                  <a:cubicBezTo>
                    <a:pt x="38" y="50"/>
                    <a:pt x="47" y="31"/>
                    <a:pt x="47" y="26"/>
                  </a:cubicBezTo>
                  <a:cubicBezTo>
                    <a:pt x="47" y="18"/>
                    <a:pt x="39" y="12"/>
                    <a:pt x="2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5" name="Content Placeholder 19"/>
          <p:cNvSpPr txBox="1">
            <a:spLocks/>
          </p:cNvSpPr>
          <p:nvPr/>
        </p:nvSpPr>
        <p:spPr>
          <a:xfrm>
            <a:off x="1149955" y="2882033"/>
            <a:ext cx="3729779" cy="11464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2"/>
              </a:buClr>
              <a:buSzPct val="115000"/>
            </a:pPr>
            <a:r>
              <a:rPr lang="fr-FR" sz="1200">
                <a:solidFill>
                  <a:schemeClr val="tx2"/>
                </a:solidFill>
              </a:rPr>
              <a:t>A cette étape, nous avons une vision relativement claire et exhaustive du besoin métier.</a:t>
            </a:r>
            <a:endParaRPr lang="id-ID" sz="1200">
              <a:solidFill>
                <a:schemeClr val="tx2"/>
              </a:solidFill>
            </a:endParaRPr>
          </a:p>
          <a:p>
            <a:pPr algn="just">
              <a:buClr>
                <a:schemeClr val="tx2"/>
              </a:buClr>
              <a:buSzPct val="115000"/>
            </a:pPr>
            <a:r>
              <a:rPr lang="fr-FR" sz="1200">
                <a:solidFill>
                  <a:schemeClr val="tx2"/>
                </a:solidFill>
              </a:rPr>
              <a:t>Nous effectuons un draft de l’architecture Data, du modèle de données Power BI cible (granularité, relations, clefs) et dessinons avec vous les rapports envisagés.</a:t>
            </a:r>
            <a:endParaRPr lang="id-ID" sz="1200">
              <a:solidFill>
                <a:schemeClr val="tx2"/>
              </a:solidFill>
            </a:endParaRPr>
          </a:p>
        </p:txBody>
      </p:sp>
      <p:sp>
        <p:nvSpPr>
          <p:cNvPr id="26" name="TextBox 25"/>
          <p:cNvSpPr txBox="1"/>
          <p:nvPr/>
        </p:nvSpPr>
        <p:spPr>
          <a:xfrm>
            <a:off x="1149955" y="2492016"/>
            <a:ext cx="1977966" cy="369332"/>
          </a:xfrm>
          <a:prstGeom prst="rect">
            <a:avLst/>
          </a:prstGeom>
          <a:noFill/>
        </p:spPr>
        <p:txBody>
          <a:bodyPr wrap="square" rtlCol="0">
            <a:spAutoFit/>
          </a:bodyPr>
          <a:lstStyle/>
          <a:p>
            <a:r>
              <a:rPr lang="id-ID" b="1">
                <a:latin typeface="+mj-lt"/>
              </a:rPr>
              <a:t>Design</a:t>
            </a:r>
            <a:endParaRPr lang="en-US" b="1">
              <a:latin typeface="+mj-lt"/>
            </a:endParaRPr>
          </a:p>
        </p:txBody>
      </p:sp>
      <p:sp>
        <p:nvSpPr>
          <p:cNvPr id="27" name="Content Placeholder 19"/>
          <p:cNvSpPr txBox="1">
            <a:spLocks/>
          </p:cNvSpPr>
          <p:nvPr/>
        </p:nvSpPr>
        <p:spPr>
          <a:xfrm>
            <a:off x="1112829" y="4923481"/>
            <a:ext cx="3946004" cy="15894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2"/>
              </a:buClr>
              <a:buSzPct val="115000"/>
            </a:pPr>
            <a:r>
              <a:rPr lang="fr-FR" sz="1200">
                <a:solidFill>
                  <a:schemeClr val="tx2"/>
                </a:solidFill>
              </a:rPr>
              <a:t>Nous mettons en production le projet.</a:t>
            </a:r>
          </a:p>
          <a:p>
            <a:pPr>
              <a:buClr>
                <a:schemeClr val="tx2"/>
              </a:buClr>
              <a:buSzPct val="115000"/>
            </a:pPr>
            <a:r>
              <a:rPr lang="fr-FR" sz="1200">
                <a:solidFill>
                  <a:schemeClr val="tx2"/>
                </a:solidFill>
              </a:rPr>
              <a:t>Nous programmons le rafraîchissement automatique des données dans le Portail Power BI ainsi que les règles de restriction à la ligne (RLS) si besoin.</a:t>
            </a:r>
          </a:p>
          <a:p>
            <a:pPr>
              <a:buClr>
                <a:schemeClr val="tx2"/>
              </a:buClr>
              <a:buSzPct val="115000"/>
            </a:pPr>
            <a:r>
              <a:rPr lang="fr-FR" sz="1200">
                <a:solidFill>
                  <a:schemeClr val="tx2"/>
                </a:solidFill>
              </a:rPr>
              <a:t>Nous effectuons des démos de restitution aux principales parties prenantes du projet.</a:t>
            </a:r>
            <a:endParaRPr lang="id-ID" sz="1200">
              <a:solidFill>
                <a:schemeClr val="tx2"/>
              </a:solidFill>
            </a:endParaRPr>
          </a:p>
          <a:p>
            <a:pPr marL="0" indent="0">
              <a:buClr>
                <a:schemeClr val="tx2"/>
              </a:buClr>
              <a:buSzPct val="115000"/>
              <a:buNone/>
            </a:pPr>
            <a:endParaRPr lang="fr-FR" sz="1200">
              <a:solidFill>
                <a:schemeClr val="tx2"/>
              </a:solidFill>
            </a:endParaRPr>
          </a:p>
          <a:p>
            <a:pPr marL="0" indent="0">
              <a:buClr>
                <a:schemeClr val="tx2"/>
              </a:buClr>
              <a:buSzPct val="115000"/>
              <a:buNone/>
            </a:pPr>
            <a:endParaRPr lang="id-ID" sz="1200">
              <a:solidFill>
                <a:schemeClr val="tx2"/>
              </a:solidFill>
            </a:endParaRPr>
          </a:p>
        </p:txBody>
      </p:sp>
      <p:sp>
        <p:nvSpPr>
          <p:cNvPr id="28" name="TextBox 27"/>
          <p:cNvSpPr txBox="1"/>
          <p:nvPr/>
        </p:nvSpPr>
        <p:spPr>
          <a:xfrm>
            <a:off x="1112829" y="4553342"/>
            <a:ext cx="1977966" cy="369332"/>
          </a:xfrm>
          <a:prstGeom prst="rect">
            <a:avLst/>
          </a:prstGeom>
          <a:noFill/>
        </p:spPr>
        <p:txBody>
          <a:bodyPr wrap="square" rtlCol="0">
            <a:spAutoFit/>
          </a:bodyPr>
          <a:lstStyle/>
          <a:p>
            <a:r>
              <a:rPr lang="fr-FR" b="1">
                <a:latin typeface="+mj-lt"/>
              </a:rPr>
              <a:t>Lancement</a:t>
            </a:r>
            <a:endParaRPr lang="en-US" b="1">
              <a:latin typeface="+mj-lt"/>
            </a:endParaRPr>
          </a:p>
        </p:txBody>
      </p:sp>
      <p:sp>
        <p:nvSpPr>
          <p:cNvPr id="29" name="TextBox 28"/>
          <p:cNvSpPr txBox="1"/>
          <p:nvPr/>
        </p:nvSpPr>
        <p:spPr>
          <a:xfrm>
            <a:off x="3763679" y="656953"/>
            <a:ext cx="4610558" cy="523220"/>
          </a:xfrm>
          <a:prstGeom prst="rect">
            <a:avLst/>
          </a:prstGeom>
          <a:noFill/>
        </p:spPr>
        <p:txBody>
          <a:bodyPr wrap="none" rtlCol="0">
            <a:spAutoFit/>
          </a:bodyPr>
          <a:lstStyle/>
          <a:p>
            <a:pPr algn="ctr"/>
            <a:r>
              <a:rPr lang="fr-FR" sz="2800">
                <a:latin typeface="+mj-lt"/>
              </a:rPr>
              <a:t>Notre Méthodologie projet</a:t>
            </a:r>
            <a:endParaRPr lang="id-ID" sz="2800">
              <a:latin typeface="+mj-lt"/>
            </a:endParaRPr>
          </a:p>
        </p:txBody>
      </p:sp>
      <p:grpSp>
        <p:nvGrpSpPr>
          <p:cNvPr id="31" name="Group 30"/>
          <p:cNvGrpSpPr/>
          <p:nvPr/>
        </p:nvGrpSpPr>
        <p:grpSpPr>
          <a:xfrm>
            <a:off x="5314502" y="271718"/>
            <a:ext cx="1425895" cy="1376617"/>
            <a:chOff x="5314502" y="537541"/>
            <a:chExt cx="1425895" cy="1376617"/>
          </a:xfrm>
        </p:grpSpPr>
        <p:grpSp>
          <p:nvGrpSpPr>
            <p:cNvPr id="32" name="Group 31"/>
            <p:cNvGrpSpPr/>
            <p:nvPr/>
          </p:nvGrpSpPr>
          <p:grpSpPr>
            <a:xfrm>
              <a:off x="5314502" y="537541"/>
              <a:ext cx="616898" cy="398711"/>
              <a:chOff x="7324056" y="694593"/>
              <a:chExt cx="616898" cy="398711"/>
            </a:xfrm>
          </p:grpSpPr>
          <p:sp>
            <p:nvSpPr>
              <p:cNvPr id="37" name="Freeform 23"/>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25"/>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38"/>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3" name="Group 32"/>
            <p:cNvGrpSpPr/>
            <p:nvPr/>
          </p:nvGrpSpPr>
          <p:grpSpPr>
            <a:xfrm>
              <a:off x="6261313" y="1506868"/>
              <a:ext cx="479084" cy="407290"/>
              <a:chOff x="8086770" y="1485428"/>
              <a:chExt cx="479084" cy="407290"/>
            </a:xfrm>
          </p:grpSpPr>
          <p:sp>
            <p:nvSpPr>
              <p:cNvPr id="34" name="Freeform 24"/>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26"/>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28"/>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40" name="Content Placeholder 19"/>
          <p:cNvSpPr txBox="1">
            <a:spLocks/>
          </p:cNvSpPr>
          <p:nvPr/>
        </p:nvSpPr>
        <p:spPr>
          <a:xfrm>
            <a:off x="7484784" y="2043114"/>
            <a:ext cx="4153938" cy="12943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chemeClr val="tx2"/>
              </a:buClr>
              <a:buSzPct val="115000"/>
            </a:pPr>
            <a:r>
              <a:rPr lang="fr-FR" sz="1200">
                <a:solidFill>
                  <a:schemeClr val="tx2"/>
                </a:solidFill>
              </a:rPr>
              <a:t>Nous organisons des ateliers avec les principaux interlocuteurs métiers afin de mieux cerner le besoin fonctionnel et identifier les challenges techniques du projet (architecture, modélisation, complexité de calculs). </a:t>
            </a:r>
          </a:p>
          <a:p>
            <a:pPr algn="just">
              <a:buClr>
                <a:schemeClr val="tx2"/>
              </a:buClr>
              <a:buSzPct val="115000"/>
            </a:pPr>
            <a:r>
              <a:rPr lang="fr-FR" sz="1200">
                <a:solidFill>
                  <a:schemeClr val="tx2"/>
                </a:solidFill>
              </a:rPr>
              <a:t>A l’issue de cette phase de cadrage, nous sommes en mesure de chiffrer votre projet BI et de vous proposer un dispositif et un planning adéquats.</a:t>
            </a:r>
          </a:p>
        </p:txBody>
      </p:sp>
      <p:sp>
        <p:nvSpPr>
          <p:cNvPr id="41" name="TextBox 40"/>
          <p:cNvSpPr txBox="1"/>
          <p:nvPr/>
        </p:nvSpPr>
        <p:spPr>
          <a:xfrm>
            <a:off x="7484785" y="1653097"/>
            <a:ext cx="2488948" cy="369332"/>
          </a:xfrm>
          <a:prstGeom prst="rect">
            <a:avLst/>
          </a:prstGeom>
          <a:noFill/>
        </p:spPr>
        <p:txBody>
          <a:bodyPr wrap="square" rtlCol="0">
            <a:spAutoFit/>
          </a:bodyPr>
          <a:lstStyle/>
          <a:p>
            <a:r>
              <a:rPr lang="fr-FR" b="1">
                <a:latin typeface="+mj-lt"/>
              </a:rPr>
              <a:t>Cadrage &amp; Ateliers</a:t>
            </a:r>
            <a:endParaRPr lang="en-US" b="1">
              <a:latin typeface="+mj-lt"/>
            </a:endParaRPr>
          </a:p>
        </p:txBody>
      </p:sp>
      <p:cxnSp>
        <p:nvCxnSpPr>
          <p:cNvPr id="42" name="Straight Connector 41"/>
          <p:cNvCxnSpPr>
            <a:cxnSpLocks/>
          </p:cNvCxnSpPr>
          <p:nvPr/>
        </p:nvCxnSpPr>
        <p:spPr>
          <a:xfrm flipV="1">
            <a:off x="7609987" y="1992193"/>
            <a:ext cx="2120648" cy="924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Content Placeholder 19"/>
          <p:cNvSpPr txBox="1">
            <a:spLocks/>
          </p:cNvSpPr>
          <p:nvPr/>
        </p:nvSpPr>
        <p:spPr>
          <a:xfrm>
            <a:off x="7484785" y="4184746"/>
            <a:ext cx="3843615" cy="17038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2"/>
              </a:buClr>
              <a:buSzPct val="115000"/>
            </a:pPr>
            <a:r>
              <a:rPr lang="fr-FR" sz="1200">
                <a:solidFill>
                  <a:schemeClr val="tx2"/>
                </a:solidFill>
              </a:rPr>
              <a:t>Nous mettons en place l’architecture BI requise, le modèle de données commun à tous vos futurs rapports, ainsi que les KPIs.</a:t>
            </a:r>
          </a:p>
          <a:p>
            <a:pPr>
              <a:buClr>
                <a:schemeClr val="tx2"/>
              </a:buClr>
              <a:buSzPct val="115000"/>
            </a:pPr>
            <a:r>
              <a:rPr lang="fr-FR" sz="1200">
                <a:solidFill>
                  <a:schemeClr val="tx2"/>
                </a:solidFill>
              </a:rPr>
              <a:t>Nous développons des rapports Power BI percutants permettant de faciliter la prise de décision.</a:t>
            </a:r>
          </a:p>
          <a:p>
            <a:pPr>
              <a:buClr>
                <a:schemeClr val="tx2"/>
              </a:buClr>
              <a:buSzPct val="115000"/>
            </a:pPr>
            <a:r>
              <a:rPr lang="fr-FR" sz="1200">
                <a:solidFill>
                  <a:schemeClr val="tx2"/>
                </a:solidFill>
              </a:rPr>
              <a:t>Nous organisons des ateliers récurrents avec le métier pour le tenir au courant de nos avancées, le faire participer à la construction de la « dataviz »</a:t>
            </a:r>
            <a:endParaRPr lang="id-ID" sz="1200">
              <a:solidFill>
                <a:schemeClr val="tx2"/>
              </a:solidFill>
            </a:endParaRPr>
          </a:p>
        </p:txBody>
      </p:sp>
      <p:sp>
        <p:nvSpPr>
          <p:cNvPr id="44" name="TextBox 43"/>
          <p:cNvSpPr txBox="1"/>
          <p:nvPr/>
        </p:nvSpPr>
        <p:spPr>
          <a:xfrm>
            <a:off x="7484785" y="3814607"/>
            <a:ext cx="1977966" cy="369332"/>
          </a:xfrm>
          <a:prstGeom prst="rect">
            <a:avLst/>
          </a:prstGeom>
          <a:noFill/>
        </p:spPr>
        <p:txBody>
          <a:bodyPr wrap="square" rtlCol="0">
            <a:spAutoFit/>
          </a:bodyPr>
          <a:lstStyle/>
          <a:p>
            <a:r>
              <a:rPr lang="fr-FR" b="1">
                <a:latin typeface="+mj-lt"/>
              </a:rPr>
              <a:t>Développement</a:t>
            </a:r>
            <a:endParaRPr lang="en-US" b="1">
              <a:latin typeface="+mj-lt"/>
            </a:endParaRPr>
          </a:p>
        </p:txBody>
      </p:sp>
      <p:cxnSp>
        <p:nvCxnSpPr>
          <p:cNvPr id="45" name="Straight Connector 44"/>
          <p:cNvCxnSpPr>
            <a:cxnSpLocks/>
          </p:cNvCxnSpPr>
          <p:nvPr/>
        </p:nvCxnSpPr>
        <p:spPr>
          <a:xfrm flipV="1">
            <a:off x="7564237" y="4154122"/>
            <a:ext cx="1972359" cy="158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24499" y="2856422"/>
            <a:ext cx="162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209589" y="4883724"/>
            <a:ext cx="162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89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16" presetClass="entr" presetSubtype="42"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arn(outHorizontal)">
                                      <p:cBhvr>
                                        <p:cTn id="11" dur="500"/>
                                        <p:tgtEl>
                                          <p:spTgt spid="31"/>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9">
                                            <p:graphicEl>
                                              <a:dgm id="{9AA9D525-BCD2-478E-ADBF-B69A6D1830A0}"/>
                                            </p:graphicEl>
                                          </p:spTgt>
                                        </p:tgtEl>
                                        <p:attrNameLst>
                                          <p:attrName>style.visibility</p:attrName>
                                        </p:attrNameLst>
                                      </p:cBhvr>
                                      <p:to>
                                        <p:strVal val="visible"/>
                                      </p:to>
                                    </p:set>
                                    <p:animEffect transition="in" filter="wipe(up)">
                                      <p:cBhvr>
                                        <p:cTn id="15" dur="500"/>
                                        <p:tgtEl>
                                          <p:spTgt spid="9">
                                            <p:graphicEl>
                                              <a:dgm id="{9AA9D525-BCD2-478E-ADBF-B69A6D1830A0}"/>
                                            </p:graphicEl>
                                          </p:spTgt>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9">
                                            <p:graphicEl>
                                              <a:dgm id="{D2E597FC-40AF-4999-8C9D-3B6C839A1697}"/>
                                            </p:graphicEl>
                                          </p:spTgt>
                                        </p:tgtEl>
                                        <p:attrNameLst>
                                          <p:attrName>style.visibility</p:attrName>
                                        </p:attrNameLst>
                                      </p:cBhvr>
                                      <p:to>
                                        <p:strVal val="visible"/>
                                      </p:to>
                                    </p:set>
                                    <p:animEffect transition="in" filter="wipe(up)">
                                      <p:cBhvr>
                                        <p:cTn id="19" dur="500"/>
                                        <p:tgtEl>
                                          <p:spTgt spid="9">
                                            <p:graphicEl>
                                              <a:dgm id="{D2E597FC-40AF-4999-8C9D-3B6C839A1697}"/>
                                            </p:graphicEl>
                                          </p:spTgt>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9">
                                            <p:graphicEl>
                                              <a:dgm id="{2A5AAD22-35E3-4CE5-923F-3C5896B8943E}"/>
                                            </p:graphicEl>
                                          </p:spTgt>
                                        </p:tgtEl>
                                        <p:attrNameLst>
                                          <p:attrName>style.visibility</p:attrName>
                                        </p:attrNameLst>
                                      </p:cBhvr>
                                      <p:to>
                                        <p:strVal val="visible"/>
                                      </p:to>
                                    </p:set>
                                    <p:animEffect transition="in" filter="wipe(up)">
                                      <p:cBhvr>
                                        <p:cTn id="29" dur="500"/>
                                        <p:tgtEl>
                                          <p:spTgt spid="9">
                                            <p:graphicEl>
                                              <a:dgm id="{2A5AAD22-35E3-4CE5-923F-3C5896B8943E}"/>
                                            </p:graphicEl>
                                          </p:spTgt>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9">
                                            <p:graphicEl>
                                              <a:dgm id="{BD8EF5E2-9955-464E-80AD-53062C24C396}"/>
                                            </p:graphicEl>
                                          </p:spTgt>
                                        </p:tgtEl>
                                        <p:attrNameLst>
                                          <p:attrName>style.visibility</p:attrName>
                                        </p:attrNameLst>
                                      </p:cBhvr>
                                      <p:to>
                                        <p:strVal val="visible"/>
                                      </p:to>
                                    </p:set>
                                    <p:animEffect transition="in" filter="wipe(up)">
                                      <p:cBhvr>
                                        <p:cTn id="33" dur="500"/>
                                        <p:tgtEl>
                                          <p:spTgt spid="9">
                                            <p:graphicEl>
                                              <a:dgm id="{BD8EF5E2-9955-464E-80AD-53062C24C396}"/>
                                            </p:graphicEl>
                                          </p:spTgt>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9">
                                            <p:graphicEl>
                                              <a:dgm id="{FC92541E-3533-4C80-ADC9-51E2A26FF153}"/>
                                            </p:graphicEl>
                                          </p:spTgt>
                                        </p:tgtEl>
                                        <p:attrNameLst>
                                          <p:attrName>style.visibility</p:attrName>
                                        </p:attrNameLst>
                                      </p:cBhvr>
                                      <p:to>
                                        <p:strVal val="visible"/>
                                      </p:to>
                                    </p:set>
                                    <p:animEffect transition="in" filter="wipe(up)">
                                      <p:cBhvr>
                                        <p:cTn id="43" dur="500"/>
                                        <p:tgtEl>
                                          <p:spTgt spid="9">
                                            <p:graphicEl>
                                              <a:dgm id="{FC92541E-3533-4C80-ADC9-51E2A26FF153}"/>
                                            </p:graphicEl>
                                          </p:spTgt>
                                        </p:tgtEl>
                                      </p:cBhvr>
                                    </p:animEffect>
                                  </p:childTnLst>
                                </p:cTn>
                              </p:par>
                            </p:childTnLst>
                          </p:cTn>
                        </p:par>
                        <p:par>
                          <p:cTn id="44" fill="hold">
                            <p:stCondLst>
                              <p:cond delay="4000"/>
                            </p:stCondLst>
                            <p:childTnLst>
                              <p:par>
                                <p:cTn id="45" presetID="22" presetClass="entr" presetSubtype="1" fill="hold" grpId="0" nodeType="afterEffect">
                                  <p:stCondLst>
                                    <p:cond delay="0"/>
                                  </p:stCondLst>
                                  <p:childTnLst>
                                    <p:set>
                                      <p:cBhvr>
                                        <p:cTn id="46" dur="1" fill="hold">
                                          <p:stCondLst>
                                            <p:cond delay="0"/>
                                          </p:stCondLst>
                                        </p:cTn>
                                        <p:tgtEl>
                                          <p:spTgt spid="9">
                                            <p:graphicEl>
                                              <a:dgm id="{BFFADFB2-251B-4AB1-9AF7-157A1F562260}"/>
                                            </p:graphicEl>
                                          </p:spTgt>
                                        </p:tgtEl>
                                        <p:attrNameLst>
                                          <p:attrName>style.visibility</p:attrName>
                                        </p:attrNameLst>
                                      </p:cBhvr>
                                      <p:to>
                                        <p:strVal val="visible"/>
                                      </p:to>
                                    </p:set>
                                    <p:animEffect transition="in" filter="wipe(up)">
                                      <p:cBhvr>
                                        <p:cTn id="47" dur="500"/>
                                        <p:tgtEl>
                                          <p:spTgt spid="9">
                                            <p:graphicEl>
                                              <a:dgm id="{BFFADFB2-251B-4AB1-9AF7-157A1F562260}"/>
                                            </p:graphicEl>
                                          </p:spTgt>
                                        </p:tgtEl>
                                      </p:cBhvr>
                                    </p:animEffect>
                                  </p:childTnLst>
                                </p:cTn>
                              </p:par>
                            </p:childTnLst>
                          </p:cTn>
                        </p:par>
                        <p:par>
                          <p:cTn id="48" fill="hold">
                            <p:stCondLst>
                              <p:cond delay="4500"/>
                            </p:stCondLst>
                            <p:childTnLst>
                              <p:par>
                                <p:cTn id="49" presetID="53" presetClass="entr" presetSubtype="16"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9">
                                            <p:graphicEl>
                                              <a:dgm id="{F8F5DDCB-FE61-4F60-AB87-673DDFF71661}"/>
                                            </p:graphicEl>
                                          </p:spTgt>
                                        </p:tgtEl>
                                        <p:attrNameLst>
                                          <p:attrName>style.visibility</p:attrName>
                                        </p:attrNameLst>
                                      </p:cBhvr>
                                      <p:to>
                                        <p:strVal val="visible"/>
                                      </p:to>
                                    </p:set>
                                    <p:animEffect transition="in" filter="wipe(up)">
                                      <p:cBhvr>
                                        <p:cTn id="57" dur="500"/>
                                        <p:tgtEl>
                                          <p:spTgt spid="9">
                                            <p:graphicEl>
                                              <a:dgm id="{F8F5DDCB-FE61-4F60-AB87-673DDFF71661}"/>
                                            </p:graphicEl>
                                          </p:spTgt>
                                        </p:tgtEl>
                                      </p:cBhvr>
                                    </p:animEffect>
                                  </p:childTnLst>
                                </p:cTn>
                              </p:par>
                            </p:childTnLst>
                          </p:cTn>
                        </p:par>
                        <p:par>
                          <p:cTn id="58" fill="hold">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9">
                                            <p:graphicEl>
                                              <a:dgm id="{411061B4-4F1F-4000-B78E-0FA0082A7768}"/>
                                            </p:graphicEl>
                                          </p:spTgt>
                                        </p:tgtEl>
                                        <p:attrNameLst>
                                          <p:attrName>style.visibility</p:attrName>
                                        </p:attrNameLst>
                                      </p:cBhvr>
                                      <p:to>
                                        <p:strVal val="visible"/>
                                      </p:to>
                                    </p:set>
                                    <p:animEffect transition="in" filter="wipe(up)">
                                      <p:cBhvr>
                                        <p:cTn id="61" dur="500"/>
                                        <p:tgtEl>
                                          <p:spTgt spid="9">
                                            <p:graphicEl>
                                              <a:dgm id="{411061B4-4F1F-4000-B78E-0FA0082A7768}"/>
                                            </p:graphicEl>
                                          </p:spTgt>
                                        </p:tgtEl>
                                      </p:cBhvr>
                                    </p:animEffect>
                                  </p:childTnLst>
                                </p:cTn>
                              </p:par>
                              <p:par>
                                <p:cTn id="62" presetID="53" presetClass="entr" presetSubtype="16"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p:cTn id="64" dur="500" fill="hold"/>
                                        <p:tgtEl>
                                          <p:spTgt spid="21"/>
                                        </p:tgtEl>
                                        <p:attrNameLst>
                                          <p:attrName>ppt_w</p:attrName>
                                        </p:attrNameLst>
                                      </p:cBhvr>
                                      <p:tavLst>
                                        <p:tav tm="0">
                                          <p:val>
                                            <p:fltVal val="0"/>
                                          </p:val>
                                        </p:tav>
                                        <p:tav tm="100000">
                                          <p:val>
                                            <p:strVal val="#ppt_w"/>
                                          </p:val>
                                        </p:tav>
                                      </p:tavLst>
                                    </p:anim>
                                    <p:anim calcmode="lin" valueType="num">
                                      <p:cBhvr>
                                        <p:cTn id="65" dur="500" fill="hold"/>
                                        <p:tgtEl>
                                          <p:spTgt spid="21"/>
                                        </p:tgtEl>
                                        <p:attrNameLst>
                                          <p:attrName>ppt_h</p:attrName>
                                        </p:attrNameLst>
                                      </p:cBhvr>
                                      <p:tavLst>
                                        <p:tav tm="0">
                                          <p:val>
                                            <p:fltVal val="0"/>
                                          </p:val>
                                        </p:tav>
                                        <p:tav tm="100000">
                                          <p:val>
                                            <p:strVal val="#ppt_h"/>
                                          </p:val>
                                        </p:tav>
                                      </p:tavLst>
                                    </p:anim>
                                    <p:animEffect transition="in" filter="fade">
                                      <p:cBhvr>
                                        <p:cTn id="66" dur="500"/>
                                        <p:tgtEl>
                                          <p:spTgt spid="21"/>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6" presetClass="entr" presetSubtype="37"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barn(outVertical)">
                                      <p:cBhvr>
                                        <p:cTn id="76" dur="500"/>
                                        <p:tgtEl>
                                          <p:spTgt spid="4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6" presetClass="entr" presetSubtype="37"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barn(outVertical)">
                                      <p:cBhvr>
                                        <p:cTn id="82" dur="500"/>
                                        <p:tgtEl>
                                          <p:spTgt spid="4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500"/>
                                        <p:tgtEl>
                                          <p:spTgt spid="4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fade">
                                      <p:cBhvr>
                                        <p:cTn id="91" dur="500"/>
                                        <p:tgtEl>
                                          <p:spTgt spid="44"/>
                                        </p:tgtEl>
                                      </p:cBhvr>
                                    </p:animEffect>
                                  </p:childTnLst>
                                </p:cTn>
                              </p:par>
                              <p:par>
                                <p:cTn id="92" presetID="16" presetClass="entr" presetSubtype="37" fill="hold"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barn(outVertical)">
                                      <p:cBhvr>
                                        <p:cTn id="94" dur="500"/>
                                        <p:tgtEl>
                                          <p:spTgt spid="4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fade">
                                      <p:cBhvr>
                                        <p:cTn id="97" dur="500"/>
                                        <p:tgtEl>
                                          <p:spTgt spid="2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500"/>
                                        <p:tgtEl>
                                          <p:spTgt spid="28"/>
                                        </p:tgtEl>
                                      </p:cBhvr>
                                    </p:animEffect>
                                  </p:childTnLst>
                                </p:cTn>
                              </p:par>
                              <p:par>
                                <p:cTn id="101" presetID="16" presetClass="entr" presetSubtype="37" fill="hold"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barn(outVertical)">
                                      <p:cBhvr>
                                        <p:cTn id="10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P spid="13" grpId="0" uiExpand="1" animBg="1"/>
      <p:bldP spid="25" grpId="0"/>
      <p:bldP spid="26" grpId="0"/>
      <p:bldP spid="27" grpId="0"/>
      <p:bldP spid="28" grpId="0"/>
      <p:bldP spid="29" grpId="0"/>
      <p:bldP spid="40" grpId="0"/>
      <p:bldP spid="41" grpId="0"/>
      <p:bldP spid="43" grpId="0"/>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C35E3-6D09-40CA-2089-D05E901E91F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C85168-8504-600B-6C88-2D05F50F7A7C}"/>
              </a:ext>
            </a:extLst>
          </p:cNvPr>
          <p:cNvSpPr>
            <a:spLocks noGrp="1"/>
          </p:cNvSpPr>
          <p:nvPr>
            <p:ph type="sldNum" sz="quarter" idx="12"/>
          </p:nvPr>
        </p:nvSpPr>
        <p:spPr/>
        <p:txBody>
          <a:bodyPr/>
          <a:lstStyle/>
          <a:p>
            <a:fld id="{AC8A3354-35A3-4475-B622-72BE953716D5}" type="slidenum">
              <a:rPr lang="id-ID" smtClean="0"/>
              <a:t>8</a:t>
            </a:fld>
            <a:endParaRPr lang="id-ID"/>
          </a:p>
        </p:txBody>
      </p:sp>
      <p:grpSp>
        <p:nvGrpSpPr>
          <p:cNvPr id="68" name="Group 67">
            <a:extLst>
              <a:ext uri="{FF2B5EF4-FFF2-40B4-BE49-F238E27FC236}">
                <a16:creationId xmlns:a16="http://schemas.microsoft.com/office/drawing/2014/main" id="{05F3B609-20E1-B97F-6CF6-29756A8B6E51}"/>
              </a:ext>
            </a:extLst>
          </p:cNvPr>
          <p:cNvGrpSpPr/>
          <p:nvPr/>
        </p:nvGrpSpPr>
        <p:grpSpPr>
          <a:xfrm>
            <a:off x="5314502" y="85563"/>
            <a:ext cx="1425895" cy="1376617"/>
            <a:chOff x="5314502" y="537541"/>
            <a:chExt cx="1425895" cy="1376617"/>
          </a:xfrm>
        </p:grpSpPr>
        <p:grpSp>
          <p:nvGrpSpPr>
            <p:cNvPr id="69" name="Group 68">
              <a:extLst>
                <a:ext uri="{FF2B5EF4-FFF2-40B4-BE49-F238E27FC236}">
                  <a16:creationId xmlns:a16="http://schemas.microsoft.com/office/drawing/2014/main" id="{909269E7-E3EF-2916-E17D-42DBA6FEC095}"/>
                </a:ext>
              </a:extLst>
            </p:cNvPr>
            <p:cNvGrpSpPr/>
            <p:nvPr/>
          </p:nvGrpSpPr>
          <p:grpSpPr>
            <a:xfrm>
              <a:off x="5314502" y="537541"/>
              <a:ext cx="616898" cy="398711"/>
              <a:chOff x="7324056" y="694593"/>
              <a:chExt cx="616898" cy="398711"/>
            </a:xfrm>
          </p:grpSpPr>
          <p:sp>
            <p:nvSpPr>
              <p:cNvPr id="74" name="Freeform 23">
                <a:extLst>
                  <a:ext uri="{FF2B5EF4-FFF2-40B4-BE49-F238E27FC236}">
                    <a16:creationId xmlns:a16="http://schemas.microsoft.com/office/drawing/2014/main" id="{1B866956-FFF7-CE09-B5F3-FA1AFA6CBDF9}"/>
                  </a:ext>
                </a:extLst>
              </p:cNvPr>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25">
                <a:extLst>
                  <a:ext uri="{FF2B5EF4-FFF2-40B4-BE49-F238E27FC236}">
                    <a16:creationId xmlns:a16="http://schemas.microsoft.com/office/drawing/2014/main" id="{4FCCF86D-F55B-886A-804A-18E3A4A0E259}"/>
                  </a:ext>
                </a:extLst>
              </p:cNvPr>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27">
                <a:extLst>
                  <a:ext uri="{FF2B5EF4-FFF2-40B4-BE49-F238E27FC236}">
                    <a16:creationId xmlns:a16="http://schemas.microsoft.com/office/drawing/2014/main" id="{5CB3BFB8-A6BE-2C15-0BFB-A02E75DAABAD}"/>
                  </a:ext>
                </a:extLst>
              </p:cNvPr>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70" name="Group 69">
              <a:extLst>
                <a:ext uri="{FF2B5EF4-FFF2-40B4-BE49-F238E27FC236}">
                  <a16:creationId xmlns:a16="http://schemas.microsoft.com/office/drawing/2014/main" id="{25527286-9AE5-813F-7030-8319F19A84B1}"/>
                </a:ext>
              </a:extLst>
            </p:cNvPr>
            <p:cNvGrpSpPr/>
            <p:nvPr/>
          </p:nvGrpSpPr>
          <p:grpSpPr>
            <a:xfrm>
              <a:off x="6261313" y="1506868"/>
              <a:ext cx="479084" cy="407290"/>
              <a:chOff x="8086770" y="1485428"/>
              <a:chExt cx="479084" cy="407290"/>
            </a:xfrm>
          </p:grpSpPr>
          <p:sp>
            <p:nvSpPr>
              <p:cNvPr id="71" name="Freeform 24">
                <a:extLst>
                  <a:ext uri="{FF2B5EF4-FFF2-40B4-BE49-F238E27FC236}">
                    <a16:creationId xmlns:a16="http://schemas.microsoft.com/office/drawing/2014/main" id="{D8F03282-6845-0C88-A5D8-851EDD3FC7E6}"/>
                  </a:ext>
                </a:extLst>
              </p:cNvPr>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26">
                <a:extLst>
                  <a:ext uri="{FF2B5EF4-FFF2-40B4-BE49-F238E27FC236}">
                    <a16:creationId xmlns:a16="http://schemas.microsoft.com/office/drawing/2014/main" id="{DB0AC5B9-8C2D-6BCD-9079-E72C684301CD}"/>
                  </a:ext>
                </a:extLst>
              </p:cNvPr>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28">
                <a:extLst>
                  <a:ext uri="{FF2B5EF4-FFF2-40B4-BE49-F238E27FC236}">
                    <a16:creationId xmlns:a16="http://schemas.microsoft.com/office/drawing/2014/main" id="{B643D87A-91F5-88A4-D3A3-70F79F76D362}"/>
                  </a:ext>
                </a:extLst>
              </p:cNvPr>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a:p>
            </p:txBody>
          </p:sp>
        </p:grpSp>
      </p:grpSp>
      <p:sp>
        <p:nvSpPr>
          <p:cNvPr id="77" name="TextBox 76">
            <a:extLst>
              <a:ext uri="{FF2B5EF4-FFF2-40B4-BE49-F238E27FC236}">
                <a16:creationId xmlns:a16="http://schemas.microsoft.com/office/drawing/2014/main" id="{1ADB8A8D-425B-2F3D-ED8C-52C9C4F84D92}"/>
              </a:ext>
            </a:extLst>
          </p:cNvPr>
          <p:cNvSpPr txBox="1"/>
          <p:nvPr/>
        </p:nvSpPr>
        <p:spPr>
          <a:xfrm>
            <a:off x="3163972" y="451335"/>
            <a:ext cx="5852884" cy="523220"/>
          </a:xfrm>
          <a:prstGeom prst="rect">
            <a:avLst/>
          </a:prstGeom>
          <a:noFill/>
        </p:spPr>
        <p:txBody>
          <a:bodyPr wrap="none" rtlCol="0">
            <a:spAutoFit/>
          </a:bodyPr>
          <a:lstStyle/>
          <a:p>
            <a:pPr algn="ctr"/>
            <a:r>
              <a:rPr lang="fr-FR" sz="2800">
                <a:latin typeface="+mj-lt"/>
              </a:rPr>
              <a:t>Data Pulse: Nos rapports Power BI</a:t>
            </a:r>
            <a:endParaRPr lang="id-ID" sz="2800">
              <a:latin typeface="+mj-lt"/>
            </a:endParaRPr>
          </a:p>
        </p:txBody>
      </p:sp>
      <p:sp>
        <p:nvSpPr>
          <p:cNvPr id="6" name="ZoneTexte 5">
            <a:extLst>
              <a:ext uri="{FF2B5EF4-FFF2-40B4-BE49-F238E27FC236}">
                <a16:creationId xmlns:a16="http://schemas.microsoft.com/office/drawing/2014/main" id="{1873EDA9-CE11-B48C-67FD-5F06C779F17F}"/>
              </a:ext>
            </a:extLst>
          </p:cNvPr>
          <p:cNvSpPr txBox="1"/>
          <p:nvPr/>
        </p:nvSpPr>
        <p:spPr>
          <a:xfrm>
            <a:off x="298908" y="1815717"/>
            <a:ext cx="11583012" cy="4401205"/>
          </a:xfrm>
          <a:prstGeom prst="rect">
            <a:avLst/>
          </a:prstGeom>
          <a:noFill/>
        </p:spPr>
        <p:txBody>
          <a:bodyPr wrap="square">
            <a:spAutoFit/>
          </a:bodyPr>
          <a:lstStyle/>
          <a:p>
            <a:r>
              <a:rPr lang="fr-FR" sz="2000" b="0" i="0">
                <a:effectLst/>
                <a:latin typeface="-apple-system"/>
              </a:rPr>
              <a:t>Ci-dessous quelques exemples de rapports Power BI effectués pour nos clients. </a:t>
            </a:r>
          </a:p>
          <a:p>
            <a:r>
              <a:rPr lang="fr-FR" sz="2000" b="0" i="0">
                <a:effectLst/>
                <a:latin typeface="-apple-system"/>
              </a:rPr>
              <a:t>Ces rapports sont truqués et anonymisés:</a:t>
            </a:r>
          </a:p>
          <a:p>
            <a:endParaRPr lang="fr-FR" sz="2000">
              <a:latin typeface="-apple-system"/>
            </a:endParaRPr>
          </a:p>
          <a:p>
            <a:pPr marL="285750" indent="-285750" fontAlgn="ctr">
              <a:buFont typeface="Arial" panose="020B0604020202020204" pitchFamily="34" charset="0"/>
              <a:buChar char="•"/>
            </a:pPr>
            <a:r>
              <a:rPr lang="fr-FR" sz="2000" b="1"/>
              <a:t>Production</a:t>
            </a:r>
            <a:r>
              <a:rPr lang="fr-FR" sz="2000"/>
              <a:t>: </a:t>
            </a:r>
            <a:r>
              <a:rPr lang="fr-FR" sz="2000" b="1">
                <a:solidFill>
                  <a:schemeClr val="accent1"/>
                </a:solidFill>
                <a:hlinkClick r:id="rId2">
                  <a:extLst>
                    <a:ext uri="{A12FA001-AC4F-418D-AE19-62706E023703}">
                      <ahyp:hlinkClr xmlns:ahyp="http://schemas.microsoft.com/office/drawing/2018/hyperlinkcolor" val="tx"/>
                    </a:ext>
                  </a:extLst>
                </a:hlinkClick>
              </a:rPr>
              <a:t>https://lc.cx/cJN2pw</a:t>
            </a:r>
            <a:endParaRPr lang="fr-FR" sz="2000" b="1">
              <a:solidFill>
                <a:schemeClr val="accent1"/>
              </a:solidFill>
            </a:endParaRPr>
          </a:p>
          <a:p>
            <a:pPr fontAlgn="ctr"/>
            <a:endParaRPr lang="fr-FR" sz="2000" b="1">
              <a:solidFill>
                <a:schemeClr val="accent1"/>
              </a:solidFill>
            </a:endParaRPr>
          </a:p>
          <a:p>
            <a:pPr marL="285750" indent="-285750" fontAlgn="ctr">
              <a:buFont typeface="Arial" panose="020B0604020202020204" pitchFamily="34" charset="0"/>
              <a:buChar char="•"/>
            </a:pPr>
            <a:r>
              <a:rPr lang="fr-FR" sz="2000"/>
              <a:t>Achats: </a:t>
            </a:r>
            <a:r>
              <a:rPr lang="fr-FR" sz="2000" b="1">
                <a:solidFill>
                  <a:schemeClr val="accent1"/>
                </a:solidFill>
                <a:hlinkClick r:id="rId3">
                  <a:extLst>
                    <a:ext uri="{A12FA001-AC4F-418D-AE19-62706E023703}">
                      <ahyp:hlinkClr xmlns:ahyp="http://schemas.microsoft.com/office/drawing/2018/hyperlinkcolor" val="tx"/>
                    </a:ext>
                  </a:extLst>
                </a:hlinkClick>
              </a:rPr>
              <a:t>https://bit.ly/datapulse_achats</a:t>
            </a:r>
            <a:endParaRPr lang="fr-FR" sz="2000" b="1">
              <a:solidFill>
                <a:schemeClr val="accent1"/>
              </a:solidFill>
            </a:endParaRPr>
          </a:p>
          <a:p>
            <a:pPr fontAlgn="ctr"/>
            <a:endParaRPr lang="fr-FR" sz="2000"/>
          </a:p>
          <a:p>
            <a:pPr marL="285750" indent="-285750" fontAlgn="ctr">
              <a:buFont typeface="Arial" panose="020B0604020202020204" pitchFamily="34" charset="0"/>
              <a:buChar char="•"/>
            </a:pPr>
            <a:r>
              <a:rPr lang="fr-FR" sz="2000"/>
              <a:t>Ventes: </a:t>
            </a:r>
            <a:r>
              <a:rPr lang="fr-FR" sz="2000" b="1">
                <a:solidFill>
                  <a:schemeClr val="accent1"/>
                </a:solidFill>
                <a:hlinkClick r:id="rId4">
                  <a:extLst>
                    <a:ext uri="{A12FA001-AC4F-418D-AE19-62706E023703}">
                      <ahyp:hlinkClr xmlns:ahyp="http://schemas.microsoft.com/office/drawing/2018/hyperlinkcolor" val="tx"/>
                    </a:ext>
                  </a:extLst>
                </a:hlinkClick>
              </a:rPr>
              <a:t>https://bit.ly/datapulse_ventes</a:t>
            </a:r>
            <a:endParaRPr lang="fr-FR" sz="2000" b="1">
              <a:solidFill>
                <a:schemeClr val="accent1"/>
              </a:solidFill>
            </a:endParaRPr>
          </a:p>
          <a:p>
            <a:pPr fontAlgn="ctr"/>
            <a:endParaRPr lang="fr-FR" sz="2000"/>
          </a:p>
          <a:p>
            <a:pPr marL="285750" indent="-285750" fontAlgn="ctr">
              <a:buFont typeface="Arial" panose="020B0604020202020204" pitchFamily="34" charset="0"/>
              <a:buChar char="•"/>
            </a:pPr>
            <a:r>
              <a:rPr lang="fr-FR" sz="2000"/>
              <a:t>Compta / Finance: </a:t>
            </a:r>
            <a:r>
              <a:rPr lang="fr-FR" sz="2000" b="1">
                <a:solidFill>
                  <a:schemeClr val="accent1"/>
                </a:solidFill>
                <a:hlinkClick r:id="rId5">
                  <a:extLst>
                    <a:ext uri="{A12FA001-AC4F-418D-AE19-62706E023703}">
                      <ahyp:hlinkClr xmlns:ahyp="http://schemas.microsoft.com/office/drawing/2018/hyperlinkcolor" val="tx"/>
                    </a:ext>
                  </a:extLst>
                </a:hlinkClick>
              </a:rPr>
              <a:t>https://bit.ly/datapulse_comptafinance</a:t>
            </a:r>
            <a:endParaRPr lang="fr-FR" sz="2000" b="1">
              <a:solidFill>
                <a:schemeClr val="accent1"/>
              </a:solidFill>
            </a:endParaRPr>
          </a:p>
          <a:p>
            <a:pPr fontAlgn="ctr"/>
            <a:endParaRPr lang="fr-FR" sz="2000"/>
          </a:p>
          <a:p>
            <a:pPr marL="285750" indent="-285750" fontAlgn="ctr">
              <a:buFont typeface="Arial" panose="020B0604020202020204" pitchFamily="34" charset="0"/>
              <a:buChar char="•"/>
            </a:pPr>
            <a:r>
              <a:rPr lang="fr-FR" sz="2000"/>
              <a:t>RH: </a:t>
            </a:r>
            <a:r>
              <a:rPr lang="fr-FR" sz="2000" b="1">
                <a:solidFill>
                  <a:schemeClr val="accent1"/>
                </a:solidFill>
                <a:hlinkClick r:id="rId6">
                  <a:extLst>
                    <a:ext uri="{A12FA001-AC4F-418D-AE19-62706E023703}">
                      <ahyp:hlinkClr xmlns:ahyp="http://schemas.microsoft.com/office/drawing/2018/hyperlinkcolor" val="tx"/>
                    </a:ext>
                  </a:extLst>
                </a:hlinkClick>
              </a:rPr>
              <a:t>https://bit.ly/datapulse_rh</a:t>
            </a:r>
            <a:endParaRPr lang="fr-FR" sz="2000" b="1">
              <a:solidFill>
                <a:schemeClr val="accent1"/>
              </a:solidFill>
            </a:endParaRPr>
          </a:p>
          <a:p>
            <a:endParaRPr lang="fr-FR" sz="2000">
              <a:latin typeface="-apple-system"/>
            </a:endParaRPr>
          </a:p>
          <a:p>
            <a:endParaRPr lang="fr-FR" sz="2000"/>
          </a:p>
        </p:txBody>
      </p:sp>
    </p:spTree>
    <p:extLst>
      <p:ext uri="{BB962C8B-B14F-4D97-AF65-F5344CB8AC3E}">
        <p14:creationId xmlns:p14="http://schemas.microsoft.com/office/powerpoint/2010/main" val="156107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arn(outHorizontal)">
                                      <p:cBhvr>
                                        <p:cTn id="7" dur="500"/>
                                        <p:tgtEl>
                                          <p:spTgt spid="68"/>
                                        </p:tgtEl>
                                      </p:cBhvr>
                                    </p:animEffect>
                                  </p:childTnLst>
                                </p:cTn>
                              </p:par>
                              <p:par>
                                <p:cTn id="8" presetID="2" presetClass="entr" presetSubtype="8"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 calcmode="lin" valueType="num">
                                      <p:cBhvr additive="base">
                                        <p:cTn id="10" dur="500" fill="hold"/>
                                        <p:tgtEl>
                                          <p:spTgt spid="77"/>
                                        </p:tgtEl>
                                        <p:attrNameLst>
                                          <p:attrName>ppt_x</p:attrName>
                                        </p:attrNameLst>
                                      </p:cBhvr>
                                      <p:tavLst>
                                        <p:tav tm="0">
                                          <p:val>
                                            <p:strVal val="0-#ppt_w/2"/>
                                          </p:val>
                                        </p:tav>
                                        <p:tav tm="100000">
                                          <p:val>
                                            <p:strVal val="#ppt_x"/>
                                          </p:val>
                                        </p:tav>
                                      </p:tavLst>
                                    </p:anim>
                                    <p:anim calcmode="lin" valueType="num">
                                      <p:cBhvr additive="base">
                                        <p:cTn id="11"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71"/>
          <p:cNvSpPr>
            <a:spLocks noEditPoints="1"/>
          </p:cNvSpPr>
          <p:nvPr/>
        </p:nvSpPr>
        <p:spPr bwMode="auto">
          <a:xfrm rot="1334628" flipH="1">
            <a:off x="-326507" y="-158749"/>
            <a:ext cx="2315819" cy="1658354"/>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71"/>
          <p:cNvSpPr>
            <a:spLocks noEditPoints="1"/>
          </p:cNvSpPr>
          <p:nvPr/>
        </p:nvSpPr>
        <p:spPr bwMode="auto">
          <a:xfrm flipH="1">
            <a:off x="10663004" y="5111646"/>
            <a:ext cx="3308890" cy="2562896"/>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 name="Slide Number Placeholder 1"/>
          <p:cNvSpPr>
            <a:spLocks noGrp="1"/>
          </p:cNvSpPr>
          <p:nvPr>
            <p:ph type="sldNum" sz="quarter" idx="12"/>
          </p:nvPr>
        </p:nvSpPr>
        <p:spPr/>
        <p:txBody>
          <a:bodyPr/>
          <a:lstStyle/>
          <a:p>
            <a:fld id="{7A5DDAD3-E743-4B29-A948-63E93E36D1BF}" type="slidenum">
              <a:rPr lang="id-ID" smtClean="0"/>
              <a:pPr/>
              <a:t>9</a:t>
            </a:fld>
            <a:endParaRPr lang="id-ID"/>
          </a:p>
        </p:txBody>
      </p:sp>
      <p:sp>
        <p:nvSpPr>
          <p:cNvPr id="4" name="TextBox 3"/>
          <p:cNvSpPr txBox="1"/>
          <p:nvPr/>
        </p:nvSpPr>
        <p:spPr>
          <a:xfrm>
            <a:off x="4130788" y="670428"/>
            <a:ext cx="3077551" cy="523220"/>
          </a:xfrm>
          <a:prstGeom prst="rect">
            <a:avLst/>
          </a:prstGeom>
          <a:noFill/>
        </p:spPr>
        <p:txBody>
          <a:bodyPr wrap="square" rtlCol="0">
            <a:spAutoFit/>
          </a:bodyPr>
          <a:lstStyle/>
          <a:p>
            <a:pPr algn="ctr"/>
            <a:r>
              <a:rPr lang="fr-FR" sz="2800">
                <a:latin typeface="+mj-lt"/>
              </a:rPr>
              <a:t>Nos références</a:t>
            </a:r>
            <a:endParaRPr lang="id-ID" sz="2800">
              <a:latin typeface="+mj-lt"/>
            </a:endParaRPr>
          </a:p>
        </p:txBody>
      </p:sp>
      <p:grpSp>
        <p:nvGrpSpPr>
          <p:cNvPr id="6" name="Group 5"/>
          <p:cNvGrpSpPr/>
          <p:nvPr/>
        </p:nvGrpSpPr>
        <p:grpSpPr>
          <a:xfrm>
            <a:off x="5052666" y="244245"/>
            <a:ext cx="1425895" cy="1376617"/>
            <a:chOff x="5314502" y="537541"/>
            <a:chExt cx="1425895" cy="1376617"/>
          </a:xfrm>
        </p:grpSpPr>
        <p:grpSp>
          <p:nvGrpSpPr>
            <p:cNvPr id="7" name="Group 6"/>
            <p:cNvGrpSpPr/>
            <p:nvPr/>
          </p:nvGrpSpPr>
          <p:grpSpPr>
            <a:xfrm>
              <a:off x="5314502" y="537541"/>
              <a:ext cx="616898" cy="398711"/>
              <a:chOff x="7324056" y="694593"/>
              <a:chExt cx="616898" cy="398711"/>
            </a:xfrm>
          </p:grpSpPr>
          <p:sp>
            <p:nvSpPr>
              <p:cNvPr id="12" name="Freeform 23"/>
              <p:cNvSpPr>
                <a:spLocks/>
              </p:cNvSpPr>
              <p:nvPr/>
            </p:nvSpPr>
            <p:spPr bwMode="auto">
              <a:xfrm>
                <a:off x="7398304" y="878370"/>
                <a:ext cx="257378" cy="214934"/>
              </a:xfrm>
              <a:custGeom>
                <a:avLst/>
                <a:gdLst>
                  <a:gd name="T0" fmla="*/ 570 w 570"/>
                  <a:gd name="T1" fmla="*/ 476 h 476"/>
                  <a:gd name="T2" fmla="*/ 30 w 570"/>
                  <a:gd name="T3" fmla="*/ 0 h 476"/>
                  <a:gd name="T4" fmla="*/ 0 w 570"/>
                  <a:gd name="T5" fmla="*/ 36 h 476"/>
                  <a:gd name="T6" fmla="*/ 499 w 570"/>
                  <a:gd name="T7" fmla="*/ 476 h 476"/>
                  <a:gd name="T8" fmla="*/ 570 w 570"/>
                  <a:gd name="T9" fmla="*/ 476 h 476"/>
                </a:gdLst>
                <a:ahLst/>
                <a:cxnLst>
                  <a:cxn ang="0">
                    <a:pos x="T0" y="T1"/>
                  </a:cxn>
                  <a:cxn ang="0">
                    <a:pos x="T2" y="T3"/>
                  </a:cxn>
                  <a:cxn ang="0">
                    <a:pos x="T4" y="T5"/>
                  </a:cxn>
                  <a:cxn ang="0">
                    <a:pos x="T6" y="T7"/>
                  </a:cxn>
                  <a:cxn ang="0">
                    <a:pos x="T8" y="T9"/>
                  </a:cxn>
                </a:cxnLst>
                <a:rect l="0" t="0" r="r" b="b"/>
                <a:pathLst>
                  <a:path w="570" h="476">
                    <a:moveTo>
                      <a:pt x="570" y="476"/>
                    </a:moveTo>
                    <a:lnTo>
                      <a:pt x="30" y="0"/>
                    </a:lnTo>
                    <a:lnTo>
                      <a:pt x="0" y="36"/>
                    </a:lnTo>
                    <a:lnTo>
                      <a:pt x="499" y="476"/>
                    </a:lnTo>
                    <a:lnTo>
                      <a:pt x="570" y="476"/>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25"/>
              <p:cNvSpPr>
                <a:spLocks/>
              </p:cNvSpPr>
              <p:nvPr/>
            </p:nvSpPr>
            <p:spPr bwMode="auto">
              <a:xfrm>
                <a:off x="7324056" y="694593"/>
                <a:ext cx="468248" cy="398710"/>
              </a:xfrm>
              <a:custGeom>
                <a:avLst/>
                <a:gdLst>
                  <a:gd name="T0" fmla="*/ 1037 w 1037"/>
                  <a:gd name="T1" fmla="*/ 883 h 883"/>
                  <a:gd name="T2" fmla="*/ 31 w 1037"/>
                  <a:gd name="T3" fmla="*/ 0 h 883"/>
                  <a:gd name="T4" fmla="*/ 0 w 1037"/>
                  <a:gd name="T5" fmla="*/ 35 h 883"/>
                  <a:gd name="T6" fmla="*/ 964 w 1037"/>
                  <a:gd name="T7" fmla="*/ 883 h 883"/>
                  <a:gd name="T8" fmla="*/ 1037 w 1037"/>
                  <a:gd name="T9" fmla="*/ 883 h 883"/>
                </a:gdLst>
                <a:ahLst/>
                <a:cxnLst>
                  <a:cxn ang="0">
                    <a:pos x="T0" y="T1"/>
                  </a:cxn>
                  <a:cxn ang="0">
                    <a:pos x="T2" y="T3"/>
                  </a:cxn>
                  <a:cxn ang="0">
                    <a:pos x="T4" y="T5"/>
                  </a:cxn>
                  <a:cxn ang="0">
                    <a:pos x="T6" y="T7"/>
                  </a:cxn>
                  <a:cxn ang="0">
                    <a:pos x="T8" y="T9"/>
                  </a:cxn>
                </a:cxnLst>
                <a:rect l="0" t="0" r="r" b="b"/>
                <a:pathLst>
                  <a:path w="1037" h="883">
                    <a:moveTo>
                      <a:pt x="1037" y="883"/>
                    </a:moveTo>
                    <a:lnTo>
                      <a:pt x="31" y="0"/>
                    </a:lnTo>
                    <a:lnTo>
                      <a:pt x="0" y="35"/>
                    </a:lnTo>
                    <a:lnTo>
                      <a:pt x="964" y="883"/>
                    </a:lnTo>
                    <a:lnTo>
                      <a:pt x="1037" y="883"/>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27"/>
              <p:cNvSpPr>
                <a:spLocks/>
              </p:cNvSpPr>
              <p:nvPr/>
            </p:nvSpPr>
            <p:spPr bwMode="auto">
              <a:xfrm>
                <a:off x="7601146" y="806409"/>
                <a:ext cx="339808" cy="286894"/>
              </a:xfrm>
              <a:custGeom>
                <a:avLst/>
                <a:gdLst>
                  <a:gd name="T0" fmla="*/ 822 w 822"/>
                  <a:gd name="T1" fmla="*/ 694 h 694"/>
                  <a:gd name="T2" fmla="*/ 34 w 822"/>
                  <a:gd name="T3" fmla="*/ 0 h 694"/>
                  <a:gd name="T4" fmla="*/ 0 w 822"/>
                  <a:gd name="T5" fmla="*/ 36 h 694"/>
                  <a:gd name="T6" fmla="*/ 751 w 822"/>
                  <a:gd name="T7" fmla="*/ 694 h 694"/>
                  <a:gd name="T8" fmla="*/ 822 w 822"/>
                  <a:gd name="T9" fmla="*/ 694 h 694"/>
                </a:gdLst>
                <a:ahLst/>
                <a:cxnLst>
                  <a:cxn ang="0">
                    <a:pos x="T0" y="T1"/>
                  </a:cxn>
                  <a:cxn ang="0">
                    <a:pos x="T2" y="T3"/>
                  </a:cxn>
                  <a:cxn ang="0">
                    <a:pos x="T4" y="T5"/>
                  </a:cxn>
                  <a:cxn ang="0">
                    <a:pos x="T6" y="T7"/>
                  </a:cxn>
                  <a:cxn ang="0">
                    <a:pos x="T8" y="T9"/>
                  </a:cxn>
                </a:cxnLst>
                <a:rect l="0" t="0" r="r" b="b"/>
                <a:pathLst>
                  <a:path w="822" h="694">
                    <a:moveTo>
                      <a:pt x="822" y="694"/>
                    </a:moveTo>
                    <a:lnTo>
                      <a:pt x="34" y="0"/>
                    </a:lnTo>
                    <a:lnTo>
                      <a:pt x="0" y="36"/>
                    </a:lnTo>
                    <a:lnTo>
                      <a:pt x="751" y="694"/>
                    </a:lnTo>
                    <a:lnTo>
                      <a:pt x="822" y="694"/>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 name="Group 7"/>
            <p:cNvGrpSpPr/>
            <p:nvPr/>
          </p:nvGrpSpPr>
          <p:grpSpPr>
            <a:xfrm>
              <a:off x="6261313" y="1506868"/>
              <a:ext cx="479084" cy="407290"/>
              <a:chOff x="8086770" y="1485428"/>
              <a:chExt cx="479084" cy="407290"/>
            </a:xfrm>
          </p:grpSpPr>
          <p:sp>
            <p:nvSpPr>
              <p:cNvPr id="9" name="Freeform 24"/>
              <p:cNvSpPr>
                <a:spLocks/>
              </p:cNvSpPr>
              <p:nvPr/>
            </p:nvSpPr>
            <p:spPr bwMode="auto">
              <a:xfrm>
                <a:off x="8086770" y="1485428"/>
                <a:ext cx="479084" cy="407290"/>
              </a:xfrm>
              <a:custGeom>
                <a:avLst/>
                <a:gdLst>
                  <a:gd name="T0" fmla="*/ 0 w 1061"/>
                  <a:gd name="T1" fmla="*/ 0 h 902"/>
                  <a:gd name="T2" fmla="*/ 1028 w 1061"/>
                  <a:gd name="T3" fmla="*/ 902 h 902"/>
                  <a:gd name="T4" fmla="*/ 1061 w 1061"/>
                  <a:gd name="T5" fmla="*/ 866 h 902"/>
                  <a:gd name="T6" fmla="*/ 74 w 1061"/>
                  <a:gd name="T7" fmla="*/ 0 h 902"/>
                  <a:gd name="T8" fmla="*/ 0 w 1061"/>
                  <a:gd name="T9" fmla="*/ 0 h 902"/>
                </a:gdLst>
                <a:ahLst/>
                <a:cxnLst>
                  <a:cxn ang="0">
                    <a:pos x="T0" y="T1"/>
                  </a:cxn>
                  <a:cxn ang="0">
                    <a:pos x="T2" y="T3"/>
                  </a:cxn>
                  <a:cxn ang="0">
                    <a:pos x="T4" y="T5"/>
                  </a:cxn>
                  <a:cxn ang="0">
                    <a:pos x="T6" y="T7"/>
                  </a:cxn>
                  <a:cxn ang="0">
                    <a:pos x="T8" y="T9"/>
                  </a:cxn>
                </a:cxnLst>
                <a:rect l="0" t="0" r="r" b="b"/>
                <a:pathLst>
                  <a:path w="1061" h="902">
                    <a:moveTo>
                      <a:pt x="0" y="0"/>
                    </a:moveTo>
                    <a:lnTo>
                      <a:pt x="1028" y="902"/>
                    </a:lnTo>
                    <a:lnTo>
                      <a:pt x="1061" y="866"/>
                    </a:lnTo>
                    <a:lnTo>
                      <a:pt x="74" y="0"/>
                    </a:lnTo>
                    <a:lnTo>
                      <a:pt x="0" y="0"/>
                    </a:lnTo>
                    <a:close/>
                  </a:path>
                </a:pathLst>
              </a:custGeom>
              <a:solidFill>
                <a:schemeClr val="bg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Freeform 26"/>
              <p:cNvSpPr>
                <a:spLocks/>
              </p:cNvSpPr>
              <p:nvPr/>
            </p:nvSpPr>
            <p:spPr bwMode="auto">
              <a:xfrm>
                <a:off x="8223390" y="1485428"/>
                <a:ext cx="267312" cy="223512"/>
              </a:xfrm>
              <a:custGeom>
                <a:avLst/>
                <a:gdLst>
                  <a:gd name="T0" fmla="*/ 0 w 592"/>
                  <a:gd name="T1" fmla="*/ 0 h 495"/>
                  <a:gd name="T2" fmla="*/ 561 w 592"/>
                  <a:gd name="T3" fmla="*/ 495 h 495"/>
                  <a:gd name="T4" fmla="*/ 592 w 592"/>
                  <a:gd name="T5" fmla="*/ 459 h 495"/>
                  <a:gd name="T6" fmla="*/ 71 w 592"/>
                  <a:gd name="T7" fmla="*/ 0 h 495"/>
                  <a:gd name="T8" fmla="*/ 0 w 592"/>
                  <a:gd name="T9" fmla="*/ 0 h 495"/>
                </a:gdLst>
                <a:ahLst/>
                <a:cxnLst>
                  <a:cxn ang="0">
                    <a:pos x="T0" y="T1"/>
                  </a:cxn>
                  <a:cxn ang="0">
                    <a:pos x="T2" y="T3"/>
                  </a:cxn>
                  <a:cxn ang="0">
                    <a:pos x="T4" y="T5"/>
                  </a:cxn>
                  <a:cxn ang="0">
                    <a:pos x="T6" y="T7"/>
                  </a:cxn>
                  <a:cxn ang="0">
                    <a:pos x="T8" y="T9"/>
                  </a:cxn>
                </a:cxnLst>
                <a:rect l="0" t="0" r="r" b="b"/>
                <a:pathLst>
                  <a:path w="592" h="495">
                    <a:moveTo>
                      <a:pt x="0" y="0"/>
                    </a:moveTo>
                    <a:lnTo>
                      <a:pt x="561" y="495"/>
                    </a:lnTo>
                    <a:lnTo>
                      <a:pt x="592" y="459"/>
                    </a:lnTo>
                    <a:lnTo>
                      <a:pt x="71" y="0"/>
                    </a:lnTo>
                    <a:lnTo>
                      <a:pt x="0" y="0"/>
                    </a:lnTo>
                    <a:close/>
                  </a:path>
                </a:pathLst>
              </a:custGeom>
              <a:solidFill>
                <a:schemeClr val="accent1">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28"/>
              <p:cNvSpPr>
                <a:spLocks/>
              </p:cNvSpPr>
              <p:nvPr/>
            </p:nvSpPr>
            <p:spPr bwMode="auto">
              <a:xfrm>
                <a:off x="8336518" y="1485428"/>
                <a:ext cx="171559" cy="139726"/>
              </a:xfrm>
              <a:custGeom>
                <a:avLst/>
                <a:gdLst>
                  <a:gd name="T0" fmla="*/ 0 w 415"/>
                  <a:gd name="T1" fmla="*/ 0 h 338"/>
                  <a:gd name="T2" fmla="*/ 384 w 415"/>
                  <a:gd name="T3" fmla="*/ 338 h 338"/>
                  <a:gd name="T4" fmla="*/ 415 w 415"/>
                  <a:gd name="T5" fmla="*/ 303 h 338"/>
                  <a:gd name="T6" fmla="*/ 71 w 415"/>
                  <a:gd name="T7" fmla="*/ 0 h 338"/>
                  <a:gd name="T8" fmla="*/ 0 w 415"/>
                  <a:gd name="T9" fmla="*/ 0 h 338"/>
                </a:gdLst>
                <a:ahLst/>
                <a:cxnLst>
                  <a:cxn ang="0">
                    <a:pos x="T0" y="T1"/>
                  </a:cxn>
                  <a:cxn ang="0">
                    <a:pos x="T2" y="T3"/>
                  </a:cxn>
                  <a:cxn ang="0">
                    <a:pos x="T4" y="T5"/>
                  </a:cxn>
                  <a:cxn ang="0">
                    <a:pos x="T6" y="T7"/>
                  </a:cxn>
                  <a:cxn ang="0">
                    <a:pos x="T8" y="T9"/>
                  </a:cxn>
                </a:cxnLst>
                <a:rect l="0" t="0" r="r" b="b"/>
                <a:pathLst>
                  <a:path w="415" h="338">
                    <a:moveTo>
                      <a:pt x="0" y="0"/>
                    </a:moveTo>
                    <a:lnTo>
                      <a:pt x="384" y="338"/>
                    </a:lnTo>
                    <a:lnTo>
                      <a:pt x="415" y="303"/>
                    </a:lnTo>
                    <a:lnTo>
                      <a:pt x="71" y="0"/>
                    </a:lnTo>
                    <a:lnTo>
                      <a:pt x="0" y="0"/>
                    </a:lnTo>
                    <a:close/>
                  </a:path>
                </a:pathLst>
              </a:custGeom>
              <a:solidFill>
                <a:schemeClr val="tx2">
                  <a:alpha val="5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pic>
        <p:nvPicPr>
          <p:cNvPr id="3" name="Image 2">
            <a:extLst>
              <a:ext uri="{FF2B5EF4-FFF2-40B4-BE49-F238E27FC236}">
                <a16:creationId xmlns:a16="http://schemas.microsoft.com/office/drawing/2014/main" id="{89B7116C-11A6-4EF7-B270-8C9716B34894}"/>
              </a:ext>
            </a:extLst>
          </p:cNvPr>
          <p:cNvPicPr>
            <a:picLocks noChangeAspect="1"/>
          </p:cNvPicPr>
          <p:nvPr/>
        </p:nvPicPr>
        <p:blipFill>
          <a:blip r:embed="rId2"/>
          <a:stretch>
            <a:fillRect/>
          </a:stretch>
        </p:blipFill>
        <p:spPr>
          <a:xfrm>
            <a:off x="1269131" y="1988040"/>
            <a:ext cx="9960188" cy="3162359"/>
          </a:xfrm>
          <a:prstGeom prst="rect">
            <a:avLst/>
          </a:prstGeom>
          <a:ln w="12700">
            <a:solidFill>
              <a:schemeClr val="accent1"/>
            </a:solidFill>
          </a:ln>
          <a:effectLst>
            <a:innerShdw blurRad="114300">
              <a:prstClr val="black"/>
            </a:innerShdw>
          </a:effectLst>
        </p:spPr>
      </p:pic>
    </p:spTree>
    <p:extLst>
      <p:ext uri="{BB962C8B-B14F-4D97-AF65-F5344CB8AC3E}">
        <p14:creationId xmlns:p14="http://schemas.microsoft.com/office/powerpoint/2010/main" val="347407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16" presetClass="entr" presetSubtype="4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Horizontal)">
                                      <p:cBhvr>
                                        <p:cTn id="11" dur="500"/>
                                        <p:tgtEl>
                                          <p:spTgt spid="6"/>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right)">
                                      <p:cBhvr>
                                        <p:cTn id="14" dur="750"/>
                                        <p:tgtEl>
                                          <p:spTgt spid="37"/>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right)">
                                      <p:cBhvr>
                                        <p:cTn id="17"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 grpId="0"/>
    </p:bldLst>
  </p:timing>
</p:sld>
</file>

<file path=ppt/theme/theme1.xml><?xml version="1.0" encoding="utf-8"?>
<a:theme xmlns:a="http://schemas.openxmlformats.org/drawingml/2006/main" name="Office Theme">
  <a:themeElements>
    <a:clrScheme name="Vero Orange Darkbackground">
      <a:dk1>
        <a:srgbClr val="FFFFFF"/>
      </a:dk1>
      <a:lt1>
        <a:srgbClr val="0A0A0A"/>
      </a:lt1>
      <a:dk2>
        <a:srgbClr val="D8D8D8"/>
      </a:dk2>
      <a:lt2>
        <a:srgbClr val="878787"/>
      </a:lt2>
      <a:accent1>
        <a:srgbClr val="FF9E41"/>
      </a:accent1>
      <a:accent2>
        <a:srgbClr val="CC7E34"/>
      </a:accent2>
      <a:accent3>
        <a:srgbClr val="FFC58E"/>
      </a:accent3>
      <a:accent4>
        <a:srgbClr val="FFC000"/>
      </a:accent4>
      <a:accent5>
        <a:srgbClr val="7F4F21"/>
      </a:accent5>
      <a:accent6>
        <a:srgbClr val="7F6245"/>
      </a:accent6>
      <a:hlink>
        <a:srgbClr val="0563C1"/>
      </a:hlink>
      <a:folHlink>
        <a:srgbClr val="954F72"/>
      </a:folHlink>
    </a:clrScheme>
    <a:fontScheme name="Custom 3">
      <a:majorFont>
        <a:latin typeface="Raleway"/>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64a78c7-28d6-4bf8-9594-5bf38deb27ad">
      <Terms xmlns="http://schemas.microsoft.com/office/infopath/2007/PartnerControls"/>
    </lcf76f155ced4ddcb4097134ff3c332f>
    <TaxCatchAll xmlns="0ab74b68-f02b-45c9-9786-c23b6a52016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AF4BF96AB48AB4F9452A5F34626511B" ma:contentTypeVersion="13" ma:contentTypeDescription="Create a new document." ma:contentTypeScope="" ma:versionID="9c300807d0f605e57ef34290ffe3ac75">
  <xsd:schema xmlns:xsd="http://www.w3.org/2001/XMLSchema" xmlns:xs="http://www.w3.org/2001/XMLSchema" xmlns:p="http://schemas.microsoft.com/office/2006/metadata/properties" xmlns:ns2="564a78c7-28d6-4bf8-9594-5bf38deb27ad" xmlns:ns3="0ab74b68-f02b-45c9-9786-c23b6a520168" targetNamespace="http://schemas.microsoft.com/office/2006/metadata/properties" ma:root="true" ma:fieldsID="b9a029185351f030d91f84362c5c3b64" ns2:_="" ns3:_="">
    <xsd:import namespace="564a78c7-28d6-4bf8-9594-5bf38deb27ad"/>
    <xsd:import namespace="0ab74b68-f02b-45c9-9786-c23b6a52016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SearchPropertie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4a78c7-28d6-4bf8-9594-5bf38deb27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1a140746-f6cb-483b-831b-0f434a2026c2" ma:termSetId="09814cd3-568e-fe90-9814-8d621ff8fb84" ma:anchorId="fba54fb3-c3e1-fe81-a776-ca4b69148c4d" ma:open="true" ma:isKeyword="false">
      <xsd:complexType>
        <xsd:sequence>
          <xsd:element ref="pc:Terms" minOccurs="0" maxOccurs="1"/>
        </xsd:sequence>
      </xsd:complex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b74b68-f02b-45c9-9786-c23b6a520168"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4e8cceff-e356-4f04-a34c-cf37d85a926a}" ma:internalName="TaxCatchAll" ma:showField="CatchAllData" ma:web="0ab74b68-f02b-45c9-9786-c23b6a520168">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9A4C84-2691-4116-A78F-0FDFD325E0BA}">
  <ds:schemaRefs>
    <ds:schemaRef ds:uri="0ab74b68-f02b-45c9-9786-c23b6a520168"/>
    <ds:schemaRef ds:uri="564a78c7-28d6-4bf8-9594-5bf38deb27a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7AC3FBB-5165-4F64-B997-BBCF308142E5}">
  <ds:schemaRefs>
    <ds:schemaRef ds:uri="0ab74b68-f02b-45c9-9786-c23b6a520168"/>
    <ds:schemaRef ds:uri="564a78c7-28d6-4bf8-9594-5bf38deb27a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D5D4321-A931-4247-9646-CFB123AD2C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103</TotalTime>
  <Words>2231</Words>
  <Application>Microsoft Office PowerPoint</Application>
  <PresentationFormat>Grand écran</PresentationFormat>
  <Paragraphs>356</Paragraphs>
  <Slides>20</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-apple-system</vt:lpstr>
      <vt:lpstr>Arial</vt:lpstr>
      <vt:lpstr>Calibri</vt:lpstr>
      <vt:lpstr>Calibri Light</vt:lpstr>
      <vt:lpstr>Raleway</vt:lpstr>
      <vt:lpstr>Segoe UI</vt:lpstr>
      <vt:lpstr>Signika Negative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dc:creator>
  <cp:lastModifiedBy>Tristan Malherbe</cp:lastModifiedBy>
  <cp:revision>10</cp:revision>
  <dcterms:created xsi:type="dcterms:W3CDTF">2014-09-04T16:22:19Z</dcterms:created>
  <dcterms:modified xsi:type="dcterms:W3CDTF">2025-08-28T10:22:55Z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0x010100DAF4BF96AB48AB4F9452A5F34626511B</vt:lpwstr>
  </property>
  <property fmtid="{D5CDD505-2E9C-101B-9397-08002B2CF9AE}" pid="3" name="MediaServiceImageTags">
    <vt:lpwstr/>
  </property>
</Properties>
</file>