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2" r:id="rId3"/>
    <p:sldId id="281" r:id="rId4"/>
    <p:sldId id="279" r:id="rId5"/>
    <p:sldId id="280" r:id="rId6"/>
    <p:sldId id="269" r:id="rId7"/>
    <p:sldId id="283" r:id="rId8"/>
    <p:sldId id="273" r:id="rId9"/>
    <p:sldId id="274" r:id="rId10"/>
    <p:sldId id="284" r:id="rId11"/>
    <p:sldId id="277" r:id="rId12"/>
    <p:sldId id="278" r:id="rId13"/>
    <p:sldId id="272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9FA"/>
    <a:srgbClr val="9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72" autoAdjust="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B8CED0-0AC9-B9B0-E255-EE534B3AAB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DE"/>
              <a:t>T&amp;O case study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5D320-D870-02AB-D544-2967A5C618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7E670-7C3D-4FBC-931C-BAB0B94B69AE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2432C-6340-2F12-4499-235D8341B4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0558C-6C67-683C-301F-16CF0EFFA6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5B73-D8C6-4E25-9C96-494B544280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07342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DE"/>
              <a:t>T&amp;O case study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2D06F-A58B-4FED-8D30-527DE17A3BBE}" type="datetimeFigureOut">
              <a:rPr lang="en-DE" smtClean="0"/>
              <a:t>07/02/2024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A6881-40F6-4D5C-B5D5-CC98EC537B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7350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F1DA-ED17-5437-95B5-DDCD2CD92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5F15-58EB-8F88-A327-2C9F5A97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A1EB-6987-67B5-6FD2-0909B757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21/01/2024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6BB4-86B8-BFB8-0773-A9BAF318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775B-EF98-880E-6DAB-2EB92EA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9632-F076-4365-8EF4-D45C984373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707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52F2-44C4-7E59-3A24-A8AC02E0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3434C-A243-7E10-65D6-929F4E81B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5662-E93E-1136-0D59-9CFC259C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21/01/2024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A89B-62F5-520D-5A22-7E68FF53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D534-DD86-5DA2-77D8-DCF57167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9632-F076-4365-8EF4-D45C984373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756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39234-69D6-F9DD-5F53-9AA037250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462EA-0B5E-C3DA-92D4-7CF057C19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B662-F88A-916B-AB90-C39BB009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21/01/2024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6484-2CD2-6DE3-5376-79F36550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DB20-45B1-1910-7AC3-D0D5F463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9632-F076-4365-8EF4-D45C984373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880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7A5-8A55-6F06-6A43-21A37C0A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9B9F-9AE1-754D-FACC-65B3A1FB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5E74-29E3-9095-C7D8-7F4F5EB9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21/01/2024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6ADCA-4140-85DF-ED73-4E74355A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7E5D-426F-93F4-23EF-8D721177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9632-F076-4365-8EF4-D45C984373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94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EF65-105F-2BE3-EE9B-5A47E2C1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9B9D5-7BD4-8ACB-E644-0AE711588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3B4A0-E9F8-16A6-B8DF-7B0C9B0A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21/01/2024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D069-1CBA-051F-E82B-6AD1932D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9A42-DB1E-79F5-B817-3847D19D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9632-F076-4365-8EF4-D45C984373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81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2EE3-6947-AA6D-7986-48D9ABBB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8441-0C83-6674-749F-88A25847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AC96E-D779-00CF-5061-ABBEB533E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1DD4D-36D2-A0EB-87A8-BDC9A192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21/01/2024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54E8F-9ADA-F06B-D8AE-C517E60F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Internal use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81504-08D0-06A2-CE90-D1F1608F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9632-F076-4365-8EF4-D45C984373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52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2DD7-569E-DDE9-D9EB-F00818D8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AF6C-4AA7-342F-9017-E1A8B132C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7FC52-2301-5A3B-5FA9-7654DF941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BE1D3-CD15-9172-552C-14344AF2A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DBB43-700D-7447-AAA2-AAF326722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8063F-834C-8F93-C339-D556058C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21/01/2024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4D76D-04B9-61A4-895B-03CEDBB8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Internal use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F8801-4E5F-45D0-523B-8D476653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9632-F076-4365-8EF4-D45C984373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020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CF4E-C71C-BBB7-B2BB-163DD24D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7AF9F-62D7-46D6-967A-0F5F2117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21/01/2024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1C520-2EBE-B8E7-F570-D1985887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5B866-3327-DC51-6409-6DAA37E8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9632-F076-4365-8EF4-D45C984373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08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2E558-B98E-B9C9-2949-4ACAB387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21/01/2024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F41F-D71A-39AD-F5B0-F00D153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Internal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FAC7F-DA7C-9973-F318-88A46BA2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9632-F076-4365-8EF4-D45C984373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515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AC56-898C-037C-A0FE-DC97E383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DC5E-AAE8-4771-034D-080DDC4E4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7976B-82EB-05A2-23F9-37BD3C2C4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E80CF-18DD-898B-D254-20697328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21/01/2024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E45A-B253-D9BD-0051-49BF3B65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Internal use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54EA-016E-F6BE-D2C0-61AE2061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9632-F076-4365-8EF4-D45C984373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538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B077-A8CA-26FC-D732-4690BF4E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30964-FDA2-67A2-8B03-8B8B16134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9595-5BC2-49B8-C937-98D8261EA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3A249-AF58-D4FA-1393-9133A166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21/01/2024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B86EA-302E-4C4B-0BC2-D7B5F928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Internal use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1467F-2313-AF50-543A-4699BD90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9632-F076-4365-8EF4-D45C984373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598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E1AB-57A0-CBD5-EF6D-925542B4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44BAD-5A09-ABBA-7E5B-F88DEB48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2910-3873-C062-909D-26D3BC256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DE"/>
              <a:t>21/01/2024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0873-1AD8-2CC7-E721-8D5BAA4CB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DE"/>
              <a:t>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19F1-3647-3F6A-F4E5-2E90E7F69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69632-F076-4365-8EF4-D45C984373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464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1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A26F0-17E2-077A-AC38-CAD4E869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Talent &amp; Organization case study</a:t>
            </a:r>
            <a:endParaRPr lang="en-DE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35599-8751-F1CF-BEBA-15CA14CF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By: Gaurav Shinde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Date: 22/01/2024 </a:t>
            </a:r>
            <a:endParaRPr lang="en-DE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E2F44-16ED-00EE-B675-F5F26E82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F69632-F076-4365-8EF4-D45C984373D1}" type="slidenum">
              <a:rPr lang="en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DE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5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A26F0-17E2-077A-AC38-CAD4E869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70" y="586855"/>
            <a:ext cx="3368218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00F9B-172C-D8A2-0AD4-B7EAAC45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DF69632-F076-4365-8EF4-D45C984373D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1FFB6-2F3E-3A93-ACF6-87AFA1ABA628}"/>
              </a:ext>
            </a:extLst>
          </p:cNvPr>
          <p:cNvCxnSpPr>
            <a:cxnSpLocks/>
          </p:cNvCxnSpPr>
          <p:nvPr/>
        </p:nvCxnSpPr>
        <p:spPr>
          <a:xfrm>
            <a:off x="4721288" y="2498250"/>
            <a:ext cx="68990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98770C-9D0F-3AFE-40AF-82CE52CEF462}"/>
              </a:ext>
            </a:extLst>
          </p:cNvPr>
          <p:cNvCxnSpPr>
            <a:cxnSpLocks/>
          </p:cNvCxnSpPr>
          <p:nvPr/>
        </p:nvCxnSpPr>
        <p:spPr>
          <a:xfrm>
            <a:off x="4721288" y="4449322"/>
            <a:ext cx="68990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Cycle with people with solid fill">
            <a:extLst>
              <a:ext uri="{FF2B5EF4-FFF2-40B4-BE49-F238E27FC236}">
                <a16:creationId xmlns:a16="http://schemas.microsoft.com/office/drawing/2014/main" id="{0172489E-86AA-632E-295A-E988753BB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71" y="953547"/>
            <a:ext cx="914400" cy="914400"/>
          </a:xfrm>
          <a:prstGeom prst="rect">
            <a:avLst/>
          </a:prstGeom>
        </p:spPr>
      </p:pic>
      <p:pic>
        <p:nvPicPr>
          <p:cNvPr id="27" name="Graphic 26" descr="Boardroom with solid fill">
            <a:extLst>
              <a:ext uri="{FF2B5EF4-FFF2-40B4-BE49-F238E27FC236}">
                <a16:creationId xmlns:a16="http://schemas.microsoft.com/office/drawing/2014/main" id="{8C5C5D55-5DF1-D411-5F3E-85D228C12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3571" y="2904618"/>
            <a:ext cx="914400" cy="914400"/>
          </a:xfrm>
          <a:prstGeom prst="rect">
            <a:avLst/>
          </a:prstGeom>
        </p:spPr>
      </p:pic>
      <p:pic>
        <p:nvPicPr>
          <p:cNvPr id="33" name="Graphic 32" descr="Open hand with solid fill">
            <a:extLst>
              <a:ext uri="{FF2B5EF4-FFF2-40B4-BE49-F238E27FC236}">
                <a16:creationId xmlns:a16="http://schemas.microsoft.com/office/drawing/2014/main" id="{7EC1478E-4DC8-CD81-3E69-FE2CC076A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5054" y="5054674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7535F8E-7CFC-B0E7-DCB8-CB8A35B8344F}"/>
              </a:ext>
            </a:extLst>
          </p:cNvPr>
          <p:cNvSpPr txBox="1"/>
          <p:nvPr/>
        </p:nvSpPr>
        <p:spPr>
          <a:xfrm>
            <a:off x="6094475" y="700639"/>
            <a:ext cx="52593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just"/>
            <a:r>
              <a:rPr lang="en-US" sz="1600" dirty="0"/>
              <a:t>Foster </a:t>
            </a:r>
            <a:r>
              <a:rPr lang="en-US" sz="1600" dirty="0">
                <a:solidFill>
                  <a:srgbClr val="9F00FF"/>
                </a:solidFill>
              </a:rPr>
              <a:t>cross-generational collaboration </a:t>
            </a:r>
            <a:r>
              <a:rPr lang="en-US" sz="1600" dirty="0"/>
              <a:t>between business units for a more diverse and harmonious workplace. Encouraging knowledge-sharing among different age groups leverages unique strengths, fostering culture that addresses cultural misalignment &amp; benefits the entire company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D2EA81-D47A-A3E0-8746-20FC3CA93D51}"/>
              </a:ext>
            </a:extLst>
          </p:cNvPr>
          <p:cNvSpPr txBox="1"/>
          <p:nvPr/>
        </p:nvSpPr>
        <p:spPr>
          <a:xfrm>
            <a:off x="6102251" y="4833922"/>
            <a:ext cx="5251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just"/>
            <a:r>
              <a:rPr lang="en-US" sz="1600" dirty="0">
                <a:solidFill>
                  <a:srgbClr val="9F00FF"/>
                </a:solidFill>
              </a:rPr>
              <a:t>Diversity &amp; Inclusion initiatives </a:t>
            </a:r>
            <a:r>
              <a:rPr lang="en-US" sz="1600" dirty="0"/>
              <a:t>Recognize and appreciate the unique contributions that both experienced and less experienced employees bring to the organization. This helps build a positive and inclusive work environment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81B156-BB2D-34E3-D610-EC1AA2E09AAE}"/>
              </a:ext>
            </a:extLst>
          </p:cNvPr>
          <p:cNvSpPr txBox="1"/>
          <p:nvPr/>
        </p:nvSpPr>
        <p:spPr>
          <a:xfrm>
            <a:off x="6094477" y="2843979"/>
            <a:ext cx="52593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just"/>
            <a:r>
              <a:rPr lang="en-US" sz="1600" dirty="0"/>
              <a:t>Establish </a:t>
            </a:r>
            <a:r>
              <a:rPr lang="en-US" sz="1600" dirty="0">
                <a:solidFill>
                  <a:srgbClr val="9F00FF"/>
                </a:solidFill>
              </a:rPr>
              <a:t>mentorship programs </a:t>
            </a:r>
            <a:r>
              <a:rPr lang="en-US" sz="1600" dirty="0"/>
              <a:t>where experienced employees can guide and share their knowledge with less experienced colleagues. This promotes a supportive learning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219109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A26F0-17E2-077A-AC38-CAD4E869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70" y="586855"/>
            <a:ext cx="3368218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00F9B-172C-D8A2-0AD4-B7EAAC45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DF69632-F076-4365-8EF4-D45C984373D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1FFB6-2F3E-3A93-ACF6-87AFA1ABA628}"/>
              </a:ext>
            </a:extLst>
          </p:cNvPr>
          <p:cNvCxnSpPr>
            <a:cxnSpLocks/>
          </p:cNvCxnSpPr>
          <p:nvPr/>
        </p:nvCxnSpPr>
        <p:spPr>
          <a:xfrm>
            <a:off x="4721288" y="2498250"/>
            <a:ext cx="68990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98770C-9D0F-3AFE-40AF-82CE52CEF462}"/>
              </a:ext>
            </a:extLst>
          </p:cNvPr>
          <p:cNvCxnSpPr>
            <a:cxnSpLocks/>
          </p:cNvCxnSpPr>
          <p:nvPr/>
        </p:nvCxnSpPr>
        <p:spPr>
          <a:xfrm>
            <a:off x="4721288" y="4598618"/>
            <a:ext cx="68990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535F8E-7CFC-B0E7-DCB8-CB8A35B8344F}"/>
              </a:ext>
            </a:extLst>
          </p:cNvPr>
          <p:cNvSpPr txBox="1"/>
          <p:nvPr/>
        </p:nvSpPr>
        <p:spPr>
          <a:xfrm>
            <a:off x="6102251" y="974378"/>
            <a:ext cx="51784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just"/>
            <a:r>
              <a:rPr lang="en-US" sz="1600" dirty="0"/>
              <a:t>To implement organization wide </a:t>
            </a:r>
            <a:r>
              <a:rPr lang="en-US" sz="1600" dirty="0">
                <a:solidFill>
                  <a:srgbClr val="9F00FF"/>
                </a:solidFill>
              </a:rPr>
              <a:t>talent development programs</a:t>
            </a:r>
            <a:r>
              <a:rPr lang="en-US" sz="1600" dirty="0"/>
              <a:t> to bridge skill gaps, enhance qualifications, and prepare employees for career advancement in both the units to reduce the turnover rate.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D2EA81-D47A-A3E0-8746-20FC3CA93D51}"/>
              </a:ext>
            </a:extLst>
          </p:cNvPr>
          <p:cNvSpPr txBox="1"/>
          <p:nvPr/>
        </p:nvSpPr>
        <p:spPr>
          <a:xfrm>
            <a:off x="6102251" y="4833922"/>
            <a:ext cx="52515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just"/>
            <a:r>
              <a:rPr lang="en-US" sz="1600" dirty="0"/>
              <a:t>Foster a culture that values </a:t>
            </a:r>
            <a:r>
              <a:rPr lang="en-US" sz="1600" dirty="0">
                <a:solidFill>
                  <a:srgbClr val="9F00FF"/>
                </a:solidFill>
              </a:rPr>
              <a:t>continuous learning &amp;  adaptation</a:t>
            </a:r>
            <a:r>
              <a:rPr lang="en-US" sz="1600" dirty="0"/>
              <a:t>. Encourage all employees from both units, regardless of experience level , age or education , to stay updated on industry trends and embrace a mindset of lifelong learning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81B156-BB2D-34E3-D610-EC1AA2E09AAE}"/>
              </a:ext>
            </a:extLst>
          </p:cNvPr>
          <p:cNvSpPr txBox="1"/>
          <p:nvPr/>
        </p:nvSpPr>
        <p:spPr>
          <a:xfrm>
            <a:off x="6094476" y="2757327"/>
            <a:ext cx="52593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just"/>
            <a:r>
              <a:rPr lang="en-US" sz="1600" dirty="0"/>
              <a:t>Current disparity in promotions within two business units. </a:t>
            </a:r>
            <a:r>
              <a:rPr lang="en-US" sz="1600" dirty="0">
                <a:solidFill>
                  <a:srgbClr val="9F00FF"/>
                </a:solidFill>
              </a:rPr>
              <a:t>Implement fair parameters </a:t>
            </a:r>
            <a:r>
              <a:rPr lang="en-US" sz="1600" dirty="0"/>
              <a:t>for assessing employee performance, create a more equitable promotion process, fostering a culture of meritocracy &amp; ensuring opportunities are distributed fairly among all deserving individuals</a:t>
            </a:r>
          </a:p>
        </p:txBody>
      </p:sp>
      <p:pic>
        <p:nvPicPr>
          <p:cNvPr id="3" name="Graphic 2" descr="Remote learning language with solid fill">
            <a:extLst>
              <a:ext uri="{FF2B5EF4-FFF2-40B4-BE49-F238E27FC236}">
                <a16:creationId xmlns:a16="http://schemas.microsoft.com/office/drawing/2014/main" id="{CEA89CA5-56CB-6057-C72C-663A65DB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330" y="1028269"/>
            <a:ext cx="914400" cy="914400"/>
          </a:xfrm>
          <a:prstGeom prst="rect">
            <a:avLst/>
          </a:prstGeom>
        </p:spPr>
      </p:pic>
      <p:pic>
        <p:nvPicPr>
          <p:cNvPr id="5" name="Graphic 4" descr="Rating Star with solid fill">
            <a:extLst>
              <a:ext uri="{FF2B5EF4-FFF2-40B4-BE49-F238E27FC236}">
                <a16:creationId xmlns:a16="http://schemas.microsoft.com/office/drawing/2014/main" id="{F5284919-3638-ECA0-4404-8FB7150B0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0330" y="2925388"/>
            <a:ext cx="914400" cy="914400"/>
          </a:xfrm>
          <a:prstGeom prst="rect">
            <a:avLst/>
          </a:prstGeom>
        </p:spPr>
      </p:pic>
      <p:pic>
        <p:nvPicPr>
          <p:cNvPr id="9" name="Graphic 8" descr="Classroom with solid fill">
            <a:extLst>
              <a:ext uri="{FF2B5EF4-FFF2-40B4-BE49-F238E27FC236}">
                <a16:creationId xmlns:a16="http://schemas.microsoft.com/office/drawing/2014/main" id="{BEB0B379-5F4A-DB61-CA8F-BD2C0AA56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0330" y="50384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A26F0-17E2-077A-AC38-CAD4E869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70" y="586855"/>
            <a:ext cx="3368218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00F9B-172C-D8A2-0AD4-B7EAAC45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DF69632-F076-4365-8EF4-D45C984373D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CBC59-3EE8-952A-B8EB-D7706D533F75}"/>
              </a:ext>
            </a:extLst>
          </p:cNvPr>
          <p:cNvSpPr/>
          <p:nvPr/>
        </p:nvSpPr>
        <p:spPr>
          <a:xfrm>
            <a:off x="5457984" y="1015387"/>
            <a:ext cx="6077713" cy="1646999"/>
          </a:xfrm>
          <a:prstGeom prst="rect">
            <a:avLst/>
          </a:prstGeom>
          <a:solidFill>
            <a:schemeClr val="bg1"/>
          </a:solidFill>
          <a:ln>
            <a:solidFill>
              <a:srgbClr val="E1B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The comprehensive analysis of data from Unit 1 &amp; Unit 2 strongly supports the recommendation to </a:t>
            </a:r>
            <a:r>
              <a:rPr lang="en-US" b="0" i="0" dirty="0">
                <a:solidFill>
                  <a:srgbClr val="9F00FF"/>
                </a:solidFill>
                <a:effectLst/>
              </a:rPr>
              <a:t>merge the two business units</a:t>
            </a:r>
            <a:r>
              <a:rPr lang="en-US" b="0" i="0" dirty="0">
                <a:solidFill>
                  <a:schemeClr val="tx1"/>
                </a:solidFill>
                <a:effectLst/>
              </a:rPr>
              <a:t>. This strategic alignment is poised to capitalize on the complementary strengths of each unit. </a:t>
            </a:r>
          </a:p>
        </p:txBody>
      </p:sp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5BAD5861-C4B5-C4CC-F951-F3AEDD21A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066" y="1366203"/>
            <a:ext cx="914400" cy="914400"/>
          </a:xfrm>
          <a:prstGeom prst="rect">
            <a:avLst/>
          </a:prstGeom>
        </p:spPr>
      </p:pic>
      <p:pic>
        <p:nvPicPr>
          <p:cNvPr id="22" name="Graphic 21" descr="Badge with solid fill">
            <a:extLst>
              <a:ext uri="{FF2B5EF4-FFF2-40B4-BE49-F238E27FC236}">
                <a16:creationId xmlns:a16="http://schemas.microsoft.com/office/drawing/2014/main" id="{BE90FCA9-4BB2-5197-B248-A0300DD62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0701" y="3165084"/>
            <a:ext cx="914400" cy="914400"/>
          </a:xfrm>
          <a:prstGeom prst="rect">
            <a:avLst/>
          </a:prstGeom>
        </p:spPr>
      </p:pic>
      <p:pic>
        <p:nvPicPr>
          <p:cNvPr id="25" name="Graphic 24" descr="Badge 3 with solid fill">
            <a:extLst>
              <a:ext uri="{FF2B5EF4-FFF2-40B4-BE49-F238E27FC236}">
                <a16:creationId xmlns:a16="http://schemas.microsoft.com/office/drawing/2014/main" id="{25D802FC-6234-9BDA-0FFC-C3D6E7792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3021" y="4962384"/>
            <a:ext cx="914400" cy="914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8D6F90B-9D0B-AACE-77D2-C0EA4BE821D5}"/>
              </a:ext>
            </a:extLst>
          </p:cNvPr>
          <p:cNvSpPr/>
          <p:nvPr/>
        </p:nvSpPr>
        <p:spPr>
          <a:xfrm>
            <a:off x="5445728" y="3114686"/>
            <a:ext cx="6089969" cy="1126174"/>
          </a:xfrm>
          <a:prstGeom prst="rect">
            <a:avLst/>
          </a:prstGeom>
          <a:solidFill>
            <a:schemeClr val="bg1"/>
          </a:solidFill>
          <a:ln>
            <a:solidFill>
              <a:srgbClr val="E1B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To ensure the success of this merger, diligent adherence to the outlined recommendations is crucial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39905A-E035-D149-92DB-D7AA303D462A}"/>
              </a:ext>
            </a:extLst>
          </p:cNvPr>
          <p:cNvSpPr/>
          <p:nvPr/>
        </p:nvSpPr>
        <p:spPr>
          <a:xfrm>
            <a:off x="5433476" y="4752532"/>
            <a:ext cx="6102221" cy="1483620"/>
          </a:xfrm>
          <a:prstGeom prst="rect">
            <a:avLst/>
          </a:prstGeom>
          <a:solidFill>
            <a:schemeClr val="bg1"/>
          </a:solidFill>
          <a:ln>
            <a:solidFill>
              <a:srgbClr val="E1B9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Post-merger, the establishment </a:t>
            </a:r>
            <a:r>
              <a:rPr lang="en-US" dirty="0">
                <a:solidFill>
                  <a:schemeClr val="tx1"/>
                </a:solidFill>
              </a:rPr>
              <a:t>&amp; </a:t>
            </a:r>
            <a:r>
              <a:rPr lang="en-US" b="0" i="0" dirty="0">
                <a:solidFill>
                  <a:schemeClr val="tx1"/>
                </a:solidFill>
                <a:effectLst/>
              </a:rPr>
              <a:t>vigilant monitoring of key performance indicators (KPIs) will be vital in tracking &amp; optimizing the overall performance of the integrated business unit, ensuring a seamless transition &amp; sustained success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1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A26F0-17E2-077A-AC38-CAD4E869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134" y="3127338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Thank you!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DE" sz="40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8BC19-5E23-5C06-9647-91D611C7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F69632-F076-4365-8EF4-D45C984373D1}" type="slidenum">
              <a:rPr lang="en-DE" smtClean="0"/>
              <a:pPr>
                <a:spcAft>
                  <a:spcPts val="600"/>
                </a:spcAft>
              </a:pPr>
              <a:t>13</a:t>
            </a:fld>
            <a:endParaRPr lang="en-DE"/>
          </a:p>
        </p:txBody>
      </p:sp>
      <p:pic>
        <p:nvPicPr>
          <p:cNvPr id="8" name="Graphic 7" descr="Handshake with solid fill">
            <a:extLst>
              <a:ext uri="{FF2B5EF4-FFF2-40B4-BE49-F238E27FC236}">
                <a16:creationId xmlns:a16="http://schemas.microsoft.com/office/drawing/2014/main" id="{D63A8725-A0D1-375D-2439-88BFF48F1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45" y="1950097"/>
            <a:ext cx="3651599" cy="36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8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589F-0B41-0D6C-F99B-0D29796A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30" y="76211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Business Objective</a:t>
            </a:r>
            <a:endParaRPr lang="en-DE" sz="40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08527-F7F0-81DC-6F29-3D8FF8D3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F69632-F076-4365-8EF4-D45C984373D1}" type="slidenum">
              <a:rPr lang="en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D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D81909-4E37-DA3C-7A41-046FF52CFC3E}"/>
              </a:ext>
            </a:extLst>
          </p:cNvPr>
          <p:cNvCxnSpPr>
            <a:cxnSpLocks/>
          </p:cNvCxnSpPr>
          <p:nvPr/>
        </p:nvCxnSpPr>
        <p:spPr>
          <a:xfrm>
            <a:off x="4132059" y="5806196"/>
            <a:ext cx="78777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7DE0FB3-58B5-4978-3B02-018CAC139F7F}"/>
              </a:ext>
            </a:extLst>
          </p:cNvPr>
          <p:cNvSpPr txBox="1">
            <a:spLocks/>
          </p:cNvSpPr>
          <p:nvPr/>
        </p:nvSpPr>
        <p:spPr>
          <a:xfrm>
            <a:off x="4492274" y="2897863"/>
            <a:ext cx="7436074" cy="1251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To identify complementarities &amp; efficiency between business unit 1 &amp; 2 </a:t>
            </a:r>
          </a:p>
          <a:p>
            <a:pPr marL="342900" indent="-342900"/>
            <a:endParaRPr lang="en-US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0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589F-0B41-0D6C-F99B-0D29796A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30" y="76211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Key data overview</a:t>
            </a:r>
            <a:endParaRPr lang="en-DE" sz="40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08527-F7F0-81DC-6F29-3D8FF8D3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F69632-F076-4365-8EF4-D45C984373D1}" type="slidenum">
              <a:rPr lang="en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D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D81909-4E37-DA3C-7A41-046FF52CFC3E}"/>
              </a:ext>
            </a:extLst>
          </p:cNvPr>
          <p:cNvCxnSpPr>
            <a:cxnSpLocks/>
          </p:cNvCxnSpPr>
          <p:nvPr/>
        </p:nvCxnSpPr>
        <p:spPr>
          <a:xfrm>
            <a:off x="4132059" y="5806196"/>
            <a:ext cx="78777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D1D4E6-1230-05E1-6EEC-035628D2D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01449"/>
              </p:ext>
            </p:extLst>
          </p:nvPr>
        </p:nvGraphicFramePr>
        <p:xfrm>
          <a:off x="4495807" y="886811"/>
          <a:ext cx="7225749" cy="514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103">
                  <a:extLst>
                    <a:ext uri="{9D8B030D-6E8A-4147-A177-3AD203B41FA5}">
                      <a16:colId xmlns:a16="http://schemas.microsoft.com/office/drawing/2014/main" val="216979563"/>
                    </a:ext>
                  </a:extLst>
                </a:gridCol>
                <a:gridCol w="3535646">
                  <a:extLst>
                    <a:ext uri="{9D8B030D-6E8A-4147-A177-3AD203B41FA5}">
                      <a16:colId xmlns:a16="http://schemas.microsoft.com/office/drawing/2014/main" val="2574544887"/>
                    </a:ext>
                  </a:extLst>
                </a:gridCol>
              </a:tblGrid>
              <a:tr h="2021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Unit 1</a:t>
                      </a:r>
                      <a:endParaRPr lang="en-DE" sz="2000" dirty="0"/>
                    </a:p>
                  </a:txBody>
                  <a:tcPr marL="101099" marR="101099" marT="50549" marB="50549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Unit 2</a:t>
                      </a:r>
                      <a:endParaRPr lang="en-DE" sz="2000" dirty="0"/>
                    </a:p>
                  </a:txBody>
                  <a:tcPr marL="101099" marR="101099" marT="50549" marB="50549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492264"/>
                  </a:ext>
                </a:extLst>
              </a:tr>
              <a:tr h="66217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/>
                        <a:t>More senior employees – Age 50+ (8% ) </a:t>
                      </a:r>
                      <a:endParaRPr lang="en-DE" sz="2000" dirty="0"/>
                    </a:p>
                  </a:txBody>
                  <a:tcPr marL="101099" marR="101099" marT="50549" marB="50549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Less Senior employees – Age 50+ (1% )</a:t>
                      </a:r>
                      <a:endParaRPr lang="en-DE" sz="2000" dirty="0"/>
                    </a:p>
                  </a:txBody>
                  <a:tcPr marL="101099" marR="101099" marT="50549" marB="50549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2657594"/>
                  </a:ext>
                </a:extLst>
              </a:tr>
              <a:tr h="393728">
                <a:tc>
                  <a:txBody>
                    <a:bodyPr/>
                    <a:lstStyle/>
                    <a:p>
                      <a:r>
                        <a:rPr lang="en-US" sz="2000"/>
                        <a:t>Less promotion in FY ( 16% ) </a:t>
                      </a:r>
                      <a:endParaRPr lang="en-DE" sz="2000" dirty="0"/>
                    </a:p>
                  </a:txBody>
                  <a:tcPr marL="101099" marR="101099" marT="50549" marB="50549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More promotion in FY ( 31% )</a:t>
                      </a:r>
                    </a:p>
                  </a:txBody>
                  <a:tcPr marL="101099" marR="101099" marT="50549" marB="50549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38787328"/>
                  </a:ext>
                </a:extLst>
              </a:tr>
              <a:tr h="662179">
                <a:tc>
                  <a:txBody>
                    <a:bodyPr/>
                    <a:lstStyle/>
                    <a:p>
                      <a:r>
                        <a:rPr lang="en-US" sz="2000"/>
                        <a:t>Less involuntary exits ( 21% )</a:t>
                      </a:r>
                      <a:endParaRPr lang="en-DE" sz="2000" dirty="0"/>
                    </a:p>
                  </a:txBody>
                  <a:tcPr marL="101099" marR="101099" marT="50549" marB="50549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More involuntary exits ( 69% )</a:t>
                      </a:r>
                      <a:endParaRPr lang="en-DE" sz="2000"/>
                    </a:p>
                  </a:txBody>
                  <a:tcPr marL="101099" marR="101099" marT="50549" marB="50549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7385519"/>
                  </a:ext>
                </a:extLst>
              </a:tr>
              <a:tr h="1199080">
                <a:tc>
                  <a:txBody>
                    <a:bodyPr/>
                    <a:lstStyle/>
                    <a:p>
                      <a:r>
                        <a:rPr lang="en-US" sz="2000"/>
                        <a:t>Less high qualified employees MBA , PhD, JD ( 21.5%)</a:t>
                      </a:r>
                      <a:endParaRPr lang="en-DE" sz="2000" dirty="0"/>
                    </a:p>
                  </a:txBody>
                  <a:tcPr marL="101099" marR="101099" marT="50549" marB="50549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More high qualified employees MBA , PhD, JD (32%)</a:t>
                      </a:r>
                      <a:endParaRPr lang="en-DE" sz="2000" dirty="0"/>
                    </a:p>
                    <a:p>
                      <a:endParaRPr lang="en-DE" sz="2000" dirty="0"/>
                    </a:p>
                  </a:txBody>
                  <a:tcPr marL="101099" marR="101099" marT="50549" marB="50549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1729"/>
                  </a:ext>
                </a:extLst>
              </a:tr>
              <a:tr h="930630">
                <a:tc>
                  <a:txBody>
                    <a:bodyPr/>
                    <a:lstStyle/>
                    <a:p>
                      <a:r>
                        <a:rPr lang="en-US" sz="2000"/>
                        <a:t>Senior at Career level 6 = 13% </a:t>
                      </a:r>
                      <a:endParaRPr lang="en-DE" sz="2000"/>
                    </a:p>
                  </a:txBody>
                  <a:tcPr marL="101099" marR="101099" marT="50549" marB="50549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Senior at Career level 6 = 4.5% </a:t>
                      </a:r>
                      <a:endParaRPr lang="en-DE" sz="2000" dirty="0"/>
                    </a:p>
                    <a:p>
                      <a:endParaRPr lang="en-DE" sz="2000" dirty="0"/>
                    </a:p>
                  </a:txBody>
                  <a:tcPr marL="101099" marR="101099" marT="50549" marB="50549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3297207"/>
                  </a:ext>
                </a:extLst>
              </a:tr>
              <a:tr h="662179">
                <a:tc>
                  <a:txBody>
                    <a:bodyPr/>
                    <a:lstStyle/>
                    <a:p>
                      <a:r>
                        <a:rPr lang="en-US" sz="2000" dirty="0"/>
                        <a:t>30% have completed more than 10 years of service </a:t>
                      </a:r>
                      <a:endParaRPr lang="en-DE" sz="2000" dirty="0"/>
                    </a:p>
                  </a:txBody>
                  <a:tcPr marL="101099" marR="101099" marT="50549" marB="50549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18% have completed more than 10 years of service</a:t>
                      </a:r>
                      <a:endParaRPr lang="en-DE" sz="2000" dirty="0"/>
                    </a:p>
                  </a:txBody>
                  <a:tcPr marL="101099" marR="101099" marT="50549" marB="50549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1489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291086-4C7C-DB52-73A0-7B5DF62EC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24987"/>
              </p:ext>
            </p:extLst>
          </p:nvPr>
        </p:nvGraphicFramePr>
        <p:xfrm>
          <a:off x="4492487" y="896692"/>
          <a:ext cx="7225748" cy="5146299"/>
        </p:xfrm>
        <a:graphic>
          <a:graphicData uri="http://schemas.openxmlformats.org/drawingml/2006/table">
            <a:tbl>
              <a:tblPr/>
              <a:tblGrid>
                <a:gridCol w="7225748">
                  <a:extLst>
                    <a:ext uri="{9D8B030D-6E8A-4147-A177-3AD203B41FA5}">
                      <a16:colId xmlns:a16="http://schemas.microsoft.com/office/drawing/2014/main" val="1854546800"/>
                    </a:ext>
                  </a:extLst>
                </a:gridCol>
              </a:tblGrid>
              <a:tr h="5146299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lnL w="3175" cmpd="sng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361537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8910BE-4AC9-CFF3-7FFC-5F91C649EAC3}"/>
              </a:ext>
            </a:extLst>
          </p:cNvPr>
          <p:cNvCxnSpPr>
            <a:cxnSpLocks/>
          </p:cNvCxnSpPr>
          <p:nvPr/>
        </p:nvCxnSpPr>
        <p:spPr>
          <a:xfrm>
            <a:off x="8105361" y="1311965"/>
            <a:ext cx="0" cy="472108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589F-0B41-0D6C-F99B-0D29796A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30" y="76211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Insights : Career level</a:t>
            </a:r>
            <a:endParaRPr lang="en-DE" sz="40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08527-F7F0-81DC-6F29-3D8FF8D3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F69632-F076-4365-8EF4-D45C984373D1}" type="slidenum">
              <a:rPr lang="en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D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9647DF-BB4B-FFF7-DE41-165CC69B93AB}"/>
              </a:ext>
            </a:extLst>
          </p:cNvPr>
          <p:cNvSpPr/>
          <p:nvPr/>
        </p:nvSpPr>
        <p:spPr>
          <a:xfrm>
            <a:off x="4462305" y="3385282"/>
            <a:ext cx="3408764" cy="1892194"/>
          </a:xfrm>
          <a:prstGeom prst="rect">
            <a:avLst/>
          </a:prstGeom>
          <a:ln>
            <a:solidFill>
              <a:srgbClr val="E1B9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In Unit 1, there are more employees at the highest career level compared to Unit 2.</a:t>
            </a:r>
            <a:endParaRPr lang="en-DE" sz="16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ACA06-4203-2180-19D2-C3A82AFDA3E8}"/>
              </a:ext>
            </a:extLst>
          </p:cNvPr>
          <p:cNvSpPr/>
          <p:nvPr/>
        </p:nvSpPr>
        <p:spPr>
          <a:xfrm>
            <a:off x="8365006" y="3385281"/>
            <a:ext cx="3408764" cy="1892195"/>
          </a:xfrm>
          <a:prstGeom prst="rect">
            <a:avLst/>
          </a:prstGeom>
          <a:ln>
            <a:solidFill>
              <a:srgbClr val="E1B9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chemeClr val="bg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In Unit 1, 28% of workforce are at career levels 5 &amp; 6, compared to 16% in Unit 2. In Unit 1, the workforce is well distributed throughout all levels, but in Unit 2, 34% of the employees are just starting their careers</a:t>
            </a:r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AE3CD-13B3-3B06-0538-096A10C63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26" y="420316"/>
            <a:ext cx="6010977" cy="27978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EE47FB-38FB-6FE6-2173-C4520392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784" y="1669977"/>
            <a:ext cx="899238" cy="147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617DD0-4CE8-CA2A-DD64-8F44EF021D54}"/>
              </a:ext>
            </a:extLst>
          </p:cNvPr>
          <p:cNvSpPr txBox="1"/>
          <p:nvPr/>
        </p:nvSpPr>
        <p:spPr>
          <a:xfrm>
            <a:off x="4462305" y="5479104"/>
            <a:ext cx="7311465" cy="1154162"/>
          </a:xfrm>
          <a:prstGeom prst="rect">
            <a:avLst/>
          </a:prstGeom>
          <a:solidFill>
            <a:srgbClr val="E1B9FA"/>
          </a:solidFill>
          <a:ln>
            <a:solidFill>
              <a:srgbClr val="E1B9F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Key takeaways: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Unit 1 exhibits a greater concentration of workers at the highest points of their careers, whereas Unit 2 primarily comprises workers at the beginning of their careers.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D81909-4E37-DA3C-7A41-046FF52CFC3E}"/>
              </a:ext>
            </a:extLst>
          </p:cNvPr>
          <p:cNvCxnSpPr>
            <a:cxnSpLocks/>
          </p:cNvCxnSpPr>
          <p:nvPr/>
        </p:nvCxnSpPr>
        <p:spPr>
          <a:xfrm>
            <a:off x="4132059" y="5806196"/>
            <a:ext cx="78777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1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589F-0B41-0D6C-F99B-0D29796A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30" y="76211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Insights : Promotion</a:t>
            </a:r>
            <a:endParaRPr lang="en-DE" sz="40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08527-F7F0-81DC-6F29-3D8FF8D3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F69632-F076-4365-8EF4-D45C984373D1}" type="slidenum">
              <a:rPr lang="en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D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9647DF-BB4B-FFF7-DE41-165CC69B93AB}"/>
              </a:ext>
            </a:extLst>
          </p:cNvPr>
          <p:cNvSpPr/>
          <p:nvPr/>
        </p:nvSpPr>
        <p:spPr>
          <a:xfrm>
            <a:off x="4456056" y="3381441"/>
            <a:ext cx="3408764" cy="1892194"/>
          </a:xfrm>
          <a:prstGeom prst="rect">
            <a:avLst/>
          </a:prstGeom>
          <a:ln>
            <a:solidFill>
              <a:srgbClr val="E1B9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/>
              <a:t>Unit 1 has 965 (19%) promotions  in FY whereas its almost double for Unit 2, 667 (35%) for active employees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ACA06-4203-2180-19D2-C3A82AFDA3E8}"/>
              </a:ext>
            </a:extLst>
          </p:cNvPr>
          <p:cNvSpPr/>
          <p:nvPr/>
        </p:nvSpPr>
        <p:spPr>
          <a:xfrm>
            <a:off x="8365006" y="3385281"/>
            <a:ext cx="3408764" cy="1892195"/>
          </a:xfrm>
          <a:prstGeom prst="rect">
            <a:avLst/>
          </a:prstGeom>
          <a:ln>
            <a:solidFill>
              <a:srgbClr val="E1B9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/>
              <a:t>In Unit 1, a higher percentage (6%) of early-career employees receive promotions, while in Unit 2, mid-career employees see a higher promotion rate (18%)</a:t>
            </a:r>
            <a:endParaRPr lang="en-DE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17DD0-4CE8-CA2A-DD64-8F44EF021D54}"/>
              </a:ext>
            </a:extLst>
          </p:cNvPr>
          <p:cNvSpPr txBox="1"/>
          <p:nvPr/>
        </p:nvSpPr>
        <p:spPr>
          <a:xfrm>
            <a:off x="4462305" y="5479104"/>
            <a:ext cx="7311465" cy="907941"/>
          </a:xfrm>
          <a:prstGeom prst="rect">
            <a:avLst/>
          </a:prstGeom>
          <a:solidFill>
            <a:srgbClr val="E1B9FA"/>
          </a:solidFill>
          <a:ln>
            <a:solidFill>
              <a:srgbClr val="E1B9F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Key takeaways: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Unit 1 early career employees obtain promotions while mid level employees receive promotions in unit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D81909-4E37-DA3C-7A41-046FF52CFC3E}"/>
              </a:ext>
            </a:extLst>
          </p:cNvPr>
          <p:cNvCxnSpPr>
            <a:cxnSpLocks/>
          </p:cNvCxnSpPr>
          <p:nvPr/>
        </p:nvCxnSpPr>
        <p:spPr>
          <a:xfrm>
            <a:off x="4132059" y="5806196"/>
            <a:ext cx="78777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A86E786-3F52-2FFD-CE37-9240DA5B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73" y="227219"/>
            <a:ext cx="5946647" cy="3001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1A6FC-9429-6D1B-AC09-C8216A4CD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479" y="2116914"/>
            <a:ext cx="978159" cy="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2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589F-0B41-0D6C-F99B-0D29796A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30" y="76211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Insights : Hiring &amp; Termination</a:t>
            </a:r>
            <a:endParaRPr lang="en-DE" sz="40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251FA-BADB-FFA1-E353-56D0E1B7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593" y="897499"/>
            <a:ext cx="4567783" cy="20212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08527-F7F0-81DC-6F29-3D8FF8D3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F69632-F076-4365-8EF4-D45C984373D1}" type="slidenum">
              <a:rPr lang="en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D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120CA-9BD1-1143-28AE-497221F6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83" y="3567913"/>
            <a:ext cx="4567783" cy="2159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91408B-3D67-A243-23C8-EB3BE7CF5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406" y="2253163"/>
            <a:ext cx="777307" cy="6172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2D9A2B-AE47-AB9E-A75F-264A578C5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3623" y="5359066"/>
            <a:ext cx="929721" cy="6629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9647DF-BB4B-FFF7-DE41-165CC69B93AB}"/>
              </a:ext>
            </a:extLst>
          </p:cNvPr>
          <p:cNvSpPr/>
          <p:nvPr/>
        </p:nvSpPr>
        <p:spPr>
          <a:xfrm>
            <a:off x="4342235" y="732174"/>
            <a:ext cx="3096560" cy="1022341"/>
          </a:xfrm>
          <a:prstGeom prst="rect">
            <a:avLst/>
          </a:prstGeom>
          <a:ln>
            <a:solidFill>
              <a:srgbClr val="E1B9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In FY, Unit 1 hired 585 employees (9%), while Unit 2 hired 727 employees (27%).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ACA06-4203-2180-19D2-C3A82AFDA3E8}"/>
              </a:ext>
            </a:extLst>
          </p:cNvPr>
          <p:cNvSpPr/>
          <p:nvPr/>
        </p:nvSpPr>
        <p:spPr>
          <a:xfrm>
            <a:off x="4342234" y="2136779"/>
            <a:ext cx="3096559" cy="832738"/>
          </a:xfrm>
          <a:prstGeom prst="rect">
            <a:avLst/>
          </a:prstGeom>
          <a:ln>
            <a:solidFill>
              <a:srgbClr val="E1B9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Out of 585 hires in Unit 1, over 80% are at entry-level positions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91CD20-9CE2-FB67-916C-734FC4F16DCB}"/>
              </a:ext>
            </a:extLst>
          </p:cNvPr>
          <p:cNvSpPr/>
          <p:nvPr/>
        </p:nvSpPr>
        <p:spPr>
          <a:xfrm>
            <a:off x="4342234" y="3348184"/>
            <a:ext cx="3096559" cy="866081"/>
          </a:xfrm>
          <a:prstGeom prst="rect">
            <a:avLst/>
          </a:prstGeom>
          <a:ln>
            <a:solidFill>
              <a:srgbClr val="E1B9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Unit 1, termination : 6%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Unit 2, termination : 20%</a:t>
            </a:r>
            <a:endParaRPr lang="en-DE" sz="16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08571F-0ED1-97DE-8D9D-80D69F939C1E}"/>
              </a:ext>
            </a:extLst>
          </p:cNvPr>
          <p:cNvSpPr/>
          <p:nvPr/>
        </p:nvSpPr>
        <p:spPr>
          <a:xfrm>
            <a:off x="4342235" y="5588464"/>
            <a:ext cx="3096558" cy="1059142"/>
          </a:xfrm>
          <a:prstGeom prst="rect">
            <a:avLst/>
          </a:prstGeom>
          <a:ln>
            <a:solidFill>
              <a:srgbClr val="E1B9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In Unit 1, the annual turnover rate is low at 6%, while Unit 2 high turnover of 34%</a:t>
            </a:r>
            <a:endParaRPr lang="en-DE" sz="1600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604529-E2BB-34B0-70C2-DD9BFF76FBF5}"/>
              </a:ext>
            </a:extLst>
          </p:cNvPr>
          <p:cNvSpPr/>
          <p:nvPr/>
        </p:nvSpPr>
        <p:spPr>
          <a:xfrm>
            <a:off x="4342234" y="4481080"/>
            <a:ext cx="3077592" cy="832738"/>
          </a:xfrm>
          <a:prstGeom prst="rect">
            <a:avLst/>
          </a:prstGeom>
          <a:ln>
            <a:solidFill>
              <a:srgbClr val="E1B9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In Unit 2, 70% involuntary exits, all with ratings below target</a:t>
            </a:r>
            <a:endParaRPr lang="en-DE" sz="1600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696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589F-0B41-0D6C-F99B-0D29796A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70" y="586855"/>
            <a:ext cx="3368218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Insights : Age &amp; Qualification</a:t>
            </a:r>
            <a:endParaRPr lang="en-DE" sz="40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08527-F7F0-81DC-6F29-3D8FF8D3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F69632-F076-4365-8EF4-D45C984373D1}" type="slidenum">
              <a:rPr lang="en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D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34BF1-F870-9E12-4576-01293C6F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78" y="666580"/>
            <a:ext cx="4788327" cy="2212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446D6D-4C64-F6E2-03C4-657DD23D1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022" y="2236758"/>
            <a:ext cx="1224407" cy="10364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C13D79-A21A-DC39-C2F8-C2DEEBEB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8" y="3710629"/>
            <a:ext cx="4750157" cy="1520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81F56B-F97D-786E-0417-9AC46665F4A3}"/>
              </a:ext>
            </a:extLst>
          </p:cNvPr>
          <p:cNvSpPr txBox="1"/>
          <p:nvPr/>
        </p:nvSpPr>
        <p:spPr>
          <a:xfrm>
            <a:off x="4392208" y="5347663"/>
            <a:ext cx="7462757" cy="1246495"/>
          </a:xfrm>
          <a:prstGeom prst="rect">
            <a:avLst/>
          </a:prstGeom>
          <a:solidFill>
            <a:srgbClr val="E1B9FA"/>
          </a:solidFill>
          <a:ln>
            <a:solidFill>
              <a:srgbClr val="E1B9F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Key takeaways: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Unit 1 has a higher proportion of seniors, but Unit 2 is dominated by a younger workforce.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Millennials make up a significant majority in Unit 2, while Unit 1 has a more balanced distribution of generations.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Unit 2 boasts a higher percentage of highly qualified individuals with advanced degrees.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E4CA15-9070-00E1-5993-7A88DE6D2329}"/>
              </a:ext>
            </a:extLst>
          </p:cNvPr>
          <p:cNvCxnSpPr>
            <a:cxnSpLocks/>
          </p:cNvCxnSpPr>
          <p:nvPr/>
        </p:nvCxnSpPr>
        <p:spPr>
          <a:xfrm>
            <a:off x="4118807" y="5647170"/>
            <a:ext cx="78777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DB0979-51D6-86D8-5C0E-EDE5634AC198}"/>
              </a:ext>
            </a:extLst>
          </p:cNvPr>
          <p:cNvSpPr txBox="1"/>
          <p:nvPr/>
        </p:nvSpPr>
        <p:spPr>
          <a:xfrm>
            <a:off x="7981122" y="62865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Unit 1</a:t>
            </a:r>
            <a:endParaRPr lang="en-DE" sz="14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3ED8CE-78F8-29C1-80E4-2DC129F986CA}"/>
              </a:ext>
            </a:extLst>
          </p:cNvPr>
          <p:cNvSpPr txBox="1"/>
          <p:nvPr/>
        </p:nvSpPr>
        <p:spPr>
          <a:xfrm>
            <a:off x="10677013" y="582844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Unit 2</a:t>
            </a:r>
            <a:endParaRPr lang="en-DE" sz="1400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352A8F-2A73-1152-8AE6-B39C8BC8A81C}"/>
              </a:ext>
            </a:extLst>
          </p:cNvPr>
          <p:cNvSpPr txBox="1"/>
          <p:nvPr/>
        </p:nvSpPr>
        <p:spPr>
          <a:xfrm>
            <a:off x="8057668" y="342666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Unit 1</a:t>
            </a:r>
            <a:endParaRPr lang="en-DE" sz="14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7E9012-732F-B606-1AE4-555A182AE26B}"/>
              </a:ext>
            </a:extLst>
          </p:cNvPr>
          <p:cNvSpPr txBox="1"/>
          <p:nvPr/>
        </p:nvSpPr>
        <p:spPr>
          <a:xfrm>
            <a:off x="10717695" y="339498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Unit 2</a:t>
            </a:r>
            <a:endParaRPr lang="en-DE" sz="1400" dirty="0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9BD707-7851-70C8-8CCE-8E8947D9B2E8}"/>
              </a:ext>
            </a:extLst>
          </p:cNvPr>
          <p:cNvSpPr/>
          <p:nvPr/>
        </p:nvSpPr>
        <p:spPr>
          <a:xfrm>
            <a:off x="4476920" y="841599"/>
            <a:ext cx="2929004" cy="832738"/>
          </a:xfrm>
          <a:prstGeom prst="rect">
            <a:avLst/>
          </a:prstGeom>
          <a:ln>
            <a:solidFill>
              <a:srgbClr val="E1B9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endParaRPr lang="en-US" sz="1600" dirty="0"/>
          </a:p>
          <a:p>
            <a:pPr>
              <a:buClr>
                <a:schemeClr val="bg1"/>
              </a:buClr>
            </a:pPr>
            <a:r>
              <a:rPr lang="en-US" sz="1600" dirty="0"/>
              <a:t>Unit 1: 8% seniors, 43% young</a:t>
            </a:r>
          </a:p>
          <a:p>
            <a:pPr>
              <a:buClr>
                <a:schemeClr val="bg1"/>
              </a:buClr>
            </a:pPr>
            <a:r>
              <a:rPr lang="en-US" sz="1600" dirty="0"/>
              <a:t>Unit 2: 1% seniors, 65% young</a:t>
            </a:r>
          </a:p>
          <a:p>
            <a:pPr algn="ctr"/>
            <a:endParaRPr lang="en-D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7A9949-ACD5-1A29-243A-3532FB19457C}"/>
              </a:ext>
            </a:extLst>
          </p:cNvPr>
          <p:cNvSpPr/>
          <p:nvPr/>
        </p:nvSpPr>
        <p:spPr>
          <a:xfrm>
            <a:off x="4463142" y="2212679"/>
            <a:ext cx="2929004" cy="1089579"/>
          </a:xfrm>
          <a:prstGeom prst="rect">
            <a:avLst/>
          </a:prstGeom>
          <a:ln>
            <a:solidFill>
              <a:srgbClr val="E1B9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sz="1600" dirty="0"/>
              <a:t>Unit 1: Nearly 30% ‘baby boomers’ and ‘generation X’</a:t>
            </a:r>
          </a:p>
          <a:p>
            <a:pPr>
              <a:buClr>
                <a:schemeClr val="bg1"/>
              </a:buClr>
            </a:pPr>
            <a:r>
              <a:rPr lang="en-US" sz="1600" dirty="0"/>
              <a:t>Unit 2: 88% Millennials</a:t>
            </a:r>
            <a:endParaRPr lang="en-D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6055AB-A714-0F7D-9BB3-00A04911A219}"/>
              </a:ext>
            </a:extLst>
          </p:cNvPr>
          <p:cNvSpPr/>
          <p:nvPr/>
        </p:nvSpPr>
        <p:spPr>
          <a:xfrm>
            <a:off x="4448752" y="3749098"/>
            <a:ext cx="2929004" cy="1089579"/>
          </a:xfrm>
          <a:prstGeom prst="rect">
            <a:avLst/>
          </a:prstGeom>
          <a:ln>
            <a:solidFill>
              <a:srgbClr val="E1B9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sz="1600" dirty="0"/>
              <a:t>Unit 1: % of PhD , JD &amp; MBA combined is 21% </a:t>
            </a:r>
          </a:p>
          <a:p>
            <a:pPr>
              <a:buClr>
                <a:schemeClr val="bg1"/>
              </a:buClr>
            </a:pPr>
            <a:r>
              <a:rPr lang="en-US" sz="1600" dirty="0"/>
              <a:t>Unit 2:  32% </a:t>
            </a:r>
          </a:p>
        </p:txBody>
      </p:sp>
    </p:spTree>
    <p:extLst>
      <p:ext uri="{BB962C8B-B14F-4D97-AF65-F5344CB8AC3E}">
        <p14:creationId xmlns:p14="http://schemas.microsoft.com/office/powerpoint/2010/main" val="340696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2589F-0B41-0D6C-F99B-0D29796A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70" y="586855"/>
            <a:ext cx="3368218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Insights : Tenure &amp; Period in job</a:t>
            </a:r>
            <a:endParaRPr lang="en-DE" sz="40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08527-F7F0-81DC-6F29-3D8FF8D3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F69632-F076-4365-8EF4-D45C984373D1}" type="slidenum">
              <a:rPr lang="en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D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D64E1-5572-3090-5DA8-3EF673317580}"/>
              </a:ext>
            </a:extLst>
          </p:cNvPr>
          <p:cNvSpPr txBox="1"/>
          <p:nvPr/>
        </p:nvSpPr>
        <p:spPr>
          <a:xfrm>
            <a:off x="4597584" y="5022625"/>
            <a:ext cx="6535918" cy="1374735"/>
          </a:xfrm>
          <a:prstGeom prst="rect">
            <a:avLst/>
          </a:prstGeom>
          <a:solidFill>
            <a:srgbClr val="E1B9FA"/>
          </a:solidFill>
          <a:ln>
            <a:solidFill>
              <a:srgbClr val="E1B9F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Summary</a:t>
            </a:r>
          </a:p>
          <a:p>
            <a:pPr algn="just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</a:rPr>
              <a:t>Unit 1 reflects a seasoned and diverse workforce, showcasing loyalty and commitment over the years. In contrast, Unit 2 is characterized by a newer workforce, primarily in the early stages of their careers, with a strong emphasis on higher education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8F3E95A-9ED9-F9C2-E170-45B8A6AA1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10306"/>
              </p:ext>
            </p:extLst>
          </p:nvPr>
        </p:nvGraphicFramePr>
        <p:xfrm>
          <a:off x="4603111" y="1048272"/>
          <a:ext cx="653591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959">
                  <a:extLst>
                    <a:ext uri="{9D8B030D-6E8A-4147-A177-3AD203B41FA5}">
                      <a16:colId xmlns:a16="http://schemas.microsoft.com/office/drawing/2014/main" val="954072808"/>
                    </a:ext>
                  </a:extLst>
                </a:gridCol>
                <a:gridCol w="3267959">
                  <a:extLst>
                    <a:ext uri="{9D8B030D-6E8A-4147-A177-3AD203B41FA5}">
                      <a16:colId xmlns:a16="http://schemas.microsoft.com/office/drawing/2014/main" val="3384669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Unit 1</a:t>
                      </a:r>
                      <a:endParaRPr lang="en-D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Unit 2</a:t>
                      </a:r>
                      <a:endParaRPr lang="en-DE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42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3.5% of employees have served for over 30 years</a:t>
                      </a:r>
                      <a:endParaRPr lang="en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0.1% have service tenure of over 30 years</a:t>
                      </a:r>
                      <a:endParaRPr lang="en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84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27% have service tenure of over 10-20 years</a:t>
                      </a:r>
                      <a:endParaRPr lang="en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 have a service tenure of 10-20 years</a:t>
                      </a:r>
                      <a:endParaRPr lang="en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389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9% have a tenure of less than a year</a:t>
                      </a:r>
                      <a:endParaRPr lang="en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22% have a tenure of less than a year</a:t>
                      </a:r>
                      <a:endParaRPr lang="en-D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225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Majority fall in the 5-10 years bucket</a:t>
                      </a:r>
                      <a:endParaRPr lang="en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Majority fall in the 1-5 years bucket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8079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57F04F-61E0-3921-A924-81BC5F3F2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60200"/>
              </p:ext>
            </p:extLst>
          </p:nvPr>
        </p:nvGraphicFramePr>
        <p:xfrm>
          <a:off x="4606216" y="1032854"/>
          <a:ext cx="6527286" cy="3007299"/>
        </p:xfrm>
        <a:graphic>
          <a:graphicData uri="http://schemas.openxmlformats.org/drawingml/2006/table">
            <a:tbl>
              <a:tblPr/>
              <a:tblGrid>
                <a:gridCol w="6527286">
                  <a:extLst>
                    <a:ext uri="{9D8B030D-6E8A-4147-A177-3AD203B41FA5}">
                      <a16:colId xmlns:a16="http://schemas.microsoft.com/office/drawing/2014/main" val="665391234"/>
                    </a:ext>
                  </a:extLst>
                </a:gridCol>
              </a:tblGrid>
              <a:tr h="3007299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lnL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961499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9F07AB-300C-F24A-D566-5D1FCD198E4B}"/>
              </a:ext>
            </a:extLst>
          </p:cNvPr>
          <p:cNvCxnSpPr>
            <a:cxnSpLocks/>
          </p:cNvCxnSpPr>
          <p:nvPr/>
        </p:nvCxnSpPr>
        <p:spPr>
          <a:xfrm>
            <a:off x="4366727" y="5327782"/>
            <a:ext cx="7025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F6456A-F4F7-4FE7-5D4E-F64E6CE81D57}"/>
              </a:ext>
            </a:extLst>
          </p:cNvPr>
          <p:cNvCxnSpPr>
            <a:cxnSpLocks/>
          </p:cNvCxnSpPr>
          <p:nvPr/>
        </p:nvCxnSpPr>
        <p:spPr>
          <a:xfrm>
            <a:off x="7819055" y="1455576"/>
            <a:ext cx="0" cy="251877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A26F0-17E2-077A-AC38-CAD4E869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issues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69181-D200-D913-8D40-2F0137DA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DF69632-F076-4365-8EF4-D45C984373D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D6AD97-D417-D161-DE16-EC43A86C3FB6}"/>
              </a:ext>
            </a:extLst>
          </p:cNvPr>
          <p:cNvCxnSpPr>
            <a:cxnSpLocks/>
          </p:cNvCxnSpPr>
          <p:nvPr/>
        </p:nvCxnSpPr>
        <p:spPr>
          <a:xfrm>
            <a:off x="8028609" y="1484784"/>
            <a:ext cx="0" cy="4320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D7420A-56BC-BEC4-5D76-42A4FB7FE306}"/>
              </a:ext>
            </a:extLst>
          </p:cNvPr>
          <p:cNvCxnSpPr>
            <a:cxnSpLocks/>
          </p:cNvCxnSpPr>
          <p:nvPr/>
        </p:nvCxnSpPr>
        <p:spPr>
          <a:xfrm>
            <a:off x="5355771" y="3573624"/>
            <a:ext cx="538376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usiness Growth with solid fill">
            <a:extLst>
              <a:ext uri="{FF2B5EF4-FFF2-40B4-BE49-F238E27FC236}">
                <a16:creationId xmlns:a16="http://schemas.microsoft.com/office/drawing/2014/main" id="{A888C452-8B44-490C-B2CD-A5FB607E5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6564" y="872412"/>
            <a:ext cx="914400" cy="914400"/>
          </a:xfrm>
          <a:prstGeom prst="rect">
            <a:avLst/>
          </a:prstGeom>
        </p:spPr>
      </p:pic>
      <p:pic>
        <p:nvPicPr>
          <p:cNvPr id="24" name="Graphic 23" descr="Subtitles with solid fill">
            <a:extLst>
              <a:ext uri="{FF2B5EF4-FFF2-40B4-BE49-F238E27FC236}">
                <a16:creationId xmlns:a16="http://schemas.microsoft.com/office/drawing/2014/main" id="{08F99716-E710-2F1B-39E8-6C9839E80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6564" y="3754727"/>
            <a:ext cx="914400" cy="914400"/>
          </a:xfrm>
          <a:prstGeom prst="rect">
            <a:avLst/>
          </a:prstGeom>
        </p:spPr>
      </p:pic>
      <p:pic>
        <p:nvPicPr>
          <p:cNvPr id="26" name="Graphic 25" descr="Classroom with solid fill">
            <a:extLst>
              <a:ext uri="{FF2B5EF4-FFF2-40B4-BE49-F238E27FC236}">
                <a16:creationId xmlns:a16="http://schemas.microsoft.com/office/drawing/2014/main" id="{5224656A-F8B1-7927-49B9-B9D31929E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3947" y="872412"/>
            <a:ext cx="914400" cy="914400"/>
          </a:xfrm>
          <a:prstGeom prst="rect">
            <a:avLst/>
          </a:prstGeom>
        </p:spPr>
      </p:pic>
      <p:pic>
        <p:nvPicPr>
          <p:cNvPr id="28" name="Graphic 27" descr="Cheers with solid fill">
            <a:extLst>
              <a:ext uri="{FF2B5EF4-FFF2-40B4-BE49-F238E27FC236}">
                <a16:creationId xmlns:a16="http://schemas.microsoft.com/office/drawing/2014/main" id="{46EC299E-2700-F62A-5AAB-1DBD3D6B4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3947" y="376486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CFFE9D1-8854-4F68-C30A-8ECE83A7A708}"/>
              </a:ext>
            </a:extLst>
          </p:cNvPr>
          <p:cNvSpPr txBox="1"/>
          <p:nvPr/>
        </p:nvSpPr>
        <p:spPr>
          <a:xfrm>
            <a:off x="4322621" y="1950998"/>
            <a:ext cx="3678343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9F00FF"/>
                </a:solidFill>
              </a:rPr>
              <a:t>Employee uncertainty &amp; resistance </a:t>
            </a:r>
          </a:p>
          <a:p>
            <a:r>
              <a:rPr lang="en-US" sz="1600" dirty="0"/>
              <a:t>Senior employees are more resistant to change, especially if they are accustomed to traditional methods &amp; processes</a:t>
            </a:r>
            <a:endParaRPr lang="en-DE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90488F-2710-603D-72F4-9178FB85D8B6}"/>
              </a:ext>
            </a:extLst>
          </p:cNvPr>
          <p:cNvSpPr txBox="1"/>
          <p:nvPr/>
        </p:nvSpPr>
        <p:spPr>
          <a:xfrm>
            <a:off x="8081408" y="1887063"/>
            <a:ext cx="3810722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ctr">
              <a:spcAft>
                <a:spcPts val="600"/>
              </a:spcAft>
            </a:pPr>
            <a:r>
              <a:rPr lang="en-US" sz="1600" dirty="0">
                <a:solidFill>
                  <a:srgbClr val="9F00FF"/>
                </a:solidFill>
              </a:rPr>
              <a:t>Talent Retention &amp; high attrition</a:t>
            </a:r>
          </a:p>
          <a:p>
            <a:pPr marL="114300" algn="l"/>
            <a:r>
              <a:rPr lang="en-US" sz="1600" dirty="0"/>
              <a:t>Inexperienced employees expect quick career advancement. Unmet expectations may cause dissatisfaction and high turnover. Retaining talent requires ample growth 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E9B98C-C9DE-901E-9FDF-BA550463C281}"/>
              </a:ext>
            </a:extLst>
          </p:cNvPr>
          <p:cNvSpPr txBox="1"/>
          <p:nvPr/>
        </p:nvSpPr>
        <p:spPr>
          <a:xfrm>
            <a:off x="4322621" y="4732149"/>
            <a:ext cx="3678343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9F00FF"/>
                </a:solidFill>
              </a:rPr>
              <a:t>Cultural misalignment</a:t>
            </a:r>
          </a:p>
          <a:p>
            <a:r>
              <a:rPr lang="en-US" sz="1600" dirty="0"/>
              <a:t>Older employees value loyalty, stability, and a strong work ethic, while younger employees prioritize flexibility, work-life balance, and purpose. These differing values can lead to conflicts</a:t>
            </a:r>
            <a:endParaRPr lang="en-DE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2A579C-63FC-79A2-14B2-B142C78F470E}"/>
              </a:ext>
            </a:extLst>
          </p:cNvPr>
          <p:cNvSpPr txBox="1"/>
          <p:nvPr/>
        </p:nvSpPr>
        <p:spPr>
          <a:xfrm>
            <a:off x="8213787" y="4679265"/>
            <a:ext cx="3678343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ctr">
              <a:spcAft>
                <a:spcPts val="600"/>
              </a:spcAft>
            </a:pPr>
            <a:r>
              <a:rPr lang="en-US" sz="1600" dirty="0">
                <a:solidFill>
                  <a:srgbClr val="9F00FF"/>
                </a:solidFill>
              </a:rPr>
              <a:t>Communication</a:t>
            </a:r>
            <a:r>
              <a:rPr lang="en-US" sz="1600" b="1" dirty="0">
                <a:solidFill>
                  <a:srgbClr val="9F00FF"/>
                </a:solidFill>
              </a:rPr>
              <a:t> </a:t>
            </a:r>
          </a:p>
          <a:p>
            <a:pPr marL="114300" algn="l"/>
            <a:r>
              <a:rPr lang="en-US" sz="1600" dirty="0"/>
              <a:t>Effective teamwork requires bridging the communication gap between younger employees favoring digital methods and older employees preferring traditional forms.</a:t>
            </a:r>
          </a:p>
        </p:txBody>
      </p:sp>
    </p:spTree>
    <p:extLst>
      <p:ext uri="{BB962C8B-B14F-4D97-AF65-F5344CB8AC3E}">
        <p14:creationId xmlns:p14="http://schemas.microsoft.com/office/powerpoint/2010/main" val="250790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1093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Söhne</vt:lpstr>
      <vt:lpstr>Office Theme</vt:lpstr>
      <vt:lpstr>Talent &amp; Organization case study</vt:lpstr>
      <vt:lpstr>Business Objective</vt:lpstr>
      <vt:lpstr>Key data overview</vt:lpstr>
      <vt:lpstr>Insights : Career level</vt:lpstr>
      <vt:lpstr>Insights : Promotion</vt:lpstr>
      <vt:lpstr>Insights : Hiring &amp; Termination</vt:lpstr>
      <vt:lpstr>Insights : Age &amp; Qualification</vt:lpstr>
      <vt:lpstr>Insights : Tenure &amp; Period in job</vt:lpstr>
      <vt:lpstr>Key issues</vt:lpstr>
      <vt:lpstr>Recommendations</vt:lpstr>
      <vt:lpstr>Recommendations (Contd.)</vt:lpstr>
      <vt:lpstr>Conclusion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Gaurav Shinde</dc:creator>
  <cp:lastModifiedBy>Gaurav Shinde</cp:lastModifiedBy>
  <cp:revision>40</cp:revision>
  <dcterms:created xsi:type="dcterms:W3CDTF">2024-01-19T04:10:17Z</dcterms:created>
  <dcterms:modified xsi:type="dcterms:W3CDTF">2024-02-07T17:19:43Z</dcterms:modified>
</cp:coreProperties>
</file>