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63" r:id="rId6"/>
    <p:sldId id="262" r:id="rId7"/>
    <p:sldId id="265" r:id="rId8"/>
    <p:sldId id="266" r:id="rId9"/>
    <p:sldId id="261" r:id="rId10"/>
    <p:sldId id="268" r:id="rId11"/>
    <p:sldId id="269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5" d="100"/>
          <a:sy n="35" d="100"/>
        </p:scale>
        <p:origin x="186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12A-020B-4CFB-AAC8-5841C129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0754-931B-4B41-835D-62FFB3635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27AC-7625-4FD3-A48C-C5515696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EEE8-9D41-48A5-802C-2AFDEB63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7F6D-4E0C-49AA-A577-86F7C43A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E1A9-E64E-4AEF-A4A3-E059B36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7C79C-495C-4F0C-9027-6B44134B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F9C6-3C20-4E8C-8C75-20049747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3034-17EB-4010-BF9D-E3E4569E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6D46-454E-46A2-9963-98838763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EE483-EDD0-442F-BE91-D0EDA429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F053-05EA-4108-8D49-3BE0D06E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EBC6-79BD-4AF5-B066-D0EB92D0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AD26-188F-413C-8E33-C990F3DB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681D-5712-428E-A9BB-1F2CA77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12A-020B-4CFB-AAC8-5841C129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0754-931B-4B41-835D-62FFB3635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27AC-7625-4FD3-A48C-C5515696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EEE8-9D41-48A5-802C-2AFDEB63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7F6D-4E0C-49AA-A577-86F7C43A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0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18CF-BADD-4720-A361-299C4D77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81900" cy="76835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995C-A0AD-43B4-90C5-4E551D32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7581900" cy="4814888"/>
          </a:xfrm>
        </p:spPr>
        <p:txBody>
          <a:bodyPr/>
          <a:lstStyle>
            <a:lvl1pPr>
              <a:defRPr sz="2600"/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D60A-98F2-4FE5-AA89-085BEEA6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502E-C665-4B27-B2DD-F28DFC94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1D9B-D690-42CA-84E2-151A2AE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C3C1-D3F1-420A-B5C2-2158A97B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C809-26A0-4370-9227-495BA789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5C25-DEAE-4EA2-BE23-3911DAC4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4AC9-4086-49D7-A48C-DE35FDA6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B93F-1D60-470D-B508-46CF45C9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04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C3F-AFD3-42A1-805D-5C160DF2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6086-EDA6-48E1-A5BC-7CE33666B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E311-6A18-4B05-8F81-8612AB89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6104-7855-4D78-801D-3F060DE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FF0F3-B44E-45D9-83D0-607D967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0AF3-FB50-471A-8B70-CC1BADC8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FA6C-85F0-409D-B53E-ADB4D529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5ADC-E3C1-450C-B643-3DE1D5E1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F7CF4-1713-43AF-B9D5-4F1D180BC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16C9E-B799-45D8-8E18-436D095C5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79F2-225F-418D-85A4-97005EEC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6927-BE6F-4F0F-99A0-1BB6065E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E2E6D-8171-46C8-9D1C-F4A23BF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889E5-6879-4F7E-9783-D1403B02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DD1D-7612-46B6-B6FF-7CC1F65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713E5-2F53-482C-87E2-E79842AA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9FB94-6C4B-4D95-9178-1D8C4AB6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16D78-A54C-4645-85A5-02B32E5B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6588B-395B-46B6-B207-2F84901F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C3806-7973-4E22-A589-2A40EC11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1085F-77D2-4930-B259-B582FD7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F0A2-4D28-4C02-ADDB-1F6065D6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92BA-9165-4EC6-9E23-50855097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F5543-33D2-4BA1-8622-C88F22FC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AE15-F467-4290-9039-5CD0AAD3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3100-52FA-430F-9F96-C90F11E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A021A-6535-41F1-83A2-A2E086E2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18CF-BADD-4720-A361-299C4D77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81900" cy="76835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995C-A0AD-43B4-90C5-4E551D32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7581900" cy="4814888"/>
          </a:xfrm>
        </p:spPr>
        <p:txBody>
          <a:bodyPr/>
          <a:lstStyle>
            <a:lvl1pPr>
              <a:defRPr sz="2600"/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D60A-98F2-4FE5-AA89-085BEEA6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502E-C665-4B27-B2DD-F28DFC94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1D9B-D690-42CA-84E2-151A2AE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2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F52A-6B39-445A-8D95-43A430F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74302-0AB8-4CB0-A88A-D56265A7C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3960-F280-4C4D-A60E-D406870F3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1724-EF20-4150-9692-9ACB76EC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4DBB-336B-42FF-8E21-E9B476F1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4331-C838-491C-BCCD-E48F9167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0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E1A9-E64E-4AEF-A4A3-E059B36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7C79C-495C-4F0C-9027-6B44134B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F9C6-3C20-4E8C-8C75-20049747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3034-17EB-4010-BF9D-E3E4569E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6D46-454E-46A2-9963-98838763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4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EE483-EDD0-442F-BE91-D0EDA429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F053-05EA-4108-8D49-3BE0D06E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EBC6-79BD-4AF5-B066-D0EB92D0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AD26-188F-413C-8E33-C990F3DB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681D-5712-428E-A9BB-1F2CA77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C3C1-D3F1-420A-B5C2-2158A97B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C809-26A0-4370-9227-495BA789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5C25-DEAE-4EA2-BE23-3911DAC4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4AC9-4086-49D7-A48C-DE35FDA6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B93F-1D60-470D-B508-46CF45C9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C3F-AFD3-42A1-805D-5C160DF2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6086-EDA6-48E1-A5BC-7CE33666B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E311-6A18-4B05-8F81-8612AB89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6104-7855-4D78-801D-3F060DE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FF0F3-B44E-45D9-83D0-607D967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0AF3-FB50-471A-8B70-CC1BADC8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FA6C-85F0-409D-B53E-ADB4D529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5ADC-E3C1-450C-B643-3DE1D5E1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F7CF4-1713-43AF-B9D5-4F1D180BC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16C9E-B799-45D8-8E18-436D095C5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79F2-225F-418D-85A4-97005EEC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6927-BE6F-4F0F-99A0-1BB6065E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E2E6D-8171-46C8-9D1C-F4A23BF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889E5-6879-4F7E-9783-D1403B02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DD1D-7612-46B6-B6FF-7CC1F65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713E5-2F53-482C-87E2-E79842AA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9FB94-6C4B-4D95-9178-1D8C4AB6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16D78-A54C-4645-85A5-02B32E5B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6588B-395B-46B6-B207-2F84901F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C3806-7973-4E22-A589-2A40EC11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1085F-77D2-4930-B259-B582FD7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F0A2-4D28-4C02-ADDB-1F6065D6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92BA-9165-4EC6-9E23-50855097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F5543-33D2-4BA1-8622-C88F22FC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AE15-F467-4290-9039-5CD0AAD3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3100-52FA-430F-9F96-C90F11E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A021A-6535-41F1-83A2-A2E086E2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F52A-6B39-445A-8D95-43A430F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74302-0AB8-4CB0-A88A-D56265A7C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3960-F280-4C4D-A60E-D406870F3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1724-EF20-4150-9692-9ACB76EC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4DBB-336B-42FF-8E21-E9B476F1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4331-C838-491C-BCCD-E48F9167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B6FD-0A57-4253-8F2B-1692623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5882-223C-4650-824F-3163010A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201C-7383-44D6-BC07-9F465BB75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E41D-94EF-4D43-A3BB-940CC8372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FB40-677A-47CD-82F2-F2B63CE8A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5F9C8-940D-40AA-B443-244FCAB84D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5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55712" t="-1786" r="26930" b="-298"/>
          <a:stretch/>
        </p:blipFill>
        <p:spPr>
          <a:xfrm>
            <a:off x="8496300" y="-128281"/>
            <a:ext cx="2057400" cy="6986281"/>
          </a:xfrm>
          <a:prstGeom prst="rect">
            <a:avLst/>
          </a:prstGeom>
        </p:spPr>
      </p:pic>
      <p:pic>
        <p:nvPicPr>
          <p:cNvPr id="1026" name="Picture 2" descr="Fijan01">
            <a:extLst>
              <a:ext uri="{FF2B5EF4-FFF2-40B4-BE49-F238E27FC236}">
                <a16:creationId xmlns:a16="http://schemas.microsoft.com/office/drawing/2014/main" id="{1CEE5ECA-EFD6-43F5-B56F-D4418BE6C6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alphaModFix amt="3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248" t="-127" r="-1" b="127"/>
          <a:stretch/>
        </p:blipFill>
        <p:spPr bwMode="auto">
          <a:xfrm>
            <a:off x="10553700" y="0"/>
            <a:ext cx="1638300" cy="68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6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B6FD-0A57-4253-8F2B-1692623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5882-223C-4650-824F-3163010A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201C-7383-44D6-BC07-9F465BB75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B6C7-1E18-40E2-ADC5-6BE943993671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E41D-94EF-4D43-A3BB-940CC8372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FB40-677A-47CD-82F2-F2B63CE8A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C62D-9023-4192-89C1-BF90507381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5F9C8-940D-40AA-B443-244FCAB84D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5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55712" t="-1786" r="26930" b="-298"/>
          <a:stretch/>
        </p:blipFill>
        <p:spPr>
          <a:xfrm>
            <a:off x="8496300" y="-128281"/>
            <a:ext cx="2057400" cy="6986281"/>
          </a:xfrm>
          <a:prstGeom prst="rect">
            <a:avLst/>
          </a:prstGeom>
        </p:spPr>
      </p:pic>
      <p:pic>
        <p:nvPicPr>
          <p:cNvPr id="1026" name="Picture 2" descr="Fijan01">
            <a:extLst>
              <a:ext uri="{FF2B5EF4-FFF2-40B4-BE49-F238E27FC236}">
                <a16:creationId xmlns:a16="http://schemas.microsoft.com/office/drawing/2014/main" id="{1CEE5ECA-EFD6-43F5-B56F-D4418BE6C6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alphaModFix amt="3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248" t="-127" r="-1" b="127"/>
          <a:stretch/>
        </p:blipFill>
        <p:spPr bwMode="auto">
          <a:xfrm>
            <a:off x="10553700" y="0"/>
            <a:ext cx="1638300" cy="68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3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FCC5-1779-4E3E-8460-A5F72F87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6875"/>
            <a:ext cx="6705600" cy="1208406"/>
          </a:xfrm>
          <a:solidFill>
            <a:schemeClr val="bg1"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200" b="1" dirty="0">
                <a:solidFill>
                  <a:srgbClr val="002060"/>
                </a:solidFill>
              </a:rPr>
              <a:t>Location for NYC’s </a:t>
            </a:r>
            <a:br>
              <a:rPr lang="en-US" sz="4200" b="1" dirty="0">
                <a:solidFill>
                  <a:srgbClr val="002060"/>
                </a:solidFill>
              </a:rPr>
            </a:br>
            <a:r>
              <a:rPr lang="en-US" sz="4200" b="1" dirty="0">
                <a:solidFill>
                  <a:srgbClr val="002060"/>
                </a:solidFill>
              </a:rPr>
              <a:t>First Coffee Outlet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D4F8D-5816-4DEA-9704-4EE1AE9C3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3250"/>
            <a:ext cx="6705600" cy="1066800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Presentation</a:t>
            </a:r>
          </a:p>
          <a:p>
            <a:r>
              <a:rPr lang="en-US" sz="2800" b="1" dirty="0"/>
              <a:t>XYZ Consultancy Company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681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BC08-C814-433B-8CF2-59BAB8D1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C028-3355-4E6A-9F36-15163202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Moderate positive correlation between the number of ethnic Southeast Asian restaurant and number of coffee outlets in a neighbourhood.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636F9-D76C-483B-AF9C-E13115B1B4AE}"/>
              </a:ext>
            </a:extLst>
          </p:cNvPr>
          <p:cNvSpPr txBox="1"/>
          <p:nvPr/>
        </p:nvSpPr>
        <p:spPr>
          <a:xfrm>
            <a:off x="1108710" y="2725317"/>
            <a:ext cx="64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E0298-6367-462B-A932-4F29CC3E1C4B}"/>
              </a:ext>
            </a:extLst>
          </p:cNvPr>
          <p:cNvPicPr/>
          <p:nvPr/>
        </p:nvPicPr>
        <p:blipFill rotWithShape="1">
          <a:blip r:embed="rId2"/>
          <a:srcRect l="12581" t="31393" r="11003" b="45782"/>
          <a:stretch/>
        </p:blipFill>
        <p:spPr bwMode="auto">
          <a:xfrm>
            <a:off x="1108710" y="3598304"/>
            <a:ext cx="6980174" cy="1719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76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BC08-C814-433B-8CF2-59BAB8D1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C028-3355-4E6A-9F36-15163202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211"/>
            <a:ext cx="7581900" cy="4814888"/>
          </a:xfrm>
        </p:spPr>
        <p:txBody>
          <a:bodyPr/>
          <a:lstStyle/>
          <a:p>
            <a:r>
              <a:rPr lang="en-US" sz="2400" dirty="0"/>
              <a:t>Three major clusters identified :</a:t>
            </a:r>
          </a:p>
          <a:p>
            <a:pPr lvl="1"/>
            <a:r>
              <a:rPr lang="en-US" sz="2000" dirty="0"/>
              <a:t>(1) low concentration of restaurants (of all sort) and coffee outlets</a:t>
            </a:r>
          </a:p>
          <a:p>
            <a:pPr lvl="1"/>
            <a:r>
              <a:rPr lang="en-US" sz="2000" dirty="0"/>
              <a:t>(2) high concentrations of restaurant and coffee outlets</a:t>
            </a:r>
          </a:p>
          <a:p>
            <a:pPr lvl="1"/>
            <a:r>
              <a:rPr lang="en-US" sz="2000" dirty="0"/>
              <a:t>(3) moderate concentration of restaurants (include SEA) and coffee outlets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0AE71-6EE8-4ABE-B43A-C68ED43CA62C}"/>
              </a:ext>
            </a:extLst>
          </p:cNvPr>
          <p:cNvPicPr/>
          <p:nvPr/>
        </p:nvPicPr>
        <p:blipFill rotWithShape="1">
          <a:blip r:embed="rId2"/>
          <a:srcRect l="19805" t="20454" r="9823" b="10831"/>
          <a:stretch/>
        </p:blipFill>
        <p:spPr bwMode="auto">
          <a:xfrm>
            <a:off x="1547622" y="3285617"/>
            <a:ext cx="5805805" cy="3188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3C44B-B215-4FDB-A596-A6075F9A03C5}"/>
              </a:ext>
            </a:extLst>
          </p:cNvPr>
          <p:cNvSpPr txBox="1"/>
          <p:nvPr/>
        </p:nvSpPr>
        <p:spPr>
          <a:xfrm>
            <a:off x="36576" y="6125329"/>
            <a:ext cx="84201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Kensington Market/Chinatown/Grange Park as the location for the NYC at the center where most of Cluster 2 is located i.e. downtown Toronto.</a:t>
            </a:r>
          </a:p>
        </p:txBody>
      </p:sp>
    </p:spTree>
    <p:extLst>
      <p:ext uri="{BB962C8B-B14F-4D97-AF65-F5344CB8AC3E}">
        <p14:creationId xmlns:p14="http://schemas.microsoft.com/office/powerpoint/2010/main" val="39082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25E-C45B-4B5E-85DA-7087646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489-AF15-4250-820A-2DCF6E9D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5" y="1168399"/>
            <a:ext cx="7581900" cy="5324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Recommends that the neighbourhood of Kensington Market/Chinatown/Grange Park as the location for the NYC outlet</a:t>
            </a:r>
          </a:p>
          <a:p>
            <a:pPr lvl="1"/>
            <a:r>
              <a:rPr lang="en-US" dirty="0"/>
              <a:t>Center of a cluster of neighbourhoods with relatively high concentration of restaurants (including SEA restaurants) and coffee outlets</a:t>
            </a:r>
          </a:p>
          <a:p>
            <a:pPr lvl="1"/>
            <a:r>
              <a:rPr lang="en-US" dirty="0"/>
              <a:t>Most advantageous in facilitating access to and exposure to the NYC outlet by potential customers. </a:t>
            </a:r>
          </a:p>
          <a:p>
            <a:r>
              <a:rPr lang="en-US" dirty="0"/>
              <a:t>Further study the assumption that Southeast Asians like to go for coffee after meals and the relevance of this assumption to ethnic Southeast Asians consumers in the Canadian market</a:t>
            </a:r>
          </a:p>
          <a:p>
            <a:pPr lvl="1"/>
            <a:r>
              <a:rPr lang="en-US" dirty="0"/>
              <a:t>Moderate positive correlation between the number of Southeast Asian restaurants and coffee outlets in the neighbourhoods in Toronto. </a:t>
            </a:r>
          </a:p>
          <a:p>
            <a:pPr lvl="1"/>
            <a:r>
              <a:rPr lang="en-US" dirty="0"/>
              <a:t>More data needed for more robust modelling to ascertain strength of relations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2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25E-C45B-4B5E-85DA-7087646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489-AF15-4250-820A-2DCF6E9D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5" y="1168399"/>
            <a:ext cx="7581900" cy="5324475"/>
          </a:xfrm>
        </p:spPr>
        <p:txBody>
          <a:bodyPr>
            <a:normAutofit/>
          </a:bodyPr>
          <a:lstStyle/>
          <a:p>
            <a:r>
              <a:rPr lang="en-US" dirty="0"/>
              <a:t>Recommends NYC to:</a:t>
            </a:r>
          </a:p>
          <a:p>
            <a:pPr lvl="1"/>
            <a:r>
              <a:rPr lang="en-US" dirty="0"/>
              <a:t>locate its first outlet in the neighbourhood of Kensington Market/Chinatown/Grange Park;</a:t>
            </a:r>
          </a:p>
          <a:p>
            <a:pPr lvl="1"/>
            <a:r>
              <a:rPr lang="en-US" dirty="0"/>
              <a:t>Undertake a deeper study on the behaviors and characteristics of its key targeted customer segments in the Canadian market. </a:t>
            </a:r>
          </a:p>
          <a:p>
            <a:r>
              <a:rPr lang="en-US" dirty="0"/>
              <a:t>Follow on works that the company could undertake on behalf of NYC to better optimize its product and service offerings in its first NYC outlet in Toronto</a:t>
            </a:r>
          </a:p>
          <a:p>
            <a:pPr lvl="1"/>
            <a:r>
              <a:rPr lang="en-US" dirty="0"/>
              <a:t>Finer differentiation of its target customer segments in the Canadian market</a:t>
            </a:r>
          </a:p>
          <a:p>
            <a:pPr lvl="1"/>
            <a:r>
              <a:rPr lang="en-US" dirty="0"/>
              <a:t>Analysis of the spending and consumption habits of its targeted 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15669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1345-8D15-423C-8765-A068C6E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AC4F-E092-428A-B60E-E4BCFF1C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Nanyang Coffee Company (NYC) is a major supplier of the processed coffee beans used in the </a:t>
            </a:r>
            <a:r>
              <a:rPr lang="en-US" i="1" dirty="0"/>
              <a:t>Nanyang </a:t>
            </a:r>
            <a:r>
              <a:rPr lang="en-US" dirty="0"/>
              <a:t>style of coffee popularly drank by the people of Southeast Asia. </a:t>
            </a:r>
          </a:p>
          <a:p>
            <a:r>
              <a:rPr lang="en-US" dirty="0"/>
              <a:t>NYC is keen to expand to North America</a:t>
            </a:r>
          </a:p>
          <a:p>
            <a:pPr lvl="1"/>
            <a:r>
              <a:rPr lang="en-US" dirty="0"/>
              <a:t>Identified Canada as a promising country for its maiden entry into the North American market</a:t>
            </a:r>
          </a:p>
          <a:p>
            <a:r>
              <a:rPr lang="en-US" dirty="0"/>
              <a:t>NYC plan to set up specialty coffee retail outlet offering a range of roasted coffee products and take-away drinks. </a:t>
            </a:r>
          </a:p>
          <a:p>
            <a:pPr lvl="1"/>
            <a:r>
              <a:rPr lang="en-US" dirty="0"/>
              <a:t>Earmarked the city of Toronto as its first city in Canada to expand </a:t>
            </a:r>
          </a:p>
          <a:p>
            <a:pPr lvl="1"/>
            <a:r>
              <a:rPr lang="en-US" dirty="0"/>
              <a:t>Toronto largest Southeast Asian population in Canada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25E-C45B-4B5E-85DA-7087646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489-AF15-4250-820A-2DCF6E9D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4"/>
            <a:ext cx="7581900" cy="5324475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Goal</a:t>
            </a:r>
            <a:r>
              <a:rPr lang="en-US" dirty="0"/>
              <a:t> is to maximize the awareness and penetration of the </a:t>
            </a:r>
            <a:r>
              <a:rPr lang="en-US" i="1" dirty="0"/>
              <a:t>Nanyang </a:t>
            </a:r>
            <a:r>
              <a:rPr lang="en-US" dirty="0"/>
              <a:t>coffee among the coffee drinking consumers, measures in terms of sales of this first outlet. </a:t>
            </a:r>
          </a:p>
          <a:p>
            <a:r>
              <a:rPr lang="en-US" u="sng" dirty="0"/>
              <a:t>Objective</a:t>
            </a:r>
            <a:r>
              <a:rPr lang="en-US" dirty="0"/>
              <a:t> of the study is to identify the neighborhood in Toronto to locate this first NYC outlet </a:t>
            </a:r>
          </a:p>
          <a:p>
            <a:pPr lvl="1"/>
            <a:r>
              <a:rPr lang="en-US" dirty="0"/>
              <a:t>Outlet should best maximize the awareness and sales of the Nanyang coffee among the targeted customer</a:t>
            </a:r>
          </a:p>
          <a:p>
            <a:r>
              <a:rPr lang="en-US" dirty="0"/>
              <a:t>Key assumptions </a:t>
            </a:r>
          </a:p>
          <a:p>
            <a:pPr lvl="1"/>
            <a:r>
              <a:rPr lang="en-US" dirty="0"/>
              <a:t>Identify neighborhood based on relatively high concentration of coffee shops and cafes, and (2) ethnic Southeast Asian restaurants</a:t>
            </a:r>
          </a:p>
          <a:p>
            <a:pPr lvl="1"/>
            <a:r>
              <a:rPr lang="en-US" dirty="0"/>
              <a:t>indicative of a population of ethnic Southeast Asian customers who drinks coffee. </a:t>
            </a:r>
          </a:p>
          <a:p>
            <a:pPr lvl="1"/>
            <a:r>
              <a:rPr lang="en-US" dirty="0"/>
              <a:t>Based on NYC’s understanding of customers in home region i.e. Southeast Asians often patronize coffee outlets to drink coffee and socialized as a post dinner activity</a:t>
            </a:r>
          </a:p>
        </p:txBody>
      </p:sp>
    </p:spTree>
    <p:extLst>
      <p:ext uri="{BB962C8B-B14F-4D97-AF65-F5344CB8AC3E}">
        <p14:creationId xmlns:p14="http://schemas.microsoft.com/office/powerpoint/2010/main" val="1340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25E-C45B-4B5E-85DA-7087646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489-AF15-4250-820A-2DCF6E9D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5" y="1168399"/>
            <a:ext cx="7581900" cy="5324475"/>
          </a:xfrm>
        </p:spPr>
        <p:txBody>
          <a:bodyPr>
            <a:normAutofit/>
          </a:bodyPr>
          <a:lstStyle/>
          <a:p>
            <a:r>
              <a:rPr lang="en-US" u="sng" dirty="0"/>
              <a:t>Geographical Data</a:t>
            </a:r>
            <a:r>
              <a:rPr lang="en-US" dirty="0"/>
              <a:t>: Comprises (1) postal codes of boroughs in Toronto, (2) boroughs and associated neighborhoods in Toronto and (3) latitudes and longitudes of the neighborhood</a:t>
            </a:r>
          </a:p>
          <a:p>
            <a:pPr lvl="1"/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US" dirty="0"/>
              <a:t>. </a:t>
            </a:r>
          </a:p>
          <a:p>
            <a:pPr lvl="1"/>
            <a:r>
              <a:rPr lang="en-US" u="sng" dirty="0">
                <a:hlinkClick r:id="rId3"/>
              </a:rPr>
              <a:t>http://cocl.us/Geospatial_data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0919-B146-4899-9243-2A6E73C8C886}"/>
              </a:ext>
            </a:extLst>
          </p:cNvPr>
          <p:cNvPicPr/>
          <p:nvPr/>
        </p:nvPicPr>
        <p:blipFill rotWithShape="1">
          <a:blip r:embed="rId4"/>
          <a:srcRect l="20473" t="21405" r="33222" b="58649"/>
          <a:stretch/>
        </p:blipFill>
        <p:spPr bwMode="auto">
          <a:xfrm>
            <a:off x="791705" y="4339525"/>
            <a:ext cx="7466158" cy="2308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11BC7-36F1-4960-A808-CC4BA54DF953}"/>
              </a:ext>
            </a:extLst>
          </p:cNvPr>
          <p:cNvSpPr txBox="1"/>
          <p:nvPr/>
        </p:nvSpPr>
        <p:spPr>
          <a:xfrm>
            <a:off x="1123950" y="3848100"/>
            <a:ext cx="64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Geographical Data Sample</a:t>
            </a:r>
          </a:p>
        </p:txBody>
      </p:sp>
    </p:spTree>
    <p:extLst>
      <p:ext uri="{BB962C8B-B14F-4D97-AF65-F5344CB8AC3E}">
        <p14:creationId xmlns:p14="http://schemas.microsoft.com/office/powerpoint/2010/main" val="263299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25E-C45B-4B5E-85DA-7087646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489-AF15-4250-820A-2DCF6E9D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5" y="1168399"/>
            <a:ext cx="7581900" cy="5324475"/>
          </a:xfrm>
        </p:spPr>
        <p:txBody>
          <a:bodyPr>
            <a:normAutofit/>
          </a:bodyPr>
          <a:lstStyle/>
          <a:p>
            <a:r>
              <a:rPr lang="en-US" u="sng" dirty="0"/>
              <a:t>Venue Data</a:t>
            </a:r>
            <a:r>
              <a:rPr lang="en-US" dirty="0"/>
              <a:t>: Data on restaurants, ethnic Southeast Asian (SEA) restaurants and coffee outlet in each neighbourhood obtained from Foursquare.</a:t>
            </a:r>
          </a:p>
          <a:p>
            <a:r>
              <a:rPr lang="en-US" dirty="0"/>
              <a:t>Venue data integrated with geographical data as master data for subsequent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11BC7-36F1-4960-A808-CC4BA54DF953}"/>
              </a:ext>
            </a:extLst>
          </p:cNvPr>
          <p:cNvSpPr txBox="1"/>
          <p:nvPr/>
        </p:nvSpPr>
        <p:spPr>
          <a:xfrm>
            <a:off x="1123950" y="3390900"/>
            <a:ext cx="64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Geographical Data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DB94A-9643-4648-9143-B519F91BD73A}"/>
              </a:ext>
            </a:extLst>
          </p:cNvPr>
          <p:cNvPicPr/>
          <p:nvPr/>
        </p:nvPicPr>
        <p:blipFill rotWithShape="1">
          <a:blip r:embed="rId2"/>
          <a:srcRect l="20739" t="14745" r="12087" b="26237"/>
          <a:stretch/>
        </p:blipFill>
        <p:spPr bwMode="auto">
          <a:xfrm>
            <a:off x="872490" y="3903106"/>
            <a:ext cx="6998970" cy="2954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858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25E-C45B-4B5E-85DA-7087646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489-AF15-4250-820A-2DCF6E9D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5" y="1168399"/>
            <a:ext cx="7581900" cy="532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Wrangling</a:t>
            </a:r>
          </a:p>
          <a:p>
            <a:r>
              <a:rPr lang="en-US" sz="2200" dirty="0"/>
              <a:t>Extract the different type of restaurants i.e. 62 different types</a:t>
            </a:r>
          </a:p>
          <a:p>
            <a:r>
              <a:rPr lang="en-US" sz="2200" dirty="0"/>
              <a:t>Extract the different type of SEA restaurants i.e. (1) Thai, (2) Vietnamese, (3) Indonesian, (4) Malay and (5) Filipino</a:t>
            </a:r>
          </a:p>
          <a:p>
            <a:r>
              <a:rPr lang="en-US" sz="2200" dirty="0"/>
              <a:t>Extract the coffee outlets </a:t>
            </a:r>
          </a:p>
          <a:p>
            <a:r>
              <a:rPr lang="en-US" sz="2200" dirty="0"/>
              <a:t>Sum the above for each neighborhood</a:t>
            </a:r>
          </a:p>
          <a:p>
            <a:r>
              <a:rPr lang="en-US" sz="2200" dirty="0"/>
              <a:t>Clean and combine into data frame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11BC7-36F1-4960-A808-CC4BA54DF953}"/>
              </a:ext>
            </a:extLst>
          </p:cNvPr>
          <p:cNvSpPr txBox="1"/>
          <p:nvPr/>
        </p:nvSpPr>
        <p:spPr>
          <a:xfrm>
            <a:off x="1017270" y="4053733"/>
            <a:ext cx="64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90B02-D611-40DF-A75B-AF0BE4845CA8}"/>
              </a:ext>
            </a:extLst>
          </p:cNvPr>
          <p:cNvPicPr/>
          <p:nvPr/>
        </p:nvPicPr>
        <p:blipFill rotWithShape="1">
          <a:blip r:embed="rId2"/>
          <a:srcRect l="19264" t="21170" r="31232" b="47085"/>
          <a:stretch/>
        </p:blipFill>
        <p:spPr bwMode="auto">
          <a:xfrm>
            <a:off x="1029721" y="4594759"/>
            <a:ext cx="7032716" cy="20620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42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25E-C45B-4B5E-85DA-7087646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489-AF15-4250-820A-2DCF6E9D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5" y="1168399"/>
            <a:ext cx="7581900" cy="5324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Analysis</a:t>
            </a:r>
          </a:p>
          <a:p>
            <a:r>
              <a:rPr lang="en-US" dirty="0"/>
              <a:t>Basic statistics using the ‘describe’ method in panda</a:t>
            </a:r>
          </a:p>
          <a:p>
            <a:r>
              <a:rPr lang="en-US" dirty="0"/>
              <a:t>Identify the neighbourhoods with highest number of SEA restaurants and coffee outlets</a:t>
            </a:r>
          </a:p>
          <a:p>
            <a:r>
              <a:rPr lang="en-US" dirty="0"/>
              <a:t>Understand correlation between number of restaurants, number of SEA restaurants and number of coffee outlets in each neighbourhood</a:t>
            </a:r>
          </a:p>
          <a:p>
            <a:r>
              <a:rPr lang="en-US" dirty="0"/>
              <a:t>K-Means Cluster the neighbourhoods based on number of restaurants, number of SEA restaurants and number of coffee outlets in each neighbourhood to identify patterns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Visualisation</a:t>
            </a:r>
          </a:p>
          <a:p>
            <a:r>
              <a:rPr lang="en-US" dirty="0"/>
              <a:t>Visualise location of selected neighbourhoods to refine location</a:t>
            </a:r>
          </a:p>
          <a:p>
            <a:r>
              <a:rPr lang="en-US" dirty="0"/>
              <a:t>Visualise distributions of clusters of neighbourhoods to identify patterns and enhance location of NYC outlet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BC08-C814-433B-8CF2-59BAB8D1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C028-3355-4E6A-9F36-15163202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‘nlargest’ method indicate the optimal neighbourhoods to site the NYC outlet could be </a:t>
            </a:r>
          </a:p>
          <a:p>
            <a:pPr lvl="1"/>
            <a:r>
              <a:rPr lang="en-US" sz="2000" dirty="0"/>
              <a:t>High Park/The Junction South</a:t>
            </a:r>
          </a:p>
          <a:p>
            <a:pPr lvl="1"/>
            <a:r>
              <a:rPr lang="en-US" sz="2000" dirty="0"/>
              <a:t>Studio District</a:t>
            </a:r>
          </a:p>
          <a:p>
            <a:pPr lvl="1"/>
            <a:r>
              <a:rPr lang="en-US" sz="2000" dirty="0"/>
              <a:t>Kensington Market/Chinatown/Grange Park</a:t>
            </a:r>
          </a:p>
          <a:p>
            <a:pPr lvl="1"/>
            <a:r>
              <a:rPr lang="en-US" sz="2000" dirty="0"/>
              <a:t>Summerhill West/Rathnelly/South Hill/Forest Hill SE/Deer Park.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F1D75-0E64-41F1-93FF-470FD70AD64C}"/>
              </a:ext>
            </a:extLst>
          </p:cNvPr>
          <p:cNvSpPr txBox="1"/>
          <p:nvPr/>
        </p:nvSpPr>
        <p:spPr>
          <a:xfrm>
            <a:off x="1072134" y="3584853"/>
            <a:ext cx="64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nlargest result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6F74F-42EF-4603-A81E-AEA9AF03391B}"/>
              </a:ext>
            </a:extLst>
          </p:cNvPr>
          <p:cNvPicPr/>
          <p:nvPr/>
        </p:nvPicPr>
        <p:blipFill rotWithShape="1">
          <a:blip r:embed="rId2"/>
          <a:srcRect l="19680" t="37577" r="11369" b="30548"/>
          <a:stretch/>
        </p:blipFill>
        <p:spPr bwMode="auto">
          <a:xfrm>
            <a:off x="1308354" y="4201476"/>
            <a:ext cx="6496050" cy="22913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58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BC08-C814-433B-8CF2-59BAB8D1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C028-3355-4E6A-9F36-15163202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Visualisation via Folium indicate the optimal neighbourhoods to site the NYC outlet could be Kensington Market/Chinatown/Grange Park</a:t>
            </a:r>
          </a:p>
          <a:p>
            <a:pPr lvl="1"/>
            <a:r>
              <a:rPr lang="en-US" sz="2200" dirty="0"/>
              <a:t>All (less Downsview) forms a cluster in downtown Toronto</a:t>
            </a:r>
          </a:p>
          <a:p>
            <a:pPr lvl="1"/>
            <a:r>
              <a:rPr lang="en-US" sz="2200" dirty="0"/>
              <a:t>Closest distance to the other neighbourhood in the cluster</a:t>
            </a:r>
          </a:p>
          <a:p>
            <a:r>
              <a:rPr lang="en-US" sz="2400" dirty="0"/>
              <a:t>Most meet the criteria in hypothesis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32EED38-25B1-4DE5-8C39-F96B75E9DB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36" y="3694176"/>
            <a:ext cx="6019800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6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936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Location for NYC’s  First Coffee Outlet in Toronto</vt:lpstr>
      <vt:lpstr>Introduction</vt:lpstr>
      <vt:lpstr>Goal and Objective</vt:lpstr>
      <vt:lpstr>Data (1/2)</vt:lpstr>
      <vt:lpstr>Data (2/2)</vt:lpstr>
      <vt:lpstr>Methodology (1/2)</vt:lpstr>
      <vt:lpstr>Methodology (1/2)</vt:lpstr>
      <vt:lpstr>Results (1/4)</vt:lpstr>
      <vt:lpstr>Results (2/4)</vt:lpstr>
      <vt:lpstr>Results (3/4)</vt:lpstr>
      <vt:lpstr>Results (4/4)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Lodestar Polaris</dc:creator>
  <cp:lastModifiedBy>Lodestar Polaris</cp:lastModifiedBy>
  <cp:revision>9</cp:revision>
  <dcterms:created xsi:type="dcterms:W3CDTF">2020-04-10T06:03:22Z</dcterms:created>
  <dcterms:modified xsi:type="dcterms:W3CDTF">2020-04-10T08:26:51Z</dcterms:modified>
</cp:coreProperties>
</file>