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ami" charset="1" panose="00000000000000000000"/>
      <p:regular r:id="rId16"/>
    </p:embeddedFont>
    <p:embeddedFont>
      <p:font typeface="Arimo" charset="1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525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616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10744200" y="0"/>
            <a:ext cx="7543800" cy="10287000"/>
          </a:xfrm>
          <a:custGeom>
            <a:avLst/>
            <a:gdLst/>
            <a:ahLst/>
            <a:cxnLst/>
            <a:rect r="r" b="b" t="t" l="l"/>
            <a:pathLst>
              <a:path h="10287000" w="7543800">
                <a:moveTo>
                  <a:pt x="0" y="0"/>
                </a:moveTo>
                <a:lnTo>
                  <a:pt x="7543800" y="0"/>
                </a:lnTo>
                <a:lnTo>
                  <a:pt x="7543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2238" y="2912120"/>
            <a:ext cx="9445526" cy="1905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Supermarket Sales Analysis &amp; Modeling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5137845"/>
            <a:ext cx="9445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Feature Selection, Hypothesis Testing, and Statistical Modeling.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910411"/>
            <a:ext cx="9445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Presented by: project200team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616">
                <a:alpha val="90196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725865" y="1681289"/>
            <a:ext cx="8836270" cy="6924423"/>
          </a:xfrm>
          <a:custGeom>
            <a:avLst/>
            <a:gdLst/>
            <a:ahLst/>
            <a:cxnLst/>
            <a:rect r="r" b="b" t="t" l="l"/>
            <a:pathLst>
              <a:path h="6924423" w="8836270">
                <a:moveTo>
                  <a:pt x="0" y="0"/>
                </a:moveTo>
                <a:lnTo>
                  <a:pt x="8836270" y="0"/>
                </a:lnTo>
                <a:lnTo>
                  <a:pt x="8836270" y="6924422"/>
                </a:lnTo>
                <a:lnTo>
                  <a:pt x="0" y="6924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15240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616">
                <a:alpha val="90196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163" y="895350"/>
            <a:ext cx="7088237" cy="101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Dataset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47406"/>
            <a:ext cx="3544044" cy="915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Source &amp; Records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163" y="6168063"/>
            <a:ext cx="4972645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Kaggle's Supermarket Sales Dataset contains approximately 1,000 transaction records.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66160" y="4647406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Key Features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15541" y="6168063"/>
            <a:ext cx="4972645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Important attributes include Product, Customer details, Sales, Profit, Date, and Region.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31562" y="4647406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Core Objective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31562" y="6168063"/>
            <a:ext cx="4972645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Our main goal is to understand and predict the various factors influencing profit generation.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21003" y="810312"/>
            <a:ext cx="8821118" cy="1104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38"/>
              </a:lnSpc>
              <a:spcBef>
                <a:spcPct val="0"/>
              </a:spcBef>
            </a:pPr>
            <a:r>
              <a:rPr lang="en-US" sz="2787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S</a:t>
            </a:r>
            <a:r>
              <a:rPr lang="en-US" sz="2787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upermarket_Dataset</a:t>
            </a:r>
          </a:p>
          <a:p>
            <a:pPr algn="r">
              <a:lnSpc>
                <a:spcPts val="4049"/>
              </a:lnSpc>
              <a:spcBef>
                <a:spcPct val="0"/>
              </a:spcBef>
            </a:pPr>
            <a:r>
              <a:rPr lang="en-US" sz="2487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                                 by WELLKILO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616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10744200" y="0"/>
            <a:ext cx="7543800" cy="10287000"/>
          </a:xfrm>
          <a:custGeom>
            <a:avLst/>
            <a:gdLst/>
            <a:ahLst/>
            <a:cxnLst/>
            <a:rect r="r" b="b" t="t" l="l"/>
            <a:pathLst>
              <a:path h="10287000" w="7543800">
                <a:moveTo>
                  <a:pt x="0" y="0"/>
                </a:moveTo>
                <a:lnTo>
                  <a:pt x="7543800" y="0"/>
                </a:lnTo>
                <a:lnTo>
                  <a:pt x="7543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47700"/>
            <a:ext cx="8224094" cy="9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187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Problem Statement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19906" y="2323727"/>
            <a:ext cx="603945" cy="603945"/>
            <a:chOff x="0" y="0"/>
            <a:chExt cx="805260" cy="8052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792607" cy="792607"/>
            </a:xfrm>
            <a:custGeom>
              <a:avLst/>
              <a:gdLst/>
              <a:ahLst/>
              <a:cxnLst/>
              <a:rect r="r" b="b" t="t" l="l"/>
              <a:pathLst>
                <a:path h="792607" w="792607">
                  <a:moveTo>
                    <a:pt x="0" y="147955"/>
                  </a:moveTo>
                  <a:cubicBezTo>
                    <a:pt x="0" y="66294"/>
                    <a:pt x="66294" y="0"/>
                    <a:pt x="147955" y="0"/>
                  </a:cubicBezTo>
                  <a:lnTo>
                    <a:pt x="644652" y="0"/>
                  </a:lnTo>
                  <a:cubicBezTo>
                    <a:pt x="726313" y="0"/>
                    <a:pt x="792607" y="66294"/>
                    <a:pt x="792607" y="147955"/>
                  </a:cubicBezTo>
                  <a:lnTo>
                    <a:pt x="792607" y="644652"/>
                  </a:lnTo>
                  <a:cubicBezTo>
                    <a:pt x="792607" y="726313"/>
                    <a:pt x="726313" y="792607"/>
                    <a:pt x="644652" y="792607"/>
                  </a:cubicBezTo>
                  <a:lnTo>
                    <a:pt x="147955" y="792607"/>
                  </a:lnTo>
                  <a:cubicBezTo>
                    <a:pt x="66294" y="792607"/>
                    <a:pt x="0" y="726313"/>
                    <a:pt x="0" y="644652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05307" cy="805307"/>
            </a:xfrm>
            <a:custGeom>
              <a:avLst/>
              <a:gdLst/>
              <a:ahLst/>
              <a:cxnLst/>
              <a:rect r="r" b="b" t="t" l="l"/>
              <a:pathLst>
                <a:path h="805307" w="805307">
                  <a:moveTo>
                    <a:pt x="0" y="154305"/>
                  </a:moveTo>
                  <a:cubicBezTo>
                    <a:pt x="0" y="69088"/>
                    <a:pt x="69088" y="0"/>
                    <a:pt x="154305" y="0"/>
                  </a:cubicBezTo>
                  <a:lnTo>
                    <a:pt x="651002" y="0"/>
                  </a:lnTo>
                  <a:lnTo>
                    <a:pt x="651002" y="6350"/>
                  </a:lnTo>
                  <a:lnTo>
                    <a:pt x="651002" y="0"/>
                  </a:lnTo>
                  <a:cubicBezTo>
                    <a:pt x="736219" y="0"/>
                    <a:pt x="805307" y="69088"/>
                    <a:pt x="805307" y="154305"/>
                  </a:cubicBezTo>
                  <a:lnTo>
                    <a:pt x="798957" y="154305"/>
                  </a:lnTo>
                  <a:lnTo>
                    <a:pt x="805307" y="154305"/>
                  </a:lnTo>
                  <a:lnTo>
                    <a:pt x="805307" y="651002"/>
                  </a:lnTo>
                  <a:lnTo>
                    <a:pt x="798957" y="651002"/>
                  </a:lnTo>
                  <a:lnTo>
                    <a:pt x="805307" y="651002"/>
                  </a:lnTo>
                  <a:cubicBezTo>
                    <a:pt x="805307" y="736219"/>
                    <a:pt x="736219" y="805307"/>
                    <a:pt x="651002" y="805307"/>
                  </a:cubicBezTo>
                  <a:lnTo>
                    <a:pt x="651002" y="798957"/>
                  </a:lnTo>
                  <a:lnTo>
                    <a:pt x="651002" y="805307"/>
                  </a:lnTo>
                  <a:lnTo>
                    <a:pt x="154305" y="805307"/>
                  </a:lnTo>
                  <a:lnTo>
                    <a:pt x="154305" y="798957"/>
                  </a:lnTo>
                  <a:lnTo>
                    <a:pt x="154305" y="805307"/>
                  </a:lnTo>
                  <a:cubicBezTo>
                    <a:pt x="69088" y="805307"/>
                    <a:pt x="0" y="736219"/>
                    <a:pt x="0" y="651002"/>
                  </a:cubicBezTo>
                  <a:lnTo>
                    <a:pt x="0" y="154305"/>
                  </a:lnTo>
                  <a:lnTo>
                    <a:pt x="6350" y="154305"/>
                  </a:lnTo>
                  <a:lnTo>
                    <a:pt x="0" y="154305"/>
                  </a:lnTo>
                  <a:moveTo>
                    <a:pt x="12700" y="154305"/>
                  </a:moveTo>
                  <a:lnTo>
                    <a:pt x="12700" y="651002"/>
                  </a:lnTo>
                  <a:lnTo>
                    <a:pt x="6350" y="651002"/>
                  </a:lnTo>
                  <a:lnTo>
                    <a:pt x="12700" y="651002"/>
                  </a:lnTo>
                  <a:cubicBezTo>
                    <a:pt x="12700" y="729234"/>
                    <a:pt x="76073" y="792607"/>
                    <a:pt x="154305" y="792607"/>
                  </a:cubicBezTo>
                  <a:lnTo>
                    <a:pt x="651002" y="792607"/>
                  </a:lnTo>
                  <a:cubicBezTo>
                    <a:pt x="729234" y="792607"/>
                    <a:pt x="792607" y="729234"/>
                    <a:pt x="792607" y="651002"/>
                  </a:cubicBezTo>
                  <a:lnTo>
                    <a:pt x="792607" y="154305"/>
                  </a:lnTo>
                  <a:cubicBezTo>
                    <a:pt x="792607" y="76073"/>
                    <a:pt x="729107" y="12700"/>
                    <a:pt x="651002" y="12700"/>
                  </a:cubicBezTo>
                  <a:lnTo>
                    <a:pt x="154305" y="12700"/>
                  </a:lnTo>
                  <a:lnTo>
                    <a:pt x="154305" y="6350"/>
                  </a:lnTo>
                  <a:lnTo>
                    <a:pt x="154305" y="12700"/>
                  </a:lnTo>
                  <a:cubicBezTo>
                    <a:pt x="76073" y="12700"/>
                    <a:pt x="12700" y="76073"/>
                    <a:pt x="12700" y="154305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3789" y="2419350"/>
            <a:ext cx="39618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83259" y="2146325"/>
            <a:ext cx="3774092" cy="45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Profit Prediction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3259" y="2660376"/>
            <a:ext cx="8722072" cy="517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The primary goal is to accurately predict profit based on transaction data.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9906" y="3978027"/>
            <a:ext cx="603945" cy="603945"/>
            <a:chOff x="0" y="0"/>
            <a:chExt cx="805260" cy="8052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792607" cy="792607"/>
            </a:xfrm>
            <a:custGeom>
              <a:avLst/>
              <a:gdLst/>
              <a:ahLst/>
              <a:cxnLst/>
              <a:rect r="r" b="b" t="t" l="l"/>
              <a:pathLst>
                <a:path h="792607" w="792607">
                  <a:moveTo>
                    <a:pt x="0" y="147955"/>
                  </a:moveTo>
                  <a:cubicBezTo>
                    <a:pt x="0" y="66294"/>
                    <a:pt x="66294" y="0"/>
                    <a:pt x="147955" y="0"/>
                  </a:cubicBezTo>
                  <a:lnTo>
                    <a:pt x="644652" y="0"/>
                  </a:lnTo>
                  <a:cubicBezTo>
                    <a:pt x="726313" y="0"/>
                    <a:pt x="792607" y="66294"/>
                    <a:pt x="792607" y="147955"/>
                  </a:cubicBezTo>
                  <a:lnTo>
                    <a:pt x="792607" y="644652"/>
                  </a:lnTo>
                  <a:cubicBezTo>
                    <a:pt x="792607" y="726313"/>
                    <a:pt x="726313" y="792607"/>
                    <a:pt x="644652" y="792607"/>
                  </a:cubicBezTo>
                  <a:lnTo>
                    <a:pt x="147955" y="792607"/>
                  </a:lnTo>
                  <a:cubicBezTo>
                    <a:pt x="66294" y="792607"/>
                    <a:pt x="0" y="726313"/>
                    <a:pt x="0" y="644652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05307" cy="805307"/>
            </a:xfrm>
            <a:custGeom>
              <a:avLst/>
              <a:gdLst/>
              <a:ahLst/>
              <a:cxnLst/>
              <a:rect r="r" b="b" t="t" l="l"/>
              <a:pathLst>
                <a:path h="805307" w="805307">
                  <a:moveTo>
                    <a:pt x="0" y="154305"/>
                  </a:moveTo>
                  <a:cubicBezTo>
                    <a:pt x="0" y="69088"/>
                    <a:pt x="69088" y="0"/>
                    <a:pt x="154305" y="0"/>
                  </a:cubicBezTo>
                  <a:lnTo>
                    <a:pt x="651002" y="0"/>
                  </a:lnTo>
                  <a:lnTo>
                    <a:pt x="651002" y="6350"/>
                  </a:lnTo>
                  <a:lnTo>
                    <a:pt x="651002" y="0"/>
                  </a:lnTo>
                  <a:cubicBezTo>
                    <a:pt x="736219" y="0"/>
                    <a:pt x="805307" y="69088"/>
                    <a:pt x="805307" y="154305"/>
                  </a:cubicBezTo>
                  <a:lnTo>
                    <a:pt x="798957" y="154305"/>
                  </a:lnTo>
                  <a:lnTo>
                    <a:pt x="805307" y="154305"/>
                  </a:lnTo>
                  <a:lnTo>
                    <a:pt x="805307" y="651002"/>
                  </a:lnTo>
                  <a:lnTo>
                    <a:pt x="798957" y="651002"/>
                  </a:lnTo>
                  <a:lnTo>
                    <a:pt x="805307" y="651002"/>
                  </a:lnTo>
                  <a:cubicBezTo>
                    <a:pt x="805307" y="736219"/>
                    <a:pt x="736219" y="805307"/>
                    <a:pt x="651002" y="805307"/>
                  </a:cubicBezTo>
                  <a:lnTo>
                    <a:pt x="651002" y="798957"/>
                  </a:lnTo>
                  <a:lnTo>
                    <a:pt x="651002" y="805307"/>
                  </a:lnTo>
                  <a:lnTo>
                    <a:pt x="154305" y="805307"/>
                  </a:lnTo>
                  <a:lnTo>
                    <a:pt x="154305" y="798957"/>
                  </a:lnTo>
                  <a:lnTo>
                    <a:pt x="154305" y="805307"/>
                  </a:lnTo>
                  <a:cubicBezTo>
                    <a:pt x="69088" y="805307"/>
                    <a:pt x="0" y="736219"/>
                    <a:pt x="0" y="651002"/>
                  </a:cubicBezTo>
                  <a:lnTo>
                    <a:pt x="0" y="154305"/>
                  </a:lnTo>
                  <a:lnTo>
                    <a:pt x="6350" y="154305"/>
                  </a:lnTo>
                  <a:lnTo>
                    <a:pt x="0" y="154305"/>
                  </a:lnTo>
                  <a:moveTo>
                    <a:pt x="12700" y="154305"/>
                  </a:moveTo>
                  <a:lnTo>
                    <a:pt x="12700" y="651002"/>
                  </a:lnTo>
                  <a:lnTo>
                    <a:pt x="6350" y="651002"/>
                  </a:lnTo>
                  <a:lnTo>
                    <a:pt x="12700" y="651002"/>
                  </a:lnTo>
                  <a:cubicBezTo>
                    <a:pt x="12700" y="729234"/>
                    <a:pt x="76073" y="792607"/>
                    <a:pt x="154305" y="792607"/>
                  </a:cubicBezTo>
                  <a:lnTo>
                    <a:pt x="651002" y="792607"/>
                  </a:lnTo>
                  <a:cubicBezTo>
                    <a:pt x="729234" y="792607"/>
                    <a:pt x="792607" y="729234"/>
                    <a:pt x="792607" y="651002"/>
                  </a:cubicBezTo>
                  <a:lnTo>
                    <a:pt x="792607" y="154305"/>
                  </a:lnTo>
                  <a:cubicBezTo>
                    <a:pt x="792607" y="76073"/>
                    <a:pt x="729107" y="12700"/>
                    <a:pt x="651002" y="12700"/>
                  </a:cubicBezTo>
                  <a:lnTo>
                    <a:pt x="154305" y="12700"/>
                  </a:lnTo>
                  <a:lnTo>
                    <a:pt x="154305" y="6350"/>
                  </a:lnTo>
                  <a:lnTo>
                    <a:pt x="154305" y="12700"/>
                  </a:lnTo>
                  <a:cubicBezTo>
                    <a:pt x="76073" y="12700"/>
                    <a:pt x="12700" y="76073"/>
                    <a:pt x="12700" y="154305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3789" y="4032349"/>
            <a:ext cx="39618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83259" y="3759324"/>
            <a:ext cx="5228654" cy="45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Key Feature Identification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83259" y="4275386"/>
            <a:ext cx="8722072" cy="517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Identify the most influential features driving profit within the dataset.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19906" y="5591026"/>
            <a:ext cx="603945" cy="603945"/>
            <a:chOff x="0" y="0"/>
            <a:chExt cx="805260" cy="8052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792607" cy="792607"/>
            </a:xfrm>
            <a:custGeom>
              <a:avLst/>
              <a:gdLst/>
              <a:ahLst/>
              <a:cxnLst/>
              <a:rect r="r" b="b" t="t" l="l"/>
              <a:pathLst>
                <a:path h="792607" w="792607">
                  <a:moveTo>
                    <a:pt x="0" y="147955"/>
                  </a:moveTo>
                  <a:cubicBezTo>
                    <a:pt x="0" y="66294"/>
                    <a:pt x="66294" y="0"/>
                    <a:pt x="147955" y="0"/>
                  </a:cubicBezTo>
                  <a:lnTo>
                    <a:pt x="644652" y="0"/>
                  </a:lnTo>
                  <a:cubicBezTo>
                    <a:pt x="726313" y="0"/>
                    <a:pt x="792607" y="66294"/>
                    <a:pt x="792607" y="147955"/>
                  </a:cubicBezTo>
                  <a:lnTo>
                    <a:pt x="792607" y="644652"/>
                  </a:lnTo>
                  <a:cubicBezTo>
                    <a:pt x="792607" y="726313"/>
                    <a:pt x="726313" y="792607"/>
                    <a:pt x="644652" y="792607"/>
                  </a:cubicBezTo>
                  <a:lnTo>
                    <a:pt x="147955" y="792607"/>
                  </a:lnTo>
                  <a:cubicBezTo>
                    <a:pt x="66294" y="792607"/>
                    <a:pt x="0" y="726313"/>
                    <a:pt x="0" y="644652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05307" cy="805307"/>
            </a:xfrm>
            <a:custGeom>
              <a:avLst/>
              <a:gdLst/>
              <a:ahLst/>
              <a:cxnLst/>
              <a:rect r="r" b="b" t="t" l="l"/>
              <a:pathLst>
                <a:path h="805307" w="805307">
                  <a:moveTo>
                    <a:pt x="0" y="154305"/>
                  </a:moveTo>
                  <a:cubicBezTo>
                    <a:pt x="0" y="69088"/>
                    <a:pt x="69088" y="0"/>
                    <a:pt x="154305" y="0"/>
                  </a:cubicBezTo>
                  <a:lnTo>
                    <a:pt x="651002" y="0"/>
                  </a:lnTo>
                  <a:lnTo>
                    <a:pt x="651002" y="6350"/>
                  </a:lnTo>
                  <a:lnTo>
                    <a:pt x="651002" y="0"/>
                  </a:lnTo>
                  <a:cubicBezTo>
                    <a:pt x="736219" y="0"/>
                    <a:pt x="805307" y="69088"/>
                    <a:pt x="805307" y="154305"/>
                  </a:cubicBezTo>
                  <a:lnTo>
                    <a:pt x="798957" y="154305"/>
                  </a:lnTo>
                  <a:lnTo>
                    <a:pt x="805307" y="154305"/>
                  </a:lnTo>
                  <a:lnTo>
                    <a:pt x="805307" y="651002"/>
                  </a:lnTo>
                  <a:lnTo>
                    <a:pt x="798957" y="651002"/>
                  </a:lnTo>
                  <a:lnTo>
                    <a:pt x="805307" y="651002"/>
                  </a:lnTo>
                  <a:cubicBezTo>
                    <a:pt x="805307" y="736219"/>
                    <a:pt x="736219" y="805307"/>
                    <a:pt x="651002" y="805307"/>
                  </a:cubicBezTo>
                  <a:lnTo>
                    <a:pt x="651002" y="798957"/>
                  </a:lnTo>
                  <a:lnTo>
                    <a:pt x="651002" y="805307"/>
                  </a:lnTo>
                  <a:lnTo>
                    <a:pt x="154305" y="805307"/>
                  </a:lnTo>
                  <a:lnTo>
                    <a:pt x="154305" y="798957"/>
                  </a:lnTo>
                  <a:lnTo>
                    <a:pt x="154305" y="805307"/>
                  </a:lnTo>
                  <a:cubicBezTo>
                    <a:pt x="69088" y="805307"/>
                    <a:pt x="0" y="736219"/>
                    <a:pt x="0" y="651002"/>
                  </a:cubicBezTo>
                  <a:lnTo>
                    <a:pt x="0" y="154305"/>
                  </a:lnTo>
                  <a:lnTo>
                    <a:pt x="6350" y="154305"/>
                  </a:lnTo>
                  <a:lnTo>
                    <a:pt x="0" y="154305"/>
                  </a:lnTo>
                  <a:moveTo>
                    <a:pt x="12700" y="154305"/>
                  </a:moveTo>
                  <a:lnTo>
                    <a:pt x="12700" y="651002"/>
                  </a:lnTo>
                  <a:lnTo>
                    <a:pt x="6350" y="651002"/>
                  </a:lnTo>
                  <a:lnTo>
                    <a:pt x="12700" y="651002"/>
                  </a:lnTo>
                  <a:cubicBezTo>
                    <a:pt x="12700" y="729234"/>
                    <a:pt x="76073" y="792607"/>
                    <a:pt x="154305" y="792607"/>
                  </a:cubicBezTo>
                  <a:lnTo>
                    <a:pt x="651002" y="792607"/>
                  </a:lnTo>
                  <a:cubicBezTo>
                    <a:pt x="729234" y="792607"/>
                    <a:pt x="792607" y="729234"/>
                    <a:pt x="792607" y="651002"/>
                  </a:cubicBezTo>
                  <a:lnTo>
                    <a:pt x="792607" y="154305"/>
                  </a:lnTo>
                  <a:cubicBezTo>
                    <a:pt x="792607" y="76073"/>
                    <a:pt x="729107" y="12700"/>
                    <a:pt x="651002" y="12700"/>
                  </a:cubicBezTo>
                  <a:lnTo>
                    <a:pt x="154305" y="12700"/>
                  </a:lnTo>
                  <a:lnTo>
                    <a:pt x="154305" y="6350"/>
                  </a:lnTo>
                  <a:lnTo>
                    <a:pt x="154305" y="12700"/>
                  </a:lnTo>
                  <a:cubicBezTo>
                    <a:pt x="76073" y="12700"/>
                    <a:pt x="12700" y="76073"/>
                    <a:pt x="12700" y="154305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23789" y="5645349"/>
            <a:ext cx="39618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83259" y="5372324"/>
            <a:ext cx="6330019" cy="45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Statistical Relationship Testing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83259" y="5827924"/>
            <a:ext cx="8722072" cy="940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Test and confirm statistical relationships between various features and profit.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19906" y="7626697"/>
            <a:ext cx="603945" cy="603945"/>
            <a:chOff x="0" y="0"/>
            <a:chExt cx="805260" cy="8052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350" y="6350"/>
              <a:ext cx="792607" cy="792607"/>
            </a:xfrm>
            <a:custGeom>
              <a:avLst/>
              <a:gdLst/>
              <a:ahLst/>
              <a:cxnLst/>
              <a:rect r="r" b="b" t="t" l="l"/>
              <a:pathLst>
                <a:path h="792607" w="792607">
                  <a:moveTo>
                    <a:pt x="0" y="147955"/>
                  </a:moveTo>
                  <a:cubicBezTo>
                    <a:pt x="0" y="66294"/>
                    <a:pt x="66294" y="0"/>
                    <a:pt x="147955" y="0"/>
                  </a:cubicBezTo>
                  <a:lnTo>
                    <a:pt x="644652" y="0"/>
                  </a:lnTo>
                  <a:cubicBezTo>
                    <a:pt x="726313" y="0"/>
                    <a:pt x="792607" y="66294"/>
                    <a:pt x="792607" y="147955"/>
                  </a:cubicBezTo>
                  <a:lnTo>
                    <a:pt x="792607" y="644652"/>
                  </a:lnTo>
                  <a:cubicBezTo>
                    <a:pt x="792607" y="726313"/>
                    <a:pt x="726313" y="792607"/>
                    <a:pt x="644652" y="792607"/>
                  </a:cubicBezTo>
                  <a:lnTo>
                    <a:pt x="147955" y="792607"/>
                  </a:lnTo>
                  <a:cubicBezTo>
                    <a:pt x="66294" y="792607"/>
                    <a:pt x="0" y="726313"/>
                    <a:pt x="0" y="644652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05307" cy="805307"/>
            </a:xfrm>
            <a:custGeom>
              <a:avLst/>
              <a:gdLst/>
              <a:ahLst/>
              <a:cxnLst/>
              <a:rect r="r" b="b" t="t" l="l"/>
              <a:pathLst>
                <a:path h="805307" w="805307">
                  <a:moveTo>
                    <a:pt x="0" y="154305"/>
                  </a:moveTo>
                  <a:cubicBezTo>
                    <a:pt x="0" y="69088"/>
                    <a:pt x="69088" y="0"/>
                    <a:pt x="154305" y="0"/>
                  </a:cubicBezTo>
                  <a:lnTo>
                    <a:pt x="651002" y="0"/>
                  </a:lnTo>
                  <a:lnTo>
                    <a:pt x="651002" y="6350"/>
                  </a:lnTo>
                  <a:lnTo>
                    <a:pt x="651002" y="0"/>
                  </a:lnTo>
                  <a:cubicBezTo>
                    <a:pt x="736219" y="0"/>
                    <a:pt x="805307" y="69088"/>
                    <a:pt x="805307" y="154305"/>
                  </a:cubicBezTo>
                  <a:lnTo>
                    <a:pt x="798957" y="154305"/>
                  </a:lnTo>
                  <a:lnTo>
                    <a:pt x="805307" y="154305"/>
                  </a:lnTo>
                  <a:lnTo>
                    <a:pt x="805307" y="651002"/>
                  </a:lnTo>
                  <a:lnTo>
                    <a:pt x="798957" y="651002"/>
                  </a:lnTo>
                  <a:lnTo>
                    <a:pt x="805307" y="651002"/>
                  </a:lnTo>
                  <a:cubicBezTo>
                    <a:pt x="805307" y="736219"/>
                    <a:pt x="736219" y="805307"/>
                    <a:pt x="651002" y="805307"/>
                  </a:cubicBezTo>
                  <a:lnTo>
                    <a:pt x="651002" y="798957"/>
                  </a:lnTo>
                  <a:lnTo>
                    <a:pt x="651002" y="805307"/>
                  </a:lnTo>
                  <a:lnTo>
                    <a:pt x="154305" y="805307"/>
                  </a:lnTo>
                  <a:lnTo>
                    <a:pt x="154305" y="798957"/>
                  </a:lnTo>
                  <a:lnTo>
                    <a:pt x="154305" y="805307"/>
                  </a:lnTo>
                  <a:cubicBezTo>
                    <a:pt x="69088" y="805307"/>
                    <a:pt x="0" y="736219"/>
                    <a:pt x="0" y="651002"/>
                  </a:cubicBezTo>
                  <a:lnTo>
                    <a:pt x="0" y="154305"/>
                  </a:lnTo>
                  <a:lnTo>
                    <a:pt x="6350" y="154305"/>
                  </a:lnTo>
                  <a:lnTo>
                    <a:pt x="0" y="154305"/>
                  </a:lnTo>
                  <a:moveTo>
                    <a:pt x="12700" y="154305"/>
                  </a:moveTo>
                  <a:lnTo>
                    <a:pt x="12700" y="651002"/>
                  </a:lnTo>
                  <a:lnTo>
                    <a:pt x="6350" y="651002"/>
                  </a:lnTo>
                  <a:lnTo>
                    <a:pt x="12700" y="651002"/>
                  </a:lnTo>
                  <a:cubicBezTo>
                    <a:pt x="12700" y="729234"/>
                    <a:pt x="76073" y="792607"/>
                    <a:pt x="154305" y="792607"/>
                  </a:cubicBezTo>
                  <a:lnTo>
                    <a:pt x="651002" y="792607"/>
                  </a:lnTo>
                  <a:cubicBezTo>
                    <a:pt x="729234" y="792607"/>
                    <a:pt x="792607" y="729234"/>
                    <a:pt x="792607" y="651002"/>
                  </a:cubicBezTo>
                  <a:lnTo>
                    <a:pt x="792607" y="154305"/>
                  </a:lnTo>
                  <a:cubicBezTo>
                    <a:pt x="792607" y="76073"/>
                    <a:pt x="729107" y="12700"/>
                    <a:pt x="651002" y="12700"/>
                  </a:cubicBezTo>
                  <a:lnTo>
                    <a:pt x="154305" y="12700"/>
                  </a:lnTo>
                  <a:lnTo>
                    <a:pt x="154305" y="6350"/>
                  </a:lnTo>
                  <a:lnTo>
                    <a:pt x="154305" y="12700"/>
                  </a:lnTo>
                  <a:cubicBezTo>
                    <a:pt x="76073" y="12700"/>
                    <a:pt x="12700" y="76073"/>
                    <a:pt x="12700" y="154305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23789" y="7681020"/>
            <a:ext cx="39618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83259" y="7349543"/>
            <a:ext cx="3302496" cy="47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Model Building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83259" y="7833420"/>
            <a:ext cx="8722072" cy="940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Develop robust predictive and classification models to achieve these objectives.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85725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616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119509"/>
            <a:ext cx="18288000" cy="3898404"/>
          </a:xfrm>
          <a:custGeom>
            <a:avLst/>
            <a:gdLst/>
            <a:ahLst/>
            <a:cxnLst/>
            <a:rect r="r" b="b" t="t" l="l"/>
            <a:pathLst>
              <a:path h="3898404" w="18288000">
                <a:moveTo>
                  <a:pt x="0" y="0"/>
                </a:moveTo>
                <a:lnTo>
                  <a:pt x="18288000" y="0"/>
                </a:lnTo>
                <a:lnTo>
                  <a:pt x="18288000" y="3898403"/>
                </a:lnTo>
                <a:lnTo>
                  <a:pt x="0" y="38984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" t="0" r="-34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2238" y="4846587"/>
            <a:ext cx="8930580" cy="101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Exploratory Data Analysis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5316" y="6951761"/>
            <a:ext cx="5254973" cy="2569517"/>
            <a:chOff x="0" y="0"/>
            <a:chExt cx="7006630" cy="34260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6993890" cy="3413252"/>
            </a:xfrm>
            <a:custGeom>
              <a:avLst/>
              <a:gdLst/>
              <a:ahLst/>
              <a:cxnLst/>
              <a:rect r="r" b="b" t="t" l="l"/>
              <a:pathLst>
                <a:path h="3413252" w="6993890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6834886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3254502"/>
                  </a:lnTo>
                  <a:cubicBezTo>
                    <a:pt x="6993890" y="3342259"/>
                    <a:pt x="6922643" y="3413252"/>
                    <a:pt x="6834759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06717" cy="3425952"/>
            </a:xfrm>
            <a:custGeom>
              <a:avLst/>
              <a:gdLst/>
              <a:ahLst/>
              <a:cxnLst/>
              <a:rect r="r" b="b" t="t" l="l"/>
              <a:pathLst>
                <a:path h="3425952" w="7006717">
                  <a:moveTo>
                    <a:pt x="0" y="165100"/>
                  </a:moveTo>
                  <a:cubicBezTo>
                    <a:pt x="0" y="73914"/>
                    <a:pt x="74041" y="0"/>
                    <a:pt x="165481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3260852"/>
                  </a:lnTo>
                  <a:lnTo>
                    <a:pt x="7000367" y="3260852"/>
                  </a:lnTo>
                  <a:lnTo>
                    <a:pt x="7006717" y="3260852"/>
                  </a:lnTo>
                  <a:cubicBezTo>
                    <a:pt x="7006717" y="3352038"/>
                    <a:pt x="6932676" y="3425952"/>
                    <a:pt x="6841236" y="3425952"/>
                  </a:cubicBezTo>
                  <a:lnTo>
                    <a:pt x="6841236" y="3419602"/>
                  </a:lnTo>
                  <a:lnTo>
                    <a:pt x="6841236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168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481" y="3413252"/>
                  </a:cubicBezTo>
                  <a:lnTo>
                    <a:pt x="6841236" y="3413252"/>
                  </a:lnTo>
                  <a:cubicBezTo>
                    <a:pt x="6925564" y="3413252"/>
                    <a:pt x="6994017" y="3345053"/>
                    <a:pt x="6994017" y="3260852"/>
                  </a:cubicBezTo>
                  <a:lnTo>
                    <a:pt x="6994017" y="165100"/>
                  </a:lnTo>
                  <a:cubicBezTo>
                    <a:pt x="6994017" y="80899"/>
                    <a:pt x="6925691" y="12700"/>
                    <a:pt x="6841236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83121" y="7051997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Summary Statistics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3121" y="8008144"/>
            <a:ext cx="4659362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Calculated mean, median, and identified outliers for key numerical features.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516514" y="6904286"/>
            <a:ext cx="5254973" cy="2569517"/>
            <a:chOff x="0" y="0"/>
            <a:chExt cx="7006630" cy="34260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6993890" cy="3413252"/>
            </a:xfrm>
            <a:custGeom>
              <a:avLst/>
              <a:gdLst/>
              <a:ahLst/>
              <a:cxnLst/>
              <a:rect r="r" b="b" t="t" l="l"/>
              <a:pathLst>
                <a:path h="3413252" w="6993890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6834886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3254502"/>
                  </a:lnTo>
                  <a:cubicBezTo>
                    <a:pt x="6993890" y="3342259"/>
                    <a:pt x="6922643" y="3413252"/>
                    <a:pt x="6834759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06717" cy="3425952"/>
            </a:xfrm>
            <a:custGeom>
              <a:avLst/>
              <a:gdLst/>
              <a:ahLst/>
              <a:cxnLst/>
              <a:rect r="r" b="b" t="t" l="l"/>
              <a:pathLst>
                <a:path h="3425952" w="7006717">
                  <a:moveTo>
                    <a:pt x="0" y="165100"/>
                  </a:moveTo>
                  <a:cubicBezTo>
                    <a:pt x="0" y="73914"/>
                    <a:pt x="74041" y="0"/>
                    <a:pt x="165481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3260852"/>
                  </a:lnTo>
                  <a:lnTo>
                    <a:pt x="7000367" y="3260852"/>
                  </a:lnTo>
                  <a:lnTo>
                    <a:pt x="7006717" y="3260852"/>
                  </a:lnTo>
                  <a:cubicBezTo>
                    <a:pt x="7006717" y="3352038"/>
                    <a:pt x="6932676" y="3425952"/>
                    <a:pt x="6841236" y="3425952"/>
                  </a:cubicBezTo>
                  <a:lnTo>
                    <a:pt x="6841236" y="3419602"/>
                  </a:lnTo>
                  <a:lnTo>
                    <a:pt x="6841236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168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481" y="3413252"/>
                  </a:cubicBezTo>
                  <a:lnTo>
                    <a:pt x="6841236" y="3413252"/>
                  </a:lnTo>
                  <a:cubicBezTo>
                    <a:pt x="6925564" y="3413252"/>
                    <a:pt x="6994017" y="3345053"/>
                    <a:pt x="6994017" y="3260852"/>
                  </a:cubicBezTo>
                  <a:lnTo>
                    <a:pt x="6994017" y="165100"/>
                  </a:lnTo>
                  <a:cubicBezTo>
                    <a:pt x="6994017" y="80899"/>
                    <a:pt x="6925691" y="12700"/>
                    <a:pt x="6841236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814319" y="7051997"/>
            <a:ext cx="3561309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Missing Value Check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14319" y="8008144"/>
            <a:ext cx="4659362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Thoroughly checked the dataset for any missing values across all columns.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045405" y="6828160"/>
            <a:ext cx="5254973" cy="2569517"/>
            <a:chOff x="0" y="0"/>
            <a:chExt cx="7006630" cy="342602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" y="6350"/>
              <a:ext cx="6993890" cy="3413252"/>
            </a:xfrm>
            <a:custGeom>
              <a:avLst/>
              <a:gdLst/>
              <a:ahLst/>
              <a:cxnLst/>
              <a:rect r="r" b="b" t="t" l="l"/>
              <a:pathLst>
                <a:path h="3413252" w="6993890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6834886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3254502"/>
                  </a:lnTo>
                  <a:cubicBezTo>
                    <a:pt x="6993890" y="3342259"/>
                    <a:pt x="6922643" y="3413252"/>
                    <a:pt x="6834759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006717" cy="3425952"/>
            </a:xfrm>
            <a:custGeom>
              <a:avLst/>
              <a:gdLst/>
              <a:ahLst/>
              <a:cxnLst/>
              <a:rect r="r" b="b" t="t" l="l"/>
              <a:pathLst>
                <a:path h="3425952" w="7006717">
                  <a:moveTo>
                    <a:pt x="0" y="165100"/>
                  </a:moveTo>
                  <a:cubicBezTo>
                    <a:pt x="0" y="73914"/>
                    <a:pt x="74041" y="0"/>
                    <a:pt x="165481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3260852"/>
                  </a:lnTo>
                  <a:lnTo>
                    <a:pt x="7000367" y="3260852"/>
                  </a:lnTo>
                  <a:lnTo>
                    <a:pt x="7006717" y="3260852"/>
                  </a:lnTo>
                  <a:cubicBezTo>
                    <a:pt x="7006717" y="3352038"/>
                    <a:pt x="6932676" y="3425952"/>
                    <a:pt x="6841236" y="3425952"/>
                  </a:cubicBezTo>
                  <a:lnTo>
                    <a:pt x="6841236" y="3419602"/>
                  </a:lnTo>
                  <a:lnTo>
                    <a:pt x="6841236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168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481" y="3413252"/>
                  </a:cubicBezTo>
                  <a:lnTo>
                    <a:pt x="6841236" y="3413252"/>
                  </a:lnTo>
                  <a:cubicBezTo>
                    <a:pt x="6925564" y="3413252"/>
                    <a:pt x="6994017" y="3345053"/>
                    <a:pt x="6994017" y="3260852"/>
                  </a:cubicBezTo>
                  <a:lnTo>
                    <a:pt x="6994017" y="165100"/>
                  </a:lnTo>
                  <a:cubicBezTo>
                    <a:pt x="6994017" y="80899"/>
                    <a:pt x="6925691" y="12700"/>
                    <a:pt x="6841236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390228" y="6994847"/>
            <a:ext cx="3658791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Data Type Correction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42986" y="7843800"/>
            <a:ext cx="4659362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Ensured all features were assigned their appropriate data types for accurate analysis.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616">
                <a:alpha val="90196"/>
              </a:srgbClr>
            </a:solidFill>
          </p:spPr>
        </p:sp>
      </p:grpSp>
      <p:sp>
        <p:nvSpPr>
          <p:cNvPr name="Freeform 5" id="5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10744200" y="0"/>
            <a:ext cx="7543800" cy="10287000"/>
          </a:xfrm>
          <a:custGeom>
            <a:avLst/>
            <a:gdLst/>
            <a:ahLst/>
            <a:cxnLst/>
            <a:rect r="r" b="b" t="t" l="l"/>
            <a:pathLst>
              <a:path h="10287000" w="7543800">
                <a:moveTo>
                  <a:pt x="0" y="0"/>
                </a:moveTo>
                <a:lnTo>
                  <a:pt x="7543800" y="0"/>
                </a:lnTo>
                <a:lnTo>
                  <a:pt x="7543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2735" y="469007"/>
            <a:ext cx="7472681" cy="906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7"/>
              </a:lnSpc>
            </a:pPr>
            <a:r>
              <a:rPr lang="en-US" sz="5187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Feature Selection</a:t>
            </a:r>
          </a:p>
        </p:txBody>
      </p:sp>
      <p:sp>
        <p:nvSpPr>
          <p:cNvPr name="Freeform 8" id="8" descr="preencoded.png"/>
          <p:cNvSpPr/>
          <p:nvPr/>
        </p:nvSpPr>
        <p:spPr>
          <a:xfrm flipH="false" flipV="false" rot="0">
            <a:off x="922735" y="1956495"/>
            <a:ext cx="659011" cy="659011"/>
          </a:xfrm>
          <a:custGeom>
            <a:avLst/>
            <a:gdLst/>
            <a:ahLst/>
            <a:cxnLst/>
            <a:rect r="r" b="b" t="t" l="l"/>
            <a:pathLst>
              <a:path h="659011" w="659011">
                <a:moveTo>
                  <a:pt x="0" y="0"/>
                </a:moveTo>
                <a:lnTo>
                  <a:pt x="659011" y="0"/>
                </a:lnTo>
                <a:lnTo>
                  <a:pt x="659011" y="659011"/>
                </a:lnTo>
                <a:lnTo>
                  <a:pt x="0" y="6590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22735" y="2821930"/>
            <a:ext cx="2975074" cy="8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Numerical Features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2735" y="3765500"/>
            <a:ext cx="2975074" cy="136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Analyzed Sales, Quantity, and Discount as primary numerical inputs.</a:t>
            </a:r>
          </a:p>
        </p:txBody>
      </p:sp>
      <p:sp>
        <p:nvSpPr>
          <p:cNvPr name="Freeform 11" id="11" descr="preencoded.png"/>
          <p:cNvSpPr/>
          <p:nvPr/>
        </p:nvSpPr>
        <p:spPr>
          <a:xfrm flipH="false" flipV="false" rot="0">
            <a:off x="4227314" y="1956495"/>
            <a:ext cx="659011" cy="659011"/>
          </a:xfrm>
          <a:custGeom>
            <a:avLst/>
            <a:gdLst/>
            <a:ahLst/>
            <a:cxnLst/>
            <a:rect r="r" b="b" t="t" l="l"/>
            <a:pathLst>
              <a:path h="659011" w="659011">
                <a:moveTo>
                  <a:pt x="0" y="0"/>
                </a:moveTo>
                <a:lnTo>
                  <a:pt x="659011" y="0"/>
                </a:lnTo>
                <a:lnTo>
                  <a:pt x="659011" y="659011"/>
                </a:lnTo>
                <a:lnTo>
                  <a:pt x="0" y="6590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27314" y="2821930"/>
            <a:ext cx="2975222" cy="8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Categorical Encoding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27314" y="3765500"/>
            <a:ext cx="2975222" cy="136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Encoded Region, Ship Mode, and Category for model compatibility.</a:t>
            </a:r>
          </a:p>
        </p:txBody>
      </p:sp>
      <p:sp>
        <p:nvSpPr>
          <p:cNvPr name="Freeform 14" id="14" descr="preencoded.png"/>
          <p:cNvSpPr/>
          <p:nvPr/>
        </p:nvSpPr>
        <p:spPr>
          <a:xfrm flipH="false" flipV="false" rot="0">
            <a:off x="922735" y="5970942"/>
            <a:ext cx="659011" cy="659011"/>
          </a:xfrm>
          <a:custGeom>
            <a:avLst/>
            <a:gdLst/>
            <a:ahLst/>
            <a:cxnLst/>
            <a:rect r="r" b="b" t="t" l="l"/>
            <a:pathLst>
              <a:path h="659011" w="659011">
                <a:moveTo>
                  <a:pt x="0" y="0"/>
                </a:moveTo>
                <a:lnTo>
                  <a:pt x="659011" y="0"/>
                </a:lnTo>
                <a:lnTo>
                  <a:pt x="659011" y="659011"/>
                </a:lnTo>
                <a:lnTo>
                  <a:pt x="0" y="6590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22586" y="6839503"/>
            <a:ext cx="2975222" cy="468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Correlation Matrix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2586" y="7794235"/>
            <a:ext cx="2975222" cy="136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Used to assess relationships among numerical features.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15240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616">
                <a:alpha val="90196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163" y="1492891"/>
            <a:ext cx="9218041" cy="97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Literature Review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798887"/>
            <a:ext cx="4936182" cy="134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 Predictive Analytics f</a:t>
            </a:r>
            <a:r>
              <a:rPr lang="en-US" sz="2750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or Supermarket Sales Forecasting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5391299"/>
            <a:ext cx="4972645" cy="2224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Author(s): Akshay Kumar, Sunil Kumar, et al. (2020)</a:t>
            </a:r>
          </a:p>
          <a:p>
            <a:pPr algn="l">
              <a:lnSpc>
                <a:spcPts val="3561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Source: International Journal of Data Science</a:t>
            </a:r>
          </a:p>
          <a:p>
            <a:pPr algn="l">
              <a:lnSpc>
                <a:spcPts val="356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666160" y="3798888"/>
            <a:ext cx="5275274" cy="134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Understanding Custom</a:t>
            </a:r>
            <a:r>
              <a:rPr lang="en-US" sz="2750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er Buying Behavior through POS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6160" y="5391299"/>
            <a:ext cx="4972645" cy="1776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Author(s): Laura Smith &amp; Mark D. Lee (2019)</a:t>
            </a:r>
          </a:p>
          <a:p>
            <a:pPr algn="l">
              <a:lnSpc>
                <a:spcPts val="3561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Source: Journal of Retail Analytics</a:t>
            </a:r>
          </a:p>
          <a:p>
            <a:pPr algn="l">
              <a:lnSpc>
                <a:spcPts val="356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340084" y="3646487"/>
            <a:ext cx="5300364" cy="134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Influence of St</a:t>
            </a:r>
            <a:r>
              <a:rPr lang="en-US" sz="2750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ore Layout and Promotions on Customer Behavior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0084" y="5391299"/>
            <a:ext cx="4972645" cy="1776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Author(s): Maria Gonzalez, A. Rahman (2018)</a:t>
            </a:r>
          </a:p>
          <a:p>
            <a:pPr algn="l">
              <a:lnSpc>
                <a:spcPts val="3561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Source: Retail Management Review</a:t>
            </a:r>
          </a:p>
          <a:p>
            <a:pPr algn="l">
              <a:lnSpc>
                <a:spcPts val="356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616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6861572" y="3587502"/>
            <a:ext cx="4564856" cy="4564856"/>
          </a:xfrm>
          <a:custGeom>
            <a:avLst/>
            <a:gdLst/>
            <a:ahLst/>
            <a:cxnLst/>
            <a:rect r="r" b="b" t="t" l="l"/>
            <a:pathLst>
              <a:path h="4564856" w="4564856">
                <a:moveTo>
                  <a:pt x="0" y="0"/>
                </a:moveTo>
                <a:lnTo>
                  <a:pt x="4564857" y="0"/>
                </a:lnTo>
                <a:lnTo>
                  <a:pt x="4564857" y="4564857"/>
                </a:lnTo>
                <a:lnTo>
                  <a:pt x="0" y="4564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231410" y="3957340"/>
            <a:ext cx="718245" cy="718245"/>
            <a:chOff x="0" y="0"/>
            <a:chExt cx="957660" cy="9576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944880" cy="944880"/>
            </a:xfrm>
            <a:custGeom>
              <a:avLst/>
              <a:gdLst/>
              <a:ahLst/>
              <a:cxnLst/>
              <a:rect r="r" b="b" t="t" l="l"/>
              <a:pathLst>
                <a:path h="944880" w="944880">
                  <a:moveTo>
                    <a:pt x="0" y="472440"/>
                  </a:moveTo>
                  <a:cubicBezTo>
                    <a:pt x="0" y="211582"/>
                    <a:pt x="211582" y="0"/>
                    <a:pt x="472440" y="0"/>
                  </a:cubicBezTo>
                  <a:cubicBezTo>
                    <a:pt x="733298" y="0"/>
                    <a:pt x="944880" y="211582"/>
                    <a:pt x="944880" y="472440"/>
                  </a:cubicBezTo>
                  <a:cubicBezTo>
                    <a:pt x="944880" y="733298"/>
                    <a:pt x="733298" y="944880"/>
                    <a:pt x="472440" y="944880"/>
                  </a:cubicBezTo>
                  <a:cubicBezTo>
                    <a:pt x="211582" y="944880"/>
                    <a:pt x="0" y="733425"/>
                    <a:pt x="0" y="47244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7580" cy="957707"/>
            </a:xfrm>
            <a:custGeom>
              <a:avLst/>
              <a:gdLst/>
              <a:ahLst/>
              <a:cxnLst/>
              <a:rect r="r" b="b" t="t" l="l"/>
              <a:pathLst>
                <a:path h="957707" w="957580">
                  <a:moveTo>
                    <a:pt x="0" y="478790"/>
                  </a:moveTo>
                  <a:cubicBezTo>
                    <a:pt x="0" y="214376"/>
                    <a:pt x="214376" y="0"/>
                    <a:pt x="478790" y="0"/>
                  </a:cubicBezTo>
                  <a:cubicBezTo>
                    <a:pt x="479425" y="0"/>
                    <a:pt x="480060" y="127"/>
                    <a:pt x="480695" y="254"/>
                  </a:cubicBezTo>
                  <a:lnTo>
                    <a:pt x="478790" y="6350"/>
                  </a:lnTo>
                  <a:lnTo>
                    <a:pt x="478790" y="0"/>
                  </a:lnTo>
                  <a:lnTo>
                    <a:pt x="478790" y="6350"/>
                  </a:lnTo>
                  <a:lnTo>
                    <a:pt x="478790" y="0"/>
                  </a:lnTo>
                  <a:cubicBezTo>
                    <a:pt x="743204" y="0"/>
                    <a:pt x="957580" y="214376"/>
                    <a:pt x="957580" y="478790"/>
                  </a:cubicBezTo>
                  <a:cubicBezTo>
                    <a:pt x="957580" y="480441"/>
                    <a:pt x="956945" y="482092"/>
                    <a:pt x="955675" y="483235"/>
                  </a:cubicBezTo>
                  <a:lnTo>
                    <a:pt x="951230" y="478790"/>
                  </a:lnTo>
                  <a:lnTo>
                    <a:pt x="957580" y="478790"/>
                  </a:lnTo>
                  <a:cubicBezTo>
                    <a:pt x="957580" y="743204"/>
                    <a:pt x="743204" y="957580"/>
                    <a:pt x="478790" y="957580"/>
                  </a:cubicBezTo>
                  <a:lnTo>
                    <a:pt x="478790" y="951230"/>
                  </a:lnTo>
                  <a:lnTo>
                    <a:pt x="478790" y="944880"/>
                  </a:lnTo>
                  <a:lnTo>
                    <a:pt x="478790" y="951230"/>
                  </a:lnTo>
                  <a:lnTo>
                    <a:pt x="478790" y="957580"/>
                  </a:lnTo>
                  <a:cubicBezTo>
                    <a:pt x="214376" y="957707"/>
                    <a:pt x="0" y="743331"/>
                    <a:pt x="0" y="478790"/>
                  </a:cubicBezTo>
                  <a:cubicBezTo>
                    <a:pt x="0" y="475234"/>
                    <a:pt x="2794" y="472440"/>
                    <a:pt x="6350" y="472440"/>
                  </a:cubicBezTo>
                  <a:lnTo>
                    <a:pt x="6350" y="478790"/>
                  </a:lnTo>
                  <a:lnTo>
                    <a:pt x="0" y="478790"/>
                  </a:lnTo>
                  <a:moveTo>
                    <a:pt x="12700" y="478790"/>
                  </a:moveTo>
                  <a:cubicBezTo>
                    <a:pt x="12700" y="482346"/>
                    <a:pt x="9906" y="485140"/>
                    <a:pt x="6350" y="485140"/>
                  </a:cubicBezTo>
                  <a:lnTo>
                    <a:pt x="6350" y="478790"/>
                  </a:lnTo>
                  <a:lnTo>
                    <a:pt x="12700" y="478790"/>
                  </a:lnTo>
                  <a:cubicBezTo>
                    <a:pt x="12700" y="736219"/>
                    <a:pt x="221361" y="944880"/>
                    <a:pt x="478790" y="944880"/>
                  </a:cubicBezTo>
                  <a:cubicBezTo>
                    <a:pt x="482346" y="944880"/>
                    <a:pt x="485140" y="947674"/>
                    <a:pt x="485140" y="951230"/>
                  </a:cubicBezTo>
                  <a:cubicBezTo>
                    <a:pt x="485140" y="954786"/>
                    <a:pt x="482346" y="957580"/>
                    <a:pt x="478790" y="957580"/>
                  </a:cubicBezTo>
                  <a:cubicBezTo>
                    <a:pt x="475234" y="957580"/>
                    <a:pt x="472440" y="954786"/>
                    <a:pt x="472440" y="951230"/>
                  </a:cubicBezTo>
                  <a:cubicBezTo>
                    <a:pt x="472440" y="947674"/>
                    <a:pt x="475234" y="944880"/>
                    <a:pt x="478790" y="944880"/>
                  </a:cubicBezTo>
                  <a:cubicBezTo>
                    <a:pt x="736219" y="944880"/>
                    <a:pt x="944880" y="736219"/>
                    <a:pt x="944880" y="478790"/>
                  </a:cubicBezTo>
                  <a:cubicBezTo>
                    <a:pt x="944880" y="477139"/>
                    <a:pt x="945515" y="475488"/>
                    <a:pt x="946785" y="474345"/>
                  </a:cubicBezTo>
                  <a:lnTo>
                    <a:pt x="951230" y="478790"/>
                  </a:lnTo>
                  <a:lnTo>
                    <a:pt x="944880" y="478790"/>
                  </a:lnTo>
                  <a:cubicBezTo>
                    <a:pt x="945007" y="221361"/>
                    <a:pt x="736219" y="12700"/>
                    <a:pt x="478790" y="12700"/>
                  </a:cubicBezTo>
                  <a:cubicBezTo>
                    <a:pt x="478155" y="12700"/>
                    <a:pt x="477520" y="12573"/>
                    <a:pt x="476885" y="12446"/>
                  </a:cubicBezTo>
                  <a:lnTo>
                    <a:pt x="478790" y="6350"/>
                  </a:lnTo>
                  <a:lnTo>
                    <a:pt x="478790" y="12700"/>
                  </a:lnTo>
                  <a:cubicBezTo>
                    <a:pt x="221361" y="12700"/>
                    <a:pt x="12700" y="221361"/>
                    <a:pt x="12700" y="478790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430989" y="3974157"/>
            <a:ext cx="318939" cy="54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499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1</a:t>
            </a:r>
          </a:p>
        </p:txBody>
      </p:sp>
      <p:sp>
        <p:nvSpPr>
          <p:cNvPr name="Freeform 10" id="10" descr="preencoded.png"/>
          <p:cNvSpPr/>
          <p:nvPr/>
        </p:nvSpPr>
        <p:spPr>
          <a:xfrm flipH="false" flipV="false" rot="0">
            <a:off x="6861572" y="3587502"/>
            <a:ext cx="4564856" cy="4564856"/>
          </a:xfrm>
          <a:custGeom>
            <a:avLst/>
            <a:gdLst/>
            <a:ahLst/>
            <a:cxnLst/>
            <a:rect r="r" b="b" t="t" l="l"/>
            <a:pathLst>
              <a:path h="4564856" w="4564856">
                <a:moveTo>
                  <a:pt x="0" y="0"/>
                </a:moveTo>
                <a:lnTo>
                  <a:pt x="4564857" y="0"/>
                </a:lnTo>
                <a:lnTo>
                  <a:pt x="4564857" y="4564857"/>
                </a:lnTo>
                <a:lnTo>
                  <a:pt x="0" y="4564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338198" y="3957340"/>
            <a:ext cx="718245" cy="718245"/>
            <a:chOff x="0" y="0"/>
            <a:chExt cx="957660" cy="9576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944880" cy="944880"/>
            </a:xfrm>
            <a:custGeom>
              <a:avLst/>
              <a:gdLst/>
              <a:ahLst/>
              <a:cxnLst/>
              <a:rect r="r" b="b" t="t" l="l"/>
              <a:pathLst>
                <a:path h="944880" w="944880">
                  <a:moveTo>
                    <a:pt x="0" y="472440"/>
                  </a:moveTo>
                  <a:cubicBezTo>
                    <a:pt x="0" y="211582"/>
                    <a:pt x="211582" y="0"/>
                    <a:pt x="472440" y="0"/>
                  </a:cubicBezTo>
                  <a:cubicBezTo>
                    <a:pt x="733298" y="0"/>
                    <a:pt x="944880" y="211582"/>
                    <a:pt x="944880" y="472440"/>
                  </a:cubicBezTo>
                  <a:cubicBezTo>
                    <a:pt x="944880" y="733298"/>
                    <a:pt x="733298" y="944880"/>
                    <a:pt x="472440" y="944880"/>
                  </a:cubicBezTo>
                  <a:cubicBezTo>
                    <a:pt x="211582" y="944880"/>
                    <a:pt x="0" y="733425"/>
                    <a:pt x="0" y="47244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57580" cy="957707"/>
            </a:xfrm>
            <a:custGeom>
              <a:avLst/>
              <a:gdLst/>
              <a:ahLst/>
              <a:cxnLst/>
              <a:rect r="r" b="b" t="t" l="l"/>
              <a:pathLst>
                <a:path h="957707" w="957580">
                  <a:moveTo>
                    <a:pt x="0" y="478790"/>
                  </a:moveTo>
                  <a:cubicBezTo>
                    <a:pt x="0" y="214376"/>
                    <a:pt x="214376" y="0"/>
                    <a:pt x="478790" y="0"/>
                  </a:cubicBezTo>
                  <a:cubicBezTo>
                    <a:pt x="479425" y="0"/>
                    <a:pt x="480060" y="127"/>
                    <a:pt x="480695" y="254"/>
                  </a:cubicBezTo>
                  <a:lnTo>
                    <a:pt x="478790" y="6350"/>
                  </a:lnTo>
                  <a:lnTo>
                    <a:pt x="478790" y="0"/>
                  </a:lnTo>
                  <a:lnTo>
                    <a:pt x="478790" y="6350"/>
                  </a:lnTo>
                  <a:lnTo>
                    <a:pt x="478790" y="0"/>
                  </a:lnTo>
                  <a:cubicBezTo>
                    <a:pt x="743204" y="0"/>
                    <a:pt x="957580" y="214376"/>
                    <a:pt x="957580" y="478790"/>
                  </a:cubicBezTo>
                  <a:cubicBezTo>
                    <a:pt x="957580" y="480441"/>
                    <a:pt x="956945" y="482092"/>
                    <a:pt x="955675" y="483235"/>
                  </a:cubicBezTo>
                  <a:lnTo>
                    <a:pt x="951230" y="478790"/>
                  </a:lnTo>
                  <a:lnTo>
                    <a:pt x="957580" y="478790"/>
                  </a:lnTo>
                  <a:cubicBezTo>
                    <a:pt x="957580" y="743204"/>
                    <a:pt x="743204" y="957580"/>
                    <a:pt x="478790" y="957580"/>
                  </a:cubicBezTo>
                  <a:lnTo>
                    <a:pt x="478790" y="951230"/>
                  </a:lnTo>
                  <a:lnTo>
                    <a:pt x="478790" y="944880"/>
                  </a:lnTo>
                  <a:lnTo>
                    <a:pt x="478790" y="951230"/>
                  </a:lnTo>
                  <a:lnTo>
                    <a:pt x="478790" y="957580"/>
                  </a:lnTo>
                  <a:cubicBezTo>
                    <a:pt x="214376" y="957707"/>
                    <a:pt x="0" y="743331"/>
                    <a:pt x="0" y="478790"/>
                  </a:cubicBezTo>
                  <a:cubicBezTo>
                    <a:pt x="0" y="475234"/>
                    <a:pt x="2794" y="472440"/>
                    <a:pt x="6350" y="472440"/>
                  </a:cubicBezTo>
                  <a:lnTo>
                    <a:pt x="6350" y="478790"/>
                  </a:lnTo>
                  <a:lnTo>
                    <a:pt x="0" y="478790"/>
                  </a:lnTo>
                  <a:moveTo>
                    <a:pt x="12700" y="478790"/>
                  </a:moveTo>
                  <a:cubicBezTo>
                    <a:pt x="12700" y="482346"/>
                    <a:pt x="9906" y="485140"/>
                    <a:pt x="6350" y="485140"/>
                  </a:cubicBezTo>
                  <a:lnTo>
                    <a:pt x="6350" y="478790"/>
                  </a:lnTo>
                  <a:lnTo>
                    <a:pt x="12700" y="478790"/>
                  </a:lnTo>
                  <a:cubicBezTo>
                    <a:pt x="12700" y="736219"/>
                    <a:pt x="221361" y="944880"/>
                    <a:pt x="478790" y="944880"/>
                  </a:cubicBezTo>
                  <a:cubicBezTo>
                    <a:pt x="482346" y="944880"/>
                    <a:pt x="485140" y="947674"/>
                    <a:pt x="485140" y="951230"/>
                  </a:cubicBezTo>
                  <a:cubicBezTo>
                    <a:pt x="485140" y="954786"/>
                    <a:pt x="482346" y="957580"/>
                    <a:pt x="478790" y="957580"/>
                  </a:cubicBezTo>
                  <a:cubicBezTo>
                    <a:pt x="475234" y="957580"/>
                    <a:pt x="472440" y="954786"/>
                    <a:pt x="472440" y="951230"/>
                  </a:cubicBezTo>
                  <a:cubicBezTo>
                    <a:pt x="472440" y="947674"/>
                    <a:pt x="475234" y="944880"/>
                    <a:pt x="478790" y="944880"/>
                  </a:cubicBezTo>
                  <a:cubicBezTo>
                    <a:pt x="736219" y="944880"/>
                    <a:pt x="944880" y="736219"/>
                    <a:pt x="944880" y="478790"/>
                  </a:cubicBezTo>
                  <a:cubicBezTo>
                    <a:pt x="944880" y="477139"/>
                    <a:pt x="945515" y="475488"/>
                    <a:pt x="946785" y="474345"/>
                  </a:cubicBezTo>
                  <a:lnTo>
                    <a:pt x="951230" y="478790"/>
                  </a:lnTo>
                  <a:lnTo>
                    <a:pt x="944880" y="478790"/>
                  </a:lnTo>
                  <a:cubicBezTo>
                    <a:pt x="945007" y="221361"/>
                    <a:pt x="736219" y="12700"/>
                    <a:pt x="478790" y="12700"/>
                  </a:cubicBezTo>
                  <a:cubicBezTo>
                    <a:pt x="478155" y="12700"/>
                    <a:pt x="477520" y="12573"/>
                    <a:pt x="476885" y="12446"/>
                  </a:cubicBezTo>
                  <a:lnTo>
                    <a:pt x="478790" y="6350"/>
                  </a:lnTo>
                  <a:lnTo>
                    <a:pt x="478790" y="12700"/>
                  </a:lnTo>
                  <a:cubicBezTo>
                    <a:pt x="221361" y="12700"/>
                    <a:pt x="12700" y="221361"/>
                    <a:pt x="12700" y="478790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537775" y="3974157"/>
            <a:ext cx="318939" cy="54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499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2</a:t>
            </a:r>
          </a:p>
        </p:txBody>
      </p:sp>
      <p:sp>
        <p:nvSpPr>
          <p:cNvPr name="Freeform 15" id="15" descr="preencoded.png"/>
          <p:cNvSpPr/>
          <p:nvPr/>
        </p:nvSpPr>
        <p:spPr>
          <a:xfrm flipH="false" flipV="false" rot="0">
            <a:off x="6861572" y="3587502"/>
            <a:ext cx="4564856" cy="4564856"/>
          </a:xfrm>
          <a:custGeom>
            <a:avLst/>
            <a:gdLst/>
            <a:ahLst/>
            <a:cxnLst/>
            <a:rect r="r" b="b" t="t" l="l"/>
            <a:pathLst>
              <a:path h="4564856" w="4564856">
                <a:moveTo>
                  <a:pt x="0" y="0"/>
                </a:moveTo>
                <a:lnTo>
                  <a:pt x="4564857" y="0"/>
                </a:lnTo>
                <a:lnTo>
                  <a:pt x="4564857" y="4564857"/>
                </a:lnTo>
                <a:lnTo>
                  <a:pt x="0" y="45648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338198" y="7064127"/>
            <a:ext cx="718245" cy="718245"/>
            <a:chOff x="0" y="0"/>
            <a:chExt cx="957660" cy="9576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944880" cy="944880"/>
            </a:xfrm>
            <a:custGeom>
              <a:avLst/>
              <a:gdLst/>
              <a:ahLst/>
              <a:cxnLst/>
              <a:rect r="r" b="b" t="t" l="l"/>
              <a:pathLst>
                <a:path h="944880" w="944880">
                  <a:moveTo>
                    <a:pt x="0" y="472440"/>
                  </a:moveTo>
                  <a:cubicBezTo>
                    <a:pt x="0" y="211582"/>
                    <a:pt x="211582" y="0"/>
                    <a:pt x="472440" y="0"/>
                  </a:cubicBezTo>
                  <a:cubicBezTo>
                    <a:pt x="733298" y="0"/>
                    <a:pt x="944880" y="211582"/>
                    <a:pt x="944880" y="472440"/>
                  </a:cubicBezTo>
                  <a:cubicBezTo>
                    <a:pt x="944880" y="733298"/>
                    <a:pt x="733298" y="944880"/>
                    <a:pt x="472440" y="944880"/>
                  </a:cubicBezTo>
                  <a:cubicBezTo>
                    <a:pt x="211582" y="944880"/>
                    <a:pt x="0" y="733425"/>
                    <a:pt x="0" y="47244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7580" cy="957707"/>
            </a:xfrm>
            <a:custGeom>
              <a:avLst/>
              <a:gdLst/>
              <a:ahLst/>
              <a:cxnLst/>
              <a:rect r="r" b="b" t="t" l="l"/>
              <a:pathLst>
                <a:path h="957707" w="957580">
                  <a:moveTo>
                    <a:pt x="0" y="478790"/>
                  </a:moveTo>
                  <a:cubicBezTo>
                    <a:pt x="0" y="214376"/>
                    <a:pt x="214376" y="0"/>
                    <a:pt x="478790" y="0"/>
                  </a:cubicBezTo>
                  <a:cubicBezTo>
                    <a:pt x="479425" y="0"/>
                    <a:pt x="480060" y="127"/>
                    <a:pt x="480695" y="254"/>
                  </a:cubicBezTo>
                  <a:lnTo>
                    <a:pt x="478790" y="6350"/>
                  </a:lnTo>
                  <a:lnTo>
                    <a:pt x="478790" y="0"/>
                  </a:lnTo>
                  <a:lnTo>
                    <a:pt x="478790" y="6350"/>
                  </a:lnTo>
                  <a:lnTo>
                    <a:pt x="478790" y="0"/>
                  </a:lnTo>
                  <a:cubicBezTo>
                    <a:pt x="743204" y="0"/>
                    <a:pt x="957580" y="214376"/>
                    <a:pt x="957580" y="478790"/>
                  </a:cubicBezTo>
                  <a:cubicBezTo>
                    <a:pt x="957580" y="480441"/>
                    <a:pt x="956945" y="482092"/>
                    <a:pt x="955675" y="483235"/>
                  </a:cubicBezTo>
                  <a:lnTo>
                    <a:pt x="951230" y="478790"/>
                  </a:lnTo>
                  <a:lnTo>
                    <a:pt x="957580" y="478790"/>
                  </a:lnTo>
                  <a:cubicBezTo>
                    <a:pt x="957580" y="743204"/>
                    <a:pt x="743204" y="957580"/>
                    <a:pt x="478790" y="957580"/>
                  </a:cubicBezTo>
                  <a:lnTo>
                    <a:pt x="478790" y="951230"/>
                  </a:lnTo>
                  <a:lnTo>
                    <a:pt x="478790" y="944880"/>
                  </a:lnTo>
                  <a:lnTo>
                    <a:pt x="478790" y="951230"/>
                  </a:lnTo>
                  <a:lnTo>
                    <a:pt x="478790" y="957580"/>
                  </a:lnTo>
                  <a:cubicBezTo>
                    <a:pt x="214376" y="957707"/>
                    <a:pt x="0" y="743331"/>
                    <a:pt x="0" y="478790"/>
                  </a:cubicBezTo>
                  <a:cubicBezTo>
                    <a:pt x="0" y="475234"/>
                    <a:pt x="2794" y="472440"/>
                    <a:pt x="6350" y="472440"/>
                  </a:cubicBezTo>
                  <a:lnTo>
                    <a:pt x="6350" y="478790"/>
                  </a:lnTo>
                  <a:lnTo>
                    <a:pt x="0" y="478790"/>
                  </a:lnTo>
                  <a:moveTo>
                    <a:pt x="12700" y="478790"/>
                  </a:moveTo>
                  <a:cubicBezTo>
                    <a:pt x="12700" y="482346"/>
                    <a:pt x="9906" y="485140"/>
                    <a:pt x="6350" y="485140"/>
                  </a:cubicBezTo>
                  <a:lnTo>
                    <a:pt x="6350" y="478790"/>
                  </a:lnTo>
                  <a:lnTo>
                    <a:pt x="12700" y="478790"/>
                  </a:lnTo>
                  <a:cubicBezTo>
                    <a:pt x="12700" y="736219"/>
                    <a:pt x="221361" y="944880"/>
                    <a:pt x="478790" y="944880"/>
                  </a:cubicBezTo>
                  <a:cubicBezTo>
                    <a:pt x="482346" y="944880"/>
                    <a:pt x="485140" y="947674"/>
                    <a:pt x="485140" y="951230"/>
                  </a:cubicBezTo>
                  <a:cubicBezTo>
                    <a:pt x="485140" y="954786"/>
                    <a:pt x="482346" y="957580"/>
                    <a:pt x="478790" y="957580"/>
                  </a:cubicBezTo>
                  <a:cubicBezTo>
                    <a:pt x="475234" y="957580"/>
                    <a:pt x="472440" y="954786"/>
                    <a:pt x="472440" y="951230"/>
                  </a:cubicBezTo>
                  <a:cubicBezTo>
                    <a:pt x="472440" y="947674"/>
                    <a:pt x="475234" y="944880"/>
                    <a:pt x="478790" y="944880"/>
                  </a:cubicBezTo>
                  <a:cubicBezTo>
                    <a:pt x="736219" y="944880"/>
                    <a:pt x="944880" y="736219"/>
                    <a:pt x="944880" y="478790"/>
                  </a:cubicBezTo>
                  <a:cubicBezTo>
                    <a:pt x="944880" y="477139"/>
                    <a:pt x="945515" y="475488"/>
                    <a:pt x="946785" y="474345"/>
                  </a:cubicBezTo>
                  <a:lnTo>
                    <a:pt x="951230" y="478790"/>
                  </a:lnTo>
                  <a:lnTo>
                    <a:pt x="944880" y="478790"/>
                  </a:lnTo>
                  <a:cubicBezTo>
                    <a:pt x="945007" y="221361"/>
                    <a:pt x="736219" y="12700"/>
                    <a:pt x="478790" y="12700"/>
                  </a:cubicBezTo>
                  <a:cubicBezTo>
                    <a:pt x="478155" y="12700"/>
                    <a:pt x="477520" y="12573"/>
                    <a:pt x="476885" y="12446"/>
                  </a:cubicBezTo>
                  <a:lnTo>
                    <a:pt x="478790" y="6350"/>
                  </a:lnTo>
                  <a:lnTo>
                    <a:pt x="478790" y="12700"/>
                  </a:lnTo>
                  <a:cubicBezTo>
                    <a:pt x="221361" y="12700"/>
                    <a:pt x="12700" y="221361"/>
                    <a:pt x="12700" y="478790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537775" y="7080945"/>
            <a:ext cx="318939" cy="54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499">
                <a:solidFill>
                  <a:srgbClr val="FFFFFF"/>
                </a:solidFill>
                <a:latin typeface="Monami"/>
                <a:ea typeface="Monami"/>
                <a:cs typeface="Monami"/>
                <a:sym typeface="Monami"/>
              </a:rPr>
              <a:t>3</a:t>
            </a:r>
          </a:p>
        </p:txBody>
      </p:sp>
      <p:sp>
        <p:nvSpPr>
          <p:cNvPr name="Freeform 20" id="20" descr="preencoded.png"/>
          <p:cNvSpPr/>
          <p:nvPr/>
        </p:nvSpPr>
        <p:spPr>
          <a:xfrm flipH="false" flipV="false" rot="0">
            <a:off x="6879803" y="3587502"/>
            <a:ext cx="4564856" cy="4564856"/>
          </a:xfrm>
          <a:custGeom>
            <a:avLst/>
            <a:gdLst/>
            <a:ahLst/>
            <a:cxnLst/>
            <a:rect r="r" b="b" t="t" l="l"/>
            <a:pathLst>
              <a:path h="4564856" w="4564856">
                <a:moveTo>
                  <a:pt x="0" y="0"/>
                </a:moveTo>
                <a:lnTo>
                  <a:pt x="4564856" y="0"/>
                </a:lnTo>
                <a:lnTo>
                  <a:pt x="4564856" y="4564857"/>
                </a:lnTo>
                <a:lnTo>
                  <a:pt x="0" y="45648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92238" y="895350"/>
            <a:ext cx="8832800" cy="101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Hypotheses Development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907954" y="3305721"/>
            <a:ext cx="3544044" cy="487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37"/>
              </a:lnSpc>
            </a:pPr>
            <a:r>
              <a:rPr lang="en-US" sz="2750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Discount Impact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2238" y="4143672"/>
            <a:ext cx="5444132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2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Higher discounts are hypothesized to lead to reduced profit margins. Tested via regression.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855054" y="3289846"/>
            <a:ext cx="4781252" cy="915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 Regional Profit Variance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51630" y="4143672"/>
            <a:ext cx="5444132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Expect significant profit variations across different geographical regions. Explored with ANOVA.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851630" y="6706542"/>
            <a:ext cx="3994174" cy="915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7"/>
              </a:lnSpc>
            </a:pPr>
            <a:r>
              <a:rPr lang="en-US" sz="2750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Sub-Category Profitability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855054" y="7677597"/>
            <a:ext cx="5444132" cy="1328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2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Certain product sub-categories are expected to consistently yield high profits. Investigated with GroupBy + ANOVA.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616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7543800" cy="10287000"/>
          </a:xfrm>
          <a:custGeom>
            <a:avLst/>
            <a:gdLst/>
            <a:ahLst/>
            <a:cxnLst/>
            <a:rect r="r" b="b" t="t" l="l"/>
            <a:pathLst>
              <a:path h="10287000" w="7543800">
                <a:moveTo>
                  <a:pt x="0" y="0"/>
                </a:moveTo>
                <a:lnTo>
                  <a:pt x="7543800" y="0"/>
                </a:lnTo>
                <a:lnTo>
                  <a:pt x="7543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50572" y="436661"/>
            <a:ext cx="9200698" cy="9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374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Statistical Techniques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121997" y="2031976"/>
            <a:ext cx="47625" cy="7496298"/>
            <a:chOff x="0" y="0"/>
            <a:chExt cx="63499" cy="99949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499" cy="9994900"/>
            </a:xfrm>
            <a:custGeom>
              <a:avLst/>
              <a:gdLst/>
              <a:ahLst/>
              <a:cxnLst/>
              <a:rect r="r" b="b" t="t" l="l"/>
              <a:pathLst>
                <a:path h="9994900" w="63499">
                  <a:moveTo>
                    <a:pt x="0" y="25400"/>
                  </a:moveTo>
                  <a:cubicBezTo>
                    <a:pt x="0" y="11430"/>
                    <a:pt x="14287" y="0"/>
                    <a:pt x="31749" y="0"/>
                  </a:cubicBezTo>
                  <a:cubicBezTo>
                    <a:pt x="49212" y="0"/>
                    <a:pt x="63499" y="11430"/>
                    <a:pt x="63499" y="25400"/>
                  </a:cubicBezTo>
                  <a:lnTo>
                    <a:pt x="63499" y="9969500"/>
                  </a:lnTo>
                  <a:cubicBezTo>
                    <a:pt x="63499" y="9983470"/>
                    <a:pt x="49212" y="9994900"/>
                    <a:pt x="31749" y="9994900"/>
                  </a:cubicBezTo>
                  <a:cubicBezTo>
                    <a:pt x="14287" y="9994900"/>
                    <a:pt x="0" y="9983470"/>
                    <a:pt x="0" y="9969500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403207" y="2322760"/>
            <a:ext cx="825996" cy="38100"/>
            <a:chOff x="0" y="0"/>
            <a:chExt cx="1101328" cy="50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01344" cy="50800"/>
            </a:xfrm>
            <a:custGeom>
              <a:avLst/>
              <a:gdLst/>
              <a:ahLst/>
              <a:cxnLst/>
              <a:rect r="r" b="b" t="t" l="l"/>
              <a:pathLst>
                <a:path h="50800" w="1101344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075944" y="0"/>
                  </a:lnTo>
                  <a:cubicBezTo>
                    <a:pt x="1089914" y="0"/>
                    <a:pt x="1101344" y="11430"/>
                    <a:pt x="1101344" y="25400"/>
                  </a:cubicBezTo>
                  <a:cubicBezTo>
                    <a:pt x="1101344" y="39370"/>
                    <a:pt x="1089914" y="50800"/>
                    <a:pt x="1075944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816974" y="2027336"/>
            <a:ext cx="629096" cy="629096"/>
            <a:chOff x="0" y="0"/>
            <a:chExt cx="838795" cy="8387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826008" cy="826135"/>
            </a:xfrm>
            <a:custGeom>
              <a:avLst/>
              <a:gdLst/>
              <a:ahLst/>
              <a:cxnLst/>
              <a:rect r="r" b="b" t="t" l="l"/>
              <a:pathLst>
                <a:path h="826135" w="826008">
                  <a:moveTo>
                    <a:pt x="0" y="154178"/>
                  </a:moveTo>
                  <a:cubicBezTo>
                    <a:pt x="0" y="69088"/>
                    <a:pt x="69088" y="0"/>
                    <a:pt x="154178" y="0"/>
                  </a:cubicBezTo>
                  <a:lnTo>
                    <a:pt x="671830" y="0"/>
                  </a:lnTo>
                  <a:cubicBezTo>
                    <a:pt x="757047" y="0"/>
                    <a:pt x="826008" y="69088"/>
                    <a:pt x="826008" y="154178"/>
                  </a:cubicBezTo>
                  <a:lnTo>
                    <a:pt x="826008" y="671830"/>
                  </a:lnTo>
                  <a:cubicBezTo>
                    <a:pt x="826008" y="757047"/>
                    <a:pt x="756920" y="826008"/>
                    <a:pt x="671830" y="826008"/>
                  </a:cubicBezTo>
                  <a:lnTo>
                    <a:pt x="154178" y="826008"/>
                  </a:lnTo>
                  <a:cubicBezTo>
                    <a:pt x="69088" y="826135"/>
                    <a:pt x="0" y="757047"/>
                    <a:pt x="0" y="67183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38708" cy="838835"/>
            </a:xfrm>
            <a:custGeom>
              <a:avLst/>
              <a:gdLst/>
              <a:ahLst/>
              <a:cxnLst/>
              <a:rect r="r" b="b" t="t" l="l"/>
              <a:pathLst>
                <a:path h="838835" w="838708">
                  <a:moveTo>
                    <a:pt x="0" y="160528"/>
                  </a:moveTo>
                  <a:cubicBezTo>
                    <a:pt x="0" y="71882"/>
                    <a:pt x="71882" y="0"/>
                    <a:pt x="160528" y="0"/>
                  </a:cubicBezTo>
                  <a:lnTo>
                    <a:pt x="678180" y="0"/>
                  </a:lnTo>
                  <a:lnTo>
                    <a:pt x="678180" y="6350"/>
                  </a:lnTo>
                  <a:lnTo>
                    <a:pt x="678180" y="0"/>
                  </a:lnTo>
                  <a:lnTo>
                    <a:pt x="678180" y="6350"/>
                  </a:lnTo>
                  <a:lnTo>
                    <a:pt x="678180" y="0"/>
                  </a:lnTo>
                  <a:cubicBezTo>
                    <a:pt x="766826" y="0"/>
                    <a:pt x="838708" y="71882"/>
                    <a:pt x="838708" y="160528"/>
                  </a:cubicBezTo>
                  <a:lnTo>
                    <a:pt x="832358" y="160528"/>
                  </a:lnTo>
                  <a:lnTo>
                    <a:pt x="838708" y="160528"/>
                  </a:lnTo>
                  <a:lnTo>
                    <a:pt x="838708" y="678180"/>
                  </a:lnTo>
                  <a:lnTo>
                    <a:pt x="832358" y="678180"/>
                  </a:lnTo>
                  <a:lnTo>
                    <a:pt x="838708" y="678180"/>
                  </a:lnTo>
                  <a:cubicBezTo>
                    <a:pt x="838708" y="766826"/>
                    <a:pt x="766826" y="838708"/>
                    <a:pt x="678180" y="838708"/>
                  </a:cubicBezTo>
                  <a:lnTo>
                    <a:pt x="678180" y="832358"/>
                  </a:lnTo>
                  <a:lnTo>
                    <a:pt x="678180" y="838708"/>
                  </a:lnTo>
                  <a:lnTo>
                    <a:pt x="160528" y="838708"/>
                  </a:lnTo>
                  <a:lnTo>
                    <a:pt x="160528" y="832358"/>
                  </a:lnTo>
                  <a:lnTo>
                    <a:pt x="160528" y="838708"/>
                  </a:lnTo>
                  <a:cubicBezTo>
                    <a:pt x="71882" y="838835"/>
                    <a:pt x="0" y="766953"/>
                    <a:pt x="0" y="678180"/>
                  </a:cubicBezTo>
                  <a:lnTo>
                    <a:pt x="0" y="160528"/>
                  </a:lnTo>
                  <a:lnTo>
                    <a:pt x="6350" y="160528"/>
                  </a:lnTo>
                  <a:lnTo>
                    <a:pt x="0" y="160528"/>
                  </a:lnTo>
                  <a:moveTo>
                    <a:pt x="12700" y="160528"/>
                  </a:moveTo>
                  <a:lnTo>
                    <a:pt x="12700" y="678180"/>
                  </a:lnTo>
                  <a:lnTo>
                    <a:pt x="6350" y="678180"/>
                  </a:lnTo>
                  <a:lnTo>
                    <a:pt x="12700" y="678180"/>
                  </a:lnTo>
                  <a:cubicBezTo>
                    <a:pt x="12700" y="759841"/>
                    <a:pt x="78867" y="826008"/>
                    <a:pt x="160528" y="826008"/>
                  </a:cubicBezTo>
                  <a:lnTo>
                    <a:pt x="678180" y="826008"/>
                  </a:lnTo>
                  <a:cubicBezTo>
                    <a:pt x="759841" y="826008"/>
                    <a:pt x="826008" y="759841"/>
                    <a:pt x="826008" y="678180"/>
                  </a:cubicBezTo>
                  <a:lnTo>
                    <a:pt x="826008" y="160528"/>
                  </a:lnTo>
                  <a:cubicBezTo>
                    <a:pt x="826135" y="78867"/>
                    <a:pt x="759841" y="12700"/>
                    <a:pt x="678180" y="12700"/>
                  </a:cubicBezTo>
                  <a:lnTo>
                    <a:pt x="160528" y="12700"/>
                  </a:lnTo>
                  <a:lnTo>
                    <a:pt x="160528" y="6350"/>
                  </a:lnTo>
                  <a:lnTo>
                    <a:pt x="160528" y="12700"/>
                  </a:lnTo>
                  <a:cubicBezTo>
                    <a:pt x="78867" y="12700"/>
                    <a:pt x="12700" y="78867"/>
                    <a:pt x="12700" y="160528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Freeform 14" id="14" descr="preencoded.png"/>
          <p:cNvSpPr/>
          <p:nvPr/>
        </p:nvSpPr>
        <p:spPr>
          <a:xfrm flipH="false" flipV="false" rot="0">
            <a:off x="7924949" y="2083669"/>
            <a:ext cx="412998" cy="516285"/>
          </a:xfrm>
          <a:custGeom>
            <a:avLst/>
            <a:gdLst/>
            <a:ahLst/>
            <a:cxnLst/>
            <a:rect r="r" b="b" t="t" l="l"/>
            <a:pathLst>
              <a:path h="516285" w="412998">
                <a:moveTo>
                  <a:pt x="0" y="0"/>
                </a:moveTo>
                <a:lnTo>
                  <a:pt x="412997" y="0"/>
                </a:lnTo>
                <a:lnTo>
                  <a:pt x="412997" y="516285"/>
                </a:lnTo>
                <a:lnTo>
                  <a:pt x="0" y="516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8" r="0" b="-228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508480" y="2060079"/>
            <a:ext cx="3442098" cy="496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Linear Regression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08480" y="2867025"/>
            <a:ext cx="7815709" cy="53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Utilized for predicting continuous profit values.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403207" y="4004072"/>
            <a:ext cx="825996" cy="38100"/>
            <a:chOff x="0" y="0"/>
            <a:chExt cx="1101328" cy="50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01344" cy="50800"/>
            </a:xfrm>
            <a:custGeom>
              <a:avLst/>
              <a:gdLst/>
              <a:ahLst/>
              <a:cxnLst/>
              <a:rect r="r" b="b" t="t" l="l"/>
              <a:pathLst>
                <a:path h="50800" w="1101344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075944" y="0"/>
                  </a:lnTo>
                  <a:cubicBezTo>
                    <a:pt x="1089914" y="0"/>
                    <a:pt x="1101344" y="11430"/>
                    <a:pt x="1101344" y="25400"/>
                  </a:cubicBezTo>
                  <a:cubicBezTo>
                    <a:pt x="1101344" y="39370"/>
                    <a:pt x="1089914" y="50800"/>
                    <a:pt x="1075944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816974" y="3708648"/>
            <a:ext cx="629096" cy="629096"/>
            <a:chOff x="0" y="0"/>
            <a:chExt cx="838795" cy="83879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826008" cy="826135"/>
            </a:xfrm>
            <a:custGeom>
              <a:avLst/>
              <a:gdLst/>
              <a:ahLst/>
              <a:cxnLst/>
              <a:rect r="r" b="b" t="t" l="l"/>
              <a:pathLst>
                <a:path h="826135" w="826008">
                  <a:moveTo>
                    <a:pt x="0" y="154178"/>
                  </a:moveTo>
                  <a:cubicBezTo>
                    <a:pt x="0" y="69088"/>
                    <a:pt x="69088" y="0"/>
                    <a:pt x="154178" y="0"/>
                  </a:cubicBezTo>
                  <a:lnTo>
                    <a:pt x="671830" y="0"/>
                  </a:lnTo>
                  <a:cubicBezTo>
                    <a:pt x="757047" y="0"/>
                    <a:pt x="826008" y="69088"/>
                    <a:pt x="826008" y="154178"/>
                  </a:cubicBezTo>
                  <a:lnTo>
                    <a:pt x="826008" y="671830"/>
                  </a:lnTo>
                  <a:cubicBezTo>
                    <a:pt x="826008" y="757047"/>
                    <a:pt x="756920" y="826008"/>
                    <a:pt x="671830" y="826008"/>
                  </a:cubicBezTo>
                  <a:lnTo>
                    <a:pt x="154178" y="826008"/>
                  </a:lnTo>
                  <a:cubicBezTo>
                    <a:pt x="69088" y="826135"/>
                    <a:pt x="0" y="757047"/>
                    <a:pt x="0" y="67183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38708" cy="838835"/>
            </a:xfrm>
            <a:custGeom>
              <a:avLst/>
              <a:gdLst/>
              <a:ahLst/>
              <a:cxnLst/>
              <a:rect r="r" b="b" t="t" l="l"/>
              <a:pathLst>
                <a:path h="838835" w="838708">
                  <a:moveTo>
                    <a:pt x="0" y="160528"/>
                  </a:moveTo>
                  <a:cubicBezTo>
                    <a:pt x="0" y="71882"/>
                    <a:pt x="71882" y="0"/>
                    <a:pt x="160528" y="0"/>
                  </a:cubicBezTo>
                  <a:lnTo>
                    <a:pt x="678180" y="0"/>
                  </a:lnTo>
                  <a:lnTo>
                    <a:pt x="678180" y="6350"/>
                  </a:lnTo>
                  <a:lnTo>
                    <a:pt x="678180" y="0"/>
                  </a:lnTo>
                  <a:lnTo>
                    <a:pt x="678180" y="6350"/>
                  </a:lnTo>
                  <a:lnTo>
                    <a:pt x="678180" y="0"/>
                  </a:lnTo>
                  <a:cubicBezTo>
                    <a:pt x="766826" y="0"/>
                    <a:pt x="838708" y="71882"/>
                    <a:pt x="838708" y="160528"/>
                  </a:cubicBezTo>
                  <a:lnTo>
                    <a:pt x="832358" y="160528"/>
                  </a:lnTo>
                  <a:lnTo>
                    <a:pt x="838708" y="160528"/>
                  </a:lnTo>
                  <a:lnTo>
                    <a:pt x="838708" y="678180"/>
                  </a:lnTo>
                  <a:lnTo>
                    <a:pt x="832358" y="678180"/>
                  </a:lnTo>
                  <a:lnTo>
                    <a:pt x="838708" y="678180"/>
                  </a:lnTo>
                  <a:cubicBezTo>
                    <a:pt x="838708" y="766826"/>
                    <a:pt x="766826" y="838708"/>
                    <a:pt x="678180" y="838708"/>
                  </a:cubicBezTo>
                  <a:lnTo>
                    <a:pt x="678180" y="832358"/>
                  </a:lnTo>
                  <a:lnTo>
                    <a:pt x="678180" y="838708"/>
                  </a:lnTo>
                  <a:lnTo>
                    <a:pt x="160528" y="838708"/>
                  </a:lnTo>
                  <a:lnTo>
                    <a:pt x="160528" y="832358"/>
                  </a:lnTo>
                  <a:lnTo>
                    <a:pt x="160528" y="838708"/>
                  </a:lnTo>
                  <a:cubicBezTo>
                    <a:pt x="71882" y="838835"/>
                    <a:pt x="0" y="766953"/>
                    <a:pt x="0" y="678180"/>
                  </a:cubicBezTo>
                  <a:lnTo>
                    <a:pt x="0" y="160528"/>
                  </a:lnTo>
                  <a:lnTo>
                    <a:pt x="6350" y="160528"/>
                  </a:lnTo>
                  <a:lnTo>
                    <a:pt x="0" y="160528"/>
                  </a:lnTo>
                  <a:moveTo>
                    <a:pt x="12700" y="160528"/>
                  </a:moveTo>
                  <a:lnTo>
                    <a:pt x="12700" y="678180"/>
                  </a:lnTo>
                  <a:lnTo>
                    <a:pt x="6350" y="678180"/>
                  </a:lnTo>
                  <a:lnTo>
                    <a:pt x="12700" y="678180"/>
                  </a:lnTo>
                  <a:cubicBezTo>
                    <a:pt x="12700" y="759841"/>
                    <a:pt x="78867" y="826008"/>
                    <a:pt x="160528" y="826008"/>
                  </a:cubicBezTo>
                  <a:lnTo>
                    <a:pt x="678180" y="826008"/>
                  </a:lnTo>
                  <a:cubicBezTo>
                    <a:pt x="759841" y="826008"/>
                    <a:pt x="826008" y="759841"/>
                    <a:pt x="826008" y="678180"/>
                  </a:cubicBezTo>
                  <a:lnTo>
                    <a:pt x="826008" y="160528"/>
                  </a:lnTo>
                  <a:cubicBezTo>
                    <a:pt x="826135" y="78867"/>
                    <a:pt x="759841" y="12700"/>
                    <a:pt x="678180" y="12700"/>
                  </a:cubicBezTo>
                  <a:lnTo>
                    <a:pt x="160528" y="12700"/>
                  </a:lnTo>
                  <a:lnTo>
                    <a:pt x="160528" y="6350"/>
                  </a:lnTo>
                  <a:lnTo>
                    <a:pt x="160528" y="12700"/>
                  </a:lnTo>
                  <a:cubicBezTo>
                    <a:pt x="78867" y="12700"/>
                    <a:pt x="12700" y="78867"/>
                    <a:pt x="12700" y="160528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Freeform 22" id="22" descr="preencoded.png"/>
          <p:cNvSpPr/>
          <p:nvPr/>
        </p:nvSpPr>
        <p:spPr>
          <a:xfrm flipH="false" flipV="false" rot="0">
            <a:off x="7924949" y="3764980"/>
            <a:ext cx="412998" cy="516285"/>
          </a:xfrm>
          <a:custGeom>
            <a:avLst/>
            <a:gdLst/>
            <a:ahLst/>
            <a:cxnLst/>
            <a:rect r="r" b="b" t="t" l="l"/>
            <a:pathLst>
              <a:path h="516285" w="412998">
                <a:moveTo>
                  <a:pt x="0" y="0"/>
                </a:moveTo>
                <a:lnTo>
                  <a:pt x="412997" y="0"/>
                </a:lnTo>
                <a:lnTo>
                  <a:pt x="412997" y="516285"/>
                </a:lnTo>
                <a:lnTo>
                  <a:pt x="0" y="5162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28" r="0" b="-228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508480" y="3741390"/>
            <a:ext cx="3442098" cy="49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ANOVA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08480" y="4308276"/>
            <a:ext cx="7815709" cy="97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Comparing mean profits across different categories and regions effectively.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8403207" y="6125915"/>
            <a:ext cx="825996" cy="38100"/>
            <a:chOff x="0" y="0"/>
            <a:chExt cx="1101328" cy="50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01344" cy="50800"/>
            </a:xfrm>
            <a:custGeom>
              <a:avLst/>
              <a:gdLst/>
              <a:ahLst/>
              <a:cxnLst/>
              <a:rect r="r" b="b" t="t" l="l"/>
              <a:pathLst>
                <a:path h="50800" w="1101344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075944" y="0"/>
                  </a:lnTo>
                  <a:cubicBezTo>
                    <a:pt x="1089914" y="0"/>
                    <a:pt x="1101344" y="11430"/>
                    <a:pt x="1101344" y="25400"/>
                  </a:cubicBezTo>
                  <a:cubicBezTo>
                    <a:pt x="1101344" y="39370"/>
                    <a:pt x="1089914" y="50800"/>
                    <a:pt x="1075944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7816974" y="5830491"/>
            <a:ext cx="629096" cy="629096"/>
            <a:chOff x="0" y="0"/>
            <a:chExt cx="838795" cy="83879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350" y="6350"/>
              <a:ext cx="826008" cy="826135"/>
            </a:xfrm>
            <a:custGeom>
              <a:avLst/>
              <a:gdLst/>
              <a:ahLst/>
              <a:cxnLst/>
              <a:rect r="r" b="b" t="t" l="l"/>
              <a:pathLst>
                <a:path h="826135" w="826008">
                  <a:moveTo>
                    <a:pt x="0" y="154178"/>
                  </a:moveTo>
                  <a:cubicBezTo>
                    <a:pt x="0" y="69088"/>
                    <a:pt x="69088" y="0"/>
                    <a:pt x="154178" y="0"/>
                  </a:cubicBezTo>
                  <a:lnTo>
                    <a:pt x="671830" y="0"/>
                  </a:lnTo>
                  <a:cubicBezTo>
                    <a:pt x="757047" y="0"/>
                    <a:pt x="826008" y="69088"/>
                    <a:pt x="826008" y="154178"/>
                  </a:cubicBezTo>
                  <a:lnTo>
                    <a:pt x="826008" y="671830"/>
                  </a:lnTo>
                  <a:cubicBezTo>
                    <a:pt x="826008" y="757047"/>
                    <a:pt x="756920" y="826008"/>
                    <a:pt x="671830" y="826008"/>
                  </a:cubicBezTo>
                  <a:lnTo>
                    <a:pt x="154178" y="826008"/>
                  </a:lnTo>
                  <a:cubicBezTo>
                    <a:pt x="69088" y="826135"/>
                    <a:pt x="0" y="757047"/>
                    <a:pt x="0" y="67183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38708" cy="838835"/>
            </a:xfrm>
            <a:custGeom>
              <a:avLst/>
              <a:gdLst/>
              <a:ahLst/>
              <a:cxnLst/>
              <a:rect r="r" b="b" t="t" l="l"/>
              <a:pathLst>
                <a:path h="838835" w="838708">
                  <a:moveTo>
                    <a:pt x="0" y="160528"/>
                  </a:moveTo>
                  <a:cubicBezTo>
                    <a:pt x="0" y="71882"/>
                    <a:pt x="71882" y="0"/>
                    <a:pt x="160528" y="0"/>
                  </a:cubicBezTo>
                  <a:lnTo>
                    <a:pt x="678180" y="0"/>
                  </a:lnTo>
                  <a:lnTo>
                    <a:pt x="678180" y="6350"/>
                  </a:lnTo>
                  <a:lnTo>
                    <a:pt x="678180" y="0"/>
                  </a:lnTo>
                  <a:lnTo>
                    <a:pt x="678180" y="6350"/>
                  </a:lnTo>
                  <a:lnTo>
                    <a:pt x="678180" y="0"/>
                  </a:lnTo>
                  <a:cubicBezTo>
                    <a:pt x="766826" y="0"/>
                    <a:pt x="838708" y="71882"/>
                    <a:pt x="838708" y="160528"/>
                  </a:cubicBezTo>
                  <a:lnTo>
                    <a:pt x="832358" y="160528"/>
                  </a:lnTo>
                  <a:lnTo>
                    <a:pt x="838708" y="160528"/>
                  </a:lnTo>
                  <a:lnTo>
                    <a:pt x="838708" y="678180"/>
                  </a:lnTo>
                  <a:lnTo>
                    <a:pt x="832358" y="678180"/>
                  </a:lnTo>
                  <a:lnTo>
                    <a:pt x="838708" y="678180"/>
                  </a:lnTo>
                  <a:cubicBezTo>
                    <a:pt x="838708" y="766826"/>
                    <a:pt x="766826" y="838708"/>
                    <a:pt x="678180" y="838708"/>
                  </a:cubicBezTo>
                  <a:lnTo>
                    <a:pt x="678180" y="832358"/>
                  </a:lnTo>
                  <a:lnTo>
                    <a:pt x="678180" y="838708"/>
                  </a:lnTo>
                  <a:lnTo>
                    <a:pt x="160528" y="838708"/>
                  </a:lnTo>
                  <a:lnTo>
                    <a:pt x="160528" y="832358"/>
                  </a:lnTo>
                  <a:lnTo>
                    <a:pt x="160528" y="838708"/>
                  </a:lnTo>
                  <a:cubicBezTo>
                    <a:pt x="71882" y="838835"/>
                    <a:pt x="0" y="766953"/>
                    <a:pt x="0" y="678180"/>
                  </a:cubicBezTo>
                  <a:lnTo>
                    <a:pt x="0" y="160528"/>
                  </a:lnTo>
                  <a:lnTo>
                    <a:pt x="6350" y="160528"/>
                  </a:lnTo>
                  <a:lnTo>
                    <a:pt x="0" y="160528"/>
                  </a:lnTo>
                  <a:moveTo>
                    <a:pt x="12700" y="160528"/>
                  </a:moveTo>
                  <a:lnTo>
                    <a:pt x="12700" y="678180"/>
                  </a:lnTo>
                  <a:lnTo>
                    <a:pt x="6350" y="678180"/>
                  </a:lnTo>
                  <a:lnTo>
                    <a:pt x="12700" y="678180"/>
                  </a:lnTo>
                  <a:cubicBezTo>
                    <a:pt x="12700" y="759841"/>
                    <a:pt x="78867" y="826008"/>
                    <a:pt x="160528" y="826008"/>
                  </a:cubicBezTo>
                  <a:lnTo>
                    <a:pt x="678180" y="826008"/>
                  </a:lnTo>
                  <a:cubicBezTo>
                    <a:pt x="759841" y="826008"/>
                    <a:pt x="826008" y="759841"/>
                    <a:pt x="826008" y="678180"/>
                  </a:cubicBezTo>
                  <a:lnTo>
                    <a:pt x="826008" y="160528"/>
                  </a:lnTo>
                  <a:cubicBezTo>
                    <a:pt x="826135" y="78867"/>
                    <a:pt x="759841" y="12700"/>
                    <a:pt x="678180" y="12700"/>
                  </a:cubicBezTo>
                  <a:lnTo>
                    <a:pt x="160528" y="12700"/>
                  </a:lnTo>
                  <a:lnTo>
                    <a:pt x="160528" y="6350"/>
                  </a:lnTo>
                  <a:lnTo>
                    <a:pt x="160528" y="12700"/>
                  </a:lnTo>
                  <a:cubicBezTo>
                    <a:pt x="78867" y="12700"/>
                    <a:pt x="12700" y="78867"/>
                    <a:pt x="12700" y="160528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Freeform 30" id="30" descr="preencoded.png"/>
          <p:cNvSpPr/>
          <p:nvPr/>
        </p:nvSpPr>
        <p:spPr>
          <a:xfrm flipH="false" flipV="false" rot="0">
            <a:off x="7924949" y="5886822"/>
            <a:ext cx="412998" cy="516285"/>
          </a:xfrm>
          <a:custGeom>
            <a:avLst/>
            <a:gdLst/>
            <a:ahLst/>
            <a:cxnLst/>
            <a:rect r="r" b="b" t="t" l="l"/>
            <a:pathLst>
              <a:path h="516285" w="412998">
                <a:moveTo>
                  <a:pt x="0" y="0"/>
                </a:moveTo>
                <a:lnTo>
                  <a:pt x="412997" y="0"/>
                </a:lnTo>
                <a:lnTo>
                  <a:pt x="412997" y="516286"/>
                </a:lnTo>
                <a:lnTo>
                  <a:pt x="0" y="5162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28" r="0" b="-228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9508480" y="5863233"/>
            <a:ext cx="3442098" cy="496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Logistic Regression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508480" y="6674495"/>
            <a:ext cx="7815709" cy="97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Employed for classifying transactions into high versus low profit categories.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616">
                <a:alpha val="90196"/>
              </a:srgbClr>
            </a:solidFill>
          </p:spPr>
        </p:sp>
      </p:grpSp>
      <p:sp>
        <p:nvSpPr>
          <p:cNvPr name="Freeform 5" id="5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10744200" y="0"/>
            <a:ext cx="7543800" cy="10287000"/>
          </a:xfrm>
          <a:custGeom>
            <a:avLst/>
            <a:gdLst/>
            <a:ahLst/>
            <a:cxnLst/>
            <a:rect r="r" b="b" t="t" l="l"/>
            <a:pathLst>
              <a:path h="10287000" w="7543800">
                <a:moveTo>
                  <a:pt x="0" y="0"/>
                </a:moveTo>
                <a:lnTo>
                  <a:pt x="7543800" y="0"/>
                </a:lnTo>
                <a:lnTo>
                  <a:pt x="7543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52363"/>
            <a:ext cx="8467130" cy="97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DDDDDD"/>
                </a:solidFill>
                <a:latin typeface="Monami"/>
                <a:ea typeface="Monami"/>
                <a:cs typeface="Monami"/>
                <a:sym typeface="Monami"/>
              </a:rPr>
              <a:t>Next Steps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7475" y="2542877"/>
            <a:ext cx="222051" cy="1076176"/>
            <a:chOff x="0" y="0"/>
            <a:chExt cx="296068" cy="14349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283337" cy="1422146"/>
            </a:xfrm>
            <a:custGeom>
              <a:avLst/>
              <a:gdLst/>
              <a:ahLst/>
              <a:cxnLst/>
              <a:rect r="r" b="b" t="t" l="l"/>
              <a:pathLst>
                <a:path h="1422146" w="283337">
                  <a:moveTo>
                    <a:pt x="0" y="146685"/>
                  </a:moveTo>
                  <a:cubicBezTo>
                    <a:pt x="0" y="65659"/>
                    <a:pt x="63373" y="0"/>
                    <a:pt x="141732" y="0"/>
                  </a:cubicBezTo>
                  <a:cubicBezTo>
                    <a:pt x="220091" y="0"/>
                    <a:pt x="283337" y="65659"/>
                    <a:pt x="283337" y="146685"/>
                  </a:cubicBezTo>
                  <a:lnTo>
                    <a:pt x="283337" y="1275461"/>
                  </a:lnTo>
                  <a:cubicBezTo>
                    <a:pt x="283337" y="1356487"/>
                    <a:pt x="219964" y="1422146"/>
                    <a:pt x="141605" y="1422146"/>
                  </a:cubicBezTo>
                  <a:cubicBezTo>
                    <a:pt x="63246" y="1422146"/>
                    <a:pt x="0" y="1356487"/>
                    <a:pt x="0" y="1275461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1434846"/>
            </a:xfrm>
            <a:custGeom>
              <a:avLst/>
              <a:gdLst/>
              <a:ahLst/>
              <a:cxnLst/>
              <a:rect r="r" b="b" t="t" l="l"/>
              <a:pathLst>
                <a:path h="1434846" w="296164">
                  <a:moveTo>
                    <a:pt x="0" y="153035"/>
                  </a:moveTo>
                  <a:cubicBezTo>
                    <a:pt x="0" y="68707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29997" y="0"/>
                    <a:pt x="296164" y="68707"/>
                    <a:pt x="296164" y="153035"/>
                  </a:cubicBezTo>
                  <a:lnTo>
                    <a:pt x="296164" y="1281811"/>
                  </a:lnTo>
                  <a:lnTo>
                    <a:pt x="289814" y="1281811"/>
                  </a:lnTo>
                  <a:lnTo>
                    <a:pt x="296164" y="1281811"/>
                  </a:lnTo>
                  <a:cubicBezTo>
                    <a:pt x="296164" y="1366139"/>
                    <a:pt x="230124" y="1434846"/>
                    <a:pt x="148082" y="1434846"/>
                  </a:cubicBezTo>
                  <a:lnTo>
                    <a:pt x="148082" y="1428496"/>
                  </a:lnTo>
                  <a:lnTo>
                    <a:pt x="148082" y="1422146"/>
                  </a:lnTo>
                  <a:lnTo>
                    <a:pt x="148082" y="1428496"/>
                  </a:lnTo>
                  <a:lnTo>
                    <a:pt x="148082" y="1434846"/>
                  </a:lnTo>
                  <a:cubicBezTo>
                    <a:pt x="66040" y="1434846"/>
                    <a:pt x="0" y="1366139"/>
                    <a:pt x="0" y="1281811"/>
                  </a:cubicBezTo>
                  <a:lnTo>
                    <a:pt x="0" y="153035"/>
                  </a:lnTo>
                  <a:lnTo>
                    <a:pt x="6350" y="153035"/>
                  </a:lnTo>
                  <a:lnTo>
                    <a:pt x="0" y="153035"/>
                  </a:lnTo>
                  <a:moveTo>
                    <a:pt x="12700" y="153035"/>
                  </a:moveTo>
                  <a:lnTo>
                    <a:pt x="12700" y="1281811"/>
                  </a:lnTo>
                  <a:lnTo>
                    <a:pt x="6350" y="1281811"/>
                  </a:lnTo>
                  <a:lnTo>
                    <a:pt x="12700" y="1281811"/>
                  </a:lnTo>
                  <a:cubicBezTo>
                    <a:pt x="12700" y="1359535"/>
                    <a:pt x="73533" y="1422146"/>
                    <a:pt x="148082" y="1422146"/>
                  </a:cubicBezTo>
                  <a:cubicBezTo>
                    <a:pt x="151638" y="1422146"/>
                    <a:pt x="154432" y="1424940"/>
                    <a:pt x="154432" y="1428496"/>
                  </a:cubicBezTo>
                  <a:cubicBezTo>
                    <a:pt x="154432" y="1432052"/>
                    <a:pt x="151638" y="1434846"/>
                    <a:pt x="148082" y="1434846"/>
                  </a:cubicBezTo>
                  <a:cubicBezTo>
                    <a:pt x="144526" y="1434846"/>
                    <a:pt x="141732" y="1432052"/>
                    <a:pt x="141732" y="1428496"/>
                  </a:cubicBezTo>
                  <a:cubicBezTo>
                    <a:pt x="141732" y="1424940"/>
                    <a:pt x="144526" y="1422146"/>
                    <a:pt x="148082" y="1422146"/>
                  </a:cubicBezTo>
                  <a:cubicBezTo>
                    <a:pt x="222631" y="1422146"/>
                    <a:pt x="283464" y="1359535"/>
                    <a:pt x="283464" y="1281811"/>
                  </a:cubicBezTo>
                  <a:lnTo>
                    <a:pt x="283464" y="153035"/>
                  </a:lnTo>
                  <a:lnTo>
                    <a:pt x="289814" y="153035"/>
                  </a:lnTo>
                  <a:lnTo>
                    <a:pt x="283464" y="153035"/>
                  </a:lnTo>
                  <a:cubicBezTo>
                    <a:pt x="283337" y="75311"/>
                    <a:pt x="222631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311"/>
                    <a:pt x="12700" y="153035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945779" y="2470100"/>
            <a:ext cx="4209158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Business Driver Isolation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45779" y="3514279"/>
            <a:ext cx="8807798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Statistical modeling effectively isolated key business profit drivers.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7674" y="4438873"/>
            <a:ext cx="222051" cy="1529804"/>
            <a:chOff x="0" y="0"/>
            <a:chExt cx="296068" cy="20397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283337" cy="2027047"/>
            </a:xfrm>
            <a:custGeom>
              <a:avLst/>
              <a:gdLst/>
              <a:ahLst/>
              <a:cxnLst/>
              <a:rect r="r" b="b" t="t" l="l"/>
              <a:pathLst>
                <a:path h="2027047" w="283337">
                  <a:moveTo>
                    <a:pt x="0" y="147066"/>
                  </a:moveTo>
                  <a:cubicBezTo>
                    <a:pt x="0" y="65913"/>
                    <a:pt x="63373" y="0"/>
                    <a:pt x="141732" y="0"/>
                  </a:cubicBezTo>
                  <a:cubicBezTo>
                    <a:pt x="220091" y="0"/>
                    <a:pt x="283337" y="65913"/>
                    <a:pt x="283337" y="147066"/>
                  </a:cubicBezTo>
                  <a:lnTo>
                    <a:pt x="283337" y="1879981"/>
                  </a:lnTo>
                  <a:cubicBezTo>
                    <a:pt x="283337" y="1961261"/>
                    <a:pt x="219964" y="2027047"/>
                    <a:pt x="141605" y="2027047"/>
                  </a:cubicBezTo>
                  <a:cubicBezTo>
                    <a:pt x="63246" y="2027047"/>
                    <a:pt x="0" y="1961134"/>
                    <a:pt x="0" y="1879981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6164" cy="2039747"/>
            </a:xfrm>
            <a:custGeom>
              <a:avLst/>
              <a:gdLst/>
              <a:ahLst/>
              <a:cxnLst/>
              <a:rect r="r" b="b" t="t" l="l"/>
              <a:pathLst>
                <a:path h="2039747" w="296164">
                  <a:moveTo>
                    <a:pt x="0" y="153416"/>
                  </a:moveTo>
                  <a:cubicBezTo>
                    <a:pt x="0" y="68961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30124" y="0"/>
                    <a:pt x="296164" y="68961"/>
                    <a:pt x="296164" y="153416"/>
                  </a:cubicBezTo>
                  <a:lnTo>
                    <a:pt x="296164" y="1886331"/>
                  </a:lnTo>
                  <a:lnTo>
                    <a:pt x="289814" y="1886331"/>
                  </a:lnTo>
                  <a:lnTo>
                    <a:pt x="296164" y="1886331"/>
                  </a:lnTo>
                  <a:cubicBezTo>
                    <a:pt x="296164" y="1970913"/>
                    <a:pt x="230124" y="2039747"/>
                    <a:pt x="148082" y="2039747"/>
                  </a:cubicBezTo>
                  <a:lnTo>
                    <a:pt x="148082" y="2033397"/>
                  </a:lnTo>
                  <a:lnTo>
                    <a:pt x="148082" y="2027047"/>
                  </a:lnTo>
                  <a:lnTo>
                    <a:pt x="148082" y="2033397"/>
                  </a:lnTo>
                  <a:lnTo>
                    <a:pt x="148082" y="2039747"/>
                  </a:lnTo>
                  <a:cubicBezTo>
                    <a:pt x="66040" y="2039747"/>
                    <a:pt x="0" y="1970786"/>
                    <a:pt x="0" y="1886331"/>
                  </a:cubicBezTo>
                  <a:lnTo>
                    <a:pt x="0" y="153416"/>
                  </a:lnTo>
                  <a:lnTo>
                    <a:pt x="6350" y="153416"/>
                  </a:lnTo>
                  <a:lnTo>
                    <a:pt x="0" y="153416"/>
                  </a:lnTo>
                  <a:moveTo>
                    <a:pt x="12700" y="153416"/>
                  </a:moveTo>
                  <a:lnTo>
                    <a:pt x="12700" y="1886331"/>
                  </a:lnTo>
                  <a:lnTo>
                    <a:pt x="6350" y="1886331"/>
                  </a:lnTo>
                  <a:lnTo>
                    <a:pt x="12700" y="1886331"/>
                  </a:lnTo>
                  <a:cubicBezTo>
                    <a:pt x="12700" y="1964309"/>
                    <a:pt x="73533" y="2027047"/>
                    <a:pt x="148082" y="2027047"/>
                  </a:cubicBezTo>
                  <a:cubicBezTo>
                    <a:pt x="151638" y="2027047"/>
                    <a:pt x="154432" y="2029841"/>
                    <a:pt x="154432" y="2033397"/>
                  </a:cubicBezTo>
                  <a:cubicBezTo>
                    <a:pt x="154432" y="2036953"/>
                    <a:pt x="151638" y="2039747"/>
                    <a:pt x="148082" y="2039747"/>
                  </a:cubicBezTo>
                  <a:cubicBezTo>
                    <a:pt x="144526" y="2039747"/>
                    <a:pt x="141732" y="2036953"/>
                    <a:pt x="141732" y="2033397"/>
                  </a:cubicBezTo>
                  <a:cubicBezTo>
                    <a:pt x="141732" y="2029841"/>
                    <a:pt x="144526" y="2027047"/>
                    <a:pt x="148082" y="2027047"/>
                  </a:cubicBezTo>
                  <a:cubicBezTo>
                    <a:pt x="222631" y="2027047"/>
                    <a:pt x="283464" y="1964309"/>
                    <a:pt x="283464" y="1886331"/>
                  </a:cubicBezTo>
                  <a:lnTo>
                    <a:pt x="283464" y="153416"/>
                  </a:lnTo>
                  <a:lnTo>
                    <a:pt x="289814" y="153416"/>
                  </a:lnTo>
                  <a:lnTo>
                    <a:pt x="283464" y="153416"/>
                  </a:lnTo>
                  <a:cubicBezTo>
                    <a:pt x="283337" y="75438"/>
                    <a:pt x="222504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438"/>
                    <a:pt x="12700" y="153416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945779" y="4362673"/>
            <a:ext cx="4099769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Time Series Forecasting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63639" y="5364658"/>
            <a:ext cx="8382595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Future work includes implementing time series forecasting for trends.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87475" y="7181552"/>
            <a:ext cx="222051" cy="1529804"/>
            <a:chOff x="0" y="0"/>
            <a:chExt cx="296068" cy="20397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350" y="6350"/>
              <a:ext cx="283337" cy="2027047"/>
            </a:xfrm>
            <a:custGeom>
              <a:avLst/>
              <a:gdLst/>
              <a:ahLst/>
              <a:cxnLst/>
              <a:rect r="r" b="b" t="t" l="l"/>
              <a:pathLst>
                <a:path h="2027047" w="283337">
                  <a:moveTo>
                    <a:pt x="0" y="147066"/>
                  </a:moveTo>
                  <a:cubicBezTo>
                    <a:pt x="0" y="65913"/>
                    <a:pt x="63373" y="0"/>
                    <a:pt x="141732" y="0"/>
                  </a:cubicBezTo>
                  <a:cubicBezTo>
                    <a:pt x="220091" y="0"/>
                    <a:pt x="283337" y="65913"/>
                    <a:pt x="283337" y="147066"/>
                  </a:cubicBezTo>
                  <a:lnTo>
                    <a:pt x="283337" y="1879981"/>
                  </a:lnTo>
                  <a:cubicBezTo>
                    <a:pt x="283337" y="1961261"/>
                    <a:pt x="219964" y="2027047"/>
                    <a:pt x="141605" y="2027047"/>
                  </a:cubicBezTo>
                  <a:cubicBezTo>
                    <a:pt x="63246" y="2027047"/>
                    <a:pt x="0" y="1961134"/>
                    <a:pt x="0" y="1879981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6164" cy="2039747"/>
            </a:xfrm>
            <a:custGeom>
              <a:avLst/>
              <a:gdLst/>
              <a:ahLst/>
              <a:cxnLst/>
              <a:rect r="r" b="b" t="t" l="l"/>
              <a:pathLst>
                <a:path h="2039747" w="296164">
                  <a:moveTo>
                    <a:pt x="0" y="153416"/>
                  </a:moveTo>
                  <a:cubicBezTo>
                    <a:pt x="0" y="68961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30124" y="0"/>
                    <a:pt x="296164" y="68961"/>
                    <a:pt x="296164" y="153416"/>
                  </a:cubicBezTo>
                  <a:lnTo>
                    <a:pt x="296164" y="1886331"/>
                  </a:lnTo>
                  <a:lnTo>
                    <a:pt x="289814" y="1886331"/>
                  </a:lnTo>
                  <a:lnTo>
                    <a:pt x="296164" y="1886331"/>
                  </a:lnTo>
                  <a:cubicBezTo>
                    <a:pt x="296164" y="1970913"/>
                    <a:pt x="230124" y="2039747"/>
                    <a:pt x="148082" y="2039747"/>
                  </a:cubicBezTo>
                  <a:lnTo>
                    <a:pt x="148082" y="2033397"/>
                  </a:lnTo>
                  <a:lnTo>
                    <a:pt x="148082" y="2027047"/>
                  </a:lnTo>
                  <a:lnTo>
                    <a:pt x="148082" y="2033397"/>
                  </a:lnTo>
                  <a:lnTo>
                    <a:pt x="148082" y="2039747"/>
                  </a:lnTo>
                  <a:cubicBezTo>
                    <a:pt x="66040" y="2039747"/>
                    <a:pt x="0" y="1970786"/>
                    <a:pt x="0" y="1886331"/>
                  </a:cubicBezTo>
                  <a:lnTo>
                    <a:pt x="0" y="153416"/>
                  </a:lnTo>
                  <a:lnTo>
                    <a:pt x="6350" y="153416"/>
                  </a:lnTo>
                  <a:lnTo>
                    <a:pt x="0" y="153416"/>
                  </a:lnTo>
                  <a:moveTo>
                    <a:pt x="12700" y="153416"/>
                  </a:moveTo>
                  <a:lnTo>
                    <a:pt x="12700" y="1886331"/>
                  </a:lnTo>
                  <a:lnTo>
                    <a:pt x="6350" y="1886331"/>
                  </a:lnTo>
                  <a:lnTo>
                    <a:pt x="12700" y="1886331"/>
                  </a:lnTo>
                  <a:cubicBezTo>
                    <a:pt x="12700" y="1964309"/>
                    <a:pt x="73533" y="2027047"/>
                    <a:pt x="148082" y="2027047"/>
                  </a:cubicBezTo>
                  <a:cubicBezTo>
                    <a:pt x="151638" y="2027047"/>
                    <a:pt x="154432" y="2029841"/>
                    <a:pt x="154432" y="2033397"/>
                  </a:cubicBezTo>
                  <a:cubicBezTo>
                    <a:pt x="154432" y="2036953"/>
                    <a:pt x="151638" y="2039747"/>
                    <a:pt x="148082" y="2039747"/>
                  </a:cubicBezTo>
                  <a:cubicBezTo>
                    <a:pt x="144526" y="2039747"/>
                    <a:pt x="141732" y="2036953"/>
                    <a:pt x="141732" y="2033397"/>
                  </a:cubicBezTo>
                  <a:cubicBezTo>
                    <a:pt x="141732" y="2029841"/>
                    <a:pt x="144526" y="2027047"/>
                    <a:pt x="148082" y="2027047"/>
                  </a:cubicBezTo>
                  <a:cubicBezTo>
                    <a:pt x="222631" y="2027047"/>
                    <a:pt x="283464" y="1964309"/>
                    <a:pt x="283464" y="1886331"/>
                  </a:cubicBezTo>
                  <a:lnTo>
                    <a:pt x="283464" y="153416"/>
                  </a:lnTo>
                  <a:lnTo>
                    <a:pt x="289814" y="153416"/>
                  </a:lnTo>
                  <a:lnTo>
                    <a:pt x="283464" y="153416"/>
                  </a:lnTo>
                  <a:cubicBezTo>
                    <a:pt x="283337" y="75438"/>
                    <a:pt x="222504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438"/>
                    <a:pt x="12700" y="153416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945779" y="7105352"/>
            <a:ext cx="4223296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8F8F8F"/>
                </a:solidFill>
                <a:latin typeface="Monami"/>
                <a:ea typeface="Monami"/>
                <a:cs typeface="Monami"/>
                <a:sym typeface="Monami"/>
              </a:rPr>
              <a:t>Customer Segmentation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45779" y="8110239"/>
            <a:ext cx="7957245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8F8F8F"/>
                </a:solidFill>
                <a:latin typeface="Arimo"/>
                <a:ea typeface="Arimo"/>
                <a:cs typeface="Arimo"/>
                <a:sym typeface="Arimo"/>
              </a:rPr>
              <a:t>Deeper customer segmentation will enhance targeted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DAGpOmBBZI0</dc:identifier>
  <dcterms:modified xsi:type="dcterms:W3CDTF">2011-08-01T06:04:30Z</dcterms:modified>
  <cp:revision>1</cp:revision>
  <dc:title>Source &amp; Records</dc:title>
</cp:coreProperties>
</file>