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world/robertjoellewis/enjoyment-versus-appreciation-ratings-of-50-popular-film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Films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Rose Campos, Jessenia Contreras</a:t>
            </a:r>
          </a:p>
        </p:txBody>
      </p:sp>
      <p:sp>
        <p:nvSpPr>
          <p:cNvPr id="4" name="Date Placeholder 3"/>
          <p:cNvSpPr>
            <a:spLocks noGrp="1"/>
          </p:cNvSpPr>
          <p:nvPr>
            <p:ph idx="10" sz="half" type="dt"/>
          </p:nvPr>
        </p:nvSpPr>
        <p:spPr/>
        <p:txBody>
          <a:bodyPr/>
          <a:lstStyle/>
          <a:p>
            <a:pPr lvl="0" indent="0" marL="0">
              <a:buNone/>
            </a:pPr>
            <a:r>
              <a:rPr/>
              <a:t>2024-04-04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InflatedGross v. InflatedBudget by Year</a:t>
            </a:r>
          </a:p>
        </p:txBody>
      </p:sp>
      <p:pic>
        <p:nvPicPr>
          <p:cNvPr descr="Slides_files/figure-pptx/unnamed-chunk-11-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InflatedGross v. InflatedBudget by Year (Side-By-Side)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Genres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 Inflated Grossing v. Mean Inflated Budget for Genres</a:t>
            </a:r>
          </a:p>
        </p:txBody>
      </p:sp>
      <p:pic>
        <p:nvPicPr>
          <p:cNvPr descr="Slides_files/figure-pptx/unnamed-chunk-17-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Female v. Male for Genre Mean Inflated Grossing</a:t>
            </a:r>
          </a:p>
        </p:txBody>
      </p:sp>
      <p:pic>
        <p:nvPicPr>
          <p:cNvPr descr="Slides_files/figure-pptx/unnamed-chunk-18-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###T</a:t>
            </a:r>
          </a:p>
          <a:p>
            <a:pPr lvl="0" indent="0">
              <a:buNone/>
            </a:pPr>
            <a:r>
              <a:rPr i="1">
                <a:solidFill>
                  <a:srgbClr val="60A0B0"/>
                </a:solidFill>
                <a:latin typeface="Courier"/>
              </a:rPr>
              <a:t>#genre enjoyment</a:t>
            </a:r>
            <a:br/>
            <a:r>
              <a:rPr>
                <a:latin typeface="Courier"/>
              </a:rPr>
              <a:t>genre_enj </a:t>
            </a:r>
            <a:r>
              <a:rPr>
                <a:solidFill>
                  <a:srgbClr val="007020"/>
                </a:solidFill>
                <a:latin typeface="Courier"/>
              </a:rPr>
              <a:t>&lt;-</a:t>
            </a:r>
            <a:r>
              <a:rPr>
                <a:latin typeface="Courier"/>
              </a:rPr>
              <a:t> </a:t>
            </a:r>
            <a:r>
              <a:rPr>
                <a:solidFill>
                  <a:srgbClr val="06287E"/>
                </a:solidFill>
                <a:latin typeface="Courier"/>
              </a:rPr>
              <a:t>rbind</a:t>
            </a:r>
            <a:r>
              <a:rPr>
                <a:latin typeface="Courier"/>
              </a:rPr>
              <a:t>(</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"Comedy"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(Comedy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"Drama"</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(Drama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"Western"</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(Western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"Action"</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(Action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"Biography"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(Biography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"History"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(History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"Adventure"</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(Adventure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"Fantasy"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(Fantasy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"Mystery"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(Mystery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"SciFi"</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(SciFi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"Romance"</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(Romance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"Thriller"</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(Thriller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"Crime"</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(Crime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"War"</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(War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"Family"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(Family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"Animation"</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(Animation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meanenj =</a:t>
            </a:r>
            <a:r>
              <a:rPr>
                <a:latin typeface="Courier"/>
              </a:rPr>
              <a:t> </a:t>
            </a:r>
            <a:r>
              <a:rPr>
                <a:solidFill>
                  <a:srgbClr val="06287E"/>
                </a:solidFill>
                <a:latin typeface="Courier"/>
              </a:rPr>
              <a:t>mean</a:t>
            </a:r>
            <a:r>
              <a:rPr>
                <a:latin typeface="Courier"/>
              </a:rPr>
              <a:t>(Enjoyment))))</a:t>
            </a:r>
            <a:r>
              <a:rPr>
                <a:solidFill>
                  <a:srgbClr val="4070A0"/>
                </a:solidFill>
                <a:latin typeface="Courier"/>
              </a:rPr>
              <a:t>%&gt;%</a:t>
            </a:r>
            <a:r>
              <a:rPr>
                <a:latin typeface="Courier"/>
              </a:rPr>
              <a:t> </a:t>
            </a:r>
            <a:r>
              <a:rPr>
                <a:solidFill>
                  <a:srgbClr val="06287E"/>
                </a:solidFill>
                <a:latin typeface="Courier"/>
              </a:rPr>
              <a:t>arrange</a:t>
            </a:r>
            <a:r>
              <a:rPr>
                <a:latin typeface="Courier"/>
              </a:rPr>
              <a:t>(</a:t>
            </a:r>
            <a:r>
              <a:rPr>
                <a:solidFill>
                  <a:srgbClr val="06287E"/>
                </a:solidFill>
                <a:latin typeface="Courier"/>
              </a:rPr>
              <a:t>desc</a:t>
            </a:r>
            <a:r>
              <a:rPr>
                <a:latin typeface="Courier"/>
              </a:rPr>
              <a:t>(meanenj))</a:t>
            </a:r>
            <a:br/>
            <a:br/>
            <a:r>
              <a:rPr>
                <a:latin typeface="Courier"/>
              </a:rPr>
              <a:t>genre_enj </a:t>
            </a:r>
            <a:r>
              <a:rPr>
                <a:solidFill>
                  <a:srgbClr val="4070A0"/>
                </a:solidFill>
                <a:latin typeface="Courier"/>
              </a:rPr>
              <a:t>|&gt;</a:t>
            </a:r>
            <a:r>
              <a:rPr>
                <a:latin typeface="Courier"/>
              </a:rPr>
              <a:t> </a:t>
            </a:r>
            <a:r>
              <a:rPr>
                <a:solidFill>
                  <a:srgbClr val="06287E"/>
                </a:solidFill>
                <a:latin typeface="Courier"/>
              </a:rPr>
              <a:t>slice</a:t>
            </a:r>
            <a:r>
              <a:rPr>
                <a:latin typeface="Courier"/>
              </a:rPr>
              <a:t>(</a:t>
            </a:r>
            <a:r>
              <a:rPr>
                <a:solidFill>
                  <a:srgbClr val="06287E"/>
                </a:solidFill>
                <a:latin typeface="Courier"/>
              </a:rPr>
              <a:t>which</a:t>
            </a:r>
            <a:r>
              <a:rPr>
                <a:latin typeface="Courier"/>
              </a:rPr>
              <a:t>(meanenj </a:t>
            </a:r>
            <a:r>
              <a:rPr>
                <a:solidFill>
                  <a:srgbClr val="4070A0"/>
                </a:solidFill>
                <a:latin typeface="Courier"/>
              </a:rPr>
              <a:t>==</a:t>
            </a:r>
            <a:r>
              <a:rPr>
                <a:solidFill>
                  <a:srgbClr val="06287E"/>
                </a:solidFill>
                <a:latin typeface="Courier"/>
              </a:rPr>
              <a:t>max</a:t>
            </a:r>
            <a:r>
              <a:rPr>
                <a:latin typeface="Courier"/>
              </a:rPr>
              <a:t>(meanenj) </a:t>
            </a:r>
            <a:r>
              <a:rPr>
                <a:solidFill>
                  <a:srgbClr val="4070A0"/>
                </a:solidFill>
                <a:latin typeface="Courier"/>
              </a:rPr>
              <a:t>|</a:t>
            </a:r>
            <a:r>
              <a:rPr>
                <a:latin typeface="Courier"/>
              </a:rPr>
              <a:t> meanenj </a:t>
            </a:r>
            <a:r>
              <a:rPr>
                <a:solidFill>
                  <a:srgbClr val="4070A0"/>
                </a:solidFill>
                <a:latin typeface="Courier"/>
              </a:rPr>
              <a:t>==</a:t>
            </a:r>
            <a:r>
              <a:rPr>
                <a:latin typeface="Courier"/>
              </a:rPr>
              <a:t> </a:t>
            </a:r>
            <a:r>
              <a:rPr>
                <a:solidFill>
                  <a:srgbClr val="06287E"/>
                </a:solidFill>
                <a:latin typeface="Courier"/>
              </a:rPr>
              <a:t>min</a:t>
            </a:r>
            <a:r>
              <a:rPr>
                <a:latin typeface="Courier"/>
              </a:rPr>
              <a:t>(meanenj))) </a:t>
            </a:r>
            <a:r>
              <a:rPr>
                <a:solidFill>
                  <a:srgbClr val="4070A0"/>
                </a:solidFill>
                <a:latin typeface="Courier"/>
              </a:rPr>
              <a:t>|&gt;</a:t>
            </a:r>
            <a:r>
              <a:rPr>
                <a:latin typeface="Courier"/>
              </a:rPr>
              <a:t> </a:t>
            </a:r>
            <a:r>
              <a:rPr>
                <a:solidFill>
                  <a:srgbClr val="06287E"/>
                </a:solidFill>
                <a:latin typeface="Courier"/>
              </a:rPr>
              <a:t>distinct</a:t>
            </a:r>
            <a:r>
              <a:rPr>
                <a:latin typeface="Courier"/>
              </a:rPr>
              <a:t>()</a:t>
            </a:r>
          </a:p>
          <a:p>
            <a:pPr lvl="0" indent="0">
              <a:buNone/>
            </a:pPr>
            <a:r>
              <a:rPr>
                <a:latin typeface="Courier"/>
              </a:rPr>
              <a:t>##       genre meanenj
## 1 Animation    6.42
## 2   History    4.23</a:t>
            </a:r>
          </a:p>
          <a:p>
            <a:pPr lvl="0" indent="0">
              <a:buNone/>
            </a:pPr>
            <a:r>
              <a:rPr i="1">
                <a:solidFill>
                  <a:srgbClr val="60A0B0"/>
                </a:solidFill>
                <a:latin typeface="Courier"/>
              </a:rPr>
              <a:t>#genre appreaction</a:t>
            </a:r>
            <a:br/>
            <a:r>
              <a:rPr>
                <a:latin typeface="Courier"/>
              </a:rPr>
              <a:t>genre_app </a:t>
            </a:r>
            <a:r>
              <a:rPr>
                <a:solidFill>
                  <a:srgbClr val="007020"/>
                </a:solidFill>
                <a:latin typeface="Courier"/>
              </a:rPr>
              <a:t>&lt;-</a:t>
            </a:r>
            <a:r>
              <a:rPr>
                <a:latin typeface="Courier"/>
              </a:rPr>
              <a:t> </a:t>
            </a:r>
            <a:r>
              <a:rPr>
                <a:solidFill>
                  <a:srgbClr val="06287E"/>
                </a:solidFill>
                <a:latin typeface="Courier"/>
              </a:rPr>
              <a:t>rbind</a:t>
            </a:r>
            <a:r>
              <a:rPr>
                <a:latin typeface="Courier"/>
              </a:rPr>
              <a:t>(</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"Comedy"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(Comedy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"Drama"</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(Drama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"Western"</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(Western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"Action"</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(Action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"Biography"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(Biography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"History"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(History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"Adventure"</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(Adventure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"Fantasy"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(Fantasy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"Mystery"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(Mystery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"SciFi"</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(SciFi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"Romance"</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(Romance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"Thriller"</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(Thriller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"Crime"</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(Crime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"War"</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(War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"Family"</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(Family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br/>
            <a:r>
              <a:rPr>
                <a:latin typeface="Courier"/>
              </a:rPr>
              <a:t>    </a:t>
            </a:r>
            <a:r>
              <a:rPr>
                <a:solidFill>
                  <a:srgbClr val="06287E"/>
                </a:solidFill>
                <a:latin typeface="Courier"/>
              </a:rPr>
              <a:t>cbind</a:t>
            </a:r>
            <a:r>
              <a:rPr>
                <a:latin typeface="Courier"/>
              </a:rPr>
              <a:t>(</a:t>
            </a:r>
            <a:r>
              <a:rPr>
                <a:solidFill>
                  <a:srgbClr val="7D9029"/>
                </a:solidFill>
                <a:latin typeface="Courier"/>
              </a:rPr>
              <a:t>genre =</a:t>
            </a:r>
            <a:r>
              <a:rPr>
                <a:latin typeface="Courier"/>
              </a:rPr>
              <a:t> </a:t>
            </a:r>
            <a:r>
              <a:rPr>
                <a:solidFill>
                  <a:srgbClr val="4070A0"/>
                </a:solidFill>
                <a:latin typeface="Courier"/>
              </a:rPr>
              <a:t>"Animation"</a:t>
            </a:r>
            <a:r>
              <a:rPr>
                <a:latin typeface="Courier"/>
              </a:rPr>
              <a:t>, raw_data </a:t>
            </a:r>
            <a:r>
              <a:rPr>
                <a:solidFill>
                  <a:srgbClr val="4070A0"/>
                </a:solidFill>
                <a:latin typeface="Courier"/>
              </a:rPr>
              <a:t>%&gt;%</a:t>
            </a:r>
            <a:r>
              <a:rPr>
                <a:latin typeface="Courier"/>
              </a:rPr>
              <a:t> </a:t>
            </a:r>
            <a:r>
              <a:rPr>
                <a:solidFill>
                  <a:srgbClr val="06287E"/>
                </a:solidFill>
                <a:latin typeface="Courier"/>
              </a:rPr>
              <a:t>filter</a:t>
            </a:r>
            <a:r>
              <a:rPr>
                <a:latin typeface="Courier"/>
              </a:rPr>
              <a:t>(Animation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meanapp =</a:t>
            </a:r>
            <a:r>
              <a:rPr>
                <a:latin typeface="Courier"/>
              </a:rPr>
              <a:t> </a:t>
            </a:r>
            <a:r>
              <a:rPr>
                <a:solidFill>
                  <a:srgbClr val="06287E"/>
                </a:solidFill>
                <a:latin typeface="Courier"/>
              </a:rPr>
              <a:t>mean</a:t>
            </a:r>
            <a:r>
              <a:rPr>
                <a:latin typeface="Courier"/>
              </a:rPr>
              <a:t>(Appreciation))))</a:t>
            </a:r>
            <a:r>
              <a:rPr>
                <a:solidFill>
                  <a:srgbClr val="4070A0"/>
                </a:solidFill>
                <a:latin typeface="Courier"/>
              </a:rPr>
              <a:t>%&gt;%</a:t>
            </a:r>
            <a:r>
              <a:rPr>
                <a:latin typeface="Courier"/>
              </a:rPr>
              <a:t> </a:t>
            </a:r>
            <a:r>
              <a:rPr>
                <a:solidFill>
                  <a:srgbClr val="06287E"/>
                </a:solidFill>
                <a:latin typeface="Courier"/>
              </a:rPr>
              <a:t>arrange</a:t>
            </a:r>
            <a:r>
              <a:rPr>
                <a:latin typeface="Courier"/>
              </a:rPr>
              <a:t>(</a:t>
            </a:r>
            <a:r>
              <a:rPr>
                <a:solidFill>
                  <a:srgbClr val="06287E"/>
                </a:solidFill>
                <a:latin typeface="Courier"/>
              </a:rPr>
              <a:t>desc</a:t>
            </a:r>
            <a:r>
              <a:rPr>
                <a:latin typeface="Courier"/>
              </a:rPr>
              <a:t>(meanapp))</a:t>
            </a:r>
            <a:br/>
            <a:br/>
            <a:r>
              <a:rPr>
                <a:latin typeface="Courier"/>
              </a:rPr>
              <a:t>genre_app </a:t>
            </a:r>
            <a:r>
              <a:rPr>
                <a:solidFill>
                  <a:srgbClr val="4070A0"/>
                </a:solidFill>
                <a:latin typeface="Courier"/>
              </a:rPr>
              <a:t>|&gt;</a:t>
            </a:r>
            <a:r>
              <a:rPr>
                <a:latin typeface="Courier"/>
              </a:rPr>
              <a:t> </a:t>
            </a:r>
            <a:r>
              <a:rPr>
                <a:solidFill>
                  <a:srgbClr val="06287E"/>
                </a:solidFill>
                <a:latin typeface="Courier"/>
              </a:rPr>
              <a:t>slice</a:t>
            </a:r>
            <a:r>
              <a:rPr>
                <a:latin typeface="Courier"/>
              </a:rPr>
              <a:t>(</a:t>
            </a:r>
            <a:r>
              <a:rPr>
                <a:solidFill>
                  <a:srgbClr val="06287E"/>
                </a:solidFill>
                <a:latin typeface="Courier"/>
              </a:rPr>
              <a:t>which</a:t>
            </a:r>
            <a:r>
              <a:rPr>
                <a:latin typeface="Courier"/>
              </a:rPr>
              <a:t>(meanapp </a:t>
            </a:r>
            <a:r>
              <a:rPr>
                <a:solidFill>
                  <a:srgbClr val="4070A0"/>
                </a:solidFill>
                <a:latin typeface="Courier"/>
              </a:rPr>
              <a:t>==</a:t>
            </a:r>
            <a:r>
              <a:rPr>
                <a:solidFill>
                  <a:srgbClr val="06287E"/>
                </a:solidFill>
                <a:latin typeface="Courier"/>
              </a:rPr>
              <a:t>max</a:t>
            </a:r>
            <a:r>
              <a:rPr>
                <a:latin typeface="Courier"/>
              </a:rPr>
              <a:t>(meanapp) </a:t>
            </a:r>
            <a:r>
              <a:rPr>
                <a:solidFill>
                  <a:srgbClr val="4070A0"/>
                </a:solidFill>
                <a:latin typeface="Courier"/>
              </a:rPr>
              <a:t>|</a:t>
            </a:r>
            <a:r>
              <a:rPr>
                <a:latin typeface="Courier"/>
              </a:rPr>
              <a:t> meanapp </a:t>
            </a:r>
            <a:r>
              <a:rPr>
                <a:solidFill>
                  <a:srgbClr val="4070A0"/>
                </a:solidFill>
                <a:latin typeface="Courier"/>
              </a:rPr>
              <a:t>==</a:t>
            </a:r>
            <a:r>
              <a:rPr>
                <a:latin typeface="Courier"/>
              </a:rPr>
              <a:t> </a:t>
            </a:r>
            <a:r>
              <a:rPr>
                <a:solidFill>
                  <a:srgbClr val="06287E"/>
                </a:solidFill>
                <a:latin typeface="Courier"/>
              </a:rPr>
              <a:t>min</a:t>
            </a:r>
            <a:r>
              <a:rPr>
                <a:latin typeface="Courier"/>
              </a:rPr>
              <a:t>(meanapp))) </a:t>
            </a:r>
            <a:r>
              <a:rPr>
                <a:solidFill>
                  <a:srgbClr val="4070A0"/>
                </a:solidFill>
                <a:latin typeface="Courier"/>
              </a:rPr>
              <a:t>|&gt;</a:t>
            </a:r>
            <a:r>
              <a:rPr>
                <a:latin typeface="Courier"/>
              </a:rPr>
              <a:t> </a:t>
            </a:r>
            <a:r>
              <a:rPr>
                <a:solidFill>
                  <a:srgbClr val="06287E"/>
                </a:solidFill>
                <a:latin typeface="Courier"/>
              </a:rPr>
              <a:t>distinct</a:t>
            </a:r>
            <a:r>
              <a:rPr>
                <a:latin typeface="Courier"/>
              </a:rPr>
              <a:t>()</a:t>
            </a:r>
          </a:p>
          <a:p>
            <a:pPr lvl="0" indent="0">
              <a:buNone/>
            </a:pPr>
            <a:r>
              <a:rPr>
                <a:latin typeface="Courier"/>
              </a:rPr>
              <a:t>##     genre  meanapp
## 1 History 6.367521
## 2 Western 4.364370</a:t>
            </a:r>
          </a:p>
          <a:p>
            <a:pPr lvl="0" indent="0" marL="0">
              <a:buNone/>
            </a:pPr>
            <a:r>
              <a:rPr/>
              <a:t>Let see what movie is actually the best.</a:t>
            </a:r>
          </a:p>
          <a:p>
            <a:pPr lvl="0" indent="0">
              <a:buNone/>
            </a:pPr>
            <a:r>
              <a:rPr>
                <a:latin typeface="Courier"/>
              </a:rPr>
              <a:t>raw_data </a:t>
            </a:r>
            <a:r>
              <a:rPr>
                <a:solidFill>
                  <a:srgbClr val="4070A0"/>
                </a:solidFill>
                <a:latin typeface="Courier"/>
              </a:rPr>
              <a:t>|&gt;</a:t>
            </a:r>
            <a:r>
              <a:rPr>
                <a:latin typeface="Courier"/>
              </a:rPr>
              <a:t> </a:t>
            </a:r>
            <a:r>
              <a:rPr>
                <a:solidFill>
                  <a:srgbClr val="06287E"/>
                </a:solidFill>
                <a:latin typeface="Courier"/>
              </a:rPr>
              <a:t>slice_max</a:t>
            </a:r>
            <a:r>
              <a:rPr>
                <a:latin typeface="Courier"/>
              </a:rPr>
              <a:t>(Appreciation, </a:t>
            </a:r>
            <a:r>
              <a:rPr>
                <a:solidFill>
                  <a:srgbClr val="7D9029"/>
                </a:solidFill>
                <a:latin typeface="Courier"/>
              </a:rPr>
              <a:t>n =</a:t>
            </a:r>
            <a:r>
              <a:rPr>
                <a:latin typeface="Courier"/>
              </a:rPr>
              <a:t> </a:t>
            </a:r>
            <a:r>
              <a:rPr>
                <a:solidFill>
                  <a:srgbClr val="40A070"/>
                </a:solidFill>
                <a:latin typeface="Courier"/>
              </a:rPr>
              <a:t>10</a:t>
            </a:r>
            <a:r>
              <a:rPr>
                <a:latin typeface="Courier"/>
              </a:rPr>
              <a:t>)</a:t>
            </a:r>
            <a:r>
              <a:rPr>
                <a:solidFill>
                  <a:srgbClr val="4070A0"/>
                </a:solidFill>
                <a:latin typeface="Courier"/>
              </a:rPr>
              <a:t>|&gt;</a:t>
            </a:r>
            <a:r>
              <a:rPr>
                <a:latin typeface="Courier"/>
              </a:rPr>
              <a:t> </a:t>
            </a:r>
            <a:r>
              <a:rPr>
                <a:solidFill>
                  <a:srgbClr val="06287E"/>
                </a:solidFill>
                <a:latin typeface="Courier"/>
              </a:rPr>
              <a:t>select</a:t>
            </a:r>
            <a:r>
              <a:rPr>
                <a:latin typeface="Courier"/>
              </a:rPr>
              <a:t>(FilmName,Appreciation, Enjoyment)</a:t>
            </a:r>
          </a:p>
          <a:p>
            <a:pPr lvl="0" indent="0">
              <a:buNone/>
            </a:pPr>
            <a:r>
              <a:rPr>
                <a:latin typeface="Courier"/>
              </a:rPr>
              <a:t>##                  FilmName Appreciation Enjoyment
## 1  SchindlersList_Classic     6.367521  4.230000
## 2     ForrestGump_Classic     6.303972  6.160000
## 3       Shawshank_Classic     6.217822  5.508251
## 4        LionKing_Classic     6.005979  6.450000
## 5         Titanic_Classic     5.830357  5.640000
## 6       ToyStory3_Classic     5.760360  6.350000
## 7     CuckoosNest_Classic     5.743590  5.170000
## 8       FightClub_Classic     5.648810  5.820000
## 9       Inception_Classic     5.617284  5.980000
## 10    FindingNemo_Classic     5.560332  6.460000</a:t>
            </a:r>
          </a:p>
          <a:p>
            <a:pPr lvl="0" indent="0">
              <a:buNone/>
            </a:pPr>
            <a:r>
              <a:rPr>
                <a:latin typeface="Courier"/>
              </a:rPr>
              <a:t>raw_data </a:t>
            </a:r>
            <a:r>
              <a:rPr>
                <a:solidFill>
                  <a:srgbClr val="4070A0"/>
                </a:solidFill>
                <a:latin typeface="Courier"/>
              </a:rPr>
              <a:t>|&gt;</a:t>
            </a:r>
            <a:r>
              <a:rPr>
                <a:latin typeface="Courier"/>
              </a:rPr>
              <a:t> </a:t>
            </a:r>
            <a:r>
              <a:rPr>
                <a:solidFill>
                  <a:srgbClr val="06287E"/>
                </a:solidFill>
                <a:latin typeface="Courier"/>
              </a:rPr>
              <a:t>slice_max</a:t>
            </a:r>
            <a:r>
              <a:rPr>
                <a:latin typeface="Courier"/>
              </a:rPr>
              <a:t>(Enjoyment, </a:t>
            </a:r>
            <a:r>
              <a:rPr>
                <a:solidFill>
                  <a:srgbClr val="7D9029"/>
                </a:solidFill>
                <a:latin typeface="Courier"/>
              </a:rPr>
              <a:t>n =</a:t>
            </a:r>
            <a:r>
              <a:rPr>
                <a:latin typeface="Courier"/>
              </a:rPr>
              <a:t> </a:t>
            </a:r>
            <a:r>
              <a:rPr>
                <a:solidFill>
                  <a:srgbClr val="40A070"/>
                </a:solidFill>
                <a:latin typeface="Courier"/>
              </a:rPr>
              <a:t>10</a:t>
            </a:r>
            <a:r>
              <a:rPr>
                <a:latin typeface="Courier"/>
              </a:rPr>
              <a:t>) </a:t>
            </a:r>
            <a:r>
              <a:rPr>
                <a:solidFill>
                  <a:srgbClr val="4070A0"/>
                </a:solidFill>
                <a:latin typeface="Courier"/>
              </a:rPr>
              <a:t>|&gt;</a:t>
            </a:r>
            <a:r>
              <a:rPr>
                <a:latin typeface="Courier"/>
              </a:rPr>
              <a:t> </a:t>
            </a:r>
            <a:r>
              <a:rPr>
                <a:solidFill>
                  <a:srgbClr val="06287E"/>
                </a:solidFill>
                <a:latin typeface="Courier"/>
              </a:rPr>
              <a:t>select</a:t>
            </a:r>
            <a:r>
              <a:rPr>
                <a:latin typeface="Courier"/>
              </a:rPr>
              <a:t>(FilmName, Enjoyment, Appreciation)</a:t>
            </a:r>
          </a:p>
          <a:p>
            <a:pPr lvl="0" indent="0">
              <a:buNone/>
            </a:pPr>
            <a:r>
              <a:rPr>
                <a:latin typeface="Courier"/>
              </a:rPr>
              <a:t>##                     FilmName Enjoyment Appreciation
## 1        FindingNemo_Classic  6.460000     5.560332
## 2           LionKing_Classic  6.450000     6.005979
## 3          ToyStory3_Classic  6.350000     5.760360
## 4        ForrestGump_Classic  6.160000     6.303972
## 5   HPSorcerersStone_Classic  6.100000     5.043519
## 6  HPDeathlyHallows2_Classic  6.080000     5.371622
## 7           StarWars_Classic  6.070000     4.991736
## 8        TheAvengers_Classic  6.060000     4.000000
## 9         DarkKnight_Classic  6.048759     5.320035
## 10   DarkKnightRises_Classic  5.990000     5.179563</a:t>
            </a:r>
          </a:p>
          <a:p>
            <a:pPr lvl="0" indent="0">
              <a:buNone/>
            </a:pPr>
            <a:r>
              <a:rPr>
                <a:latin typeface="Courier"/>
              </a:rPr>
              <a:t>raw_data </a:t>
            </a:r>
            <a:r>
              <a:rPr>
                <a:solidFill>
                  <a:srgbClr val="4070A0"/>
                </a:solidFill>
                <a:latin typeface="Courier"/>
              </a:rPr>
              <a:t>|&gt;</a:t>
            </a:r>
            <a:r>
              <a:rPr>
                <a:latin typeface="Courier"/>
              </a:rPr>
              <a:t> </a:t>
            </a:r>
            <a:r>
              <a:rPr>
                <a:solidFill>
                  <a:srgbClr val="06287E"/>
                </a:solidFill>
                <a:latin typeface="Courier"/>
              </a:rPr>
              <a:t>slice_max</a:t>
            </a:r>
            <a:r>
              <a:rPr>
                <a:latin typeface="Courier"/>
              </a:rPr>
              <a:t>(InflatedGross, </a:t>
            </a:r>
            <a:r>
              <a:rPr>
                <a:solidFill>
                  <a:srgbClr val="7D9029"/>
                </a:solidFill>
                <a:latin typeface="Courier"/>
              </a:rPr>
              <a:t>n =</a:t>
            </a:r>
            <a:r>
              <a:rPr>
                <a:latin typeface="Courier"/>
              </a:rPr>
              <a:t> </a:t>
            </a:r>
            <a:r>
              <a:rPr>
                <a:solidFill>
                  <a:srgbClr val="40A070"/>
                </a:solidFill>
                <a:latin typeface="Courier"/>
              </a:rPr>
              <a:t>10</a:t>
            </a:r>
            <a:r>
              <a:rPr>
                <a:latin typeface="Courier"/>
              </a:rPr>
              <a:t>) </a:t>
            </a:r>
            <a:r>
              <a:rPr>
                <a:solidFill>
                  <a:srgbClr val="4070A0"/>
                </a:solidFill>
                <a:latin typeface="Courier"/>
              </a:rPr>
              <a:t>|&gt;</a:t>
            </a:r>
            <a:r>
              <a:rPr>
                <a:latin typeface="Courier"/>
              </a:rPr>
              <a:t> </a:t>
            </a:r>
            <a:r>
              <a:rPr>
                <a:solidFill>
                  <a:srgbClr val="06287E"/>
                </a:solidFill>
                <a:latin typeface="Courier"/>
              </a:rPr>
              <a:t>select</a:t>
            </a:r>
            <a:r>
              <a:rPr>
                <a:latin typeface="Courier"/>
              </a:rPr>
              <a:t>(FilmName, InflatedGross, Appreciation, Enjoyment)</a:t>
            </a:r>
          </a:p>
          <a:p>
            <a:pPr lvl="0" indent="0">
              <a:buNone/>
            </a:pPr>
            <a:r>
              <a:rPr>
                <a:latin typeface="Courier"/>
              </a:rPr>
              <a:t>##                     FilmName InflatedGross Appreciation Enjoyment
## 1            Titanic_Classic    3153199889     5.830357      5.64
## 2             Avatar_Classic    3014400460     5.245989      5.86
## 3           StarWars_Classic    2939933749     4.991736      6.07
## 4       JurassicPark_Classic    1634773761     4.625259      5.87
## 5        TheAvengers_Classic    1541373834     4.000000      6.06
## 6           LionKing_Classic    1528832656     6.005979      6.45
## 7          StarWars5_Classic    1499045455     4.964286      5.85
## 8          StarWarsI_Classic    1419296470     4.512821      5.50
## 9       LRReturnKing_Classic    1411841983     4.994048      5.78
## 10 HPDeathlyHallows2_Classic    1390228199     5.371622      6.08</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a:t>
            </a:r>
          </a:p>
        </p:txBody>
      </p:sp>
      <p:sp>
        <p:nvSpPr>
          <p:cNvPr id="3" name="Content Placeholder 2"/>
          <p:cNvSpPr>
            <a:spLocks noGrp="1"/>
          </p:cNvSpPr>
          <p:nvPr>
            <p:ph idx="1"/>
          </p:nvPr>
        </p:nvSpPr>
        <p:spPr/>
        <p:txBody>
          <a:bodyPr/>
          <a:lstStyle/>
          <a:p>
            <a:pPr lvl="0"/>
            <a:r>
              <a:rPr/>
              <a:t>Which movies were top rated in appreciation / enjoyment?</a:t>
            </a:r>
          </a:p>
          <a:p>
            <a:pPr lvl="0"/>
            <a:r>
              <a:rPr/>
              <a:t>Which genre have the highest appreciation rating?</a:t>
            </a:r>
          </a:p>
          <a:p>
            <a:pPr lvl="0"/>
            <a:r>
              <a:rPr/>
              <a:t>Which genre have the highest enjoyment rating? which genre cost more to produce? dome which genre has the highest income? Which sex contributes more to that income. Mutate each film to multiply ratio by income. Then Summarize by genre = true. Repeat for male so you can see both contributions. **We still have the classical-ness and popularity to mess around with.</a:t>
            </a:r>
          </a:p>
          <a:p>
            <a:pPr lvl="0"/>
            <a:r>
              <a:rPr/>
              <a:t>Gender and how it affects budget. (Which gender contributes more to the gross of each genre- after budge/gross | pink blue) apreciation per genre enjoyment and genre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Introduction</a:t>
            </a:r>
          </a:p>
        </p:txBody>
      </p:sp>
      <p:sp>
        <p:nvSpPr>
          <p:cNvPr id="3" name="Content Placeholder 2"/>
          <p:cNvSpPr>
            <a:spLocks noGrp="1"/>
          </p:cNvSpPr>
          <p:nvPr>
            <p:ph idx="1"/>
          </p:nvPr>
        </p:nvSpPr>
        <p:spPr/>
        <p:txBody>
          <a:bodyPr/>
          <a:lstStyle/>
          <a:p>
            <a:pPr lvl="0" indent="0" marL="0">
              <a:buNone/>
            </a:pPr>
            <a:r>
              <a:rPr/>
              <a:t>This data was collected by attendees of the University of Texas at Austin in 2017 for a Journal of Media Psychology publication. The goal of the original source was to determine how enjoyment and appreciation could impact viewers aggregate appraisals. The data used is available for download and review at </a:t>
            </a:r>
            <a:r>
              <a:rPr>
                <a:hlinkClick r:id="rId2"/>
              </a:rPr>
              <a:t>Data.World</a:t>
            </a:r>
            <a:r>
              <a:rPr/>
              <a:t>.</a:t>
            </a:r>
          </a:p>
          <a:p>
            <a:pPr lvl="0"/>
            <a:r>
              <a:rPr/>
              <a:t>Sample pool: 282</a:t>
            </a:r>
          </a:p>
          <a:p>
            <a:pPr lvl="1"/>
            <a:r>
              <a:rPr/>
              <a:t>Only 69 males</a:t>
            </a:r>
          </a:p>
          <a:p>
            <a:pPr lvl="0"/>
            <a:r>
              <a:rPr/>
              <a:t>Age Distribution: 19 to 37</a:t>
            </a:r>
          </a:p>
          <a:p>
            <a:pPr lvl="1"/>
            <a:r>
              <a:rPr/>
              <a:t>Median Age: 22.25</a:t>
            </a:r>
          </a:p>
          <a:p>
            <a:pPr lvl="0"/>
            <a:r>
              <a:rPr/>
              <a:t>Ethinicity Distribution:</a:t>
            </a:r>
          </a:p>
          <a:p>
            <a:pPr lvl="1"/>
            <a:r>
              <a:rPr/>
              <a:t>39% was Caucasian</a:t>
            </a:r>
          </a:p>
          <a:p>
            <a:pPr lvl="1"/>
            <a:r>
              <a:rPr/>
              <a:t>31.5% was Asian</a:t>
            </a:r>
          </a:p>
          <a:p>
            <a:pPr lvl="1"/>
            <a:r>
              <a:rPr/>
              <a:t>~13.5% was Hispanic</a:t>
            </a:r>
          </a:p>
          <a:p>
            <a:pPr lvl="1"/>
            <a:r>
              <a:rPr/>
              <a:t>~2% was African American</a:t>
            </a:r>
          </a:p>
          <a:p>
            <a:pPr lvl="1"/>
            <a:r>
              <a:rPr/>
              <a:t>~12% Unknown</a:t>
            </a:r>
          </a:p>
          <a:p>
            <a:pPr lvl="1"/>
            <a:r>
              <a:rPr/>
              <a:t>Remaining % Pacific Islanders and other ethnicities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Preparation</a:t>
            </a:r>
          </a:p>
        </p:txBody>
      </p:sp>
      <p:sp>
        <p:nvSpPr>
          <p:cNvPr id="3" name="Content Placeholder 2"/>
          <p:cNvSpPr>
            <a:spLocks noGrp="1"/>
          </p:cNvSpPr>
          <p:nvPr>
            <p:ph idx="1"/>
          </p:nvPr>
        </p:nvSpPr>
        <p:spPr/>
        <p:txBody>
          <a:bodyPr/>
          <a:lstStyle/>
          <a:p>
            <a:pPr lvl="0" indent="0" marL="0">
              <a:buNone/>
            </a:pPr>
            <a:r>
              <a:rPr/>
              <a:t>Below, we load in the packages we’ll be using to analyse our data.</a:t>
            </a:r>
          </a:p>
          <a:p>
            <a:pPr lvl="0" indent="0">
              <a:buNone/>
            </a:pPr>
            <a:r>
              <a:rPr i="1">
                <a:solidFill>
                  <a:srgbClr val="60A0B0"/>
                </a:solidFill>
                <a:latin typeface="Courier"/>
              </a:rPr>
              <a:t>#Packages loading to use</a:t>
            </a:r>
            <a:br/>
            <a:r>
              <a:rPr>
                <a:solidFill>
                  <a:srgbClr val="06287E"/>
                </a:solidFill>
                <a:latin typeface="Courier"/>
              </a:rPr>
              <a:t>library</a:t>
            </a:r>
            <a:r>
              <a:rPr>
                <a:latin typeface="Courier"/>
              </a:rPr>
              <a:t>(tidyverse) </a:t>
            </a:r>
            <a:r>
              <a:rPr i="1">
                <a:solidFill>
                  <a:srgbClr val="BA2121"/>
                </a:solidFill>
                <a:latin typeface="Courier"/>
              </a:rPr>
              <a:t>##Loaded for dplyr and to 'clean' data</a:t>
            </a:r>
          </a:p>
          <a:p>
            <a:pPr lvl="0" indent="0">
              <a:buNone/>
            </a:pPr>
            <a:r>
              <a:rPr>
                <a:latin typeface="Courier"/>
              </a:rPr>
              <a:t>## ── Attaching core tidyverse packages ──────────────────────── tidyverse 2.0.0 ──
## ✔ dplyr     1.1.4     ✔ readr     2.1.5
## ✔ forcats   1.0.0     ✔ stringr   1.5.1
## ✔ ggplot2   3.5.0     ✔ tibble    3.2.1
## ✔ lubridate 1.9.3     ✔ tidyr     1.3.1
## ✔ purrr     1.0.2     
## ── Conflicts ────────────────────────────────────────── tidyverse_conflicts() ──
## ✖ dplyr::filter() masks stats::filter()
## ✖ dplyr::lag()    masks stats::lag()
## ℹ Use the conflicted package (&lt;http://conflicted.r-lib.org/&gt;) to force all conflicts to become errors</a:t>
            </a:r>
          </a:p>
          <a:p>
            <a:pPr lvl="0" indent="0">
              <a:buNone/>
            </a:pPr>
            <a:r>
              <a:rPr>
                <a:solidFill>
                  <a:srgbClr val="06287E"/>
                </a:solidFill>
                <a:latin typeface="Courier"/>
              </a:rPr>
              <a:t>library</a:t>
            </a:r>
            <a:r>
              <a:rPr>
                <a:latin typeface="Courier"/>
              </a:rPr>
              <a:t>(ggplot2) </a:t>
            </a:r>
            <a:r>
              <a:rPr i="1">
                <a:solidFill>
                  <a:srgbClr val="BA2121"/>
                </a:solidFill>
                <a:latin typeface="Courier"/>
              </a:rPr>
              <a:t>##Loaded for plotting</a:t>
            </a:r>
            <a:br/>
            <a:r>
              <a:rPr>
                <a:solidFill>
                  <a:srgbClr val="06287E"/>
                </a:solidFill>
                <a:latin typeface="Courier"/>
              </a:rPr>
              <a:t>library</a:t>
            </a:r>
            <a:r>
              <a:rPr>
                <a:latin typeface="Courier"/>
              </a:rPr>
              <a:t>(dplyr) </a:t>
            </a:r>
            <a:r>
              <a:rPr i="1">
                <a:solidFill>
                  <a:srgbClr val="BA2121"/>
                </a:solidFill>
                <a:latin typeface="Courier"/>
              </a:rPr>
              <a:t>##Loaded for computer issues</a:t>
            </a:r>
            <a:br/>
            <a:br/>
            <a:r>
              <a:rPr i="1">
                <a:solidFill>
                  <a:srgbClr val="BA2121"/>
                </a:solidFill>
                <a:latin typeface="Courier"/>
              </a:rPr>
              <a:t>##Read in data and save it to variable raw_data</a:t>
            </a:r>
            <a:br/>
            <a:r>
              <a:rPr>
                <a:latin typeface="Courier"/>
              </a:rPr>
              <a:t>raw_data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"popular_film_data.csv"</a:t>
            </a:r>
            <a:r>
              <a:rPr>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Cleaning and Mutating Data</a:t>
            </a:r>
          </a:p>
        </p:txBody>
      </p:sp>
      <p:sp>
        <p:nvSpPr>
          <p:cNvPr id="3" name="Content Placeholder 2"/>
          <p:cNvSpPr>
            <a:spLocks noGrp="1"/>
          </p:cNvSpPr>
          <p:nvPr>
            <p:ph idx="1"/>
          </p:nvPr>
        </p:nvSpPr>
        <p:spPr/>
        <p:txBody>
          <a:bodyPr/>
          <a:lstStyle/>
          <a:p>
            <a:pPr lvl="0" indent="0" marL="0">
              <a:buNone/>
            </a:pPr>
            <a:r>
              <a:rPr/>
              <a:t>Some of the data contained in the the variables </a:t>
            </a:r>
            <a:r>
              <a:rPr i="1"/>
              <a:t>InflatedBudget</a:t>
            </a:r>
            <a:r>
              <a:rPr/>
              <a:t>, </a:t>
            </a:r>
            <a:r>
              <a:rPr i="1"/>
              <a:t>InflatedGross</a:t>
            </a:r>
            <a:r>
              <a:rPr/>
              <a:t>, and </a:t>
            </a:r>
            <a:r>
              <a:rPr i="1"/>
              <a:t>TotalGross</a:t>
            </a:r>
            <a:r>
              <a:rPr/>
              <a:t> have symbols such as “$” and and “,”. These symbols cause the the information in them to be read as characters rather then as integers. We use gsub to remove these symbols. Additionally, we mutated a variable called </a:t>
            </a:r>
            <a:r>
              <a:rPr i="1"/>
              <a:t>Proportion_female</a:t>
            </a:r>
            <a:r>
              <a:rPr/>
              <a:t> so we could store the female ratio of the sample group for that film.</a:t>
            </a:r>
          </a:p>
          <a:p>
            <a:pPr lvl="0" indent="0">
              <a:buNone/>
            </a:pPr>
            <a:r>
              <a:rPr i="1">
                <a:solidFill>
                  <a:srgbClr val="60A0B0"/>
                </a:solidFill>
                <a:latin typeface="Courier"/>
              </a:rPr>
              <a:t>#To remove "$" and "," from InflatedBudget</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 </a:t>
            </a:r>
            <a:br/>
            <a:r>
              <a:rPr>
                <a:latin typeface="Courier"/>
              </a:rPr>
              <a:t>raw_data</a:t>
            </a:r>
            <a:r>
              <a:rPr>
                <a:solidFill>
                  <a:srgbClr val="4070A0"/>
                </a:solidFill>
                <a:latin typeface="Courier"/>
              </a:rPr>
              <a:t>$</a:t>
            </a:r>
            <a:r>
              <a:rPr>
                <a:latin typeface="Courier"/>
              </a:rPr>
              <a:t>InflatedBudget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InflatedBudget))</a:t>
            </a:r>
            <a:br/>
            <a:br/>
            <a:r>
              <a:rPr i="1">
                <a:solidFill>
                  <a:srgbClr val="60A0B0"/>
                </a:solidFill>
                <a:latin typeface="Courier"/>
              </a:rPr>
              <a:t>#To remove "$" and "," from InflatedGross</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 </a:t>
            </a:r>
            <a:br/>
            <a:r>
              <a:rPr>
                <a:latin typeface="Courier"/>
              </a:rPr>
              <a:t>raw_data</a:t>
            </a:r>
            <a:r>
              <a:rPr>
                <a:solidFill>
                  <a:srgbClr val="4070A0"/>
                </a:solidFill>
                <a:latin typeface="Courier"/>
              </a:rPr>
              <a:t>$</a:t>
            </a:r>
            <a:r>
              <a:rPr>
                <a:latin typeface="Courier"/>
              </a:rPr>
              <a:t>InflatedGross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InflatedGross))</a:t>
            </a:r>
            <a:br/>
            <a:br/>
            <a:r>
              <a:rPr i="1">
                <a:solidFill>
                  <a:srgbClr val="60A0B0"/>
                </a:solidFill>
                <a:latin typeface="Courier"/>
              </a:rPr>
              <a:t>#To remove "$" and "," from TotalGross</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 </a:t>
            </a:r>
            <a:br/>
            <a:r>
              <a:rPr>
                <a:latin typeface="Courier"/>
              </a:rPr>
              <a:t>raw_data</a:t>
            </a:r>
            <a:r>
              <a:rPr>
                <a:solidFill>
                  <a:srgbClr val="4070A0"/>
                </a:solidFill>
                <a:latin typeface="Courier"/>
              </a:rPr>
              <a:t>$</a:t>
            </a:r>
            <a:r>
              <a:rPr>
                <a:latin typeface="Courier"/>
              </a:rPr>
              <a:t>TotalGross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gsub</a:t>
            </a:r>
            <a:r>
              <a:rPr>
                <a:latin typeface="Courier"/>
              </a:rPr>
              <a:t>(</a:t>
            </a:r>
            <a:r>
              <a:rPr>
                <a:solidFill>
                  <a:srgbClr val="4070A0"/>
                </a:solidFill>
                <a:latin typeface="Courier"/>
              </a:rPr>
              <a:t>","</a:t>
            </a:r>
            <a:r>
              <a:rPr>
                <a:latin typeface="Courier"/>
              </a:rPr>
              <a:t>,</a:t>
            </a:r>
            <a:r>
              <a:rPr>
                <a:solidFill>
                  <a:srgbClr val="4070A0"/>
                </a:solidFill>
                <a:latin typeface="Courier"/>
              </a:rPr>
              <a:t>""</a:t>
            </a:r>
            <a:r>
              <a:rPr>
                <a:latin typeface="Courier"/>
              </a:rPr>
              <a:t>, raw_data</a:t>
            </a:r>
            <a:r>
              <a:rPr>
                <a:solidFill>
                  <a:srgbClr val="4070A0"/>
                </a:solidFill>
                <a:latin typeface="Courier"/>
              </a:rPr>
              <a:t>$</a:t>
            </a:r>
            <a:r>
              <a:rPr>
                <a:latin typeface="Courier"/>
              </a:rPr>
              <a:t>TotalGross))</a:t>
            </a:r>
            <a:br/>
            <a:br/>
            <a:r>
              <a:rPr i="1">
                <a:solidFill>
                  <a:srgbClr val="60A0B0"/>
                </a:solidFill>
                <a:latin typeface="Courier"/>
              </a:rPr>
              <a:t>#Mutating for new column stored in Proportion_female</a:t>
            </a:r>
            <a:br/>
            <a:r>
              <a:rPr>
                <a:latin typeface="Courier"/>
              </a:rPr>
              <a:t>raw_data </a:t>
            </a:r>
            <a:r>
              <a:rPr>
                <a:solidFill>
                  <a:srgbClr val="007020"/>
                </a:solidFill>
                <a:latin typeface="Courier"/>
              </a:rPr>
              <a:t>&lt;-</a:t>
            </a:r>
            <a:r>
              <a:rPr>
                <a:latin typeface="Courier"/>
              </a:rPr>
              <a:t> raw_data </a:t>
            </a:r>
            <a:r>
              <a:rPr>
                <a:solidFill>
                  <a:srgbClr val="4070A0"/>
                </a:solidFill>
                <a:latin typeface="Courier"/>
              </a:rPr>
              <a:t>|&gt;</a:t>
            </a:r>
            <a:r>
              <a:rPr>
                <a:latin typeface="Courier"/>
              </a:rPr>
              <a:t> </a:t>
            </a:r>
            <a:r>
              <a:rPr>
                <a:solidFill>
                  <a:srgbClr val="06287E"/>
                </a:solidFill>
                <a:latin typeface="Courier"/>
              </a:rPr>
              <a:t>mutate</a:t>
            </a:r>
            <a:r>
              <a:rPr>
                <a:latin typeface="Courier"/>
              </a:rPr>
              <a:t> (</a:t>
            </a:r>
            <a:r>
              <a:rPr>
                <a:solidFill>
                  <a:srgbClr val="7D9029"/>
                </a:solidFill>
                <a:latin typeface="Courier"/>
              </a:rPr>
              <a:t>Proportion_female =</a:t>
            </a:r>
            <a:r>
              <a:rPr>
                <a:latin typeface="Courier"/>
              </a:rPr>
              <a:t> (</a:t>
            </a:r>
            <a:r>
              <a:rPr>
                <a:solidFill>
                  <a:srgbClr val="40A070"/>
                </a:solidFill>
                <a:latin typeface="Courier"/>
              </a:rPr>
              <a:t>1</a:t>
            </a:r>
            <a:r>
              <a:rPr>
                <a:latin typeface="Courier"/>
              </a:rPr>
              <a:t> </a:t>
            </a:r>
            <a:r>
              <a:rPr>
                <a:solidFill>
                  <a:srgbClr val="4070A0"/>
                </a:solidFill>
                <a:latin typeface="Courier"/>
              </a:rPr>
              <a:t>-</a:t>
            </a:r>
            <a:r>
              <a:rPr>
                <a:latin typeface="Courier"/>
              </a:rPr>
              <a:t> Proportion_male))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Glimpse(raw_data)</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#To view our data with the new variable.</a:t>
            </a:r>
            <a:br/>
            <a:r>
              <a:rPr>
                <a:solidFill>
                  <a:srgbClr val="06287E"/>
                </a:solidFill>
                <a:latin typeface="Courier"/>
              </a:rPr>
              <a:t>glimpse</a:t>
            </a:r>
            <a:r>
              <a:rPr>
                <a:latin typeface="Courier"/>
              </a:rPr>
              <a:t>(raw_data)</a:t>
            </a:r>
          </a:p>
          <a:p>
            <a:pPr lvl="0" indent="0">
              <a:buNone/>
            </a:pPr>
            <a:r>
              <a:rPr>
                <a:latin typeface="Courier"/>
              </a:rPr>
              <a:t>## Rows: 50
## Columns: 66
## $ BoxOfficeMojo        &lt;int&gt; 0, 0, 0, 0, 0, 1, 0, 0, 0, 0, 0, 0, 0, 0, 0, 0, 0…
## $ IMDB                 &lt;int&gt; 1, 1, 1, 1, 1, 1, 1, 1, 1, 1, 1, 1, 1, 1, 1, 1, 1…
## $ OriginalOrder        &lt;int&gt; 1, 2, 3, 4, 5, 6, 7, 8, 9, 10, 11, 12, 13, 14, 15…
## $ FilmName             &lt;chr&gt; "Shawshank_Classic", "Godfather_Classic", "Godfat…
## $ Classic              &lt;dbl&gt; 0.87, 0.91, 0.74, 0.83, 0.49, 0.62, 0.70, 0.84, 0…
## $ ImDb_A               &lt;int&gt; 1, 1, 1, 1, 1, 1, 1, 1, 1, 1, 1, 1, 1, 1, 1, 1, 1…
## $ Boxofficemojo_A      &lt;int&gt; 0, 0, 0, 0, 0, 1, 0, 0, 1, 0, 0, 0, 0, 0, 0, 0, 0…
## $ Year                 &lt;int&gt; 1994, 1972, 1974, 1994, 1966, 2008, 1957, 1993, 2…
## $ InflatedBudget       &lt;dbl&gt; 38705260, 32966408, 60592133, 1238568, 8501703, 1…
## $ TotalGross           &lt;dbl&gt; 28341469, 245066411, 47542841, 213928762, 2510000…
## $ InflatedGross        &lt;dbl&gt; 43878557, 1346493234, 221594012, 331206735, 17782…
## $ V15                  &lt;chr&gt; "Shawshank", "Godfather", "Godfather p 2", "Pulp …
## $ Check_enj_label      &lt;chr&gt; "Shawshank_enj", "Godfather_enj", "Godfather p 2_…
## $ Proportion_male      &lt;dbl&gt; 0.38, 0.38, 0.42, 0.40, 0.44, 0.31, 0.33, 0.32, 0…
## $ Appr_alphas          &lt;dbl&gt; 0.904, 0.938, 0.914, 0.835, 0.848, 0.923, 0.944, …
## $ Enj_alphas           &lt;dbl&gt; 0.878, 0.906, 0.897, 0.918, 0.954, 0.838, 0.869, …
## $ Enjoyment            &lt;dbl&gt; 5.508251, 5.428571, 5.254545, 5.763052, 4.911111,…
## $ Enjoyment_SD         &lt;dbl&gt; 1.341305, 1.325478, 1.242200, 1.118373, 1.089600,…
## $ ViewerCount_enj      &lt;int&gt; 101, 77, 55, 83, 30, 188, 53, 78, 113, 112, 84, 1…
## $ Check_appr_label     &lt;chr&gt; "Shawshank_appr", "Godfather_appr", "Godfather p …
## $ Appreciation         &lt;dbl&gt; 6.217822, 5.447368, 5.351852, 4.947791, 4.440860,…
## $ Appr_SD              &lt;dbl&gt; 1.0692008, 1.3505035, 1.3681257, 1.3748436, 1.062…
## $ ViewerCount_appr     &lt;int&gt; 101, 76, 54, 83, 31, 188, 52, 78, 112, 112, 84, 1…
## $ Crime                &lt;int&gt; 1, 1, 1, 1, 0, 1, 1, 0, 0, 0, 0, 0, 0, 1, 0, 0, 0…
## $ Drama                &lt;int&gt; 1, 1, 1, 1, 0, 1, 1, 1, 0, 1, 0, 0, 1, 1, 1, 0, 0…
## $ Western              &lt;int&gt; 0, 0, 0, 0, 1, 0, 0, 0, 0, 0, 0, 0, 0, 0, 0, 0, 0…
## $ Action               &lt;int&gt; 0, 0, 0, 0, 0, 1, 0, 0, 0, 0, 1, 0, 0, 0, 0, 1, 1…
## $ Biography            &lt;int&gt; 0, 0, 0, 0, 0, 0, 0, 1, 0, 0, 0, 0, 0, 1, 0, 0, 0…
## $ History              &lt;int&gt; 0, 0, 0, 0, 0, 0, 0, 1, 0, 0, 0, 0, 0, 0, 0, 0, 0…
## $ Adventure            &lt;int&gt; 0, 0, 0, 0, 0, 0, 0, 0, 1, 0, 1, 1, 0, 0, 0, 0, 1…
## $ Fantasy              &lt;int&gt; 0, 0, 0, 0, 0, 0, 0, 0, 1, 0, 1, 1, 0, 0, 0, 0, 1…
## $ Mystery              &lt;int&gt; 0, 0, 0, 0, 0, 0, 0, 0, 0, 0, 0, 0, 0, 0, 0, 1, 0…
## $ SciFi                &lt;int&gt; 0, 0, 0, 0, 0, 0, 0, 0, 0, 0, 0, 0, 0, 0, 0, 1, 0…
## $ Romance              &lt;int&gt; 0, 0, 0, 0, 0, 0, 0, 0, 0, 0, 0, 0, 0, 0, 0, 0, 0…
## $ Thriller             &lt;int&gt; 0, 0, 0, 0, 0, 0, 0, 0, 0, 0, 0, 0, 0, 0, 0, 0, 0…
## $ War                  &lt;int&gt; 0, 0, 0, 0, 0, 0, 0, 0, 0, 0, 0, 0, 0, 0, 0, 0, 0…
## $ Family               &lt;int&gt; 0, 0, 0, 0, 0, 0, 0, 0, 0, 0, 0, 0, 0, 0, 0, 0, 0…
## $ Animation            &lt;int&gt; 0, 0, 0, 0, 0, 0, 0, 0, 0, 0, 0, 0, 0, 0, 0, 0, 0…
## $ Comedy               &lt;int&gt; 0, 0, 0, 0, 0, 0, 0, 0, 0, 0, 0, 0, 0, 0, 0, 0, 0…
## $ MovieImdbID          &lt;int&gt; 111161, 442781, 71562, 110912, 60196, 468569, 500…
## $ UserRank             &lt;chr&gt; "bronze member", "administrator", "gold member", …
## $ SubDownloadsCnt      &lt;int&gt; 1124, 99, 5510, 456, 140, 5524, 12689, 734, 535, …
## $ TotalWords           &lt;int&gt; 4645, 12610, 2002, 16555, 4609, 12833, 12738, 396…
## $ HarmVirtue           &lt;int&gt; 7, 40, 3, 11, 10, 36, 9, 5, 23, 18, 0, 32, 5, 26,…
## $ HarmVirtueratio      &lt;dbl&gt; 0.001507, 0.003172, 0.001499, 0.000664, 0.002170,…
## $ HarmVice             &lt;int&gt; 8, 57, 10, 54, 16, 48, 69, 6, 55, 79, 12, 28, 15,…
## $ HarmViceratio        &lt;dbl&gt; 0.001722, 0.004520, 0.004995, 0.003262, 0.003471,…
## $ FairnessVirtue       &lt;int&gt; 4, 0, 1, 4, 6, 12, 17, 0, 2, 6, 0, 5, 2, 2, 1, 1,…
## $ FairnessVirtueratio  &lt;dbl&gt; 0.000861, 0.000000, 0.000500, 0.000242, 0.001302,…
## $ FairnessVice         &lt;int&gt; 0, 0, 0, 0, 0, 0, 3, 0, 0, 0, 0, 1, 0, 2, 1, 1, 0…
## $ FairnessViceratio    &lt;dbl&gt; 0.00000, 0.00000, 0.00000, 0.00000, 0.00000, 0.00…
## $ IngroupVirtue        &lt;int&gt; 7, 16, 10, 8, 2, 22, 2, 4, 4, 21, 4, 10, 5, 28, 2…
## $ IngroupVirtueratio   &lt;dbl&gt; 0.001507, 0.001269, 0.004995, 0.000483, 0.000434,…
## $ IngroupVice          &lt;int&gt; 1, 2, 0, 1, 4, 4, 0, 1, 16, 6, 1, 20, 1, 0, 6, 5,…
## $ IngroupViceratio     &lt;dbl&gt; 0.000215, 0.000159, 0.000000, 0.000060, 0.000868,…
## $ AuthorityVirtue      &lt;int&gt; 7, 136, 18, 31, 20, 31, 46, 12, 24, 22, 3, 20, 9,…
## $ AuthorityVirtueratio &lt;dbl&gt; 0.001507, 0.010785, 0.008991, 0.001873, 0.004339,…
## $ AuthorityVice        &lt;int&gt; 0, 3, 1, 3, 4, 3, 0, 1, 5, 0, 8, 5, 2, 3, 0, 1, 2…
## $ AuthorityViceratio   &lt;dbl&gt; 0.000000, 0.000238, 0.000500, 0.000181, 0.000868,…
## $ PurityVirtue         &lt;int&gt; 8, 10, 2, 8, 3, 7, 5, 0, 0, 9, 0, 2, 2, 6, 2, 2, …
## $ PurityVirtueratio    &lt;dbl&gt; 0.001722, 0.000793, 0.000999, 0.000483, 0.000651,…
## $ PurityVice           &lt;int&gt; 1, 15, 3, 10, 17, 3, 5, 0, 7, 10, 0, 4, 4, 9, 5, …
## $ PurityViceratio      &lt;dbl&gt; 0.000215, 0.001190, 0.001499, 0.000604, 0.003688,…
## $ MoralityGeneral      &lt;int&gt; 14, 59, 14, 104, 30, 48, 35, 25, 13, 32, 6, 40, 3…
## $ MoralityGeneralratio &lt;dbl&gt; 0.003014, 0.004679, 0.006993, 0.006282, 0.006509,…
## $ Proportion_female    &lt;dbl&gt; 0.62, 0.62, 0.58, 0.60, 0.56, 0.69, 0.67, 0.68, 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Analysis</a:t>
            </a:r>
          </a:p>
        </p:txBody>
      </p:sp>
      <p:sp>
        <p:nvSpPr>
          <p:cNvPr id="4" name="Text Placeholder 3"/>
          <p:cNvSpPr>
            <a:spLocks noGrp="1"/>
          </p:cNvSpPr>
          <p:nvPr>
            <p:ph idx="2" sz="half" type="body"/>
          </p:nvPr>
        </p:nvSpPr>
        <p:spPr/>
        <p:txBody>
          <a:bodyPr/>
          <a:lstStyle/>
          <a:p>
            <a:pPr lvl="0" indent="0">
              <a:buNone/>
            </a:pPr>
            <a:r>
              <a:rPr>
                <a:latin typeface="Courier"/>
              </a:rPr>
              <a:t>## The year range of our data is  1942 to  2013 .</a:t>
            </a:r>
          </a:p>
          <a:p>
            <a:pPr lvl="0" indent="0">
              <a:buNone/>
            </a:pPr>
            <a:r>
              <a:rPr>
                <a:latin typeface="Courier"/>
              </a:rPr>
              <a:t>## 
## Our dataset is made up of  50  films.</a:t>
            </a:r>
          </a:p>
        </p:txBody>
      </p:sp>
      <p:pic>
        <p:nvPicPr>
          <p:cNvPr descr="Slides_files/figure-pptx/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Film Count by Year</a:t>
            </a:r>
          </a:p>
        </p:txBody>
      </p:sp>
      <p:pic>
        <p:nvPicPr>
          <p:cNvPr descr="Slides_files/figure-pptx/unnamed-chunk-6-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Budget by Year</a:t>
            </a:r>
          </a:p>
        </p:txBody>
      </p:sp>
      <p:pic>
        <p:nvPicPr>
          <p:cNvPr descr="Slides_files/figure-pptx/unnamed-chunk-8-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Inflated Grossing v. Year</a:t>
            </a:r>
          </a:p>
        </p:txBody>
      </p:sp>
      <p:pic>
        <p:nvPicPr>
          <p:cNvPr descr="Slides_files/figure-pptx/unnamed-chunk-10-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Films</dc:title>
  <dc:creator>Rose Campos, Jessenia Contreras</dc:creator>
  <cp:keywords/>
  <dcterms:created xsi:type="dcterms:W3CDTF">2024-04-25T08:13:17Z</dcterms:created>
  <dcterms:modified xsi:type="dcterms:W3CDTF">2024-04-25T08:13:17Z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2024-04-04</vt:lpwstr>
  </property>
  <property fmtid="{D5CDD505-2E9C-101B-9397-08002B2CF9AE}" pid="3" name="output">
    <vt:lpwstr>powerpoint_presentation</vt:lpwstr>
  </property>
</Properties>
</file>