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p:scale>
          <a:sx d="100" n="75"/>
          <a:sy d="100" n="75"/>
        </p:scale>
        <p:origin x="216" y="53"/>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 Id="rId2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3" name="Picture 12" descr="A blue and white background&#10;&#10;Description automatically generated">
            <a:extLst>
              <a:ext uri="{FF2B5EF4-FFF2-40B4-BE49-F238E27FC236}">
                <a16:creationId xmlns:a16="http://schemas.microsoft.com/office/drawing/2014/main" id="{31506282-9748-0AF1-9EA1-31A2DF84B36A}"/>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778" y="-19736"/>
            <a:ext cx="13740714" cy="10305536"/>
          </a:xfrm>
          <a:prstGeom prst="rect">
            <a:avLst/>
          </a:prstGeom>
        </p:spPr>
      </p:pic>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AC885C-1DFA-597E-0698-509E28E0F85C}"/>
              </a:ext>
            </a:extLst>
          </p:cNvPr>
          <p:cNvSpPr>
            <a:spLocks noGrp="1"/>
          </p:cNvSpPr>
          <p:nvPr>
            <p:ph type="dt" sz="half" idx="10"/>
          </p:nvPr>
        </p:nvSpPr>
        <p:spPr>
          <a:xfrm>
            <a:off x="0" y="6562295"/>
            <a:ext cx="2743200" cy="365125"/>
          </a:xfrm>
        </p:spPr>
        <p:txBody>
          <a:bodyPr/>
          <a:lstStyle>
            <a:lvl1pPr>
              <a:defRPr>
                <a:solidFill>
                  <a:schemeClr val="tx1"/>
                </a:solidFill>
              </a:defRPr>
            </a:lvl1pPr>
          </a:lstStyle>
          <a:p>
            <a:fld id="{EAAB551D-C240-4173-9070-E4669C11B4CC}" type="datetimeFigureOut">
              <a:rPr lang="en-US" smtClean="0"/>
              <a:pPr/>
              <a:t>4/25/2024</a:t>
            </a:fld>
            <a:endParaRPr lang="en-US" dirty="0"/>
          </a:p>
        </p:txBody>
      </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blue and white background&#10;&#10;Description automatically generated">
            <a:extLst>
              <a:ext uri="{FF2B5EF4-FFF2-40B4-BE49-F238E27FC236}">
                <a16:creationId xmlns:a16="http://schemas.microsoft.com/office/drawing/2014/main" id="{9CB93DEA-4C3E-01CA-7C70-AD7B9191BE99}"/>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6649" y="13215"/>
            <a:ext cx="13740714" cy="10305536"/>
          </a:xfrm>
          <a:prstGeom prst="rect">
            <a:avLst/>
          </a:prstGeom>
        </p:spPr>
      </p:pic>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A blue and white background&#10;&#10;Description automatically generated">
            <a:extLst>
              <a:ext uri="{FF2B5EF4-FFF2-40B4-BE49-F238E27FC236}">
                <a16:creationId xmlns:a16="http://schemas.microsoft.com/office/drawing/2014/main" id="{3DDED455-92DA-5D5F-D348-C216F80A4D71}"/>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6649" y="13215"/>
            <a:ext cx="13740714" cy="10305536"/>
          </a:xfrm>
          <a:prstGeom prst="rect">
            <a:avLst/>
          </a:prstGeom>
        </p:spPr>
      </p:pic>
      <p:sp>
        <p:nvSpPr>
          <p:cNvPr id="2" name="Title 1">
            <a:extLst>
              <a:ext uri="{FF2B5EF4-FFF2-40B4-BE49-F238E27FC236}">
                <a16:creationId xmlns:a16="http://schemas.microsoft.com/office/drawing/2014/main" id="{054181AB-C9D2-E6D9-86AD-D8CC39B3FEF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90AF0-2B4E-6B58-8C93-C84BEFC4BC86}"/>
              </a:ext>
            </a:extLst>
          </p:cNvPr>
          <p:cNvSpPr>
            <a:spLocks noGrp="1"/>
          </p:cNvSpPr>
          <p:nvPr>
            <p:ph idx="1"/>
          </p:nvPr>
        </p:nvSpPr>
        <p:spPr>
          <a:xfrm>
            <a:off x="5183188" y="987425"/>
            <a:ext cx="6172200" cy="4873625"/>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4" name="Text Placeholder 3">
            <a:extLst>
              <a:ext uri="{FF2B5EF4-FFF2-40B4-BE49-F238E27FC236}">
                <a16:creationId xmlns:a16="http://schemas.microsoft.com/office/drawing/2014/main" id="{45A73796-F46A-DF49-5C20-882964226AE5}"/>
              </a:ext>
            </a:extLst>
          </p:cNvPr>
          <p:cNvSpPr>
            <a:spLocks noGrp="1"/>
          </p:cNvSpPr>
          <p:nvPr>
            <p:ph type="body" sz="half" idx="2"/>
          </p:nvPr>
        </p:nvSpPr>
        <p:spPr>
          <a:xfrm>
            <a:off x="839789" y="2057400"/>
            <a:ext cx="31988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7629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https://www.publicdomainpictures.net/view-image.php?image=51224&amp;picture=blue-pixels-wave" TargetMode="External" Type="http://schemas.openxmlformats.org/officeDocument/2006/relationships/hyperlink" /><Relationship Id="rId3" Target="../slideLayouts/slideLayout3.xml" Type="http://schemas.openxmlformats.org/officeDocument/2006/relationships/slideLayout" /><Relationship Id="rId7" Target="../media/image1.jp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theme/theme1.xml" Type="http://schemas.openxmlformats.org/officeDocument/2006/relationships/theme"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pic>
        <p:nvPicPr>
          <p:cNvPr descr="A blue and white background  Description automatically generated" id="7" name="Picture 6">
            <a:extLst>
              <a:ext uri="{FF2B5EF4-FFF2-40B4-BE49-F238E27FC236}">
                <a16:creationId xmlns:a16="http://schemas.microsoft.com/office/drawing/2014/main" id="{5F3B6B81-6805-3B38-4F75-DE46A035B4E7}"/>
              </a:ext>
            </a:extLst>
          </p:cNvPr>
          <p:cNvPicPr>
            <a:picLocks noChangeAspect="1"/>
          </p:cNvPicPr>
          <p:nvPr userDrawn="1"/>
        </p:nvPicPr>
        <p:blipFill>
          <a:blip r:embed="rId7">
            <a:alphaModFix amt="85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76649" y="13215"/>
            <a:ext cx="13740714" cy="10305536"/>
          </a:xfrm>
          <a:prstGeom prst="rect">
            <a:avLst/>
          </a:prstGeom>
        </p:spPr>
      </p:pic>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320D-CBC1-CC99-B99F-79E090FCA54E}"/>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AAB551D-C240-4173-9070-E4669C11B4CC}" type="datetimeFigureOut">
              <a:rPr lang="en-US" smtClean="0"/>
              <a:t>4/25/2024</a:t>
            </a:fld>
            <a:endParaRPr lang="en-US"/>
          </a:p>
        </p:txBody>
      </p:sp>
      <p:sp>
        <p:nvSpPr>
          <p:cNvPr id="5" name="Footer Placeholder 4">
            <a:extLst>
              <a:ext uri="{FF2B5EF4-FFF2-40B4-BE49-F238E27FC236}">
                <a16:creationId xmlns:a16="http://schemas.microsoft.com/office/drawing/2014/main" id="{D903B7BF-9A9E-6D86-8739-4D3AAD8C19A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78A5A-2A7D-3729-8E63-7720E222A61B}"/>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DB9790A6-DF32-4548-A1C0-39AC018C78C6}" type="slidenum">
              <a:rPr lang="en-US" smtClean="0"/>
              <a:t>‹#›</a:t>
            </a:fld>
            <a:endParaRPr lang="en-US"/>
          </a:p>
        </p:txBody>
      </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6" r:id="rId4"/>
    <p:sldLayoutId id="2147483654" r:id="rId5"/>
    <p:sldLayoutId id="2147483657" r:id="rId9"/>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nvSpPr>
          <p:cNvPr id="4" name="Date Placeholder 3">
            <a:extLst>
              <a:ext uri="{FF2B5EF4-FFF2-40B4-BE49-F238E27FC236}">
                <a16:creationId xmlns:a16="http://schemas.microsoft.com/office/drawing/2014/main" id="{0EAC885C-1DFA-597E-0698-509E28E0F85C}"/>
              </a:ext>
            </a:extLst>
          </p:cNvPr>
          <p:cNvSpPr>
            <a:spLocks noGrp="1"/>
          </p:cNvSpPr>
          <p:nvPr>
            <p:ph idx="10" sz="half" type="dt"/>
          </p:nvPr>
        </p:nvSpPr>
        <p:spPr>
          <a:xfrm>
            <a:off x="0" y="6562295"/>
            <a:ext cx="2743200" cy="365125"/>
          </a:xfrm>
        </p:spPr>
        <p:txBody>
          <a:bodyPr/>
          <a:lstStyle/>
          <a:p>
            <a:pPr lvl="0" indent="0" marL="0">
              <a:buNone/>
            </a:pPr>
            <a:r>
              <a:rPr/>
              <a:t>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 (Side-By-Side)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Genres:Inflated Grossing v. Inflated Budget</a:t>
            </a:r>
          </a:p>
        </p:txBody>
      </p:sp>
      <p:pic>
        <p:nvPicPr>
          <p:cNvPr descr="Slides_files/figure-pptx/unnamed-chunk-17-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 Mean Inflated Grossing</a:t>
            </a:r>
          </a:p>
        </p:txBody>
      </p:sp>
      <p:pic>
        <p:nvPicPr>
          <p:cNvPr descr="Slides_files/figure-pptx/unnamed-chunk-1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A73796-F46A-DF49-5C20-882964226AE5}"/>
              </a:ext>
            </a:extLst>
          </p:cNvPr>
          <p:cNvSpPr>
            <a:spLocks noGrp="1"/>
          </p:cNvSpPr>
          <p:nvPr>
            <p:ph idx="2" sz="half" type="body"/>
          </p:nvPr>
        </p:nvSpPr>
        <p:spPr/>
        <p:txBody>
          <a:bodyPr/>
          <a:lstStyle/>
          <a:p>
            <a:pPr lvl="0" indent="0" marL="0">
              <a:buNone/>
            </a:pPr>
          </a:p>
          <a:p>
            <a:pPr lvl="0" indent="0">
              <a:buNone/>
            </a:pPr>
            <a:r>
              <a:rPr>
                <a:latin typeface="Courier"/>
              </a:rPr>
              <a:t>combined_df </a:t>
            </a:r>
            <a:r>
              <a:rPr>
                <a:solidFill>
                  <a:srgbClr val="007020"/>
                </a:solidFill>
                <a:latin typeface="Courier"/>
              </a:rPr>
              <a:t>&lt;-</a:t>
            </a:r>
            <a:r>
              <a:rPr>
                <a:latin typeface="Courier"/>
              </a:rPr>
              <a:t> </a:t>
            </a:r>
            <a:r>
              <a:rPr>
                <a:solidFill>
                  <a:srgbClr val="06287E"/>
                </a:solidFill>
                <a:latin typeface="Courier"/>
              </a:rPr>
              <a:t>merge</a:t>
            </a:r>
            <a:r>
              <a:rPr>
                <a:latin typeface="Courier"/>
              </a:rPr>
              <a:t>(genre_app, genre_enj, </a:t>
            </a:r>
            <a:r>
              <a:rPr>
                <a:solidFill>
                  <a:srgbClr val="7D9029"/>
                </a:solidFill>
                <a:latin typeface="Courier"/>
              </a:rPr>
              <a:t>by=</a:t>
            </a:r>
            <a:r>
              <a:rPr>
                <a:solidFill>
                  <a:srgbClr val="4070A0"/>
                </a:solidFill>
                <a:latin typeface="Courier"/>
              </a:rPr>
              <a:t>"genre"</a:t>
            </a:r>
            <a:r>
              <a:rPr>
                <a:latin typeface="Courier"/>
              </a:rPr>
              <a:t>, </a:t>
            </a:r>
            <a:r>
              <a:rPr>
                <a:solidFill>
                  <a:srgbClr val="7D9029"/>
                </a:solidFill>
                <a:latin typeface="Courier"/>
              </a:rPr>
              <a:t>all=</a:t>
            </a:r>
            <a:r>
              <a:rPr>
                <a:solidFill>
                  <a:srgbClr val="880000"/>
                </a:solidFill>
                <a:latin typeface="Courier"/>
              </a:rPr>
              <a:t>TRUE</a:t>
            </a:r>
            <a:r>
              <a:rPr>
                <a:latin typeface="Courier"/>
              </a:rPr>
              <a:t>)</a:t>
            </a:r>
            <a:br/>
            <a:r>
              <a:rPr>
                <a:solidFill>
                  <a:srgbClr val="06287E"/>
                </a:solidFill>
                <a:latin typeface="Courier"/>
              </a:rPr>
              <a:t>ggplot</a:t>
            </a:r>
            <a:r>
              <a:rPr>
                <a:latin typeface="Courier"/>
              </a:rPr>
              <a:t>(combined_df,</a:t>
            </a:r>
            <a:r>
              <a:rPr>
                <a:solidFill>
                  <a:srgbClr val="06287E"/>
                </a:solidFill>
                <a:latin typeface="Courier"/>
              </a:rPr>
              <a:t>aes</a:t>
            </a:r>
            <a:r>
              <a:rPr>
                <a:latin typeface="Courier"/>
              </a:rPr>
              <a:t>(</a:t>
            </a:r>
            <a:r>
              <a:rPr>
                <a:solidFill>
                  <a:srgbClr val="7D9029"/>
                </a:solidFill>
                <a:latin typeface="Courier"/>
              </a:rPr>
              <a:t>x=</a:t>
            </a:r>
            <a:r>
              <a:rPr>
                <a:latin typeface="Courier"/>
              </a:rPr>
              <a:t>genre))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meanenj),</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7D9029"/>
                </a:solidFill>
                <a:latin typeface="Courier"/>
              </a:rPr>
              <a:t>col=</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position=</a:t>
            </a:r>
            <a:r>
              <a:rPr>
                <a:solidFill>
                  <a:srgbClr val="4070A0"/>
                </a:solidFill>
                <a:latin typeface="Courier"/>
              </a:rPr>
              <a:t>"dodge"</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06287E"/>
                </a:solidFill>
                <a:latin typeface="Courier"/>
              </a:rPr>
              <a:t>aes</a:t>
            </a:r>
            <a:r>
              <a:rPr>
                <a:latin typeface="Courier"/>
              </a:rPr>
              <a:t>(</a:t>
            </a:r>
            <a:r>
              <a:rPr>
                <a:solidFill>
                  <a:srgbClr val="7D9029"/>
                </a:solidFill>
                <a:latin typeface="Courier"/>
              </a:rPr>
              <a:t>y=</a:t>
            </a:r>
            <a:r>
              <a:rPr>
                <a:latin typeface="Courier"/>
              </a:rPr>
              <a:t>meanapp),</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7D9029"/>
                </a:solidFill>
                <a:latin typeface="Courier"/>
              </a:rPr>
              <a:t>col=</a:t>
            </a:r>
            <a:r>
              <a:rPr>
                <a:solidFill>
                  <a:srgbClr val="4070A0"/>
                </a:solidFill>
                <a:latin typeface="Courier"/>
              </a:rPr>
              <a:t>"red"</a:t>
            </a:r>
            <a:r>
              <a:rPr>
                <a:latin typeface="Courier"/>
              </a:rPr>
              <a:t>)</a:t>
            </a:r>
          </a:p>
        </p:txBody>
      </p:sp>
      <p:pic>
        <p:nvPicPr>
          <p:cNvPr descr="Slides_files/figure-pptx/unnamed-chunk-21-1.png" id="0" name="Picture 1"/>
          <p:cNvPicPr>
            <a:picLocks noGrp="1" noChangeAspect="1"/>
          </p:cNvPicPr>
          <p:nvPr/>
        </p:nvPicPr>
        <p:blipFill>
          <a:blip r:embed="rId2"/>
          <a:stretch>
            <a:fillRect/>
          </a:stretch>
        </p:blipFill>
        <p:spPr bwMode="auto">
          <a:xfrm>
            <a:off x="5232400" y="977900"/>
            <a:ext cx="6083300" cy="4864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A73796-F46A-DF49-5C20-882964226AE5}"/>
              </a:ext>
            </a:extLst>
          </p:cNvPr>
          <p:cNvSpPr>
            <a:spLocks noGrp="1"/>
          </p:cNvSpPr>
          <p:nvPr>
            <p:ph idx="2" sz="half" type="body"/>
          </p:nvPr>
        </p:nvSpPr>
        <p:spPr/>
        <p:txBody>
          <a:bodyPr/>
          <a:lstStyle/>
          <a:p>
            <a:pPr lvl="0" indent="0" marL="0">
              <a:buNone/>
            </a:pPr>
          </a:p>
          <a:p>
            <a:pPr lvl="0" indent="0">
              <a:buNone/>
            </a:pPr>
            <a:r>
              <a:rPr>
                <a:solidFill>
                  <a:srgbClr val="06287E"/>
                </a:solidFill>
                <a:latin typeface="Courier"/>
              </a:rPr>
              <a:t>library</a:t>
            </a:r>
            <a:r>
              <a:rPr>
                <a:latin typeface="Courier"/>
              </a:rPr>
              <a:t>(reshape2)</a:t>
            </a:r>
          </a:p>
          <a:p>
            <a:pPr lvl="0" indent="0">
              <a:buNone/>
            </a:pPr>
            <a:r>
              <a:rPr>
                <a:latin typeface="Courier"/>
              </a:rPr>
              <a:t>## Warning: package 'reshape2' was built under R version 4.3.3</a:t>
            </a:r>
          </a:p>
          <a:p>
            <a:pPr lvl="0" indent="0">
              <a:buNone/>
            </a:pPr>
            <a:r>
              <a:rPr>
                <a:latin typeface="Courier"/>
              </a:rPr>
              <a:t>## 
## Attaching package: 'reshape2'</a:t>
            </a:r>
          </a:p>
          <a:p>
            <a:pPr lvl="0" indent="0">
              <a:buNone/>
            </a:pPr>
            <a:r>
              <a:rPr>
                <a:latin typeface="Courier"/>
              </a:rPr>
              <a:t>## The following object is masked from 'package:tidyr':
## 
##     smiths</a:t>
            </a:r>
          </a:p>
          <a:p>
            <a:pPr lvl="0" indent="0">
              <a:buNone/>
            </a:pPr>
            <a:r>
              <a:rPr>
                <a:latin typeface="Courier"/>
              </a:rPr>
              <a:t>combined_df.long</a:t>
            </a:r>
            <a:r>
              <a:rPr>
                <a:solidFill>
                  <a:srgbClr val="007020"/>
                </a:solidFill>
                <a:latin typeface="Courier"/>
              </a:rPr>
              <a:t>&lt;-</a:t>
            </a:r>
            <a:r>
              <a:rPr>
                <a:solidFill>
                  <a:srgbClr val="06287E"/>
                </a:solidFill>
                <a:latin typeface="Courier"/>
              </a:rPr>
              <a:t>melt</a:t>
            </a:r>
            <a:r>
              <a:rPr>
                <a:latin typeface="Courier"/>
              </a:rPr>
              <a:t>(combined_df)</a:t>
            </a:r>
          </a:p>
          <a:p>
            <a:pPr lvl="0" indent="0">
              <a:buNone/>
            </a:pPr>
            <a:r>
              <a:rPr>
                <a:latin typeface="Courier"/>
              </a:rPr>
              <a:t>## Using genre as id variables</a:t>
            </a:r>
          </a:p>
          <a:p>
            <a:pPr lvl="0" indent="0">
              <a:buNone/>
            </a:pPr>
            <a:r>
              <a:rPr>
                <a:solidFill>
                  <a:srgbClr val="06287E"/>
                </a:solidFill>
                <a:latin typeface="Courier"/>
              </a:rPr>
              <a:t>ggplot</a:t>
            </a:r>
            <a:r>
              <a:rPr>
                <a:latin typeface="Courier"/>
              </a:rPr>
              <a:t>(combined_df.long,</a:t>
            </a:r>
            <a:r>
              <a:rPr>
                <a:solidFill>
                  <a:srgbClr val="06287E"/>
                </a:solidFill>
                <a:latin typeface="Courier"/>
              </a:rPr>
              <a:t>aes</a:t>
            </a:r>
            <a:r>
              <a:rPr>
                <a:latin typeface="Courier"/>
              </a:rPr>
              <a:t>(genre,value,</a:t>
            </a:r>
            <a:r>
              <a:rPr>
                <a:solidFill>
                  <a:srgbClr val="7D9029"/>
                </a:solidFill>
                <a:latin typeface="Courier"/>
              </a:rPr>
              <a:t>fill=</a:t>
            </a:r>
            <a:r>
              <a:rPr>
                <a:latin typeface="Courier"/>
              </a:rPr>
              <a:t>variable))</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"dodge"</a:t>
            </a:r>
            <a:r>
              <a:rPr>
                <a:latin typeface="Courier"/>
              </a:rPr>
              <a:t>)</a:t>
            </a:r>
            <a:r>
              <a:rPr>
                <a:solidFill>
                  <a:srgbClr val="4070A0"/>
                </a:solidFill>
                <a:latin typeface="Courier"/>
              </a:rPr>
              <a:t>+</a:t>
            </a:r>
            <a:r>
              <a:rPr>
                <a:solidFill>
                  <a:srgbClr val="06287E"/>
                </a:solidFill>
                <a:latin typeface="Courier"/>
              </a:rPr>
              <a:t>facet_wrap</a:t>
            </a:r>
            <a:r>
              <a:rPr>
                <a:latin typeface="Courier"/>
              </a:rPr>
              <a:t>(</a:t>
            </a:r>
            <a:r>
              <a:rPr>
                <a:solidFill>
                  <a:srgbClr val="4070A0"/>
                </a:solidFill>
                <a:latin typeface="Courier"/>
              </a:rPr>
              <a:t>~</a:t>
            </a:r>
            <a:r>
              <a:rPr>
                <a:latin typeface="Courier"/>
              </a:rPr>
              <a:t>genre)</a:t>
            </a:r>
          </a:p>
        </p:txBody>
      </p:sp>
      <p:pic>
        <p:nvPicPr>
          <p:cNvPr descr="Slides_files/figure-pptx/unnamed-chunk-21-2.png" id="0" name="Picture 1"/>
          <p:cNvPicPr>
            <a:picLocks noGrp="1" noChangeAspect="1"/>
          </p:cNvPicPr>
          <p:nvPr/>
        </p:nvPicPr>
        <p:blipFill>
          <a:blip r:embed="rId2"/>
          <a:stretch>
            <a:fillRect/>
          </a:stretch>
        </p:blipFill>
        <p:spPr bwMode="auto">
          <a:xfrm>
            <a:off x="5232400" y="977900"/>
            <a:ext cx="6083300" cy="4864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Let see what movie is actually the best.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Questions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Which movies were top rated in appreciation / enjoyment?</a:t>
            </a:r>
          </a:p>
          <a:p>
            <a:pPr lvl="0"/>
            <a:r>
              <a:rPr/>
              <a:t>Which genre have the highest appreciation rating?</a:t>
            </a:r>
          </a:p>
          <a:p>
            <a:pPr lvl="0"/>
            <a:r>
              <a:rPr/>
              <a:t>Which genre have the highest enjoyment rating? which genre cost more to produce? dome which genre has the highest income? Which sex contributes more to that income. Mutate each film to multiply ratio by income. Then Summarize by genre = true. Repeat for male so you can see both contributions. **We still have the classical-ness and popularity to mess around with.</a:t>
            </a:r>
          </a:p>
          <a:p>
            <a:pPr lvl="0"/>
            <a:r>
              <a:rPr/>
              <a:t>Gender and how it affects budget. (Which gender contributes more to the gross of each genre- after budge/gross | pink blue) apreciation per genre enjoyment and genre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p>
          <a:p>
            <a:pPr lvl="0" indent="0">
              <a:buNone/>
            </a:pPr>
            <a:r>
              <a:rPr>
                <a:latin typeface="Courier"/>
              </a:rPr>
              <a:t>## Warning: package 'ggplot2' was built under R version 4.3.3</a:t>
            </a:r>
          </a:p>
          <a:p>
            <a:pPr lvl="0" indent="0">
              <a:buNone/>
            </a:pPr>
            <a:r>
              <a:rPr>
                <a:latin typeface="Courier"/>
              </a:rPr>
              <a:t>## ── Attaching core tidyverse packages ──────────────────────── tidyverse 2.0.0 ──
## ✔ dplyr     1.1.4     ✔ readr     2.1.5
## ✔ forcats   1.0.0     ✔ stringr   1.5.1
## ✔ ggplot2   3.5.0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p>
          <a:p>
            <a:pPr lvl="0" indent="0">
              <a:buNone/>
            </a:pPr>
            <a:r>
              <a:rPr>
                <a:latin typeface="Courier"/>
              </a:rPr>
              <a:t>## Warning: package 'gridExtra' was built under R version 4.3.3</a:t>
            </a:r>
          </a:p>
          <a:p>
            <a:pPr lvl="0" indent="0">
              <a:buNone/>
            </a:pPr>
            <a:r>
              <a:rPr>
                <a:latin typeface="Courier"/>
              </a:rPr>
              <a:t>## 
## Attaching package: 'gridExtra'
## 
## The following object is masked from 'package:dplyr':
## 
##     combine</a:t>
            </a:r>
          </a:p>
          <a:p>
            <a:pPr lvl="0" indent="0">
              <a:buNone/>
            </a:pPr>
            <a:r>
              <a:rPr>
                <a:solidFill>
                  <a:srgbClr val="06287E"/>
                </a:solidFill>
                <a:latin typeface="Courier"/>
              </a:rPr>
              <a:t>library</a:t>
            </a:r>
            <a:r>
              <a:rPr>
                <a:latin typeface="Courier"/>
              </a:rPr>
              <a:t>(yaml)</a:t>
            </a:r>
            <a:b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Glimpse(raw_data)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a:buNone/>
            </a:pPr>
            <a:r>
              <a:rPr i="1">
                <a:solidFill>
                  <a:srgbClr val="60A0B0"/>
                </a:solidFill>
                <a:latin typeface="Courier"/>
              </a:rPr>
              <a:t>#To view our data with the new variable.</a:t>
            </a:r>
            <a:br/>
            <a:r>
              <a:rPr>
                <a:solidFill>
                  <a:srgbClr val="06287E"/>
                </a:solidFill>
                <a:latin typeface="Courier"/>
              </a:rPr>
              <a:t>glimpse</a:t>
            </a:r>
            <a:r>
              <a:rPr>
                <a:latin typeface="Courier"/>
              </a:rPr>
              <a:t>(raw_data)</a:t>
            </a:r>
          </a:p>
          <a:p>
            <a:pPr lvl="0" indent="0">
              <a:buNone/>
            </a:pPr>
            <a:r>
              <a:rPr>
                <a:latin typeface="Courier"/>
              </a:rPr>
              <a:t>## Rows: 50
## Columns: 66
## $ BoxOfficeMojo        &lt;int&gt; 0, 0, 0, 0, 0, 1, 0, 0, 0, 0, 0, 0, 0, 0, 0, 0, 0…
## $ IMDB                 &lt;int&gt; 1, 1, 1, 1, 1, 1, 1, 1, 1, 1, 1, 1, 1, 1, 1, 1, 1…
## $ OriginalOrder        &lt;int&gt; 1, 2, 3, 4, 5, 6, 7, 8, 9, 10, 11, 12, 13, 14, 15…
## $ FilmName             &lt;chr&gt; "Shawshank_Classic", "Godfather_Classic", "Godfat…
## $ Classic              &lt;dbl&gt; 0.87, 0.91, 0.74, 0.83, 0.49, 0.62, 0.70, 0.84, 0…
## $ ImDb_A               &lt;int&gt; 1, 1, 1, 1, 1, 1, 1, 1, 1, 1, 1, 1, 1, 1, 1, 1, 1…
## $ Boxofficemojo_A      &lt;int&gt; 0, 0, 0, 0, 0, 1, 0, 0, 1, 0, 0, 0, 0, 0, 0, 0, 0…
## $ Year                 &lt;int&gt; 1994, 1972, 1974, 1994, 1966, 2008, 1957, 1993, 2…
## $ InflatedBudget       &lt;dbl&gt; 38705260, 32966408, 60592133, 1238568, 8501703, 1…
## $ TotalGross           &lt;dbl&gt; 28341469, 245066411, 47542841, 213928762, 2510000…
## $ InflatedGross        &lt;dbl&gt; 43878557, 1346493234, 221594012, 331206735, 17782…
## $ V15                  &lt;chr&gt; "Shawshank", "Godfather", "Godfather p 2", "Pulp …
## $ Check_enj_label      &lt;chr&gt; "Shawshank_enj", "Godfather_enj", "Godfather p 2_…
## $ Proportion_male      &lt;dbl&gt; 0.38, 0.38, 0.42, 0.40, 0.44, 0.31, 0.33, 0.32, 0…
## $ Appr_alphas          &lt;dbl&gt; 0.904, 0.938, 0.914, 0.835, 0.848, 0.923, 0.944, …
## $ Enj_alphas           &lt;dbl&gt; 0.878, 0.906, 0.897, 0.918, 0.954, 0.838, 0.869, …
## $ Enjoyment            &lt;dbl&gt; 5.508251, 5.428571, 5.254545, 5.763052, 4.911111,…
## $ Enjoyment_SD         &lt;dbl&gt; 1.341305, 1.325478, 1.242200, 1.118373, 1.089600,…
## $ ViewerCount_enj      &lt;int&gt; 101, 77, 55, 83, 30, 188, 53, 78, 113, 112, 84, 1…
## $ Check_appr_label     &lt;chr&gt; "Shawshank_appr", "Godfather_appr", "Godfather p …
## $ Appreciation         &lt;dbl&gt; 6.217822, 5.447368, 5.351852, 4.947791, 4.440860,…
## $ Appr_SD              &lt;dbl&gt; 1.0692008, 1.3505035, 1.3681257, 1.3748436, 1.062…
## $ ViewerCount_appr     &lt;int&gt; 101, 76, 54, 83, 31, 188, 52, 78, 112, 112, 84, 1…
## $ Crime                &lt;int&gt; 1, 1, 1, 1, 0, 1, 1, 0, 0, 0, 0, 0, 0, 1, 0, 0, 0…
## $ Drama                &lt;int&gt; 1, 1, 1, 1, 0, 1, 1, 1, 0, 1, 0, 0, 1, 1, 1, 0, 0…
## $ Western              &lt;int&gt; 0, 0, 0, 0, 1, 0, 0, 0, 0, 0, 0, 0, 0, 0, 0, 0, 0…
## $ Action               &lt;int&gt; 0, 0, 0, 0, 0, 1, 0, 0, 0, 0, 1, 0, 0, 0, 0, 1, 1…
## $ Biography            &lt;int&gt; 0, 0, 0, 0, 0, 0, 0, 1, 0, 0, 0, 0, 0, 1, 0, 0, 0…
## $ History              &lt;int&gt; 0, 0, 0, 0, 0, 0, 0, 1, 0, 0, 0, 0, 0, 0, 0, 0, 0…
## $ Adventure            &lt;int&gt; 0, 0, 0, 0, 0, 0, 0, 0, 1, 0, 1, 1, 0, 0, 0, 0, 1…
## $ Fantasy              &lt;int&gt; 0, 0, 0, 0, 0, 0, 0, 0, 1, 0, 1, 1, 0, 0, 0, 0, 1…
## $ Mystery              &lt;int&gt; 0, 0, 0, 0, 0, 0, 0, 0, 0, 0, 0, 0, 0, 0, 0, 1, 0…
## $ SciFi                &lt;int&gt; 0, 0, 0, 0, 0, 0, 0, 0, 0, 0, 0, 0, 0, 0, 0, 1, 0…
## $ Romance              &lt;int&gt; 0, 0, 0, 0, 0, 0, 0, 0, 0, 0, 0, 0, 0, 0, 0, 0, 0…
## $ Thriller             &lt;int&gt; 0, 0, 0, 0, 0, 0, 0, 0, 0, 0, 0, 0, 0, 0, 0, 0, 0…
## $ War                  &lt;int&gt; 0, 0, 0, 0, 0, 0, 0, 0, 0, 0, 0, 0, 0, 0, 0, 0, 0…
## $ Family               &lt;int&gt; 0, 0, 0, 0, 0, 0, 0, 0, 0, 0, 0, 0, 0, 0, 0, 0, 0…
## $ Animation            &lt;int&gt; 0, 0, 0, 0, 0, 0, 0, 0, 0, 0, 0, 0, 0, 0, 0, 0, 0…
## $ Comedy               &lt;int&gt; 0, 0, 0, 0, 0, 0, 0, 0, 0, 0, 0, 0, 0, 0, 0, 0, 0…
## $ MovieImdbID          &lt;int&gt; 111161, 442781, 71562, 110912, 60196, 468569, 500…
## $ UserRank             &lt;chr&gt; "bronze member", "administrator", "gold member", …
## $ SubDownloadsCnt      &lt;int&gt; 1124, 99, 5510, 456, 140, 5524, 12689, 734, 535, …
## $ TotalWords           &lt;int&gt; 4645, 12610, 2002, 16555, 4609, 12833, 12738, 396…
## $ HarmVirtue           &lt;int&gt; 7, 40, 3, 11, 10, 36, 9, 5, 23, 18, 0, 32, 5, 26,…
## $ HarmVirtueratio      &lt;dbl&gt; 0.001507, 0.003172, 0.001499, 0.000664, 0.002170,…
## $ HarmVice             &lt;int&gt; 8, 57, 10, 54, 16, 48, 69, 6, 55, 79, 12, 28, 15,…
## $ HarmViceratio        &lt;dbl&gt; 0.001722, 0.004520, 0.004995, 0.003262, 0.003471,…
## $ FairnessVirtue       &lt;int&gt; 4, 0, 1, 4, 6, 12, 17, 0, 2, 6, 0, 5, 2, 2, 1, 1,…
## $ FairnessVirtueratio  &lt;dbl&gt; 0.000861, 0.000000, 0.000500, 0.000242, 0.001302,…
## $ FairnessVice         &lt;int&gt; 0, 0, 0, 0, 0, 0, 3, 0, 0, 0, 0, 1, 0, 2, 1, 1, 0…
## $ FairnessViceratio    &lt;dbl&gt; 0.00000, 0.00000, 0.00000, 0.00000, 0.00000, 0.00…
## $ IngroupVirtue        &lt;int&gt; 7, 16, 10, 8, 2, 22, 2, 4, 4, 21, 4, 10, 5, 28, 2…
## $ IngroupVirtueratio   &lt;dbl&gt; 0.001507, 0.001269, 0.004995, 0.000483, 0.000434,…
## $ IngroupVice          &lt;int&gt; 1, 2, 0, 1, 4, 4, 0, 1, 16, 6, 1, 20, 1, 0, 6, 5,…
## $ IngroupViceratio     &lt;dbl&gt; 0.000215, 0.000159, 0.000000, 0.000060, 0.000868,…
## $ AuthorityVirtue      &lt;int&gt; 7, 136, 18, 31, 20, 31, 46, 12, 24, 22, 3, 20, 9,…
## $ AuthorityVirtueratio &lt;dbl&gt; 0.001507, 0.010785, 0.008991, 0.001873, 0.004339,…
## $ AuthorityVice        &lt;int&gt; 0, 3, 1, 3, 4, 3, 0, 1, 5, 0, 8, 5, 2, 3, 0, 1, 2…
## $ AuthorityViceratio   &lt;dbl&gt; 0.000000, 0.000238, 0.000500, 0.000181, 0.000868,…
## $ PurityVirtue         &lt;int&gt; 8, 10, 2, 8, 3, 7, 5, 0, 0, 9, 0, 2, 2, 6, 2, 2, …
## $ PurityVirtueratio    &lt;dbl&gt; 0.001722, 0.000793, 0.000999, 0.000483, 0.000651,…
## $ PurityVice           &lt;int&gt; 1, 15, 3, 10, 17, 3, 5, 0, 7, 10, 0, 4, 4, 9, 5, …
## $ PurityViceratio      &lt;dbl&gt; 0.000215, 0.001190, 0.001499, 0.000604, 0.003688,…
## $ MoralityGeneral      &lt;int&gt; 14, 59, 14, 104, 30, 48, 35, 25, 13, 32, 6, 40, 3…
## $ MoralityGeneralratio &lt;dbl&gt; 0.003014, 0.004679, 0.006993, 0.006282, 0.006509,…
## $ Proportion_female    &lt;dbl&gt; 0.62, 0.62, 0.58, 0.60, 0.56, 0.69, 0.67, 0.68, 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81AB-C9D2-E6D9-86AD-D8CC39B3FEFB}"/>
              </a:ext>
            </a:extLst>
          </p:cNvPr>
          <p:cNvSpPr>
            <a:spLocks noGrp="1"/>
          </p:cNvSpPr>
          <p:nvPr>
            <p:ph type="title"/>
          </p:nvPr>
        </p:nvSpPr>
        <p:spPr>
          <a:xfrm>
            <a:off x="839788" y="457200"/>
            <a:ext cx="3932237" cy="1600200"/>
          </a:xfrm>
        </p:spPr>
        <p:txBody>
          <a:bodyPr/>
          <a:lstStyle/>
          <a:p>
            <a:pPr lvl="0" indent="0" marL="0">
              <a:buNone/>
            </a:pPr>
            <a:r>
              <a:rPr/>
              <a:t>Data Analysis</a:t>
            </a:r>
          </a:p>
        </p:txBody>
      </p:sp>
      <p:sp>
        <p:nvSpPr>
          <p:cNvPr id="4" name="Text Placeholder 3">
            <a:extLst>
              <a:ext uri="{FF2B5EF4-FFF2-40B4-BE49-F238E27FC236}">
                <a16:creationId xmlns:a16="http://schemas.microsoft.com/office/drawing/2014/main" id="{45A73796-F46A-DF49-5C20-882964226AE5}"/>
              </a:ext>
            </a:extLst>
          </p:cNvPr>
          <p:cNvSpPr>
            <a:spLocks noGrp="1"/>
          </p:cNvSpPr>
          <p:nvPr>
            <p:ph idx="2" sz="half" type="body"/>
          </p:nvPr>
        </p:nvSpPr>
        <p:spPr/>
        <p:txBody>
          <a:bodyPr/>
          <a:lstStyle/>
          <a:p>
            <a:pPr lvl="0" indent="0">
              <a:buNone/>
            </a:pPr>
            <a:r>
              <a:rPr>
                <a:latin typeface="Courier"/>
              </a:rPr>
              <a:t>## The year range of our data is  1942 to  2013 .</a:t>
            </a:r>
          </a:p>
          <a:p>
            <a:pPr lvl="0" indent="0">
              <a:buNone/>
            </a:pPr>
            <a:r>
              <a:rPr>
                <a:latin typeface="Courier"/>
              </a:rPr>
              <a:t>## 
## Our dataset is made up of  50  films.</a:t>
            </a:r>
          </a:p>
        </p:txBody>
      </p:sp>
      <p:pic>
        <p:nvPicPr>
          <p:cNvPr descr="Slides_files/figure-pptx/unnamed-chunk-5-1.png" id="0" name="Picture 1"/>
          <p:cNvPicPr>
            <a:picLocks noGrp="1" noChangeAspect="1"/>
          </p:cNvPicPr>
          <p:nvPr/>
        </p:nvPicPr>
        <p:blipFill>
          <a:blip r:embed="rId2"/>
          <a:stretch>
            <a:fillRect/>
          </a:stretch>
        </p:blipFill>
        <p:spPr bwMode="auto">
          <a:xfrm>
            <a:off x="5232400" y="977900"/>
            <a:ext cx="6083300" cy="4864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2024-04-25T12:58:10Z</dcterms:created>
  <dcterms:modified xsi:type="dcterms:W3CDTF">2024-04-25T12:58:10Z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