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0A5"/>
    <a:srgbClr val="191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varScale="1">
        <p:scale>
          <a:sx d="100" n="96"/>
          <a:sy d="100" n="96"/>
        </p:scale>
        <p:origin x="130" y="77"/>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3" Type="http://schemas.microsoft.com/office/2016/11/relationships/changesInfo" Target="changesInfos/changesInfo1.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 Id="rId24"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descr="Director's Chair with solid fill">
            <a:extLst>
              <a:ext uri="{FF2B5EF4-FFF2-40B4-BE49-F238E27FC236}">
                <a16:creationId xmlns:a16="http://schemas.microsoft.com/office/drawing/2014/main" id="{60A0A98E-8F03-89C2-B1C5-479704218B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grpSp>
        <p:nvGrpSpPr>
          <p:cNvPr id="6" name="Group 5">
            <a:extLst>
              <a:ext uri="{FF2B5EF4-FFF2-40B4-BE49-F238E27FC236}">
                <a16:creationId xmlns:a16="http://schemas.microsoft.com/office/drawing/2014/main" id="{DB97A502-DE95-8DC0-AD72-438E37B4E61D}"/>
              </a:ext>
            </a:extLst>
          </p:cNvPr>
          <p:cNvGrpSpPr/>
          <p:nvPr userDrawn="1"/>
        </p:nvGrpSpPr>
        <p:grpSpPr>
          <a:xfrm>
            <a:off x="1140689" y="2611727"/>
            <a:ext cx="290946" cy="3565236"/>
            <a:chOff x="1279236" y="2899353"/>
            <a:chExt cx="290946" cy="3565236"/>
          </a:xfrm>
        </p:grpSpPr>
        <p:cxnSp>
          <p:nvCxnSpPr>
            <p:cNvPr id="7" name="Straight Connector 6">
              <a:extLst>
                <a:ext uri="{FF2B5EF4-FFF2-40B4-BE49-F238E27FC236}">
                  <a16:creationId xmlns:a16="http://schemas.microsoft.com/office/drawing/2014/main" id="{30D9C01C-42D8-493C-27C0-51FA6E3D6F7E}"/>
                </a:ext>
              </a:extLst>
            </p:cNvPr>
            <p:cNvCxnSpPr/>
            <p:nvPr userDrawn="1"/>
          </p:nvCxnSpPr>
          <p:spPr>
            <a:xfrm>
              <a:off x="1431636" y="2899353"/>
              <a:ext cx="0" cy="3565236"/>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2023AC-B286-1983-D48B-811C956EA105}"/>
                </a:ext>
              </a:extLst>
            </p:cNvPr>
            <p:cNvCxnSpPr/>
            <p:nvPr userDrawn="1"/>
          </p:nvCxnSpPr>
          <p:spPr>
            <a:xfrm>
              <a:off x="1279236" y="3812829"/>
              <a:ext cx="0" cy="26517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D142F1-CA0B-1F81-1BD7-0343E28B90B2}"/>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Graphic 14" descr="Film strip outline">
            <a:extLst>
              <a:ext uri="{FF2B5EF4-FFF2-40B4-BE49-F238E27FC236}">
                <a16:creationId xmlns:a16="http://schemas.microsoft.com/office/drawing/2014/main" id="{86E96141-4F69-10A8-42B0-B8CAA7AB9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0B6E-0D1D-9F13-32E7-CE1976E95B0C}"/>
              </a:ext>
            </a:extLst>
          </p:cNvPr>
          <p:cNvSpPr>
            <a:spLocks noGrp="1"/>
          </p:cNvSpPr>
          <p:nvPr>
            <p:ph type="title"/>
          </p:nvPr>
        </p:nvSpPr>
        <p:spPr>
          <a:xfrm>
            <a:off x="838200" y="365126"/>
            <a:ext cx="10515600" cy="99411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258A4DC-8291-501C-E14B-1C95A19BD9AD}"/>
              </a:ext>
            </a:extLst>
          </p:cNvPr>
          <p:cNvSpPr>
            <a:spLocks noGrp="1"/>
          </p:cNvSpPr>
          <p:nvPr>
            <p:ph sz="half" idx="1"/>
          </p:nvPr>
        </p:nvSpPr>
        <p:spPr>
          <a:xfrm>
            <a:off x="838200" y="2253178"/>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BA9241E5-2D00-09FD-00D3-23A9E95D3A06}"/>
              </a:ext>
            </a:extLst>
          </p:cNvPr>
          <p:cNvSpPr>
            <a:spLocks noGrp="1"/>
          </p:cNvSpPr>
          <p:nvPr>
            <p:ph sz="half" idx="2"/>
          </p:nvPr>
        </p:nvSpPr>
        <p:spPr>
          <a:xfrm>
            <a:off x="6172200" y="2253178"/>
            <a:ext cx="5181600" cy="4351338"/>
          </a:xfrm>
        </p:spPr>
        <p:txBody>
          <a:bodyPr/>
          <a:lstStyle>
            <a:lvl5pPr marL="1828800" indent="0" algn="l">
              <a:buNone/>
              <a:defRPr/>
            </a:lvl5pPr>
          </a:lstStyle>
          <a:p>
            <a:pPr lvl="4"/>
            <a:endParaRPr lang="en-US" dirty="0"/>
          </a:p>
        </p:txBody>
      </p:sp>
      <p:sp>
        <p:nvSpPr>
          <p:cNvPr id="5" name="Date Placeholder 4">
            <a:extLst>
              <a:ext uri="{FF2B5EF4-FFF2-40B4-BE49-F238E27FC236}">
                <a16:creationId xmlns:a16="http://schemas.microsoft.com/office/drawing/2014/main" id="{9A784502-82BF-ADD3-3377-03D3B79E8D3A}"/>
              </a:ext>
            </a:extLst>
          </p:cNvPr>
          <p:cNvSpPr>
            <a:spLocks noGrp="1"/>
          </p:cNvSpPr>
          <p:nvPr>
            <p:ph type="dt" sz="half" idx="10"/>
          </p:nvPr>
        </p:nvSpPr>
        <p:spPr>
          <a:xfrm>
            <a:off x="838200" y="1623648"/>
            <a:ext cx="10515600" cy="365125"/>
          </a:xfrm>
          <a:prstGeom prst="rect">
            <a:avLst/>
          </a:prstGeom>
        </p:spPr>
        <p:txBody>
          <a:bodyPr/>
          <a:lstStyle>
            <a:lvl1pPr>
              <a:defRPr>
                <a:solidFill>
                  <a:schemeClr val="tx1"/>
                </a:solidFill>
              </a:defRPr>
            </a:lvl1pPr>
          </a:lstStyle>
          <a:p>
            <a:endParaRPr lang="en-US" dirty="0"/>
          </a:p>
        </p:txBody>
      </p:sp>
      <p:pic>
        <p:nvPicPr>
          <p:cNvPr id="7" name="Graphic 6" descr="Film strip outline">
            <a:extLst>
              <a:ext uri="{FF2B5EF4-FFF2-40B4-BE49-F238E27FC236}">
                <a16:creationId xmlns:a16="http://schemas.microsoft.com/office/drawing/2014/main" id="{FE5A3A11-D83A-E408-B699-44FEB2B0CB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94767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r>
              <a:rPr lang="en-US" dirty="0"/>
              <a:t>Click to edit Master title style</a:t>
            </a:r>
          </a:p>
        </p:txBody>
      </p:sp>
      <p:pic>
        <p:nvPicPr>
          <p:cNvPr id="4" name="Graphic 3" descr="Director's Chair with solid fill">
            <a:extLst>
              <a:ext uri="{FF2B5EF4-FFF2-40B4-BE49-F238E27FC236}">
                <a16:creationId xmlns:a16="http://schemas.microsoft.com/office/drawing/2014/main" id="{4B411D7A-6620-911A-E9BF-7FE59196D5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spTree>
    <p:extLst>
      <p:ext uri="{BB962C8B-B14F-4D97-AF65-F5344CB8AC3E}">
        <p14:creationId xmlns:p14="http://schemas.microsoft.com/office/powerpoint/2010/main" val="178898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pattFill prst="pct10">
          <a:fgClr>
            <a:schemeClr val="accent4">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6"/>
            <a:ext cx="10515600" cy="810288"/>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264258"/>
            <a:ext cx="10515600" cy="4912706"/>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8" name="TextBox 7">
            <a:extLst>
              <a:ext uri="{FF2B5EF4-FFF2-40B4-BE49-F238E27FC236}">
                <a16:creationId xmlns:a16="http://schemas.microsoft.com/office/drawing/2014/main" id="{019E6193-8C6F-6316-A214-67A6A4516A33}"/>
              </a:ext>
            </a:extLst>
          </p:cNvPr>
          <p:cNvSpPr txBox="1"/>
          <p:nvPr userDrawn="1"/>
        </p:nvSpPr>
        <p:spPr>
          <a:xfrm>
            <a:off x="838200" y="6488539"/>
            <a:ext cx="2743200" cy="276999"/>
          </a:xfrm>
          <a:prstGeom prst="rect">
            <a:avLst/>
          </a:prstGeom>
          <a:noFill/>
        </p:spPr>
        <p:txBody>
          <a:bodyPr rtlCol="0" wrap="square">
            <a:spAutoFit/>
          </a:bodyPr>
          <a:lstStyle/>
          <a:p>
            <a:r>
              <a:rPr dirty="0" lang="en-US" sz="1200"/>
              <a:t>Thursday, April 25, 2024</a:t>
            </a:r>
          </a:p>
        </p:txBody>
      </p:sp>
      <p:sp>
        <p:nvSpPr>
          <p:cNvPr id="9" name="TextBox 8">
            <a:extLst>
              <a:ext uri="{FF2B5EF4-FFF2-40B4-BE49-F238E27FC236}">
                <a16:creationId xmlns:a16="http://schemas.microsoft.com/office/drawing/2014/main" id="{E2F28948-B8AC-40D2-682F-E0F43E63F7DB}"/>
              </a:ext>
            </a:extLst>
          </p:cNvPr>
          <p:cNvSpPr txBox="1"/>
          <p:nvPr userDrawn="1"/>
        </p:nvSpPr>
        <p:spPr>
          <a:xfrm>
            <a:off x="8610600" y="6464589"/>
            <a:ext cx="2743200" cy="276999"/>
          </a:xfrm>
          <a:prstGeom prst="rect">
            <a:avLst/>
          </a:prstGeom>
          <a:noFill/>
        </p:spPr>
        <p:txBody>
          <a:bodyPr rtlCol="0" wrap="square">
            <a:spAutoFit/>
          </a:bodyPr>
          <a:lstStyle/>
          <a:p>
            <a:pPr algn="r"/>
            <a:fld id="{88386037-D50D-4E56-8446-AAC1D718ACF0}" type="slidenum">
              <a:rPr lang="en-US" smtClean="0" sz="1200"/>
              <a:t>‹#›</a:t>
            </a:fld>
            <a:endParaRPr dirty="0" lang="en-US"/>
          </a:p>
        </p:txBody>
      </p:sp>
      <p:grpSp>
        <p:nvGrpSpPr>
          <p:cNvPr id="5" name="Group 4">
            <a:extLst>
              <a:ext uri="{FF2B5EF4-FFF2-40B4-BE49-F238E27FC236}">
                <a16:creationId xmlns:a16="http://schemas.microsoft.com/office/drawing/2014/main" id="{D87BA2D8-9332-D722-8E1F-C20F1DE10E6A}"/>
              </a:ext>
            </a:extLst>
          </p:cNvPr>
          <p:cNvGrpSpPr/>
          <p:nvPr userDrawn="1"/>
        </p:nvGrpSpPr>
        <p:grpSpPr>
          <a:xfrm rot="10800000">
            <a:off x="10760364" y="0"/>
            <a:ext cx="290946" cy="1825625"/>
            <a:chOff x="1279236" y="3612391"/>
            <a:chExt cx="290946" cy="2852198"/>
          </a:xfrm>
        </p:grpSpPr>
        <p:cxnSp>
          <p:nvCxnSpPr>
            <p:cNvPr id="6" name="Straight Connector 5">
              <a:extLst>
                <a:ext uri="{FF2B5EF4-FFF2-40B4-BE49-F238E27FC236}">
                  <a16:creationId xmlns:a16="http://schemas.microsoft.com/office/drawing/2014/main" id="{BD32DB13-A2D5-7FAE-CD55-D1D97248EBD0}"/>
                </a:ext>
              </a:extLst>
            </p:cNvPr>
            <p:cNvCxnSpPr>
              <a:cxnSpLocks/>
            </p:cNvCxnSpPr>
            <p:nvPr userDrawn="1"/>
          </p:nvCxnSpPr>
          <p:spPr>
            <a:xfrm flipV="1" rot="10800000">
              <a:off x="1431636" y="3612391"/>
              <a:ext cx="0" cy="2852198"/>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BAA9DF-5596-0B10-4EA7-A0C0657A0387}"/>
                </a:ext>
              </a:extLst>
            </p:cNvPr>
            <p:cNvCxnSpPr>
              <a:cxnSpLocks/>
            </p:cNvCxnSpPr>
            <p:nvPr userDrawn="1"/>
          </p:nvCxnSpPr>
          <p:spPr>
            <a:xfrm flipV="1" rot="10800000">
              <a:off x="1279236" y="4178862"/>
              <a:ext cx="0" cy="2285725"/>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FF5FEC-5C9A-595D-182C-61FA9A580993}"/>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4" r:id="rId4"/>
    <p:sldLayoutId id="2147483657" r:id="rId8"/>
    <p:sldLayoutId id="2147483656" r:id="rId7"/>
    <p:sldLayoutId id="2147483655" r:id="rId6"/>
  </p:sldLayoutIdLst>
  <p:hf dt="0" ftr="0" hdr="0" sldNum="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InflatedGross v. InflatedBudget by Year</a:t>
            </a:r>
          </a:p>
        </p:txBody>
      </p:sp>
      <p:sp>
        <p:nvSpPr>
          <p:cNvPr id="4" name="Text Placeholder 3"/>
          <p:cNvSpPr>
            <a:spLocks noGrp="1"/>
          </p:cNvSpPr>
          <p:nvPr>
            <p:ph idx="2" sz="half" type="body"/>
          </p:nvPr>
        </p:nvSpPr>
        <p:spPr/>
        <p:txBody>
          <a:bodyPr/>
          <a:lstStyle/>
          <a:p>
            <a:pPr lvl="0" indent="0">
              <a:buNone/>
            </a:pPr>
            <a:r>
              <a:rPr>
                <a:latin typeface="Courier"/>
              </a:rPr>
              <a:t>## `geom_smooth()` using method = 'loess' and formula = 'y ~ x'
## `geom_smooth()` using method = 'loess' and formula = 'y ~ x'</a:t>
            </a:r>
          </a:p>
        </p:txBody>
      </p:sp>
      <p:pic>
        <p:nvPicPr>
          <p:cNvPr descr="Slides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Genres:Inflated Grossing v. Inflated Budget</a:t>
            </a:r>
          </a:p>
        </p:txBody>
      </p:sp>
      <p:pic>
        <p:nvPicPr>
          <p:cNvPr descr="Slides_files/figure-pptx/unnamed-chunk-19-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 Mean Inflated Grossing</a:t>
            </a:r>
          </a:p>
        </p:txBody>
      </p:sp>
      <p:pic>
        <p:nvPicPr>
          <p:cNvPr descr="Slides_files/figure-pptx/unnamed-chunk-20-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Enjoyment v. Appreciation</a:t>
            </a:r>
          </a:p>
        </p:txBody>
      </p:sp>
      <p:sp>
        <p:nvSpPr>
          <p:cNvPr id="4" name="Text Placeholder 3"/>
          <p:cNvSpPr>
            <a:spLocks noGrp="1"/>
          </p:cNvSpPr>
          <p:nvPr>
            <p:ph idx="2" sz="half" type="body"/>
          </p:nvPr>
        </p:nvSpPr>
        <p:spPr/>
        <p:txBody>
          <a:bodyPr/>
          <a:lstStyle/>
          <a:p>
            <a:pPr lvl="0" indent="0">
              <a:buNone/>
            </a:pPr>
            <a:r>
              <a:rPr>
                <a:latin typeface="Courier"/>
              </a:rPr>
              <a:t>combined_df </a:t>
            </a:r>
            <a:r>
              <a:rPr>
                <a:solidFill>
                  <a:srgbClr val="007020"/>
                </a:solidFill>
                <a:latin typeface="Courier"/>
              </a:rPr>
              <a:t>&lt;-</a:t>
            </a:r>
            <a:r>
              <a:rPr>
                <a:latin typeface="Courier"/>
              </a:rPr>
              <a:t> </a:t>
            </a:r>
            <a:r>
              <a:rPr>
                <a:solidFill>
                  <a:srgbClr val="06287E"/>
                </a:solidFill>
                <a:latin typeface="Courier"/>
              </a:rPr>
              <a:t>merge</a:t>
            </a:r>
            <a:r>
              <a:rPr>
                <a:latin typeface="Courier"/>
              </a:rPr>
              <a:t>(genre_app, genre_enj, </a:t>
            </a:r>
            <a:r>
              <a:rPr>
                <a:solidFill>
                  <a:srgbClr val="7D9029"/>
                </a:solidFill>
                <a:latin typeface="Courier"/>
              </a:rPr>
              <a:t>by=</a:t>
            </a:r>
            <a:r>
              <a:rPr>
                <a:solidFill>
                  <a:srgbClr val="4070A0"/>
                </a:solidFill>
                <a:latin typeface="Courier"/>
              </a:rPr>
              <a:t>"genre"</a:t>
            </a:r>
            <a:r>
              <a:rPr>
                <a:latin typeface="Courier"/>
              </a:rPr>
              <a:t>, </a:t>
            </a:r>
            <a:r>
              <a:rPr>
                <a:solidFill>
                  <a:srgbClr val="7D9029"/>
                </a:solidFill>
                <a:latin typeface="Courier"/>
              </a:rPr>
              <a:t>all=</a:t>
            </a:r>
            <a:r>
              <a:rPr>
                <a:solidFill>
                  <a:srgbClr val="880000"/>
                </a:solidFill>
                <a:latin typeface="Courier"/>
              </a:rPr>
              <a:t>TRUE</a:t>
            </a:r>
            <a:r>
              <a:rPr>
                <a:latin typeface="Courier"/>
              </a:rPr>
              <a:t>)</a:t>
            </a:r>
            <a:br/>
            <a:r>
              <a:rPr>
                <a:solidFill>
                  <a:srgbClr val="06287E"/>
                </a:solidFill>
                <a:latin typeface="Courier"/>
              </a:rPr>
              <a:t>ggplot</a:t>
            </a:r>
            <a:r>
              <a:rPr>
                <a:latin typeface="Courier"/>
              </a:rPr>
              <a:t>(combined_df,</a:t>
            </a:r>
            <a:r>
              <a:rPr>
                <a:solidFill>
                  <a:srgbClr val="06287E"/>
                </a:solidFill>
                <a:latin typeface="Courier"/>
              </a:rPr>
              <a:t>aes</a:t>
            </a:r>
            <a:r>
              <a:rPr>
                <a:latin typeface="Courier"/>
              </a:rPr>
              <a:t>(</a:t>
            </a:r>
            <a:r>
              <a:rPr>
                <a:solidFill>
                  <a:srgbClr val="7D9029"/>
                </a:solidFill>
                <a:latin typeface="Courier"/>
              </a:rPr>
              <a:t>x=</a:t>
            </a:r>
            <a:r>
              <a:rPr>
                <a:latin typeface="Courier"/>
              </a:rPr>
              <a:t>genre))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meanenj),</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7D9029"/>
                </a:solidFill>
                <a:latin typeface="Courier"/>
              </a:rPr>
              <a:t>col=</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position=</a:t>
            </a:r>
            <a:r>
              <a:rPr>
                <a:solidFill>
                  <a:srgbClr val="4070A0"/>
                </a:solidFill>
                <a:latin typeface="Courier"/>
              </a:rPr>
              <a:t>"dodge"</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meanapp),</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7D9029"/>
                </a:solidFill>
                <a:latin typeface="Courier"/>
              </a:rPr>
              <a:t>col=</a:t>
            </a:r>
            <a:r>
              <a:rPr>
                <a:solidFill>
                  <a:srgbClr val="4070A0"/>
                </a:solidFill>
                <a:latin typeface="Courier"/>
              </a:rPr>
              <a:t>"red"</a:t>
            </a:r>
            <a:r>
              <a:rPr>
                <a:latin typeface="Courier"/>
              </a:rPr>
              <a:t>)</a:t>
            </a:r>
          </a:p>
        </p:txBody>
      </p:sp>
      <p:pic>
        <p:nvPicPr>
          <p:cNvPr descr="Slides_files/figure-pptx/unnamed-chunk-2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combined_df.long</a:t>
            </a:r>
            <a:r>
              <a:rPr>
                <a:solidFill>
                  <a:srgbClr val="007020"/>
                </a:solidFill>
                <a:latin typeface="Courier"/>
              </a:rPr>
              <a:t>&lt;-</a:t>
            </a:r>
            <a:r>
              <a:rPr>
                <a:solidFill>
                  <a:srgbClr val="06287E"/>
                </a:solidFill>
                <a:latin typeface="Courier"/>
              </a:rPr>
              <a:t>melt</a:t>
            </a:r>
            <a:r>
              <a:rPr>
                <a:latin typeface="Courier"/>
              </a:rPr>
              <a:t>(combined_df)</a:t>
            </a:r>
          </a:p>
          <a:p>
            <a:pPr lvl="0" indent="0">
              <a:buNone/>
            </a:pPr>
            <a:r>
              <a:rPr>
                <a:latin typeface="Courier"/>
              </a:rPr>
              <a:t>## Using genre as id variables</a:t>
            </a:r>
          </a:p>
          <a:p>
            <a:pPr lvl="0" indent="0">
              <a:buNone/>
            </a:pPr>
            <a:r>
              <a:rPr>
                <a:solidFill>
                  <a:srgbClr val="06287E"/>
                </a:solidFill>
                <a:latin typeface="Courier"/>
              </a:rPr>
              <a:t>ggplot</a:t>
            </a:r>
            <a:r>
              <a:rPr>
                <a:latin typeface="Courier"/>
              </a:rPr>
              <a:t>(combined_df.long,</a:t>
            </a:r>
            <a:r>
              <a:rPr>
                <a:solidFill>
                  <a:srgbClr val="06287E"/>
                </a:solidFill>
                <a:latin typeface="Courier"/>
              </a:rPr>
              <a:t>aes</a:t>
            </a:r>
            <a:r>
              <a:rPr>
                <a:latin typeface="Courier"/>
              </a:rPr>
              <a:t>(genre,value, </a:t>
            </a:r>
            <a:r>
              <a:rPr>
                <a:solidFill>
                  <a:srgbClr val="7D9029"/>
                </a:solidFill>
                <a:latin typeface="Courier"/>
              </a:rPr>
              <a:t>fill=</a:t>
            </a:r>
            <a:r>
              <a:rPr>
                <a:latin typeface="Courier"/>
              </a:rPr>
              <a:t>variable))</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4070A0"/>
                </a:solidFill>
                <a:latin typeface="Courier"/>
              </a:rPr>
              <a:t>+</a:t>
            </a:r>
            <a:r>
              <a:rPr>
                <a:solidFill>
                  <a:srgbClr val="06287E"/>
                </a:solidFill>
                <a:latin typeface="Courier"/>
              </a:rPr>
              <a:t>facet_wrap</a:t>
            </a:r>
            <a:r>
              <a:rPr>
                <a:latin typeface="Courier"/>
              </a:rPr>
              <a:t>(</a:t>
            </a:r>
            <a:r>
              <a:rPr>
                <a:solidFill>
                  <a:srgbClr val="4070A0"/>
                </a:solidFill>
                <a:latin typeface="Courier"/>
              </a:rPr>
              <a:t>~</a:t>
            </a:r>
            <a:r>
              <a:rPr>
                <a:latin typeface="Courier"/>
              </a:rPr>
              <a:t>genre)</a:t>
            </a:r>
          </a:p>
        </p:txBody>
      </p:sp>
      <p:pic>
        <p:nvPicPr>
          <p:cNvPr descr="Slides_files/figure-pptx/unnamed-chunk-24-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Questions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Which movies were top rated in appreciation / enjoyment?</a:t>
            </a:r>
          </a:p>
          <a:p>
            <a:pPr lvl="0"/>
            <a:r>
              <a:rPr/>
              <a:t>Which genre have the highest appreciation rating?</a:t>
            </a:r>
          </a:p>
          <a:p>
            <a:pPr lvl="0"/>
            <a:r>
              <a:rPr/>
              <a:t>Which genre have the highest enjoyment rating? which genre cost more to produce? dome which genre has the highest income? Which sex contributes more to that income. Mutate each film to multiply ratio by income. Then Summarize by genre = true. Repeat for male so you can see both contributions. **We still have the classical-ness and popularity to mess around with.</a:t>
            </a:r>
          </a:p>
          <a:p>
            <a:pPr lvl="0"/>
            <a:r>
              <a:rPr/>
              <a:t>Gender and how it affects budget. (Which gender contributes more to the gross of each genre- after budge/gross | pink blue) apreciation per genre enjoyment and genre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b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br/>
            <a:r>
              <a:rPr>
                <a:solidFill>
                  <a:srgbClr val="06287E"/>
                </a:solidFill>
                <a:latin typeface="Courier"/>
              </a:rPr>
              <a:t>library</a:t>
            </a:r>
            <a:r>
              <a:rPr>
                <a:latin typeface="Courier"/>
              </a:rPr>
              <a:t>(yaml) </a:t>
            </a:r>
            <a:r>
              <a:rPr i="1">
                <a:solidFill>
                  <a:srgbClr val="60A0B0"/>
                </a:solidFill>
                <a:latin typeface="Courier"/>
              </a:rPr>
              <a:t>#Loaded to knit as custom .pptx template</a:t>
            </a:r>
            <a:br/>
            <a:r>
              <a:rPr>
                <a:solidFill>
                  <a:srgbClr val="06287E"/>
                </a:solidFill>
                <a:latin typeface="Courier"/>
              </a:rPr>
              <a:t>library</a:t>
            </a:r>
            <a:r>
              <a:rPr>
                <a:latin typeface="Courier"/>
              </a:rPr>
              <a:t>(devtools) </a:t>
            </a:r>
            <a:r>
              <a:rPr i="1">
                <a:solidFill>
                  <a:srgbClr val="60A0B0"/>
                </a:solidFill>
                <a:latin typeface="Courier"/>
              </a:rPr>
              <a:t>#Loaded for patchwork</a:t>
            </a:r>
            <a:br/>
            <a:r>
              <a:rPr>
                <a:solidFill>
                  <a:srgbClr val="06287E"/>
                </a:solidFill>
                <a:latin typeface="Courier"/>
              </a:rPr>
              <a:t>library</a:t>
            </a:r>
            <a:r>
              <a:rPr>
                <a:latin typeface="Courier"/>
              </a:rPr>
              <a:t>(patchwork) </a:t>
            </a:r>
            <a:r>
              <a:rPr i="1">
                <a:solidFill>
                  <a:srgbClr val="60A0B0"/>
                </a:solidFill>
                <a:latin typeface="Courier"/>
              </a:rPr>
              <a:t>#Loaded to organize plots </a:t>
            </a:r>
            <a:br/>
            <a:r>
              <a:rPr>
                <a:solidFill>
                  <a:srgbClr val="06287E"/>
                </a:solidFill>
                <a:latin typeface="Courier"/>
              </a:rPr>
              <a:t>library</a:t>
            </a:r>
            <a:r>
              <a:rPr>
                <a:latin typeface="Courier"/>
              </a:rPr>
              <a:t>(reshape2) </a:t>
            </a:r>
            <a:r>
              <a:rPr i="1">
                <a:solidFill>
                  <a:srgbClr val="60A0B0"/>
                </a:solidFill>
                <a:latin typeface="Courier"/>
              </a:rPr>
              <a:t># Loaded to</a:t>
            </a: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 +</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Analysis</a:t>
            </a:r>
          </a:p>
        </p:txBody>
      </p:sp>
      <p:pic>
        <p:nvPicPr>
          <p:cNvPr descr="Slides_files/figure-pptx/unnamed-chunk-5-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Limitations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Limitation do</a:t>
            </a:r>
          </a:p>
          <a:p>
            <a:pPr lvl="0"/>
            <a:r>
              <a:rPr/>
              <a:t>Lim 2</a:t>
            </a:r>
          </a:p>
          <a:p>
            <a:pPr lvl="1"/>
            <a:r>
              <a:rPr/>
              <a:t>Sub</a:t>
            </a:r>
          </a:p>
          <a:p>
            <a:pPr lvl="1"/>
            <a:r>
              <a:rPr/>
              <a:t>Sub</a:t>
            </a:r>
          </a:p>
          <a:p>
            <a:pPr lvl="0"/>
            <a:r>
              <a:rPr/>
              <a:t>Sub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2024-04-25T15:28:01Z</dcterms:created>
  <dcterms:modified xsi:type="dcterms:W3CDTF">2024-04-25T15:28:01Z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