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40A5"/>
    <a:srgbClr val="191E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987"/>
    <p:restoredTop sz="94660"/>
  </p:normalViewPr>
  <p:slideViewPr>
    <p:cSldViewPr snapToGrid="0">
      <p:cViewPr varScale="1">
        <p:scale>
          <a:sx d="100" n="96"/>
          <a:sy d="100" n="96"/>
        </p:scale>
        <p:origin x="130" y="72"/>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22" Type="http://schemas.microsoft.com/office/2016/11/relationships/changesInfo" Target="changesInfos/changesInfo1.xml" /><Relationship Id="rId21" Type="http://schemas.openxmlformats.org/officeDocument/2006/relationships/tableStyles" Target="tableStyles.xml" /><Relationship Id="rId1" Type="http://schemas.openxmlformats.org/officeDocument/2006/relationships/slideMaster" Target="slideMasters/slideMaster1.xml" /><Relationship Id="rId20" Type="http://schemas.openxmlformats.org/officeDocument/2006/relationships/theme" Target="theme/theme1.xml" /><Relationship Id="rId19" Type="http://schemas.openxmlformats.org/officeDocument/2006/relationships/viewProps" Target="viewProps.xml" /><Relationship Id="rId18" Type="http://schemas.openxmlformats.org/officeDocument/2006/relationships/presProps" Target="presProps.xml" /><Relationship Id="rId23" Type="http://schemas.microsoft.com/office/2015/10/relationships/revisionInfo" Target="revisionInfo.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A5CB-4A43-2BF2-9B14-3172479E030C}"/>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0558A5BC-1E42-A6CC-5E5E-D6CBCB106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descr="Director's Chair with solid fill">
            <a:extLst>
              <a:ext uri="{FF2B5EF4-FFF2-40B4-BE49-F238E27FC236}">
                <a16:creationId xmlns:a16="http://schemas.microsoft.com/office/drawing/2014/main" id="{60A0A98E-8F03-89C2-B1C5-479704218BB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78309" y="136236"/>
            <a:ext cx="914400" cy="914400"/>
          </a:xfrm>
          <a:prstGeom prst="rect">
            <a:avLst/>
          </a:prstGeom>
        </p:spPr>
      </p:pic>
      <p:grpSp>
        <p:nvGrpSpPr>
          <p:cNvPr id="6" name="Group 5">
            <a:extLst>
              <a:ext uri="{FF2B5EF4-FFF2-40B4-BE49-F238E27FC236}">
                <a16:creationId xmlns:a16="http://schemas.microsoft.com/office/drawing/2014/main" id="{DB97A502-DE95-8DC0-AD72-438E37B4E61D}"/>
              </a:ext>
            </a:extLst>
          </p:cNvPr>
          <p:cNvGrpSpPr/>
          <p:nvPr userDrawn="1"/>
        </p:nvGrpSpPr>
        <p:grpSpPr>
          <a:xfrm>
            <a:off x="1140689" y="2611727"/>
            <a:ext cx="290946" cy="3565236"/>
            <a:chOff x="1279236" y="2899353"/>
            <a:chExt cx="290946" cy="3565236"/>
          </a:xfrm>
        </p:grpSpPr>
        <p:cxnSp>
          <p:nvCxnSpPr>
            <p:cNvPr id="7" name="Straight Connector 6">
              <a:extLst>
                <a:ext uri="{FF2B5EF4-FFF2-40B4-BE49-F238E27FC236}">
                  <a16:creationId xmlns:a16="http://schemas.microsoft.com/office/drawing/2014/main" id="{30D9C01C-42D8-493C-27C0-51FA6E3D6F7E}"/>
                </a:ext>
              </a:extLst>
            </p:cNvPr>
            <p:cNvCxnSpPr/>
            <p:nvPr userDrawn="1"/>
          </p:nvCxnSpPr>
          <p:spPr>
            <a:xfrm>
              <a:off x="1431636" y="2899353"/>
              <a:ext cx="0" cy="3565236"/>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82023AC-B286-1983-D48B-811C956EA105}"/>
                </a:ext>
              </a:extLst>
            </p:cNvPr>
            <p:cNvCxnSpPr/>
            <p:nvPr userDrawn="1"/>
          </p:nvCxnSpPr>
          <p:spPr>
            <a:xfrm>
              <a:off x="1279236" y="3812829"/>
              <a:ext cx="0" cy="2651760"/>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0D142F1-CA0B-1F81-1BD7-0343E28B90B2}"/>
                </a:ext>
              </a:extLst>
            </p:cNvPr>
            <p:cNvCxnSpPr/>
            <p:nvPr userDrawn="1"/>
          </p:nvCxnSpPr>
          <p:spPr>
            <a:xfrm>
              <a:off x="1570182" y="4727229"/>
              <a:ext cx="0" cy="1737360"/>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45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5" name="Graphic 14" descr="Film strip outline">
            <a:extLst>
              <a:ext uri="{FF2B5EF4-FFF2-40B4-BE49-F238E27FC236}">
                <a16:creationId xmlns:a16="http://schemas.microsoft.com/office/drawing/2014/main" id="{86E96141-4F69-10A8-42B0-B8CAA7AB94F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736797">
            <a:off x="11417636" y="132436"/>
            <a:ext cx="641928" cy="641928"/>
          </a:xfrm>
          <a:prstGeom prst="rect">
            <a:avLst/>
          </a:prstGeom>
        </p:spPr>
      </p:pic>
    </p:spTree>
    <p:extLst>
      <p:ext uri="{BB962C8B-B14F-4D97-AF65-F5344CB8AC3E}">
        <p14:creationId xmlns:p14="http://schemas.microsoft.com/office/powerpoint/2010/main" val="138936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0B6E-0D1D-9F13-32E7-CE1976E95B0C}"/>
              </a:ext>
            </a:extLst>
          </p:cNvPr>
          <p:cNvSpPr>
            <a:spLocks noGrp="1"/>
          </p:cNvSpPr>
          <p:nvPr>
            <p:ph type="title"/>
          </p:nvPr>
        </p:nvSpPr>
        <p:spPr>
          <a:xfrm>
            <a:off x="838200" y="365126"/>
            <a:ext cx="10515600" cy="99411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258A4DC-8291-501C-E14B-1C95A19BD9AD}"/>
              </a:ext>
            </a:extLst>
          </p:cNvPr>
          <p:cNvSpPr>
            <a:spLocks noGrp="1"/>
          </p:cNvSpPr>
          <p:nvPr>
            <p:ph sz="half" idx="1"/>
          </p:nvPr>
        </p:nvSpPr>
        <p:spPr>
          <a:xfrm>
            <a:off x="838200" y="2253178"/>
            <a:ext cx="5181600" cy="4351338"/>
          </a:xfrm>
        </p:spPr>
        <p:txBody>
          <a:bodyPr/>
          <a:lstStyle>
            <a:lvl1pPr marL="0" indent="0">
              <a:buNone/>
              <a:defRPr/>
            </a:lvl1pPr>
          </a:lstStyle>
          <a:p>
            <a:pPr lvl="0"/>
            <a:endParaRPr lang="en-US" dirty="0"/>
          </a:p>
        </p:txBody>
      </p:sp>
      <p:sp>
        <p:nvSpPr>
          <p:cNvPr id="4" name="Content Placeholder 3">
            <a:extLst>
              <a:ext uri="{FF2B5EF4-FFF2-40B4-BE49-F238E27FC236}">
                <a16:creationId xmlns:a16="http://schemas.microsoft.com/office/drawing/2014/main" id="{BA9241E5-2D00-09FD-00D3-23A9E95D3A06}"/>
              </a:ext>
            </a:extLst>
          </p:cNvPr>
          <p:cNvSpPr>
            <a:spLocks noGrp="1"/>
          </p:cNvSpPr>
          <p:nvPr>
            <p:ph sz="half" idx="2"/>
          </p:nvPr>
        </p:nvSpPr>
        <p:spPr>
          <a:xfrm>
            <a:off x="6172200" y="2253178"/>
            <a:ext cx="5181600" cy="4351338"/>
          </a:xfrm>
        </p:spPr>
        <p:txBody>
          <a:bodyPr/>
          <a:lstStyle>
            <a:lvl5pPr marL="1828800" indent="0" algn="l">
              <a:buNone/>
              <a:defRPr/>
            </a:lvl5pPr>
          </a:lstStyle>
          <a:p>
            <a:pPr lvl="4"/>
            <a:endParaRPr lang="en-US" dirty="0"/>
          </a:p>
        </p:txBody>
      </p:sp>
      <p:sp>
        <p:nvSpPr>
          <p:cNvPr id="5" name="Date Placeholder 4">
            <a:extLst>
              <a:ext uri="{FF2B5EF4-FFF2-40B4-BE49-F238E27FC236}">
                <a16:creationId xmlns:a16="http://schemas.microsoft.com/office/drawing/2014/main" id="{9A784502-82BF-ADD3-3377-03D3B79E8D3A}"/>
              </a:ext>
            </a:extLst>
          </p:cNvPr>
          <p:cNvSpPr>
            <a:spLocks noGrp="1"/>
          </p:cNvSpPr>
          <p:nvPr>
            <p:ph type="dt" sz="half" idx="10"/>
          </p:nvPr>
        </p:nvSpPr>
        <p:spPr>
          <a:xfrm>
            <a:off x="838200" y="1623648"/>
            <a:ext cx="10515600" cy="365125"/>
          </a:xfrm>
          <a:prstGeom prst="rect">
            <a:avLst/>
          </a:prstGeom>
        </p:spPr>
        <p:txBody>
          <a:bodyPr/>
          <a:lstStyle>
            <a:lvl1pPr>
              <a:defRPr>
                <a:solidFill>
                  <a:schemeClr val="tx1"/>
                </a:solidFill>
              </a:defRPr>
            </a:lvl1pPr>
          </a:lstStyle>
          <a:p>
            <a:endParaRPr lang="en-US" dirty="0"/>
          </a:p>
        </p:txBody>
      </p:sp>
      <p:pic>
        <p:nvPicPr>
          <p:cNvPr id="7" name="Graphic 6" descr="Film strip outline">
            <a:extLst>
              <a:ext uri="{FF2B5EF4-FFF2-40B4-BE49-F238E27FC236}">
                <a16:creationId xmlns:a16="http://schemas.microsoft.com/office/drawing/2014/main" id="{FE5A3A11-D83A-E408-B699-44FEB2B0CB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736797">
            <a:off x="11417636" y="132436"/>
            <a:ext cx="641928" cy="641928"/>
          </a:xfrm>
          <a:prstGeom prst="rect">
            <a:avLst/>
          </a:prstGeom>
        </p:spPr>
      </p:pic>
    </p:spTree>
    <p:extLst>
      <p:ext uri="{BB962C8B-B14F-4D97-AF65-F5344CB8AC3E}">
        <p14:creationId xmlns:p14="http://schemas.microsoft.com/office/powerpoint/2010/main" val="94767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1580-D16B-B50C-E10B-3A06745DF9C9}"/>
              </a:ext>
            </a:extLst>
          </p:cNvPr>
          <p:cNvSpPr>
            <a:spLocks noGrp="1"/>
          </p:cNvSpPr>
          <p:nvPr>
            <p:ph type="title"/>
          </p:nvPr>
        </p:nvSpPr>
        <p:spPr>
          <a:xfrm>
            <a:off x="1681018" y="2558473"/>
            <a:ext cx="6973455" cy="3694545"/>
          </a:xfrm>
        </p:spPr>
        <p:txBody>
          <a:bodyPr/>
          <a:lstStyle/>
          <a:p>
            <a:r>
              <a:rPr lang="en-US" dirty="0"/>
              <a:t>Click to edit Master title style</a:t>
            </a:r>
          </a:p>
        </p:txBody>
      </p:sp>
      <p:pic>
        <p:nvPicPr>
          <p:cNvPr id="4" name="Graphic 3" descr="Director's Chair with solid fill">
            <a:extLst>
              <a:ext uri="{FF2B5EF4-FFF2-40B4-BE49-F238E27FC236}">
                <a16:creationId xmlns:a16="http://schemas.microsoft.com/office/drawing/2014/main" id="{4B411D7A-6620-911A-E9BF-7FE59196D54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78309" y="136236"/>
            <a:ext cx="914400" cy="914400"/>
          </a:xfrm>
          <a:prstGeom prst="rect">
            <a:avLst/>
          </a:prstGeom>
        </p:spPr>
      </p:pic>
    </p:spTree>
    <p:extLst>
      <p:ext uri="{BB962C8B-B14F-4D97-AF65-F5344CB8AC3E}">
        <p14:creationId xmlns:p14="http://schemas.microsoft.com/office/powerpoint/2010/main" val="178898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3" Target="../slideLayouts/slideLayout3.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5" Target="../theme/theme1.xml" Type="http://schemas.openxmlformats.org/officeDocument/2006/relationships/theme" /><Relationship Id="rId4" Target="../slideLayouts/slideLayout4.xml" Type="http://schemas.openxmlformats.org/officeDocument/2006/relationships/slideLayout" /><Relationship Id="rId8" Type="http://schemas.openxmlformats.org/officeDocument/2006/relationships/slideLayout" Target="../slideLayouts/slideLayout5.xml" /><Relationship Id="rId7" Type="http://schemas.openxmlformats.org/officeDocument/2006/relationships/slideLayout" Target="../slideLayouts/slideLayout8.xml" /><Relationship Id="rId6" Type="http://schemas.openxmlformats.org/officeDocument/2006/relationships/slideLayout" Target="../slideLayouts/slideLayout7.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pattFill prst="pct10">
          <a:fgClr>
            <a:schemeClr val="accent4">
              <a:lumMod val="75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4EF3A-ABA4-6020-3930-927D14B473D6}"/>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C9F74A37-C606-BDF9-BA0A-EE9182B202F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8" name="TextBox 7">
            <a:extLst>
              <a:ext uri="{FF2B5EF4-FFF2-40B4-BE49-F238E27FC236}">
                <a16:creationId xmlns:a16="http://schemas.microsoft.com/office/drawing/2014/main" id="{019E6193-8C6F-6316-A214-67A6A4516A33}"/>
              </a:ext>
            </a:extLst>
          </p:cNvPr>
          <p:cNvSpPr txBox="1"/>
          <p:nvPr userDrawn="1"/>
        </p:nvSpPr>
        <p:spPr>
          <a:xfrm>
            <a:off x="838200" y="6488539"/>
            <a:ext cx="2743200" cy="276999"/>
          </a:xfrm>
          <a:prstGeom prst="rect">
            <a:avLst/>
          </a:prstGeom>
          <a:noFill/>
        </p:spPr>
        <p:txBody>
          <a:bodyPr rtlCol="0" wrap="square">
            <a:spAutoFit/>
          </a:bodyPr>
          <a:lstStyle/>
          <a:p>
            <a:r>
              <a:rPr dirty="0" lang="en-US" sz="1200"/>
              <a:t>Thursday, April 25, 2024</a:t>
            </a:r>
          </a:p>
        </p:txBody>
      </p:sp>
      <p:sp>
        <p:nvSpPr>
          <p:cNvPr id="9" name="TextBox 8">
            <a:extLst>
              <a:ext uri="{FF2B5EF4-FFF2-40B4-BE49-F238E27FC236}">
                <a16:creationId xmlns:a16="http://schemas.microsoft.com/office/drawing/2014/main" id="{E2F28948-B8AC-40D2-682F-E0F43E63F7DB}"/>
              </a:ext>
            </a:extLst>
          </p:cNvPr>
          <p:cNvSpPr txBox="1"/>
          <p:nvPr userDrawn="1"/>
        </p:nvSpPr>
        <p:spPr>
          <a:xfrm>
            <a:off x="8610600" y="6464589"/>
            <a:ext cx="2743200" cy="276999"/>
          </a:xfrm>
          <a:prstGeom prst="rect">
            <a:avLst/>
          </a:prstGeom>
          <a:noFill/>
        </p:spPr>
        <p:txBody>
          <a:bodyPr rtlCol="0" wrap="square">
            <a:spAutoFit/>
          </a:bodyPr>
          <a:lstStyle/>
          <a:p>
            <a:pPr algn="r"/>
            <a:fld id="{88386037-D50D-4E56-8446-AAC1D718ACF0}" type="slidenum">
              <a:rPr lang="en-US" smtClean="0" sz="1200"/>
              <a:t>‹#›</a:t>
            </a:fld>
            <a:endParaRPr dirty="0" lang="en-US"/>
          </a:p>
        </p:txBody>
      </p:sp>
      <p:grpSp>
        <p:nvGrpSpPr>
          <p:cNvPr id="5" name="Group 4">
            <a:extLst>
              <a:ext uri="{FF2B5EF4-FFF2-40B4-BE49-F238E27FC236}">
                <a16:creationId xmlns:a16="http://schemas.microsoft.com/office/drawing/2014/main" id="{D87BA2D8-9332-D722-8E1F-C20F1DE10E6A}"/>
              </a:ext>
            </a:extLst>
          </p:cNvPr>
          <p:cNvGrpSpPr/>
          <p:nvPr userDrawn="1"/>
        </p:nvGrpSpPr>
        <p:grpSpPr>
          <a:xfrm rot="10800000">
            <a:off x="10760364" y="365125"/>
            <a:ext cx="290946" cy="3565236"/>
            <a:chOff x="1279236" y="2899353"/>
            <a:chExt cx="290946" cy="3565236"/>
          </a:xfrm>
        </p:grpSpPr>
        <p:cxnSp>
          <p:nvCxnSpPr>
            <p:cNvPr id="6" name="Straight Connector 5">
              <a:extLst>
                <a:ext uri="{FF2B5EF4-FFF2-40B4-BE49-F238E27FC236}">
                  <a16:creationId xmlns:a16="http://schemas.microsoft.com/office/drawing/2014/main" id="{BD32DB13-A2D5-7FAE-CD55-D1D97248EBD0}"/>
                </a:ext>
              </a:extLst>
            </p:cNvPr>
            <p:cNvCxnSpPr/>
            <p:nvPr userDrawn="1"/>
          </p:nvCxnSpPr>
          <p:spPr>
            <a:xfrm>
              <a:off x="1431636" y="2899353"/>
              <a:ext cx="0" cy="3565236"/>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6BAA9DF-5596-0B10-4EA7-A0C0657A0387}"/>
                </a:ext>
              </a:extLst>
            </p:cNvPr>
            <p:cNvCxnSpPr/>
            <p:nvPr userDrawn="1"/>
          </p:nvCxnSpPr>
          <p:spPr>
            <a:xfrm>
              <a:off x="1279236" y="3812829"/>
              <a:ext cx="0" cy="2651760"/>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CFF5FEC-5C9A-595D-182C-61FA9A580993}"/>
                </a:ext>
              </a:extLst>
            </p:cNvPr>
            <p:cNvCxnSpPr/>
            <p:nvPr userDrawn="1"/>
          </p:nvCxnSpPr>
          <p:spPr>
            <a:xfrm>
              <a:off x="1570182" y="4727229"/>
              <a:ext cx="0" cy="1737360"/>
            </a:xfrm>
            <a:prstGeom prst="line">
              <a:avLst/>
            </a:prstGeom>
            <a:ln w="76200">
              <a:solidFill>
                <a:srgbClr val="3540A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952713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2" r:id="rId3"/>
    <p:sldLayoutId id="2147483654" r:id="rId4"/>
    <p:sldLayoutId id="2147483657" r:id="rId8"/>
    <p:sldLayoutId id="2147483656" r:id="rId7"/>
    <p:sldLayoutId id="2147483655" r:id="rId6"/>
  </p:sldLayoutIdLst>
  <p:hf dt="0" ftr="0" hdr="0" sldNum="0"/>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1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world/robertjoellewis/enjoyment-versus-appreciation-ratings-of-50-popular-films"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A5CB-4A43-2BF2-9B14-3172479E030C}"/>
              </a:ext>
            </a:extLst>
          </p:cNvPr>
          <p:cNvSpPr>
            <a:spLocks noGrp="1"/>
          </p:cNvSpPr>
          <p:nvPr>
            <p:ph type="ctrTitle"/>
          </p:nvPr>
        </p:nvSpPr>
        <p:spPr>
          <a:xfrm>
            <a:off x="1524000" y="1122363"/>
            <a:ext cx="9144000" cy="2387600"/>
          </a:xfrm>
        </p:spPr>
        <p:txBody>
          <a:bodyPr/>
          <a:lstStyle/>
          <a:p>
            <a:pPr lvl="0" indent="0" marL="0">
              <a:buNone/>
            </a:pPr>
            <a:r>
              <a:rPr/>
              <a:t>Films</a:t>
            </a:r>
          </a:p>
        </p:txBody>
      </p:sp>
      <p:sp>
        <p:nvSpPr>
          <p:cNvPr id="3" name="Subtitle 2">
            <a:extLst>
              <a:ext uri="{FF2B5EF4-FFF2-40B4-BE49-F238E27FC236}">
                <a16:creationId xmlns:a16="http://schemas.microsoft.com/office/drawing/2014/main" id="{0558A5BC-1E42-A6CC-5E5E-D6CBCB1062BE}"/>
              </a:ext>
            </a:extLst>
          </p:cNvPr>
          <p:cNvSpPr>
            <a:spLocks noGrp="1"/>
          </p:cNvSpPr>
          <p:nvPr>
            <p:ph idx="1" type="subTitle"/>
          </p:nvPr>
        </p:nvSpPr>
        <p:spPr>
          <a:xfrm>
            <a:off x="1524000" y="3602038"/>
            <a:ext cx="9144000" cy="1655762"/>
          </a:xfrm>
        </p:spPr>
        <p:txBody>
          <a:bodyPr/>
          <a:lstStyle/>
          <a:p>
            <a:pPr lvl="0" indent="0" marL="0">
              <a:buNone/>
            </a:pPr>
            <a:br/>
            <a:br/>
            <a:r>
              <a:rPr/>
              <a:t>Rose Campos Jessenia Contreras</a:t>
            </a:r>
          </a:p>
        </p:txBody>
      </p:sp>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InflatedGross v. InflatedBudget by Year</a:t>
            </a:r>
          </a:p>
        </p:txBody>
      </p:sp>
      <p:pic>
        <p:nvPicPr>
          <p:cNvPr descr="Slides_files/figure-pptx/unnamed-chunk-11-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InflatedGross v. InflatedBudget by Year (Side-By-Side)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1580-D16B-B50C-E10B-3A06745DF9C9}"/>
              </a:ext>
            </a:extLst>
          </p:cNvPr>
          <p:cNvSpPr>
            <a:spLocks noGrp="1"/>
          </p:cNvSpPr>
          <p:nvPr>
            <p:ph type="title"/>
          </p:nvPr>
        </p:nvSpPr>
        <p:spPr>
          <a:xfrm>
            <a:off x="1681018" y="2558473"/>
            <a:ext cx="6973455" cy="3694545"/>
          </a:xfrm>
        </p:spPr>
        <p:txBody>
          <a:bodyPr/>
          <a:lstStyle/>
          <a:p>
            <a:pPr lvl="0" indent="0" marL="0">
              <a:buNone/>
            </a:pPr>
            <a:r>
              <a:rPr/>
              <a:t>Genres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Genres:Inflated Grossing v. Inflated Budget</a:t>
            </a:r>
          </a:p>
        </p:txBody>
      </p:sp>
      <p:pic>
        <p:nvPicPr>
          <p:cNvPr descr="Slides_files/figure-pptx/unnamed-chunk-17-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Female v. Male for Genre Mean Inflated Grossing</a:t>
            </a:r>
          </a:p>
        </p:txBody>
      </p:sp>
      <p:pic>
        <p:nvPicPr>
          <p:cNvPr descr="Slides_files/figure-pptx/unnamed-chunk-18-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Let see what movie is actually the best.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Questions</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a:r>
              <a:rPr/>
              <a:t>Which movies were top rated in appreciation / enjoyment?</a:t>
            </a:r>
          </a:p>
          <a:p>
            <a:pPr lvl="0"/>
            <a:r>
              <a:rPr/>
              <a:t>Which genre have the highest appreciation rating?</a:t>
            </a:r>
          </a:p>
          <a:p>
            <a:pPr lvl="0"/>
            <a:r>
              <a:rPr/>
              <a:t>Which genre have the highest enjoyment rating? which genre cost more to produce? dome which genre has the highest income? Which sex contributes more to that income. Mutate each film to multiply ratio by income. Then Summarize by genre = true. Repeat for male so you can see both contributions. **We still have the classical-ness and popularity to mess around with.</a:t>
            </a:r>
          </a:p>
          <a:p>
            <a:pPr lvl="0"/>
            <a:r>
              <a:rPr/>
              <a:t>Gender and how it affects budget. (Which gender contributes more to the gross of each genre- after budge/gross | pink blue) apreciation per genre enjoyment and genre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Data Introduction</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indent="0" marL="0">
              <a:buNone/>
            </a:pPr>
            <a:r>
              <a:rPr/>
              <a:t>This data was collected by attendees of the University of Texas at Austin in 2017 for a Journal of Media Psychology publication. The goal of the original source was to determine how enjoyment and appreciation could impact viewers aggregate appraisals. The data used is available for download and review at </a:t>
            </a:r>
            <a:r>
              <a:rPr>
                <a:hlinkClick r:id="rId2"/>
              </a:rPr>
              <a:t>Data.World</a:t>
            </a:r>
            <a:r>
              <a:rPr/>
              <a:t>.</a:t>
            </a:r>
          </a:p>
          <a:p>
            <a:pPr lvl="0"/>
            <a:r>
              <a:rPr/>
              <a:t>Sample pool: 282</a:t>
            </a:r>
          </a:p>
          <a:p>
            <a:pPr lvl="1"/>
            <a:r>
              <a:rPr/>
              <a:t>Only 69 males</a:t>
            </a:r>
          </a:p>
          <a:p>
            <a:pPr lvl="0"/>
            <a:r>
              <a:rPr/>
              <a:t>Age Distribution: 19 to 37</a:t>
            </a:r>
          </a:p>
          <a:p>
            <a:pPr lvl="1"/>
            <a:r>
              <a:rPr/>
              <a:t>Median Age: 22.25</a:t>
            </a:r>
          </a:p>
          <a:p>
            <a:pPr lvl="0"/>
            <a:r>
              <a:rPr/>
              <a:t>Ethinicity Distribution:</a:t>
            </a:r>
          </a:p>
          <a:p>
            <a:pPr lvl="1"/>
            <a:r>
              <a:rPr/>
              <a:t>39% was Caucasian</a:t>
            </a:r>
          </a:p>
          <a:p>
            <a:pPr lvl="1"/>
            <a:r>
              <a:rPr/>
              <a:t>31.5% was Asian</a:t>
            </a:r>
          </a:p>
          <a:p>
            <a:pPr lvl="1"/>
            <a:r>
              <a:rPr/>
              <a:t>~13.5% was Hispanic</a:t>
            </a:r>
          </a:p>
          <a:p>
            <a:pPr lvl="1"/>
            <a:r>
              <a:rPr/>
              <a:t>~2% was African American</a:t>
            </a:r>
          </a:p>
          <a:p>
            <a:pPr lvl="1"/>
            <a:r>
              <a:rPr/>
              <a:t>~12% Unknown</a:t>
            </a:r>
          </a:p>
          <a:p>
            <a:pPr lvl="1"/>
            <a:r>
              <a:rPr/>
              <a:t>Remaining % Pacific Islanders and other ethnicities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Data Preparation</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indent="0" marL="0">
              <a:buNone/>
            </a:pPr>
            <a:r>
              <a:rPr/>
              <a:t>Below, we load in the packages we’ll be using to analyse our data.</a:t>
            </a:r>
          </a:p>
          <a:p>
            <a:pPr lvl="0" indent="0">
              <a:buNone/>
            </a:pPr>
            <a:r>
              <a:rPr i="1">
                <a:solidFill>
                  <a:srgbClr val="60A0B0"/>
                </a:solidFill>
                <a:latin typeface="Courier"/>
              </a:rPr>
              <a:t>#Packages loading to use</a:t>
            </a:r>
            <a:br/>
            <a:r>
              <a:rPr>
                <a:solidFill>
                  <a:srgbClr val="06287E"/>
                </a:solidFill>
                <a:latin typeface="Courier"/>
              </a:rPr>
              <a:t>library</a:t>
            </a:r>
            <a:r>
              <a:rPr>
                <a:latin typeface="Courier"/>
              </a:rPr>
              <a:t>(tidyverse) </a:t>
            </a:r>
            <a:r>
              <a:rPr i="1">
                <a:solidFill>
                  <a:srgbClr val="BA2121"/>
                </a:solidFill>
                <a:latin typeface="Courier"/>
              </a:rPr>
              <a:t>##Loaded for dplyr and to 'clean' data</a:t>
            </a:r>
          </a:p>
          <a:p>
            <a:pPr lvl="0" indent="0">
              <a:buNone/>
            </a:pPr>
            <a:r>
              <a:rPr>
                <a:latin typeface="Courier"/>
              </a:rPr>
              <a:t>## ── Attaching core tidyverse packages ──────────────────────── tidyverse 2.0.0 ──
## ✔ dplyr     1.1.4     ✔ readr     2.1.5
## ✔ forcats   1.0.0     ✔ stringr   1.5.1
## ✔ ggplot2   3.5.0     ✔ tibble    3.2.1
## ✔ lubridate 1.9.3     ✔ tidyr     1.3.1
## ✔ purrr     1.0.2     
## ── Conflicts ────────────────────────────────────────── tidyverse_conflicts() ──
## ✖ dplyr::filter() masks stats::filter()
## ✖ dplyr::lag()    masks stats::lag()
## ℹ Use the conflicted package (&lt;http://conflicted.r-lib.org/&gt;) to force all conflicts to become errors</a:t>
            </a:r>
          </a:p>
          <a:p>
            <a:pPr lvl="0" indent="0">
              <a:buNone/>
            </a:pPr>
            <a:r>
              <a:rPr>
                <a:solidFill>
                  <a:srgbClr val="06287E"/>
                </a:solidFill>
                <a:latin typeface="Courier"/>
              </a:rPr>
              <a:t>library</a:t>
            </a:r>
            <a:r>
              <a:rPr>
                <a:latin typeface="Courier"/>
              </a:rPr>
              <a:t>(ggplot2) </a:t>
            </a:r>
            <a:r>
              <a:rPr i="1">
                <a:solidFill>
                  <a:srgbClr val="BA2121"/>
                </a:solidFill>
                <a:latin typeface="Courier"/>
              </a:rPr>
              <a:t>##Loaded for plotting</a:t>
            </a:r>
            <a:br/>
            <a:r>
              <a:rPr>
                <a:solidFill>
                  <a:srgbClr val="06287E"/>
                </a:solidFill>
                <a:latin typeface="Courier"/>
              </a:rPr>
              <a:t>library</a:t>
            </a:r>
            <a:r>
              <a:rPr>
                <a:latin typeface="Courier"/>
              </a:rPr>
              <a:t>(dplyr) </a:t>
            </a:r>
            <a:r>
              <a:rPr i="1">
                <a:solidFill>
                  <a:srgbClr val="BA2121"/>
                </a:solidFill>
                <a:latin typeface="Courier"/>
              </a:rPr>
              <a:t>##Loaded for computer issues</a:t>
            </a:r>
            <a:br/>
            <a:r>
              <a:rPr>
                <a:solidFill>
                  <a:srgbClr val="06287E"/>
                </a:solidFill>
                <a:latin typeface="Courier"/>
              </a:rPr>
              <a:t>library</a:t>
            </a:r>
            <a:r>
              <a:rPr>
                <a:latin typeface="Courier"/>
              </a:rPr>
              <a:t>(gridExtra) </a:t>
            </a:r>
            <a:r>
              <a:rPr i="1">
                <a:solidFill>
                  <a:srgbClr val="60A0B0"/>
                </a:solidFill>
                <a:latin typeface="Courier"/>
              </a:rPr>
              <a:t>#Loaded to arrange plots</a:t>
            </a:r>
          </a:p>
          <a:p>
            <a:pPr lvl="0" indent="0">
              <a:buNone/>
            </a:pPr>
            <a:r>
              <a:rPr>
                <a:latin typeface="Courier"/>
              </a:rPr>
              <a:t>## 
## Attaching package: 'gridExtra'
## 
## The following object is masked from 'package:dplyr':
## 
##     combine</a:t>
            </a:r>
          </a:p>
          <a:p>
            <a:pPr lvl="0" indent="0">
              <a:buNone/>
            </a:pPr>
            <a:r>
              <a:rPr>
                <a:solidFill>
                  <a:srgbClr val="06287E"/>
                </a:solidFill>
                <a:latin typeface="Courier"/>
              </a:rPr>
              <a:t>library</a:t>
            </a:r>
            <a:r>
              <a:rPr>
                <a:latin typeface="Courier"/>
              </a:rPr>
              <a:t>(yaml)</a:t>
            </a:r>
            <a:br/>
            <a:br/>
            <a:r>
              <a:rPr i="1">
                <a:solidFill>
                  <a:srgbClr val="BA2121"/>
                </a:solidFill>
                <a:latin typeface="Courier"/>
              </a:rPr>
              <a:t>##Read in data and save it to variable raw_data</a:t>
            </a:r>
            <a:br/>
            <a:r>
              <a:rPr>
                <a:latin typeface="Courier"/>
              </a:rPr>
              <a:t>raw_data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7D9029"/>
                </a:solidFill>
                <a:latin typeface="Courier"/>
              </a:rPr>
              <a:t>file =</a:t>
            </a:r>
            <a:r>
              <a:rPr>
                <a:latin typeface="Courier"/>
              </a:rPr>
              <a:t> </a:t>
            </a:r>
            <a:r>
              <a:rPr>
                <a:solidFill>
                  <a:srgbClr val="4070A0"/>
                </a:solidFill>
                <a:latin typeface="Courier"/>
              </a:rPr>
              <a:t>"popular_film_data.csv"</a:t>
            </a:r>
            <a:r>
              <a:rPr>
                <a:latin typeface="Courie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Cleaning and Mutating Data</a:t>
            </a:r>
          </a:p>
        </p:txBody>
      </p:sp>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indent="0" marL="0">
              <a:buNone/>
            </a:pPr>
            <a:r>
              <a:rPr/>
              <a:t>Some of the data contained in the the variables </a:t>
            </a:r>
            <a:r>
              <a:rPr i="1"/>
              <a:t>InflatedBudget</a:t>
            </a:r>
            <a:r>
              <a:rPr/>
              <a:t>, </a:t>
            </a:r>
            <a:r>
              <a:rPr i="1"/>
              <a:t>InflatedGross</a:t>
            </a:r>
            <a:r>
              <a:rPr/>
              <a:t>, and </a:t>
            </a:r>
            <a:r>
              <a:rPr i="1"/>
              <a:t>TotalGross</a:t>
            </a:r>
            <a:r>
              <a:rPr/>
              <a:t> have symbols such as “$” and and “,”. These symbols cause the the information in them to be read as characters rather then as integers. We use gsub to remove these symbols. Additionally, we mutated a variable called </a:t>
            </a:r>
            <a:r>
              <a:rPr i="1"/>
              <a:t>Proportion_female</a:t>
            </a:r>
            <a:r>
              <a:rPr/>
              <a:t> so we could store the female ratio of the sample group for that film.</a:t>
            </a:r>
          </a:p>
          <a:p>
            <a:pPr lvl="0" indent="0">
              <a:buNone/>
            </a:pPr>
            <a:r>
              <a:rPr i="1">
                <a:solidFill>
                  <a:srgbClr val="60A0B0"/>
                </a:solidFill>
                <a:latin typeface="Courier"/>
              </a:rPr>
              <a:t>#To remove "$" and "," from InflatedBudget</a:t>
            </a:r>
            <a:br/>
            <a:r>
              <a:rPr>
                <a:latin typeface="Courier"/>
              </a:rPr>
              <a:t>raw_data</a:t>
            </a:r>
            <a:r>
              <a:rPr>
                <a:solidFill>
                  <a:srgbClr val="4070A0"/>
                </a:solidFill>
                <a:latin typeface="Courier"/>
              </a:rPr>
              <a:t>$</a:t>
            </a:r>
            <a:r>
              <a:rPr>
                <a:latin typeface="Courier"/>
              </a:rPr>
              <a:t>InflatedBudget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InflatedBudget) </a:t>
            </a:r>
            <a:br/>
            <a:r>
              <a:rPr>
                <a:latin typeface="Courier"/>
              </a:rPr>
              <a:t>raw_data</a:t>
            </a:r>
            <a:r>
              <a:rPr>
                <a:solidFill>
                  <a:srgbClr val="4070A0"/>
                </a:solidFill>
                <a:latin typeface="Courier"/>
              </a:rPr>
              <a:t>$</a:t>
            </a:r>
            <a:r>
              <a:rPr>
                <a:latin typeface="Courier"/>
              </a:rPr>
              <a:t>InflatedBudget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InflatedBudget))</a:t>
            </a:r>
            <a:br/>
            <a:br/>
            <a:r>
              <a:rPr i="1">
                <a:solidFill>
                  <a:srgbClr val="60A0B0"/>
                </a:solidFill>
                <a:latin typeface="Courier"/>
              </a:rPr>
              <a:t>#To remove "$" and "," from InflatedGross</a:t>
            </a:r>
            <a:br/>
            <a:r>
              <a:rPr>
                <a:latin typeface="Courier"/>
              </a:rPr>
              <a:t>raw_data</a:t>
            </a:r>
            <a:r>
              <a:rPr>
                <a:solidFill>
                  <a:srgbClr val="4070A0"/>
                </a:solidFill>
                <a:latin typeface="Courier"/>
              </a:rPr>
              <a:t>$</a:t>
            </a:r>
            <a:r>
              <a:rPr>
                <a:latin typeface="Courier"/>
              </a:rPr>
              <a:t>InflatedGross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InflatedGross) </a:t>
            </a:r>
            <a:br/>
            <a:r>
              <a:rPr>
                <a:latin typeface="Courier"/>
              </a:rPr>
              <a:t>raw_data</a:t>
            </a:r>
            <a:r>
              <a:rPr>
                <a:solidFill>
                  <a:srgbClr val="4070A0"/>
                </a:solidFill>
                <a:latin typeface="Courier"/>
              </a:rPr>
              <a:t>$</a:t>
            </a:r>
            <a:r>
              <a:rPr>
                <a:latin typeface="Courier"/>
              </a:rPr>
              <a:t>InflatedGross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InflatedGross))</a:t>
            </a:r>
            <a:br/>
            <a:br/>
            <a:r>
              <a:rPr i="1">
                <a:solidFill>
                  <a:srgbClr val="60A0B0"/>
                </a:solidFill>
                <a:latin typeface="Courier"/>
              </a:rPr>
              <a:t>#To remove "$" and "," from TotalGross</a:t>
            </a:r>
            <a:br/>
            <a:r>
              <a:rPr>
                <a:latin typeface="Courier"/>
              </a:rPr>
              <a:t>raw_data</a:t>
            </a:r>
            <a:r>
              <a:rPr>
                <a:solidFill>
                  <a:srgbClr val="4070A0"/>
                </a:solidFill>
                <a:latin typeface="Courier"/>
              </a:rPr>
              <a:t>$</a:t>
            </a:r>
            <a:r>
              <a:rPr>
                <a:latin typeface="Courier"/>
              </a:rPr>
              <a:t>TotalGross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TotalGross) </a:t>
            </a:r>
            <a:br/>
            <a:r>
              <a:rPr>
                <a:latin typeface="Courier"/>
              </a:rPr>
              <a:t>raw_data</a:t>
            </a:r>
            <a:r>
              <a:rPr>
                <a:solidFill>
                  <a:srgbClr val="4070A0"/>
                </a:solidFill>
                <a:latin typeface="Courier"/>
              </a:rPr>
              <a:t>$</a:t>
            </a:r>
            <a:r>
              <a:rPr>
                <a:latin typeface="Courier"/>
              </a:rPr>
              <a:t>TotalGross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TotalGross))</a:t>
            </a:r>
            <a:br/>
            <a:br/>
            <a:r>
              <a:rPr i="1">
                <a:solidFill>
                  <a:srgbClr val="60A0B0"/>
                </a:solidFill>
                <a:latin typeface="Courier"/>
              </a:rPr>
              <a:t>#Mutating for new column stored in Proportion_female</a:t>
            </a:r>
            <a:br/>
            <a:r>
              <a:rPr>
                <a:latin typeface="Courier"/>
              </a:rPr>
              <a:t>raw_data </a:t>
            </a:r>
            <a:r>
              <a:rPr>
                <a:solidFill>
                  <a:srgbClr val="007020"/>
                </a:solidFill>
                <a:latin typeface="Courier"/>
              </a:rPr>
              <a:t>&lt;-</a:t>
            </a:r>
            <a:r>
              <a:rPr>
                <a:latin typeface="Courier"/>
              </a:rPr>
              <a:t> raw_data </a:t>
            </a:r>
            <a:r>
              <a:rPr>
                <a:solidFill>
                  <a:srgbClr val="4070A0"/>
                </a:solidFill>
                <a:latin typeface="Courier"/>
              </a:rPr>
              <a:t>|&gt;</a:t>
            </a:r>
            <a:r>
              <a:rPr>
                <a:latin typeface="Courier"/>
              </a:rPr>
              <a:t> </a:t>
            </a:r>
            <a:r>
              <a:rPr>
                <a:solidFill>
                  <a:srgbClr val="06287E"/>
                </a:solidFill>
                <a:latin typeface="Courier"/>
              </a:rPr>
              <a:t>mutate</a:t>
            </a:r>
            <a:r>
              <a:rPr>
                <a:latin typeface="Courier"/>
              </a:rPr>
              <a:t> (</a:t>
            </a:r>
            <a:r>
              <a:rPr>
                <a:solidFill>
                  <a:srgbClr val="7D9029"/>
                </a:solidFill>
                <a:latin typeface="Courier"/>
              </a:rPr>
              <a:t>Proportion_female =</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Proportion_male))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Data Analysis</a:t>
            </a:r>
          </a:p>
        </p:txBody>
      </p:sp>
      <p:sp>
        <p:nvSpPr>
          <p:cNvPr id="4" name="Text Placeholder 3"/>
          <p:cNvSpPr>
            <a:spLocks noGrp="1"/>
          </p:cNvSpPr>
          <p:nvPr>
            <p:ph idx="2" sz="half" type="body"/>
          </p:nvPr>
        </p:nvSpPr>
        <p:spPr/>
        <p:txBody>
          <a:bodyPr/>
          <a:lstStyle/>
          <a:p>
            <a:pPr lvl="0" indent="0">
              <a:buNone/>
            </a:pPr>
            <a:r>
              <a:rPr>
                <a:latin typeface="Courier"/>
              </a:rPr>
              <a:t>## The year range of our data is  1942 to  2013 .</a:t>
            </a:r>
          </a:p>
          <a:p>
            <a:pPr lvl="0" indent="0">
              <a:buNone/>
            </a:pPr>
            <a:r>
              <a:rPr>
                <a:latin typeface="Courier"/>
              </a:rPr>
              <a:t>## 
## Our dataset is made up of  50  films.</a:t>
            </a:r>
          </a:p>
        </p:txBody>
      </p:sp>
      <p:pic>
        <p:nvPicPr>
          <p:cNvPr descr="Slides_files/figure-pptx/unnamed-chunk-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Film Count by Year</a:t>
            </a:r>
          </a:p>
        </p:txBody>
      </p:sp>
      <p:pic>
        <p:nvPicPr>
          <p:cNvPr descr="Slides_files/figure-pptx/unnamed-chunk-6-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EDE47-A0B3-B021-6D78-709CA34A1D24}"/>
              </a:ext>
            </a:extLst>
          </p:cNvPr>
          <p:cNvSpPr>
            <a:spLocks noGrp="1"/>
          </p:cNvSpPr>
          <p:nvPr>
            <p:ph idx="1"/>
          </p:nvPr>
        </p:nvSpPr>
        <p:spPr/>
        <p:txBody>
          <a:bodyPr/>
          <a:lstStyle/>
          <a:p>
            <a:pPr lvl="0" indent="0" marL="0">
              <a:buNone/>
            </a:pPr>
            <a:r>
              <a:rPr/>
              <a:t> ## Data Limitations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 Budget by Year</a:t>
            </a:r>
          </a:p>
        </p:txBody>
      </p:sp>
      <p:pic>
        <p:nvPicPr>
          <p:cNvPr descr="Slides_files/figure-pptx/unnamed-chunk-8-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2E7-6922-874D-DC2B-A2F8A11AEBE8}"/>
              </a:ext>
            </a:extLst>
          </p:cNvPr>
          <p:cNvSpPr>
            <a:spLocks noGrp="1"/>
          </p:cNvSpPr>
          <p:nvPr>
            <p:ph type="title"/>
          </p:nvPr>
        </p:nvSpPr>
        <p:spPr/>
        <p:txBody>
          <a:bodyPr/>
          <a:lstStyle/>
          <a:p>
            <a:pPr lvl="0" indent="0" marL="0">
              <a:buNone/>
            </a:pPr>
            <a:r>
              <a:rPr/>
              <a:t>Inflated Grossing v. Year</a:t>
            </a:r>
          </a:p>
        </p:txBody>
      </p:sp>
      <p:pic>
        <p:nvPicPr>
          <p:cNvPr descr="Slides_files/figure-pptx/unnamed-chunk-10-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Century Schoolbook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Films</dc:title>
  <dc:creator>Rose Campos Jessenia Contreras</dc:creator>
  <cp:keywords/>
  <dcterms:created xsi:type="dcterms:W3CDTF">2024-04-25T12:55:11Z</dcterms:created>
  <dcterms:modified xsi:type="dcterms:W3CDTF">2024-04-25T12:55:11Z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vt:lpwstr>
  </property>
  <property fmtid="{D5CDD505-2E9C-101B-9397-08002B2CF9AE}" pid="3" name="output">
    <vt:lpwstr/>
  </property>
</Properties>
</file>