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0A5"/>
    <a:srgbClr val="191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7"/>
    <p:restoredTop sz="94660"/>
  </p:normalViewPr>
  <p:slideViewPr>
    <p:cSldViewPr snapToGrid="0">
      <p:cViewPr varScale="1">
        <p:scale>
          <a:sx d="100" n="96"/>
          <a:sy d="100" n="96"/>
        </p:scale>
        <p:origin x="130" y="77"/>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21" Type="http://schemas.microsoft.com/office/2016/11/relationships/changesInfo" Target="changesInfos/changesInfo1.xml" /><Relationship Id="rId20" Type="http://schemas.openxmlformats.org/officeDocument/2006/relationships/tableStyles" Target="tableStyles.xml" /><Relationship Id="rId1" Type="http://schemas.openxmlformats.org/officeDocument/2006/relationships/slideMaster" Target="slideMasters/slideMaster1.xml" /><Relationship Id="rId19" Type="http://schemas.openxmlformats.org/officeDocument/2006/relationships/theme" Target="theme/theme1.xml" /><Relationship Id="rId18" Type="http://schemas.openxmlformats.org/officeDocument/2006/relationships/viewProps" Target="viewProps.xml" /><Relationship Id="rId17" Type="http://schemas.openxmlformats.org/officeDocument/2006/relationships/presProps" Target="presProps.xml" /><Relationship Id="rId22" Type="http://schemas.microsoft.com/office/2015/10/relationships/revisionInfo" Target="revisionInfo.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558A5BC-1E42-A6CC-5E5E-D6CBCB10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descr="Director's Chair with solid fill">
            <a:extLst>
              <a:ext uri="{FF2B5EF4-FFF2-40B4-BE49-F238E27FC236}">
                <a16:creationId xmlns:a16="http://schemas.microsoft.com/office/drawing/2014/main" id="{60A0A98E-8F03-89C2-B1C5-479704218B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grpSp>
        <p:nvGrpSpPr>
          <p:cNvPr id="6" name="Group 5">
            <a:extLst>
              <a:ext uri="{FF2B5EF4-FFF2-40B4-BE49-F238E27FC236}">
                <a16:creationId xmlns:a16="http://schemas.microsoft.com/office/drawing/2014/main" id="{DB97A502-DE95-8DC0-AD72-438E37B4E61D}"/>
              </a:ext>
            </a:extLst>
          </p:cNvPr>
          <p:cNvGrpSpPr/>
          <p:nvPr userDrawn="1"/>
        </p:nvGrpSpPr>
        <p:grpSpPr>
          <a:xfrm>
            <a:off x="1140689" y="2611727"/>
            <a:ext cx="290946" cy="3565236"/>
            <a:chOff x="1279236" y="2899353"/>
            <a:chExt cx="290946" cy="3565236"/>
          </a:xfrm>
        </p:grpSpPr>
        <p:cxnSp>
          <p:nvCxnSpPr>
            <p:cNvPr id="7" name="Straight Connector 6">
              <a:extLst>
                <a:ext uri="{FF2B5EF4-FFF2-40B4-BE49-F238E27FC236}">
                  <a16:creationId xmlns:a16="http://schemas.microsoft.com/office/drawing/2014/main" id="{30D9C01C-42D8-493C-27C0-51FA6E3D6F7E}"/>
                </a:ext>
              </a:extLst>
            </p:cNvPr>
            <p:cNvCxnSpPr/>
            <p:nvPr userDrawn="1"/>
          </p:nvCxnSpPr>
          <p:spPr>
            <a:xfrm>
              <a:off x="1431636" y="2899353"/>
              <a:ext cx="0" cy="3565236"/>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2023AC-B286-1983-D48B-811C956EA105}"/>
                </a:ext>
              </a:extLst>
            </p:cNvPr>
            <p:cNvCxnSpPr/>
            <p:nvPr userDrawn="1"/>
          </p:nvCxnSpPr>
          <p:spPr>
            <a:xfrm>
              <a:off x="1279236" y="3812829"/>
              <a:ext cx="0" cy="26517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0D142F1-CA0B-1F81-1BD7-0343E28B90B2}"/>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4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Graphic 14" descr="Film strip outline">
            <a:extLst>
              <a:ext uri="{FF2B5EF4-FFF2-40B4-BE49-F238E27FC236}">
                <a16:creationId xmlns:a16="http://schemas.microsoft.com/office/drawing/2014/main" id="{86E96141-4F69-10A8-42B0-B8CAA7AB94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13893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0B6E-0D1D-9F13-32E7-CE1976E95B0C}"/>
              </a:ext>
            </a:extLst>
          </p:cNvPr>
          <p:cNvSpPr>
            <a:spLocks noGrp="1"/>
          </p:cNvSpPr>
          <p:nvPr>
            <p:ph type="title"/>
          </p:nvPr>
        </p:nvSpPr>
        <p:spPr>
          <a:xfrm>
            <a:off x="838200" y="365126"/>
            <a:ext cx="10515600" cy="99411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258A4DC-8291-501C-E14B-1C95A19BD9AD}"/>
              </a:ext>
            </a:extLst>
          </p:cNvPr>
          <p:cNvSpPr>
            <a:spLocks noGrp="1"/>
          </p:cNvSpPr>
          <p:nvPr>
            <p:ph sz="half" idx="1"/>
          </p:nvPr>
        </p:nvSpPr>
        <p:spPr>
          <a:xfrm>
            <a:off x="838200" y="2253178"/>
            <a:ext cx="5181600" cy="4351338"/>
          </a:xfrm>
        </p:spPr>
        <p:txBody>
          <a:bodyPr/>
          <a:lstStyle>
            <a:lvl1pPr marL="0" indent="0">
              <a:buNone/>
              <a:defRPr/>
            </a:lvl1pPr>
          </a:lstStyle>
          <a:p>
            <a:pPr lvl="0"/>
            <a:endParaRPr lang="en-US" dirty="0"/>
          </a:p>
        </p:txBody>
      </p:sp>
      <p:sp>
        <p:nvSpPr>
          <p:cNvPr id="4" name="Content Placeholder 3">
            <a:extLst>
              <a:ext uri="{FF2B5EF4-FFF2-40B4-BE49-F238E27FC236}">
                <a16:creationId xmlns:a16="http://schemas.microsoft.com/office/drawing/2014/main" id="{BA9241E5-2D00-09FD-00D3-23A9E95D3A06}"/>
              </a:ext>
            </a:extLst>
          </p:cNvPr>
          <p:cNvSpPr>
            <a:spLocks noGrp="1"/>
          </p:cNvSpPr>
          <p:nvPr>
            <p:ph sz="half" idx="2"/>
          </p:nvPr>
        </p:nvSpPr>
        <p:spPr>
          <a:xfrm>
            <a:off x="6172200" y="2253178"/>
            <a:ext cx="5181600" cy="4351338"/>
          </a:xfrm>
        </p:spPr>
        <p:txBody>
          <a:bodyPr/>
          <a:lstStyle>
            <a:lvl5pPr marL="1828800" indent="0" algn="l">
              <a:buNone/>
              <a:defRPr/>
            </a:lvl5pPr>
          </a:lstStyle>
          <a:p>
            <a:pPr lvl="4"/>
            <a:endParaRPr lang="en-US" dirty="0"/>
          </a:p>
        </p:txBody>
      </p:sp>
      <p:sp>
        <p:nvSpPr>
          <p:cNvPr id="5" name="Date Placeholder 4">
            <a:extLst>
              <a:ext uri="{FF2B5EF4-FFF2-40B4-BE49-F238E27FC236}">
                <a16:creationId xmlns:a16="http://schemas.microsoft.com/office/drawing/2014/main" id="{9A784502-82BF-ADD3-3377-03D3B79E8D3A}"/>
              </a:ext>
            </a:extLst>
          </p:cNvPr>
          <p:cNvSpPr>
            <a:spLocks noGrp="1"/>
          </p:cNvSpPr>
          <p:nvPr>
            <p:ph type="dt" sz="half" idx="10"/>
          </p:nvPr>
        </p:nvSpPr>
        <p:spPr>
          <a:xfrm>
            <a:off x="838200" y="1623648"/>
            <a:ext cx="10515600" cy="365125"/>
          </a:xfrm>
          <a:prstGeom prst="rect">
            <a:avLst/>
          </a:prstGeom>
        </p:spPr>
        <p:txBody>
          <a:bodyPr/>
          <a:lstStyle>
            <a:lvl1pPr>
              <a:defRPr>
                <a:solidFill>
                  <a:schemeClr val="tx1"/>
                </a:solidFill>
              </a:defRPr>
            </a:lvl1pPr>
          </a:lstStyle>
          <a:p>
            <a:endParaRPr lang="en-US" dirty="0"/>
          </a:p>
        </p:txBody>
      </p:sp>
      <p:pic>
        <p:nvPicPr>
          <p:cNvPr id="7" name="Graphic 6" descr="Film strip outline">
            <a:extLst>
              <a:ext uri="{FF2B5EF4-FFF2-40B4-BE49-F238E27FC236}">
                <a16:creationId xmlns:a16="http://schemas.microsoft.com/office/drawing/2014/main" id="{FE5A3A11-D83A-E408-B699-44FEB2B0CB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94767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r>
              <a:rPr lang="en-US" dirty="0"/>
              <a:t>Click to edit Master title style</a:t>
            </a:r>
          </a:p>
        </p:txBody>
      </p:sp>
      <p:pic>
        <p:nvPicPr>
          <p:cNvPr id="4" name="Graphic 3" descr="Director's Chair with solid fill">
            <a:extLst>
              <a:ext uri="{FF2B5EF4-FFF2-40B4-BE49-F238E27FC236}">
                <a16:creationId xmlns:a16="http://schemas.microsoft.com/office/drawing/2014/main" id="{4B411D7A-6620-911A-E9BF-7FE59196D5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spTree>
    <p:extLst>
      <p:ext uri="{BB962C8B-B14F-4D97-AF65-F5344CB8AC3E}">
        <p14:creationId xmlns:p14="http://schemas.microsoft.com/office/powerpoint/2010/main" val="178898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3" Target="../slideLayouts/slideLayout3.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5" Target="../theme/theme1.xml" Type="http://schemas.openxmlformats.org/officeDocument/2006/relationships/theme" /><Relationship Id="rId4" Target="../slideLayouts/slideLayout4.xml" Type="http://schemas.openxmlformats.org/officeDocument/2006/relationships/slideLayout" /><Relationship Id="rId8" Type="http://schemas.openxmlformats.org/officeDocument/2006/relationships/slideLayout" Target="../slideLayouts/slideLayout5.xml" /><Relationship Id="rId7" Type="http://schemas.openxmlformats.org/officeDocument/2006/relationships/slideLayout" Target="../slideLayouts/slideLayout8.xml" /><Relationship Id="rId6"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pattFill prst="pct10">
          <a:fgClr>
            <a:schemeClr val="accent4">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4EF3A-ABA4-6020-3930-927D14B473D6}"/>
              </a:ext>
            </a:extLst>
          </p:cNvPr>
          <p:cNvSpPr>
            <a:spLocks noGrp="1"/>
          </p:cNvSpPr>
          <p:nvPr>
            <p:ph type="title"/>
          </p:nvPr>
        </p:nvSpPr>
        <p:spPr>
          <a:xfrm>
            <a:off x="838200" y="365126"/>
            <a:ext cx="10515600" cy="810288"/>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C9F74A37-C606-BDF9-BA0A-EE9182B202F4}"/>
              </a:ext>
            </a:extLst>
          </p:cNvPr>
          <p:cNvSpPr>
            <a:spLocks noGrp="1"/>
          </p:cNvSpPr>
          <p:nvPr>
            <p:ph idx="1" type="body"/>
          </p:nvPr>
        </p:nvSpPr>
        <p:spPr>
          <a:xfrm>
            <a:off x="838200" y="1264258"/>
            <a:ext cx="10515600" cy="4912706"/>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8" name="TextBox 7">
            <a:extLst>
              <a:ext uri="{FF2B5EF4-FFF2-40B4-BE49-F238E27FC236}">
                <a16:creationId xmlns:a16="http://schemas.microsoft.com/office/drawing/2014/main" id="{019E6193-8C6F-6316-A214-67A6A4516A33}"/>
              </a:ext>
            </a:extLst>
          </p:cNvPr>
          <p:cNvSpPr txBox="1"/>
          <p:nvPr userDrawn="1"/>
        </p:nvSpPr>
        <p:spPr>
          <a:xfrm>
            <a:off x="838200" y="6488539"/>
            <a:ext cx="2743200" cy="276999"/>
          </a:xfrm>
          <a:prstGeom prst="rect">
            <a:avLst/>
          </a:prstGeom>
          <a:noFill/>
        </p:spPr>
        <p:txBody>
          <a:bodyPr rtlCol="0" wrap="square">
            <a:spAutoFit/>
          </a:bodyPr>
          <a:lstStyle/>
          <a:p>
            <a:r>
              <a:rPr dirty="0" lang="en-US" sz="1200"/>
              <a:t>Thursday, April 25, 2024</a:t>
            </a:r>
          </a:p>
        </p:txBody>
      </p:sp>
      <p:sp>
        <p:nvSpPr>
          <p:cNvPr id="9" name="TextBox 8">
            <a:extLst>
              <a:ext uri="{FF2B5EF4-FFF2-40B4-BE49-F238E27FC236}">
                <a16:creationId xmlns:a16="http://schemas.microsoft.com/office/drawing/2014/main" id="{E2F28948-B8AC-40D2-682F-E0F43E63F7DB}"/>
              </a:ext>
            </a:extLst>
          </p:cNvPr>
          <p:cNvSpPr txBox="1"/>
          <p:nvPr userDrawn="1"/>
        </p:nvSpPr>
        <p:spPr>
          <a:xfrm>
            <a:off x="8610600" y="6464589"/>
            <a:ext cx="2743200" cy="276999"/>
          </a:xfrm>
          <a:prstGeom prst="rect">
            <a:avLst/>
          </a:prstGeom>
          <a:noFill/>
        </p:spPr>
        <p:txBody>
          <a:bodyPr rtlCol="0" wrap="square">
            <a:spAutoFit/>
          </a:bodyPr>
          <a:lstStyle/>
          <a:p>
            <a:pPr algn="r"/>
            <a:fld id="{88386037-D50D-4E56-8446-AAC1D718ACF0}" type="slidenum">
              <a:rPr lang="en-US" smtClean="0" sz="1200"/>
              <a:t>‹#›</a:t>
            </a:fld>
            <a:endParaRPr dirty="0" lang="en-US"/>
          </a:p>
        </p:txBody>
      </p:sp>
      <p:grpSp>
        <p:nvGrpSpPr>
          <p:cNvPr id="5" name="Group 4">
            <a:extLst>
              <a:ext uri="{FF2B5EF4-FFF2-40B4-BE49-F238E27FC236}">
                <a16:creationId xmlns:a16="http://schemas.microsoft.com/office/drawing/2014/main" id="{D87BA2D8-9332-D722-8E1F-C20F1DE10E6A}"/>
              </a:ext>
            </a:extLst>
          </p:cNvPr>
          <p:cNvGrpSpPr/>
          <p:nvPr userDrawn="1"/>
        </p:nvGrpSpPr>
        <p:grpSpPr>
          <a:xfrm rot="10800000">
            <a:off x="10760364" y="-1"/>
            <a:ext cx="290946" cy="1359673"/>
            <a:chOff x="1279236" y="3612391"/>
            <a:chExt cx="290946" cy="2852198"/>
          </a:xfrm>
        </p:grpSpPr>
        <p:cxnSp>
          <p:nvCxnSpPr>
            <p:cNvPr id="6" name="Straight Connector 5">
              <a:extLst>
                <a:ext uri="{FF2B5EF4-FFF2-40B4-BE49-F238E27FC236}">
                  <a16:creationId xmlns:a16="http://schemas.microsoft.com/office/drawing/2014/main" id="{BD32DB13-A2D5-7FAE-CD55-D1D97248EBD0}"/>
                </a:ext>
              </a:extLst>
            </p:cNvPr>
            <p:cNvCxnSpPr>
              <a:cxnSpLocks/>
            </p:cNvCxnSpPr>
            <p:nvPr userDrawn="1"/>
          </p:nvCxnSpPr>
          <p:spPr>
            <a:xfrm flipV="1" rot="10800000">
              <a:off x="1431636" y="3612391"/>
              <a:ext cx="0" cy="2852198"/>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BAA9DF-5596-0B10-4EA7-A0C0657A0387}"/>
                </a:ext>
              </a:extLst>
            </p:cNvPr>
            <p:cNvCxnSpPr>
              <a:cxnSpLocks/>
            </p:cNvCxnSpPr>
            <p:nvPr userDrawn="1"/>
          </p:nvCxnSpPr>
          <p:spPr>
            <a:xfrm flipV="1" rot="10800000">
              <a:off x="1279236" y="4178862"/>
              <a:ext cx="0" cy="2285725"/>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FF5FEC-5C9A-595D-182C-61FA9A580993}"/>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952713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2" r:id="rId3"/>
    <p:sldLayoutId id="2147483654" r:id="rId4"/>
    <p:sldLayoutId id="2147483657" r:id="rId8"/>
    <p:sldLayoutId id="2147483656" r:id="rId7"/>
    <p:sldLayoutId id="2147483655" r:id="rId6"/>
  </p:sldLayoutIdLst>
  <p:hf dt="0" ftr="0" hdr="0" sldNum="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world/robertjoellewis/enjoyment-versus-appreciation-ratings-of-50-popular-film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lstStyle/>
          <a:p>
            <a:pPr lvl="0" indent="0" marL="0">
              <a:buNone/>
            </a:pPr>
            <a:r>
              <a:rPr/>
              <a:t>Films</a:t>
            </a:r>
          </a:p>
        </p:txBody>
      </p:sp>
      <p:sp>
        <p:nvSpPr>
          <p:cNvPr id="3" name="Subtitle 2">
            <a:extLst>
              <a:ext uri="{FF2B5EF4-FFF2-40B4-BE49-F238E27FC236}">
                <a16:creationId xmlns:a16="http://schemas.microsoft.com/office/drawing/2014/main" id="{0558A5BC-1E42-A6CC-5E5E-D6CBCB1062BE}"/>
              </a:ext>
            </a:extLst>
          </p:cNvPr>
          <p:cNvSpPr>
            <a:spLocks noGrp="1"/>
          </p:cNvSpPr>
          <p:nvPr>
            <p:ph idx="1" type="subTitle"/>
          </p:nvPr>
        </p:nvSpPr>
        <p:spPr>
          <a:xfrm>
            <a:off x="1524000" y="3602038"/>
            <a:ext cx="9144000" cy="1655762"/>
          </a:xfrm>
        </p:spPr>
        <p:txBody>
          <a:bodyPr/>
          <a:lstStyle/>
          <a:p>
            <a:pPr lvl="0" indent="0" marL="0">
              <a:buNone/>
            </a:pPr>
            <a:br/>
            <a:br/>
            <a:r>
              <a:rPr/>
              <a:t>Rose Campos, Jessenia Contreras</a:t>
            </a:r>
          </a:p>
        </p:txBody>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4-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pPr lvl="0" indent="0" marL="0">
              <a:buNone/>
            </a:pPr>
            <a:r>
              <a:rPr/>
              <a:t>Genres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Genres:Grossing v. Budget</a:t>
            </a:r>
          </a:p>
        </p:txBody>
      </p:sp>
      <p:pic>
        <p:nvPicPr>
          <p:cNvPr descr="Slides_files/figure-pptx/unnamed-chunk-20-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Female v. Male for Genre</a:t>
            </a:r>
          </a:p>
        </p:txBody>
      </p:sp>
      <p:pic>
        <p:nvPicPr>
          <p:cNvPr descr="Slides_files/figure-pptx/unnamed-chunk-21-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Enjoyment v. Appreciation</a:t>
            </a:r>
          </a:p>
        </p:txBody>
      </p:sp>
      <p:pic>
        <p:nvPicPr>
          <p:cNvPr descr="Slides_files/figure-pptx/unnamed-chunk-25-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End.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Introduction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This data was collected by attendees of the University of Texas at Austin in 2017 for a Journal of Media Psychology publication. The goal of the original source was to determine how enjoyment and appreciation could impact viewers aggregate appraisals. The data used is available for download and review at </a:t>
            </a:r>
            <a:r>
              <a:rPr>
                <a:hlinkClick r:id="rId2"/>
              </a:rPr>
              <a:t>Data.World</a:t>
            </a:r>
            <a:r>
              <a:rPr/>
              <a:t>.</a:t>
            </a:r>
          </a:p>
          <a:p>
            <a:pPr lvl="0"/>
            <a:r>
              <a:rPr/>
              <a:t>Sample pool: 282</a:t>
            </a:r>
          </a:p>
          <a:p>
            <a:pPr lvl="1"/>
            <a:r>
              <a:rPr/>
              <a:t>Only 69 males</a:t>
            </a:r>
          </a:p>
          <a:p>
            <a:pPr lvl="0"/>
            <a:r>
              <a:rPr/>
              <a:t>Age Distribution: 19 to 37</a:t>
            </a:r>
          </a:p>
          <a:p>
            <a:pPr lvl="1"/>
            <a:r>
              <a:rPr/>
              <a:t>Median Age: 22.25</a:t>
            </a:r>
          </a:p>
          <a:p>
            <a:pPr lvl="0"/>
            <a:r>
              <a:rPr/>
              <a:t>Ethinicity Distribution:</a:t>
            </a:r>
          </a:p>
          <a:p>
            <a:pPr lvl="1"/>
            <a:r>
              <a:rPr/>
              <a:t>39% was Caucasian</a:t>
            </a:r>
          </a:p>
          <a:p>
            <a:pPr lvl="1"/>
            <a:r>
              <a:rPr/>
              <a:t>31.5% was Asian</a:t>
            </a:r>
          </a:p>
          <a:p>
            <a:pPr lvl="1"/>
            <a:r>
              <a:rPr/>
              <a:t>~13.5% was Hispanic</a:t>
            </a:r>
          </a:p>
          <a:p>
            <a:pPr lvl="1"/>
            <a:r>
              <a:rPr/>
              <a:t>~2% was African American</a:t>
            </a:r>
          </a:p>
          <a:p>
            <a:pPr lvl="1"/>
            <a:r>
              <a:rPr/>
              <a:t>~12% Unknown</a:t>
            </a:r>
          </a:p>
          <a:p>
            <a:pPr lvl="1"/>
            <a:r>
              <a:rPr/>
              <a:t>Remaining % Pacific Islanders and other ethnicities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Preparation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Below, we load in the packages we’ll be using to analyse our data.</a:t>
            </a:r>
          </a:p>
          <a:p>
            <a:pPr lvl="0" indent="0">
              <a:buNone/>
            </a:pPr>
            <a:r>
              <a:rPr i="1">
                <a:solidFill>
                  <a:srgbClr val="60A0B0"/>
                </a:solidFill>
                <a:latin typeface="Courier"/>
              </a:rPr>
              <a:t>#Packages loading to use</a:t>
            </a:r>
            <a:br/>
            <a:r>
              <a:rPr>
                <a:solidFill>
                  <a:srgbClr val="06287E"/>
                </a:solidFill>
                <a:latin typeface="Courier"/>
              </a:rPr>
              <a:t>library</a:t>
            </a:r>
            <a:r>
              <a:rPr>
                <a:latin typeface="Courier"/>
              </a:rPr>
              <a:t>(tidyverse) </a:t>
            </a:r>
            <a:r>
              <a:rPr i="1">
                <a:solidFill>
                  <a:srgbClr val="BA2121"/>
                </a:solidFill>
                <a:latin typeface="Courier"/>
              </a:rPr>
              <a:t>##Loaded for dplyr and to 'clean' data</a:t>
            </a:r>
            <a:br/>
            <a:r>
              <a:rPr>
                <a:solidFill>
                  <a:srgbClr val="06287E"/>
                </a:solidFill>
                <a:latin typeface="Courier"/>
              </a:rPr>
              <a:t>library</a:t>
            </a:r>
            <a:r>
              <a:rPr>
                <a:latin typeface="Courier"/>
              </a:rPr>
              <a:t>(ggplot2) </a:t>
            </a:r>
            <a:r>
              <a:rPr i="1">
                <a:solidFill>
                  <a:srgbClr val="BA2121"/>
                </a:solidFill>
                <a:latin typeface="Courier"/>
              </a:rPr>
              <a:t>##Loaded for plotting</a:t>
            </a:r>
            <a:br/>
            <a:r>
              <a:rPr>
                <a:solidFill>
                  <a:srgbClr val="06287E"/>
                </a:solidFill>
                <a:latin typeface="Courier"/>
              </a:rPr>
              <a:t>library</a:t>
            </a:r>
            <a:r>
              <a:rPr>
                <a:latin typeface="Courier"/>
              </a:rPr>
              <a:t>(dplyr) </a:t>
            </a:r>
            <a:r>
              <a:rPr i="1">
                <a:solidFill>
                  <a:srgbClr val="BA2121"/>
                </a:solidFill>
                <a:latin typeface="Courier"/>
              </a:rPr>
              <a:t>##Loaded for computer issues</a:t>
            </a:r>
            <a:br/>
            <a:r>
              <a:rPr>
                <a:solidFill>
                  <a:srgbClr val="06287E"/>
                </a:solidFill>
                <a:latin typeface="Courier"/>
              </a:rPr>
              <a:t>library</a:t>
            </a:r>
            <a:r>
              <a:rPr>
                <a:latin typeface="Courier"/>
              </a:rPr>
              <a:t>(gridExtra) </a:t>
            </a:r>
            <a:r>
              <a:rPr i="1">
                <a:solidFill>
                  <a:srgbClr val="60A0B0"/>
                </a:solidFill>
                <a:latin typeface="Courier"/>
              </a:rPr>
              <a:t>#Loaded to arrange plots</a:t>
            </a:r>
            <a:br/>
            <a:r>
              <a:rPr>
                <a:solidFill>
                  <a:srgbClr val="06287E"/>
                </a:solidFill>
                <a:latin typeface="Courier"/>
              </a:rPr>
              <a:t>library</a:t>
            </a:r>
            <a:r>
              <a:rPr>
                <a:latin typeface="Courier"/>
              </a:rPr>
              <a:t>(yaml)</a:t>
            </a:r>
            <a:br/>
            <a:r>
              <a:rPr>
                <a:solidFill>
                  <a:srgbClr val="06287E"/>
                </a:solidFill>
                <a:latin typeface="Courier"/>
              </a:rPr>
              <a:t>library</a:t>
            </a:r>
            <a:r>
              <a:rPr>
                <a:latin typeface="Courier"/>
              </a:rPr>
              <a:t>(patchwork)</a:t>
            </a:r>
            <a:br/>
            <a:r>
              <a:rPr>
                <a:solidFill>
                  <a:srgbClr val="06287E"/>
                </a:solidFill>
                <a:latin typeface="Courier"/>
              </a:rPr>
              <a:t>library</a:t>
            </a:r>
            <a:r>
              <a:rPr>
                <a:latin typeface="Courier"/>
              </a:rPr>
              <a:t>(reshape2)</a:t>
            </a:r>
            <a:br/>
            <a:r>
              <a:rPr i="1">
                <a:solidFill>
                  <a:srgbClr val="BA2121"/>
                </a:solidFill>
                <a:latin typeface="Courier"/>
              </a:rPr>
              <a:t>##Read in data and save it to variable raw_data</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"popular_film_data.csv"</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Cleaning and Mutating 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Some of the data contained in the the variables </a:t>
            </a:r>
            <a:r>
              <a:rPr i="1"/>
              <a:t>InflatedBudget</a:t>
            </a:r>
            <a:r>
              <a:rPr/>
              <a:t>, </a:t>
            </a:r>
            <a:r>
              <a:rPr i="1"/>
              <a:t>InflatedGross</a:t>
            </a:r>
            <a:r>
              <a:rPr/>
              <a:t>, and </a:t>
            </a:r>
            <a:r>
              <a:rPr i="1"/>
              <a:t>TotalGross</a:t>
            </a:r>
            <a:r>
              <a:rPr/>
              <a:t> have symbols such as “$” and and “,”. These symbols cause the the information in them to be read as characters rather then as integers. We use gsub to remove these symbols. Additionally, we mutated a variable called </a:t>
            </a:r>
            <a:r>
              <a:rPr i="1"/>
              <a:t>Proportion_female</a:t>
            </a:r>
            <a:r>
              <a:rPr/>
              <a:t> so we could store the female ratio of the sample group for that film.</a:t>
            </a:r>
          </a:p>
          <a:p>
            <a:pPr lvl="0" indent="0">
              <a:buNone/>
            </a:pPr>
            <a:r>
              <a:rPr i="1">
                <a:solidFill>
                  <a:srgbClr val="60A0B0"/>
                </a:solidFill>
                <a:latin typeface="Courier"/>
              </a:rPr>
              <a:t>#To remove "$" and "," from InflatedBudget</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 </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a:t>
            </a:r>
            <a:br/>
            <a:br/>
            <a:r>
              <a:rPr i="1">
                <a:solidFill>
                  <a:srgbClr val="60A0B0"/>
                </a:solidFill>
                <a:latin typeface="Courier"/>
              </a:rPr>
              <a:t>#To remove "$" and "," from InflatedGross</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 </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a:t>
            </a:r>
            <a:br/>
            <a:br/>
            <a:r>
              <a:rPr i="1">
                <a:solidFill>
                  <a:srgbClr val="60A0B0"/>
                </a:solidFill>
                <a:latin typeface="Courier"/>
              </a:rPr>
              <a:t>#To remove "$" and "," from TotalGross</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 </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a:t>
            </a:r>
            <a:br/>
            <a:br/>
            <a:r>
              <a:rPr i="1">
                <a:solidFill>
                  <a:srgbClr val="60A0B0"/>
                </a:solidFill>
                <a:latin typeface="Courier"/>
              </a:rPr>
              <a:t>#Mutating for new column stored in Proportion_female</a:t>
            </a:r>
            <a:br/>
            <a:r>
              <a:rPr>
                <a:latin typeface="Courier"/>
              </a:rPr>
              <a:t>raw_data </a:t>
            </a:r>
            <a:r>
              <a:rPr>
                <a:solidFill>
                  <a:srgbClr val="007020"/>
                </a:solidFill>
                <a:latin typeface="Courier"/>
              </a:rPr>
              <a:t>&lt;-</a:t>
            </a:r>
            <a:r>
              <a:rPr>
                <a:latin typeface="Courier"/>
              </a:rPr>
              <a:t> raw_data </a:t>
            </a:r>
            <a:r>
              <a:rPr>
                <a:solidFill>
                  <a:srgbClr val="4070A0"/>
                </a:solidFill>
                <a:latin typeface="Courier"/>
              </a:rPr>
              <a:t>|&gt;</a:t>
            </a:r>
            <a:r>
              <a:rPr>
                <a:latin typeface="Courier"/>
              </a:rPr>
              <a:t> </a:t>
            </a:r>
            <a:r>
              <a:rPr>
                <a:solidFill>
                  <a:srgbClr val="06287E"/>
                </a:solidFill>
                <a:latin typeface="Courier"/>
              </a:rPr>
              <a:t>mutate</a:t>
            </a:r>
            <a:r>
              <a:rPr>
                <a:latin typeface="Courier"/>
              </a:rPr>
              <a:t> (</a:t>
            </a:r>
            <a:r>
              <a:rPr>
                <a:solidFill>
                  <a:srgbClr val="7D9029"/>
                </a:solidFill>
                <a:latin typeface="Courier"/>
              </a:rPr>
              <a:t>Proportion_female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Proportion_male))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Analysis</a:t>
            </a:r>
          </a:p>
        </p:txBody>
      </p:sp>
      <p:pic>
        <p:nvPicPr>
          <p:cNvPr descr="Slides_files/figure-pptx/unnamed-chunk-6-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Film Count by Year</a:t>
            </a:r>
          </a:p>
        </p:txBody>
      </p:sp>
      <p:pic>
        <p:nvPicPr>
          <p:cNvPr descr="Slides_files/figure-pptx/unnamed-chunk-7-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Budget by Year</a:t>
            </a:r>
          </a:p>
        </p:txBody>
      </p:sp>
      <p:pic>
        <p:nvPicPr>
          <p:cNvPr descr="Slides_files/figure-pptx/unnamed-chunk-9-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Grossing v. Year</a:t>
            </a:r>
          </a:p>
        </p:txBody>
      </p:sp>
      <p:pic>
        <p:nvPicPr>
          <p:cNvPr descr="Slides_files/figure-pptx/unnamed-chunk-11-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2-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Schoolbook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dc:title>
  <dc:creator>Rose Campos, Jessenia Contreras</dc:creator>
  <cp:keywords/>
  <dcterms:created xsi:type="dcterms:W3CDTF">2024-04-25T16:22:45Z</dcterms:created>
  <dcterms:modified xsi:type="dcterms:W3CDTF">2024-04-25T16:22:45Z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vt:lpwstr>
  </property>
  <property fmtid="{D5CDD505-2E9C-101B-9397-08002B2CF9AE}" pid="3" name="output">
    <vt:lpwstr/>
  </property>
</Properties>
</file>