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7"/>
    <p:restoredTop sz="94660"/>
  </p:normalViewPr>
  <p:slideViewPr>
    <p:cSldViewPr snapToGrid="0">
      <p:cViewPr>
        <p:scale>
          <a:sx d="100" n="75"/>
          <a:sy d="100" n="75"/>
        </p:scale>
        <p:origin x="216" y="53"/>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publicdomainpictures.net/view-image.php?image=51224&amp;picture=blue-pixels-wave"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3" name="Picture 12" descr="A blue and white background&#10;&#10;Description automatically generated">
            <a:extLst>
              <a:ext uri="{FF2B5EF4-FFF2-40B4-BE49-F238E27FC236}">
                <a16:creationId xmlns:a16="http://schemas.microsoft.com/office/drawing/2014/main" id="{31506282-9748-0AF1-9EA1-31A2DF84B36A}"/>
              </a:ext>
            </a:extLst>
          </p:cNvPr>
          <p:cNvPicPr>
            <a:picLocks noChangeAspect="1"/>
          </p:cNvPicPr>
          <p:nvPr userDrawn="1"/>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6778" y="-19736"/>
            <a:ext cx="13740714" cy="10305536"/>
          </a:xfrm>
          <a:prstGeom prst="rect">
            <a:avLst/>
          </a:prstGeom>
        </p:spPr>
      </p:pic>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558A5BC-1E42-A6CC-5E5E-D6CBCB106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AC885C-1DFA-597E-0698-509E28E0F85C}"/>
              </a:ext>
            </a:extLst>
          </p:cNvPr>
          <p:cNvSpPr>
            <a:spLocks noGrp="1"/>
          </p:cNvSpPr>
          <p:nvPr>
            <p:ph type="dt" sz="half" idx="10"/>
          </p:nvPr>
        </p:nvSpPr>
        <p:spPr>
          <a:xfrm>
            <a:off x="0" y="6562295"/>
            <a:ext cx="2743200" cy="365125"/>
          </a:xfrm>
        </p:spPr>
        <p:txBody>
          <a:bodyPr/>
          <a:lstStyle>
            <a:lvl1pPr>
              <a:defRPr>
                <a:solidFill>
                  <a:schemeClr val="tx1"/>
                </a:solidFill>
              </a:defRPr>
            </a:lvl1pPr>
          </a:lstStyle>
          <a:p>
            <a:fld id="{EAAB551D-C240-4173-9070-E4669C11B4CC}" type="datetimeFigureOut">
              <a:rPr lang="en-US" smtClean="0"/>
              <a:pPr/>
              <a:t>4/25/2024</a:t>
            </a:fld>
            <a:endParaRPr lang="en-US" dirty="0"/>
          </a:p>
        </p:txBody>
      </p:sp>
    </p:spTree>
    <p:extLst>
      <p:ext uri="{BB962C8B-B14F-4D97-AF65-F5344CB8AC3E}">
        <p14:creationId xmlns:p14="http://schemas.microsoft.com/office/powerpoint/2010/main" val="2724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 blue and white background&#10;&#10;Description automatically generated">
            <a:extLst>
              <a:ext uri="{FF2B5EF4-FFF2-40B4-BE49-F238E27FC236}">
                <a16:creationId xmlns:a16="http://schemas.microsoft.com/office/drawing/2014/main" id="{9CB93DEA-4C3E-01CA-7C70-AD7B9191BE99}"/>
              </a:ext>
            </a:extLst>
          </p:cNvPr>
          <p:cNvPicPr>
            <a:picLocks noChangeAspect="1"/>
          </p:cNvPicPr>
          <p:nvPr userDrawn="1"/>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6649" y="13215"/>
            <a:ext cx="13740714" cy="10305536"/>
          </a:xfrm>
          <a:prstGeom prst="rect">
            <a:avLst/>
          </a:prstGeom>
        </p:spPr>
      </p:pic>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93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A blue and white background&#10;&#10;Description automatically generated">
            <a:extLst>
              <a:ext uri="{FF2B5EF4-FFF2-40B4-BE49-F238E27FC236}">
                <a16:creationId xmlns:a16="http://schemas.microsoft.com/office/drawing/2014/main" id="{3DDED455-92DA-5D5F-D348-C216F80A4D71}"/>
              </a:ext>
            </a:extLst>
          </p:cNvPr>
          <p:cNvPicPr>
            <a:picLocks noChangeAspect="1"/>
          </p:cNvPicPr>
          <p:nvPr userDrawn="1"/>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6649" y="13215"/>
            <a:ext cx="13740714" cy="10305536"/>
          </a:xfrm>
          <a:prstGeom prst="rect">
            <a:avLst/>
          </a:prstGeom>
        </p:spPr>
      </p:pic>
      <p:sp>
        <p:nvSpPr>
          <p:cNvPr id="2" name="Title 1">
            <a:extLst>
              <a:ext uri="{FF2B5EF4-FFF2-40B4-BE49-F238E27FC236}">
                <a16:creationId xmlns:a16="http://schemas.microsoft.com/office/drawing/2014/main" id="{054181AB-C9D2-E6D9-86AD-D8CC39B3FEF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90AF0-2B4E-6B58-8C93-C84BEFC4BC86}"/>
              </a:ext>
            </a:extLst>
          </p:cNvPr>
          <p:cNvSpPr>
            <a:spLocks noGrp="1"/>
          </p:cNvSpPr>
          <p:nvPr>
            <p:ph idx="1"/>
          </p:nvPr>
        </p:nvSpPr>
        <p:spPr>
          <a:xfrm>
            <a:off x="5183188" y="987425"/>
            <a:ext cx="6172200" cy="4873625"/>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4" name="Text Placeholder 3">
            <a:extLst>
              <a:ext uri="{FF2B5EF4-FFF2-40B4-BE49-F238E27FC236}">
                <a16:creationId xmlns:a16="http://schemas.microsoft.com/office/drawing/2014/main" id="{45A73796-F46A-DF49-5C20-882964226AE5}"/>
              </a:ext>
            </a:extLst>
          </p:cNvPr>
          <p:cNvSpPr>
            <a:spLocks noGrp="1"/>
          </p:cNvSpPr>
          <p:nvPr>
            <p:ph type="body" sz="half" idx="2"/>
          </p:nvPr>
        </p:nvSpPr>
        <p:spPr>
          <a:xfrm>
            <a:off x="839789" y="2057400"/>
            <a:ext cx="31988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7629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https://www.publicdomainpictures.net/view-image.php?image=51224&amp;picture=blue-pixels-wave" TargetMode="External" Type="http://schemas.openxmlformats.org/officeDocument/2006/relationships/hyperlink" /><Relationship Id="rId3" Target="../slideLayouts/slideLayout3.xml" Type="http://schemas.openxmlformats.org/officeDocument/2006/relationships/slideLayout" /><Relationship Id="rId7" Target="../media/image1.jpg" Type="http://schemas.openxmlformats.org/officeDocument/2006/relationships/imag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theme/theme1.xml" Type="http://schemas.openxmlformats.org/officeDocument/2006/relationships/theme"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pic>
        <p:nvPicPr>
          <p:cNvPr descr="A blue and white background  Description automatically generated" id="7" name="Picture 6">
            <a:extLst>
              <a:ext uri="{FF2B5EF4-FFF2-40B4-BE49-F238E27FC236}">
                <a16:creationId xmlns:a16="http://schemas.microsoft.com/office/drawing/2014/main" id="{5F3B6B81-6805-3B38-4F75-DE46A035B4E7}"/>
              </a:ext>
            </a:extLst>
          </p:cNvPr>
          <p:cNvPicPr>
            <a:picLocks noChangeAspect="1"/>
          </p:cNvPicPr>
          <p:nvPr userDrawn="1"/>
        </p:nvPicPr>
        <p:blipFill>
          <a:blip r:embed="rId7">
            <a:alphaModFix amt="85000"/>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76649" y="13215"/>
            <a:ext cx="13740714" cy="10305536"/>
          </a:xfrm>
          <a:prstGeom prst="rect">
            <a:avLst/>
          </a:prstGeom>
        </p:spPr>
      </p:pic>
      <p:sp>
        <p:nvSpPr>
          <p:cNvPr id="2" name="Title Placeholder 1">
            <a:extLst>
              <a:ext uri="{FF2B5EF4-FFF2-40B4-BE49-F238E27FC236}">
                <a16:creationId xmlns:a16="http://schemas.microsoft.com/office/drawing/2014/main" id="{1A24EF3A-ABA4-6020-3930-927D14B473D6}"/>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C9F74A37-C606-BDF9-BA0A-EE9182B202F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3320D-CBC1-CC99-B99F-79E090FCA54E}"/>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AAB551D-C240-4173-9070-E4669C11B4CC}" type="datetimeFigureOut">
              <a:rPr lang="en-US" smtClean="0"/>
              <a:t>4/25/2024</a:t>
            </a:fld>
            <a:endParaRPr lang="en-US"/>
          </a:p>
        </p:txBody>
      </p:sp>
      <p:sp>
        <p:nvSpPr>
          <p:cNvPr id="5" name="Footer Placeholder 4">
            <a:extLst>
              <a:ext uri="{FF2B5EF4-FFF2-40B4-BE49-F238E27FC236}">
                <a16:creationId xmlns:a16="http://schemas.microsoft.com/office/drawing/2014/main" id="{D903B7BF-9A9E-6D86-8739-4D3AAD8C19A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578A5A-2A7D-3729-8E63-7720E222A61B}"/>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DB9790A6-DF32-4548-A1C0-39AC018C78C6}" type="slidenum">
              <a:rPr lang="en-US" smtClean="0"/>
              <a:t>‹#›</a:t>
            </a:fld>
            <a:endParaRPr lang="en-US"/>
          </a:p>
        </p:txBody>
      </p:sp>
    </p:spTree>
    <p:extLst>
      <p:ext uri="{BB962C8B-B14F-4D97-AF65-F5344CB8AC3E}">
        <p14:creationId xmlns:p14="http://schemas.microsoft.com/office/powerpoint/2010/main" val="175952713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2" r:id="rId3"/>
    <p:sldLayoutId id="2147483656" r:id="rId4"/>
    <p:sldLayoutId id="2147483654" r:id="rId5"/>
    <p:sldLayoutId id="2147483657" r:id="rId9"/>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world/robertjoellewis/enjoyment-versus-appreciation-ratings-of-50-popular-film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lstStyle/>
          <a:p>
            <a:pPr lvl="0" indent="0" marL="0">
              <a:buNone/>
            </a:pPr>
            <a:r>
              <a:rPr/>
              <a:t>Films</a:t>
            </a:r>
          </a:p>
        </p:txBody>
      </p:sp>
      <p:sp>
        <p:nvSpPr>
          <p:cNvPr id="3" name="Subtitle 2">
            <a:extLst>
              <a:ext uri="{FF2B5EF4-FFF2-40B4-BE49-F238E27FC236}">
                <a16:creationId xmlns:a16="http://schemas.microsoft.com/office/drawing/2014/main" id="{0558A5BC-1E42-A6CC-5E5E-D6CBCB1062BE}"/>
              </a:ext>
            </a:extLst>
          </p:cNvPr>
          <p:cNvSpPr>
            <a:spLocks noGrp="1"/>
          </p:cNvSpPr>
          <p:nvPr>
            <p:ph idx="1" type="subTitle"/>
          </p:nvPr>
        </p:nvSpPr>
        <p:spPr>
          <a:xfrm>
            <a:off x="1524000" y="3602038"/>
            <a:ext cx="9144000" cy="1655762"/>
          </a:xfrm>
        </p:spPr>
        <p:txBody>
          <a:bodyPr/>
          <a:lstStyle/>
          <a:p>
            <a:pPr lvl="0" indent="0" marL="0">
              <a:buNone/>
            </a:pPr>
            <a:br/>
            <a:br/>
            <a:r>
              <a:rPr/>
              <a:t>Rose Campos Jessenia Contreras</a:t>
            </a:r>
          </a:p>
        </p:txBody>
      </p:sp>
      <p:sp>
        <p:nvSpPr>
          <p:cNvPr id="4" name="Date Placeholder 3">
            <a:extLst>
              <a:ext uri="{FF2B5EF4-FFF2-40B4-BE49-F238E27FC236}">
                <a16:creationId xmlns:a16="http://schemas.microsoft.com/office/drawing/2014/main" id="{0EAC885C-1DFA-597E-0698-509E28E0F85C}"/>
              </a:ext>
            </a:extLst>
          </p:cNvPr>
          <p:cNvSpPr>
            <a:spLocks noGrp="1"/>
          </p:cNvSpPr>
          <p:nvPr>
            <p:ph idx="10" sz="half" type="dt"/>
          </p:nvPr>
        </p:nvSpPr>
        <p:spPr>
          <a:xfrm>
            <a:off x="0" y="6562295"/>
            <a:ext cx="2743200" cy="365125"/>
          </a:xfrm>
        </p:spPr>
        <p:txBody>
          <a:bodyPr/>
          <a:lstStyle/>
          <a:p>
            <a:pPr lvl="0" indent="0" marL="0">
              <a:buNone/>
            </a:pPr>
            <a:r>
              <a:rPr/>
              <a:t>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a:t>
            </a:r>
          </a:p>
        </p:txBody>
      </p:sp>
      <p:pic>
        <p:nvPicPr>
          <p:cNvPr descr="Slides_files/figure-pptx/unnamed-chunk-11-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 (Side-By-Side)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Genres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Genres:Inflated Grossing v. Inflated Budget</a:t>
            </a:r>
          </a:p>
        </p:txBody>
      </p:sp>
      <p:pic>
        <p:nvPicPr>
          <p:cNvPr descr="Slides_files/figure-pptx/unnamed-chunk-17-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Female v. Male for Genre Mean Inflated Grossing</a:t>
            </a:r>
          </a:p>
        </p:txBody>
      </p:sp>
      <p:pic>
        <p:nvPicPr>
          <p:cNvPr descr="Slides_files/figure-pptx/unnamed-chunk-18-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Let see what movie is actually the best.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Questions</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a:r>
              <a:rPr/>
              <a:t>Which movies were top rated in appreciation / enjoyment?</a:t>
            </a:r>
          </a:p>
          <a:p>
            <a:pPr lvl="0"/>
            <a:r>
              <a:rPr/>
              <a:t>Which genre have the highest appreciation rating?</a:t>
            </a:r>
          </a:p>
          <a:p>
            <a:pPr lvl="0"/>
            <a:r>
              <a:rPr/>
              <a:t>Which genre have the highest enjoyment rating? which genre cost more to produce? dome which genre has the highest income? Which sex contributes more to that income. Mutate each film to multiply ratio by income. Then Summarize by genre = true. Repeat for male so you can see both contributions. **We still have the classical-ness and popularity to mess around with.</a:t>
            </a:r>
          </a:p>
          <a:p>
            <a:pPr lvl="0"/>
            <a:r>
              <a:rPr/>
              <a:t>Gender and how it affects budget. (Which gender contributes more to the gross of each genre- after budge/gross | pink blue) apreciation per genre enjoyment and genre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Introduction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This data was collected by attendees of the University of Texas at Austin in 2017 for a Journal of Media Psychology publication. The goal of the original source was to determine how enjoyment and appreciation could impact viewers aggregate appraisals. The data used is available for download and review at </a:t>
            </a:r>
            <a:r>
              <a:rPr>
                <a:hlinkClick r:id="rId2"/>
              </a:rPr>
              <a:t>Data.World</a:t>
            </a:r>
            <a:r>
              <a:rPr/>
              <a:t>.</a:t>
            </a:r>
          </a:p>
          <a:p>
            <a:pPr lvl="0"/>
            <a:r>
              <a:rPr/>
              <a:t>Sample pool: 282</a:t>
            </a:r>
          </a:p>
          <a:p>
            <a:pPr lvl="1"/>
            <a:r>
              <a:rPr/>
              <a:t>Only 69 males</a:t>
            </a:r>
          </a:p>
          <a:p>
            <a:pPr lvl="0"/>
            <a:r>
              <a:rPr/>
              <a:t>Age Distribution: 19 to 37</a:t>
            </a:r>
          </a:p>
          <a:p>
            <a:pPr lvl="1"/>
            <a:r>
              <a:rPr/>
              <a:t>Median Age: 22.25</a:t>
            </a:r>
          </a:p>
          <a:p>
            <a:pPr lvl="0"/>
            <a:r>
              <a:rPr/>
              <a:t>Ethinicity Distribution:</a:t>
            </a:r>
          </a:p>
          <a:p>
            <a:pPr lvl="1"/>
            <a:r>
              <a:rPr/>
              <a:t>39% was Caucasian</a:t>
            </a:r>
          </a:p>
          <a:p>
            <a:pPr lvl="1"/>
            <a:r>
              <a:rPr/>
              <a:t>31.5% was Asian</a:t>
            </a:r>
          </a:p>
          <a:p>
            <a:pPr lvl="1"/>
            <a:r>
              <a:rPr/>
              <a:t>~13.5% was Hispanic</a:t>
            </a:r>
          </a:p>
          <a:p>
            <a:pPr lvl="1"/>
            <a:r>
              <a:rPr/>
              <a:t>~2% was African American</a:t>
            </a:r>
          </a:p>
          <a:p>
            <a:pPr lvl="1"/>
            <a:r>
              <a:rPr/>
              <a:t>~12% Unknown</a:t>
            </a:r>
          </a:p>
          <a:p>
            <a:pPr lvl="1"/>
            <a:r>
              <a:rPr/>
              <a:t>Remaining % Pacific Islanders and other ethnicities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Preparation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Below, we load in the packages we’ll be using to analyse our data.</a:t>
            </a:r>
          </a:p>
          <a:p>
            <a:pPr lvl="0" indent="0">
              <a:buNone/>
            </a:pPr>
            <a:r>
              <a:rPr i="1">
                <a:solidFill>
                  <a:srgbClr val="60A0B0"/>
                </a:solidFill>
                <a:latin typeface="Courier"/>
              </a:rPr>
              <a:t>#Packages loading to use</a:t>
            </a:r>
            <a:br/>
            <a:r>
              <a:rPr>
                <a:solidFill>
                  <a:srgbClr val="06287E"/>
                </a:solidFill>
                <a:latin typeface="Courier"/>
              </a:rPr>
              <a:t>library</a:t>
            </a:r>
            <a:r>
              <a:rPr>
                <a:latin typeface="Courier"/>
              </a:rPr>
              <a:t>(tidyverse) </a:t>
            </a:r>
            <a:r>
              <a:rPr i="1">
                <a:solidFill>
                  <a:srgbClr val="BA2121"/>
                </a:solidFill>
                <a:latin typeface="Courier"/>
              </a:rPr>
              <a:t>##Loaded for dplyr and to 'clean' data</a:t>
            </a:r>
          </a:p>
          <a:p>
            <a:pPr lvl="0" indent="0">
              <a:buNone/>
            </a:pPr>
            <a:r>
              <a:rPr>
                <a:latin typeface="Courier"/>
              </a:rPr>
              <a:t>## ── Attaching core tidyverse packages ──────────────────────── tidyverse 2.0.0 ──
## ✔ dplyr     1.1.4     ✔ readr     2.1.5
## ✔ forcats   1.0.0     ✔ stringr   1.5.1
## ✔ ggplot2   3.5.0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(ggplot2) </a:t>
            </a:r>
            <a:r>
              <a:rPr i="1">
                <a:solidFill>
                  <a:srgbClr val="BA2121"/>
                </a:solidFill>
                <a:latin typeface="Courier"/>
              </a:rPr>
              <a:t>##Loaded for plotting</a:t>
            </a:r>
            <a:br/>
            <a:r>
              <a:rPr>
                <a:solidFill>
                  <a:srgbClr val="06287E"/>
                </a:solidFill>
                <a:latin typeface="Courier"/>
              </a:rPr>
              <a:t>library</a:t>
            </a:r>
            <a:r>
              <a:rPr>
                <a:latin typeface="Courier"/>
              </a:rPr>
              <a:t>(dplyr) </a:t>
            </a:r>
            <a:r>
              <a:rPr i="1">
                <a:solidFill>
                  <a:srgbClr val="BA2121"/>
                </a:solidFill>
                <a:latin typeface="Courier"/>
              </a:rPr>
              <a:t>##Loaded for computer issues</a:t>
            </a:r>
            <a:br/>
            <a:r>
              <a:rPr>
                <a:solidFill>
                  <a:srgbClr val="06287E"/>
                </a:solidFill>
                <a:latin typeface="Courier"/>
              </a:rPr>
              <a:t>library</a:t>
            </a:r>
            <a:r>
              <a:rPr>
                <a:latin typeface="Courier"/>
              </a:rPr>
              <a:t>(gridExtra) </a:t>
            </a:r>
            <a:r>
              <a:rPr i="1">
                <a:solidFill>
                  <a:srgbClr val="60A0B0"/>
                </a:solidFill>
                <a:latin typeface="Courier"/>
              </a:rPr>
              <a:t>#Loaded to arrange plots</a:t>
            </a:r>
          </a:p>
          <a:p>
            <a:pPr lvl="0" indent="0">
              <a:buNone/>
            </a:pPr>
            <a:r>
              <a:rPr>
                <a:latin typeface="Courier"/>
              </a:rPr>
              <a:t>## 
## Attaching package: 'gridExtra'
## 
## The following object is masked from 'package:dplyr':
## 
##     combine</a:t>
            </a:r>
          </a:p>
          <a:p>
            <a:pPr lvl="0" indent="0">
              <a:buNone/>
            </a:pPr>
            <a:r>
              <a:rPr>
                <a:solidFill>
                  <a:srgbClr val="06287E"/>
                </a:solidFill>
                <a:latin typeface="Courier"/>
              </a:rPr>
              <a:t>library</a:t>
            </a:r>
            <a:r>
              <a:rPr>
                <a:latin typeface="Courier"/>
              </a:rPr>
              <a:t>(yaml)</a:t>
            </a:r>
            <a:br/>
            <a:br/>
            <a:r>
              <a:rPr i="1">
                <a:solidFill>
                  <a:srgbClr val="BA2121"/>
                </a:solidFill>
                <a:latin typeface="Courier"/>
              </a:rPr>
              <a:t>##Read in data and save it to variable raw_data</a:t>
            </a:r>
            <a:br/>
            <a:r>
              <a:rPr>
                <a:latin typeface="Courier"/>
              </a:rPr>
              <a:t>raw_data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"popular_film_data.csv"</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Cleaning and Mutating Data</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Some of the data contained in the the variables </a:t>
            </a:r>
            <a:r>
              <a:rPr i="1"/>
              <a:t>InflatedBudget</a:t>
            </a:r>
            <a:r>
              <a:rPr/>
              <a:t>, </a:t>
            </a:r>
            <a:r>
              <a:rPr i="1"/>
              <a:t>InflatedGross</a:t>
            </a:r>
            <a:r>
              <a:rPr/>
              <a:t>, and </a:t>
            </a:r>
            <a:r>
              <a:rPr i="1"/>
              <a:t>TotalGross</a:t>
            </a:r>
            <a:r>
              <a:rPr/>
              <a:t> have symbols such as “$” and and “,”. These symbols cause the the information in them to be read as characters rather then as integers. We use gsub to remove these symbols. Additionally, we mutated a variable called </a:t>
            </a:r>
            <a:r>
              <a:rPr i="1"/>
              <a:t>Proportion_female</a:t>
            </a:r>
            <a:r>
              <a:rPr/>
              <a:t> so we could store the female ratio of the sample group for that film.</a:t>
            </a:r>
          </a:p>
          <a:p>
            <a:pPr lvl="0" indent="0">
              <a:buNone/>
            </a:pPr>
            <a:r>
              <a:rPr i="1">
                <a:solidFill>
                  <a:srgbClr val="60A0B0"/>
                </a:solidFill>
                <a:latin typeface="Courier"/>
              </a:rPr>
              <a:t>#To remove "$" and "," from InflatedBudget</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 </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a:t>
            </a:r>
            <a:br/>
            <a:br/>
            <a:r>
              <a:rPr i="1">
                <a:solidFill>
                  <a:srgbClr val="60A0B0"/>
                </a:solidFill>
                <a:latin typeface="Courier"/>
              </a:rPr>
              <a:t>#To remove "$" and "," from InflatedGross</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 </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a:t>
            </a:r>
            <a:br/>
            <a:br/>
            <a:r>
              <a:rPr i="1">
                <a:solidFill>
                  <a:srgbClr val="60A0B0"/>
                </a:solidFill>
                <a:latin typeface="Courier"/>
              </a:rPr>
              <a:t>#To remove "$" and "," from TotalGross</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 </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a:t>
            </a:r>
            <a:br/>
            <a:br/>
            <a:r>
              <a:rPr i="1">
                <a:solidFill>
                  <a:srgbClr val="60A0B0"/>
                </a:solidFill>
                <a:latin typeface="Courier"/>
              </a:rPr>
              <a:t>#Mutating for new column stored in Proportion_female</a:t>
            </a:r>
            <a:br/>
            <a:r>
              <a:rPr>
                <a:latin typeface="Courier"/>
              </a:rPr>
              <a:t>raw_data </a:t>
            </a:r>
            <a:r>
              <a:rPr>
                <a:solidFill>
                  <a:srgbClr val="007020"/>
                </a:solidFill>
                <a:latin typeface="Courier"/>
              </a:rPr>
              <a:t>&lt;-</a:t>
            </a:r>
            <a:r>
              <a:rPr>
                <a:latin typeface="Courier"/>
              </a:rPr>
              <a:t> raw_data </a:t>
            </a:r>
            <a:r>
              <a:rPr>
                <a:solidFill>
                  <a:srgbClr val="4070A0"/>
                </a:solidFill>
                <a:latin typeface="Courier"/>
              </a:rPr>
              <a:t>|&gt;</a:t>
            </a:r>
            <a:r>
              <a:rPr>
                <a:latin typeface="Courier"/>
              </a:rPr>
              <a:t> </a:t>
            </a:r>
            <a:r>
              <a:rPr>
                <a:solidFill>
                  <a:srgbClr val="06287E"/>
                </a:solidFill>
                <a:latin typeface="Courier"/>
              </a:rPr>
              <a:t>mutate</a:t>
            </a:r>
            <a:r>
              <a:rPr>
                <a:latin typeface="Courier"/>
              </a:rPr>
              <a:t> (</a:t>
            </a:r>
            <a:r>
              <a:rPr>
                <a:solidFill>
                  <a:srgbClr val="7D9029"/>
                </a:solidFill>
                <a:latin typeface="Courier"/>
              </a:rPr>
              <a:t>Proportion_female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Proportion_male))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Glimpse(raw_data)</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a:buNone/>
            </a:pPr>
            <a:r>
              <a:rPr i="1">
                <a:solidFill>
                  <a:srgbClr val="60A0B0"/>
                </a:solidFill>
                <a:latin typeface="Courier"/>
              </a:rPr>
              <a:t>#To view our data with the new variable.</a:t>
            </a:r>
            <a:br/>
            <a:r>
              <a:rPr>
                <a:solidFill>
                  <a:srgbClr val="06287E"/>
                </a:solidFill>
                <a:latin typeface="Courier"/>
              </a:rPr>
              <a:t>glimpse</a:t>
            </a:r>
            <a:r>
              <a:rPr>
                <a:latin typeface="Courier"/>
              </a:rPr>
              <a:t>(raw_data)</a:t>
            </a:r>
          </a:p>
          <a:p>
            <a:pPr lvl="0" indent="0">
              <a:buNone/>
            </a:pPr>
            <a:r>
              <a:rPr>
                <a:latin typeface="Courier"/>
              </a:rPr>
              <a:t>## Rows: 50
## Columns: 66
## $ BoxOfficeMojo        &lt;int&gt; 0, 0, 0, 0, 0, 1, 0, 0, 0, 0, 0, 0, 0, 0, 0, 0, 0…
## $ IMDB                 &lt;int&gt; 1, 1, 1, 1, 1, 1, 1, 1, 1, 1, 1, 1, 1, 1, 1, 1, 1…
## $ OriginalOrder        &lt;int&gt; 1, 2, 3, 4, 5, 6, 7, 8, 9, 10, 11, 12, 13, 14, 15…
## $ FilmName             &lt;chr&gt; "Shawshank_Classic", "Godfather_Classic", "Godfat…
## $ Classic              &lt;dbl&gt; 0.87, 0.91, 0.74, 0.83, 0.49, 0.62, 0.70, 0.84, 0…
## $ ImDb_A               &lt;int&gt; 1, 1, 1, 1, 1, 1, 1, 1, 1, 1, 1, 1, 1, 1, 1, 1, 1…
## $ Boxofficemojo_A      &lt;int&gt; 0, 0, 0, 0, 0, 1, 0, 0, 1, 0, 0, 0, 0, 0, 0, 0, 0…
## $ Year                 &lt;int&gt; 1994, 1972, 1974, 1994, 1966, 2008, 1957, 1993, 2…
## $ InflatedBudget       &lt;dbl&gt; 38705260, 32966408, 60592133, 1238568, 8501703, 1…
## $ TotalGross           &lt;dbl&gt; 28341469, 245066411, 47542841, 213928762, 2510000…
## $ InflatedGross        &lt;dbl&gt; 43878557, 1346493234, 221594012, 331206735, 17782…
## $ V15                  &lt;chr&gt; "Shawshank", "Godfather", "Godfather p 2", "Pulp …
## $ Check_enj_label      &lt;chr&gt; "Shawshank_enj", "Godfather_enj", "Godfather p 2_…
## $ Proportion_male      &lt;dbl&gt; 0.38, 0.38, 0.42, 0.40, 0.44, 0.31, 0.33, 0.32, 0…
## $ Appr_alphas          &lt;dbl&gt; 0.904, 0.938, 0.914, 0.835, 0.848, 0.923, 0.944, …
## $ Enj_alphas           &lt;dbl&gt; 0.878, 0.906, 0.897, 0.918, 0.954, 0.838, 0.869, …
## $ Enjoyment            &lt;dbl&gt; 5.508251, 5.428571, 5.254545, 5.763052, 4.911111,…
## $ Enjoyment_SD         &lt;dbl&gt; 1.341305, 1.325478, 1.242200, 1.118373, 1.089600,…
## $ ViewerCount_enj      &lt;int&gt; 101, 77, 55, 83, 30, 188, 53, 78, 113, 112, 84, 1…
## $ Check_appr_label     &lt;chr&gt; "Shawshank_appr", "Godfather_appr", "Godfather p …
## $ Appreciation         &lt;dbl&gt; 6.217822, 5.447368, 5.351852, 4.947791, 4.440860,…
## $ Appr_SD              &lt;dbl&gt; 1.0692008, 1.3505035, 1.3681257, 1.3748436, 1.062…
## $ ViewerCount_appr     &lt;int&gt; 101, 76, 54, 83, 31, 188, 52, 78, 112, 112, 84, 1…
## $ Crime                &lt;int&gt; 1, 1, 1, 1, 0, 1, 1, 0, 0, 0, 0, 0, 0, 1, 0, 0, 0…
## $ Drama                &lt;int&gt; 1, 1, 1, 1, 0, 1, 1, 1, 0, 1, 0, 0, 1, 1, 1, 0, 0…
## $ Western              &lt;int&gt; 0, 0, 0, 0, 1, 0, 0, 0, 0, 0, 0, 0, 0, 0, 0, 0, 0…
## $ Action               &lt;int&gt; 0, 0, 0, 0, 0, 1, 0, 0, 0, 0, 1, 0, 0, 0, 0, 1, 1…
## $ Biography            &lt;int&gt; 0, 0, 0, 0, 0, 0, 0, 1, 0, 0, 0, 0, 0, 1, 0, 0, 0…
## $ History              &lt;int&gt; 0, 0, 0, 0, 0, 0, 0, 1, 0, 0, 0, 0, 0, 0, 0, 0, 0…
## $ Adventure            &lt;int&gt; 0, 0, 0, 0, 0, 0, 0, 0, 1, 0, 1, 1, 0, 0, 0, 0, 1…
## $ Fantasy              &lt;int&gt; 0, 0, 0, 0, 0, 0, 0, 0, 1, 0, 1, 1, 0, 0, 0, 0, 1…
## $ Mystery              &lt;int&gt; 0, 0, 0, 0, 0, 0, 0, 0, 0, 0, 0, 0, 0, 0, 0, 1, 0…
## $ SciFi                &lt;int&gt; 0, 0, 0, 0, 0, 0, 0, 0, 0, 0, 0, 0, 0, 0, 0, 1, 0…
## $ Romance              &lt;int&gt; 0, 0, 0, 0, 0, 0, 0, 0, 0, 0, 0, 0, 0, 0, 0, 0, 0…
## $ Thriller             &lt;int&gt; 0, 0, 0, 0, 0, 0, 0, 0, 0, 0, 0, 0, 0, 0, 0, 0, 0…
## $ War                  &lt;int&gt; 0, 0, 0, 0, 0, 0, 0, 0, 0, 0, 0, 0, 0, 0, 0, 0, 0…
## $ Family               &lt;int&gt; 0, 0, 0, 0, 0, 0, 0, 0, 0, 0, 0, 0, 0, 0, 0, 0, 0…
## $ Animation            &lt;int&gt; 0, 0, 0, 0, 0, 0, 0, 0, 0, 0, 0, 0, 0, 0, 0, 0, 0…
## $ Comedy               &lt;int&gt; 0, 0, 0, 0, 0, 0, 0, 0, 0, 0, 0, 0, 0, 0, 0, 0, 0…
## $ MovieImdbID          &lt;int&gt; 111161, 442781, 71562, 110912, 60196, 468569, 500…
## $ UserRank             &lt;chr&gt; "bronze member", "administrator", "gold member", …
## $ SubDownloadsCnt      &lt;int&gt; 1124, 99, 5510, 456, 140, 5524, 12689, 734, 535, …
## $ TotalWords           &lt;int&gt; 4645, 12610, 2002, 16555, 4609, 12833, 12738, 396…
## $ HarmVirtue           &lt;int&gt; 7, 40, 3, 11, 10, 36, 9, 5, 23, 18, 0, 32, 5, 26,…
## $ HarmVirtueratio      &lt;dbl&gt; 0.001507, 0.003172, 0.001499, 0.000664, 0.002170,…
## $ HarmVice             &lt;int&gt; 8, 57, 10, 54, 16, 48, 69, 6, 55, 79, 12, 28, 15,…
## $ HarmViceratio        &lt;dbl&gt; 0.001722, 0.004520, 0.004995, 0.003262, 0.003471,…
## $ FairnessVirtue       &lt;int&gt; 4, 0, 1, 4, 6, 12, 17, 0, 2, 6, 0, 5, 2, 2, 1, 1,…
## $ FairnessVirtueratio  &lt;dbl&gt; 0.000861, 0.000000, 0.000500, 0.000242, 0.001302,…
## $ FairnessVice         &lt;int&gt; 0, 0, 0, 0, 0, 0, 3, 0, 0, 0, 0, 1, 0, 2, 1, 1, 0…
## $ FairnessViceratio    &lt;dbl&gt; 0.00000, 0.00000, 0.00000, 0.00000, 0.00000, 0.00…
## $ IngroupVirtue        &lt;int&gt; 7, 16, 10, 8, 2, 22, 2, 4, 4, 21, 4, 10, 5, 28, 2…
## $ IngroupVirtueratio   &lt;dbl&gt; 0.001507, 0.001269, 0.004995, 0.000483, 0.000434,…
## $ IngroupVice          &lt;int&gt; 1, 2, 0, 1, 4, 4, 0, 1, 16, 6, 1, 20, 1, 0, 6, 5,…
## $ IngroupViceratio     &lt;dbl&gt; 0.000215, 0.000159, 0.000000, 0.000060, 0.000868,…
## $ AuthorityVirtue      &lt;int&gt; 7, 136, 18, 31, 20, 31, 46, 12, 24, 22, 3, 20, 9,…
## $ AuthorityVirtueratio &lt;dbl&gt; 0.001507, 0.010785, 0.008991, 0.001873, 0.004339,…
## $ AuthorityVice        &lt;int&gt; 0, 3, 1, 3, 4, 3, 0, 1, 5, 0, 8, 5, 2, 3, 0, 1, 2…
## $ AuthorityViceratio   &lt;dbl&gt; 0.000000, 0.000238, 0.000500, 0.000181, 0.000868,…
## $ PurityVirtue         &lt;int&gt; 8, 10, 2, 8, 3, 7, 5, 0, 0, 9, 0, 2, 2, 6, 2, 2, …
## $ PurityVirtueratio    &lt;dbl&gt; 0.001722, 0.000793, 0.000999, 0.000483, 0.000651,…
## $ PurityVice           &lt;int&gt; 1, 15, 3, 10, 17, 3, 5, 0, 7, 10, 0, 4, 4, 9, 5, …
## $ PurityViceratio      &lt;dbl&gt; 0.000215, 0.001190, 0.001499, 0.000604, 0.003688,…
## $ MoralityGeneral      &lt;int&gt; 14, 59, 14, 104, 30, 48, 35, 25, 13, 32, 6, 40, 3…
## $ MoralityGeneralratio &lt;dbl&gt; 0.003014, 0.004679, 0.006993, 0.006282, 0.006509,…
## $ Proportion_female    &lt;dbl&gt; 0.62, 0.62, 0.58, 0.60, 0.56, 0.69, 0.67, 0.68, 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81AB-C9D2-E6D9-86AD-D8CC39B3FEFB}"/>
              </a:ext>
            </a:extLst>
          </p:cNvPr>
          <p:cNvSpPr>
            <a:spLocks noGrp="1"/>
          </p:cNvSpPr>
          <p:nvPr>
            <p:ph type="title"/>
          </p:nvPr>
        </p:nvSpPr>
        <p:spPr>
          <a:xfrm>
            <a:off x="839788" y="457200"/>
            <a:ext cx="3932237" cy="1600200"/>
          </a:xfrm>
        </p:spPr>
        <p:txBody>
          <a:bodyPr/>
          <a:lstStyle/>
          <a:p>
            <a:pPr lvl="0" indent="0" marL="0">
              <a:buNone/>
            </a:pPr>
            <a:r>
              <a:rPr/>
              <a:t>Data Analysis</a:t>
            </a:r>
          </a:p>
        </p:txBody>
      </p:sp>
      <p:sp>
        <p:nvSpPr>
          <p:cNvPr id="4" name="Text Placeholder 3">
            <a:extLst>
              <a:ext uri="{FF2B5EF4-FFF2-40B4-BE49-F238E27FC236}">
                <a16:creationId xmlns:a16="http://schemas.microsoft.com/office/drawing/2014/main" id="{45A73796-F46A-DF49-5C20-882964226AE5}"/>
              </a:ext>
            </a:extLst>
          </p:cNvPr>
          <p:cNvSpPr>
            <a:spLocks noGrp="1"/>
          </p:cNvSpPr>
          <p:nvPr>
            <p:ph idx="2" sz="half" type="body"/>
          </p:nvPr>
        </p:nvSpPr>
        <p:spPr/>
        <p:txBody>
          <a:bodyPr/>
          <a:lstStyle/>
          <a:p>
            <a:pPr lvl="0" indent="0">
              <a:buNone/>
            </a:pPr>
            <a:r>
              <a:rPr>
                <a:latin typeface="Courier"/>
              </a:rPr>
              <a:t>## The year range of our data is  1942 to  2013 .</a:t>
            </a:r>
          </a:p>
          <a:p>
            <a:pPr lvl="0" indent="0">
              <a:buNone/>
            </a:pPr>
            <a:r>
              <a:rPr>
                <a:latin typeface="Courier"/>
              </a:rPr>
              <a:t>## 
## Our dataset is made up of  50  films.</a:t>
            </a:r>
          </a:p>
        </p:txBody>
      </p:sp>
      <p:pic>
        <p:nvPicPr>
          <p:cNvPr descr="Slides_files/figure-pptx/unnamed-chunk-5-1.png" id="0" name="Picture 1"/>
          <p:cNvPicPr>
            <a:picLocks noGrp="1" noChangeAspect="1"/>
          </p:cNvPicPr>
          <p:nvPr/>
        </p:nvPicPr>
        <p:blipFill>
          <a:blip r:embed="rId2"/>
          <a:stretch>
            <a:fillRect/>
          </a:stretch>
        </p:blipFill>
        <p:spPr bwMode="auto">
          <a:xfrm>
            <a:off x="5232400" y="977900"/>
            <a:ext cx="6083300" cy="4864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Film Count by Year</a:t>
            </a:r>
          </a:p>
        </p:txBody>
      </p:sp>
      <p:pic>
        <p:nvPicPr>
          <p:cNvPr descr="Slides_files/figure-pptx/unnamed-chunk-6-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Budget by Year</a:t>
            </a:r>
          </a:p>
        </p:txBody>
      </p:sp>
      <p:pic>
        <p:nvPicPr>
          <p:cNvPr descr="Slides_files/figure-pptx/unnamed-chunk-8-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Grossing v. Year</a:t>
            </a:r>
          </a:p>
        </p:txBody>
      </p:sp>
      <p:pic>
        <p:nvPicPr>
          <p:cNvPr descr="Slides_files/figure-pptx/unnamed-chunk-10-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Schoolbook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Films</dc:title>
  <dc:creator>Rose Campos Jessenia Contreras</dc:creator>
  <cp:keywords/>
  <dcterms:created xsi:type="dcterms:W3CDTF">2024-04-25T10:57:17Z</dcterms:created>
  <dcterms:modified xsi:type="dcterms:W3CDTF">2024-04-25T10:57:17Z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vt:lpwstr>
  </property>
  <property fmtid="{D5CDD505-2E9C-101B-9397-08002B2CF9AE}" pid="3" name="output">
    <vt:lpwstr/>
  </property>
</Properties>
</file>