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RansomwareAttacksAnalysis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Zack Espinoza, Christian Garza</a:t>
            </a:r>
          </a:p>
        </p:txBody>
      </p:sp>
      <p:sp>
        <p:nvSpPr>
          <p:cNvPr id="4" name="Date Placeholder 3"/>
          <p:cNvSpPr>
            <a:spLocks noGrp="1"/>
          </p:cNvSpPr>
          <p:nvPr>
            <p:ph idx="10" sz="half" type="dt"/>
          </p:nvPr>
        </p:nvSpPr>
        <p:spPr/>
        <p:txBody>
          <a:bodyPr/>
          <a:lstStyle/>
          <a:p>
            <a:pPr lvl="0" indent="0" marL="0">
              <a:buNone/>
            </a:pPr>
            <a:r>
              <a:rPr/>
              <a:t>2024-04-16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Top 5 Industries Attacked By Ransomware The Most</a:t>
            </a:r>
          </a:p>
        </p:txBody>
      </p:sp>
      <p:sp>
        <p:nvSpPr>
          <p:cNvPr id="4" name="Text Placeholder 3"/>
          <p:cNvSpPr>
            <a:spLocks noGrp="1"/>
          </p:cNvSpPr>
          <p:nvPr>
            <p:ph idx="2" sz="half" type="body"/>
          </p:nvPr>
        </p:nvSpPr>
        <p:spPr/>
        <p:txBody>
          <a:bodyPr/>
          <a:lstStyle/>
          <a:p>
            <a:pPr lvl="0" indent="0">
              <a:buNone/>
            </a:pPr>
            <a:r>
              <a:rPr>
                <a:latin typeface="Courier"/>
              </a:rPr>
              <a:t>Top_5_RA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group_by</a:t>
            </a:r>
            <a:r>
              <a:rPr>
                <a:latin typeface="Courier"/>
              </a:rPr>
              <a:t>(sector)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 </a:t>
            </a:r>
            <a:r>
              <a:rPr>
                <a:solidFill>
                  <a:srgbClr val="4070A0"/>
                </a:solidFill>
                <a:latin typeface="Courier"/>
              </a:rPr>
              <a:t>%&gt;%</a:t>
            </a:r>
            <a:r>
              <a:rPr>
                <a:latin typeface="Courier"/>
              </a:rPr>
              <a:t> </a:t>
            </a:r>
            <a:r>
              <a:rPr>
                <a:solidFill>
                  <a:srgbClr val="06287E"/>
                </a:solidFill>
                <a:latin typeface="Courier"/>
              </a:rPr>
              <a:t>arrange</a:t>
            </a:r>
            <a:r>
              <a:rPr>
                <a:latin typeface="Courier"/>
              </a:rPr>
              <a:t>(</a:t>
            </a:r>
            <a:r>
              <a:rPr>
                <a:solidFill>
                  <a:srgbClr val="06287E"/>
                </a:solidFill>
                <a:latin typeface="Courier"/>
              </a:rPr>
              <a:t>desc</a:t>
            </a:r>
            <a:r>
              <a:rPr>
                <a:latin typeface="Courier"/>
              </a:rPr>
              <a:t>(n))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5</a:t>
            </a:r>
            <a:r>
              <a:rPr>
                <a:latin typeface="Courier"/>
              </a:rPr>
              <a:t>)</a:t>
            </a:r>
            <a:br/>
            <a:br/>
            <a:r>
              <a:rPr>
                <a:latin typeface="Courier"/>
              </a:rPr>
              <a:t>most_affected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group_by</a:t>
            </a:r>
            <a:r>
              <a:rPr>
                <a:latin typeface="Courier"/>
              </a:rPr>
              <a:t>(sector)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 </a:t>
            </a:r>
            <a:r>
              <a:rPr>
                <a:solidFill>
                  <a:srgbClr val="4070A0"/>
                </a:solidFill>
                <a:latin typeface="Courier"/>
              </a:rPr>
              <a:t>%&gt;%</a:t>
            </a:r>
            <a:r>
              <a:rPr>
                <a:latin typeface="Courier"/>
              </a:rPr>
              <a:t> </a:t>
            </a:r>
            <a:r>
              <a:rPr>
                <a:solidFill>
                  <a:srgbClr val="06287E"/>
                </a:solidFill>
                <a:latin typeface="Courier"/>
              </a:rPr>
              <a:t>arrange</a:t>
            </a:r>
            <a:r>
              <a:rPr>
                <a:latin typeface="Courier"/>
              </a:rPr>
              <a:t>(</a:t>
            </a:r>
            <a:r>
              <a:rPr>
                <a:solidFill>
                  <a:srgbClr val="06287E"/>
                </a:solidFill>
                <a:latin typeface="Courier"/>
              </a:rPr>
              <a:t>desc</a:t>
            </a:r>
            <a:r>
              <a:rPr>
                <a:latin typeface="Courier"/>
              </a:rPr>
              <a:t>(n), sector) </a:t>
            </a:r>
            <a:r>
              <a:rPr>
                <a:solidFill>
                  <a:srgbClr val="4070A0"/>
                </a:solidFill>
                <a:latin typeface="Courier"/>
              </a:rPr>
              <a:t>%&gt;%</a:t>
            </a:r>
            <a:r>
              <a:rPr>
                <a:latin typeface="Courier"/>
              </a:rPr>
              <a:t> </a:t>
            </a:r>
            <a:r>
              <a:rPr>
                <a:solidFill>
                  <a:srgbClr val="06287E"/>
                </a:solidFill>
                <a:latin typeface="Courier"/>
              </a:rPr>
              <a:t>slice</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br/>
            <a:br/>
            <a:r>
              <a:rPr>
                <a:solidFill>
                  <a:srgbClr val="06287E"/>
                </a:solidFill>
                <a:latin typeface="Courier"/>
              </a:rPr>
              <a:t>ggplot</a:t>
            </a:r>
            <a:r>
              <a:rPr>
                <a:latin typeface="Courier"/>
              </a:rPr>
              <a:t>(most_affected, </a:t>
            </a:r>
            <a:r>
              <a:rPr>
                <a:solidFill>
                  <a:srgbClr val="06287E"/>
                </a:solidFill>
                <a:latin typeface="Courier"/>
              </a:rPr>
              <a:t>aes</a:t>
            </a:r>
            <a:r>
              <a:rPr>
                <a:latin typeface="Courier"/>
              </a:rPr>
              <a:t>(</a:t>
            </a:r>
            <a:r>
              <a:rPr>
                <a:solidFill>
                  <a:srgbClr val="7D9029"/>
                </a:solidFill>
                <a:latin typeface="Courier"/>
              </a:rPr>
              <a:t>y=</a:t>
            </a:r>
            <a:r>
              <a:rPr>
                <a:solidFill>
                  <a:srgbClr val="06287E"/>
                </a:solidFill>
                <a:latin typeface="Courier"/>
              </a:rPr>
              <a:t>fct_rev</a:t>
            </a:r>
            <a:r>
              <a:rPr>
                <a:latin typeface="Courier"/>
              </a:rPr>
              <a:t>(sector), </a:t>
            </a:r>
            <a:r>
              <a:rPr>
                <a:solidFill>
                  <a:srgbClr val="7D9029"/>
                </a:solidFill>
                <a:latin typeface="Courier"/>
              </a:rPr>
              <a:t>x =</a:t>
            </a:r>
            <a:r>
              <a:rPr>
                <a:latin typeface="Courier"/>
              </a:rPr>
              <a:t> n)) </a:t>
            </a:r>
            <a:r>
              <a:rPr>
                <a:solidFill>
                  <a:srgbClr val="4070A0"/>
                </a:solidFill>
                <a:latin typeface="Courier"/>
              </a:rPr>
              <a:t>+</a:t>
            </a:r>
            <a:r>
              <a:rPr>
                <a:latin typeface="Courier"/>
              </a:rPr>
              <a:t> </a:t>
            </a:r>
            <a:r>
              <a:rPr>
                <a:solidFill>
                  <a:srgbClr val="06287E"/>
                </a:solidFill>
                <a:latin typeface="Courier"/>
              </a:rPr>
              <a:t>geom_col</a:t>
            </a:r>
            <a:r>
              <a:rPr>
                <a:latin typeface="Courier"/>
              </a:rPr>
              <a:t>() </a:t>
            </a:r>
            <a:r>
              <a:rPr>
                <a:solidFill>
                  <a:srgbClr val="4070A0"/>
                </a:solidFill>
                <a:latin typeface="Courier"/>
              </a:rPr>
              <a:t>+</a:t>
            </a:r>
            <a:r>
              <a:rPr>
                <a:latin typeface="Courier"/>
              </a:rPr>
              <a:t> </a:t>
            </a:r>
            <a:r>
              <a:rPr>
                <a:solidFill>
                  <a:srgbClr val="06287E"/>
                </a:solidFill>
                <a:latin typeface="Courier"/>
              </a:rPr>
              <a:t>scale_x_continuous</a:t>
            </a:r>
            <a:r>
              <a:rPr>
                <a:latin typeface="Courier"/>
              </a:rPr>
              <a: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color =</a:t>
            </a:r>
            <a:r>
              <a:rPr>
                <a:latin typeface="Courier"/>
              </a:rPr>
              <a:t> </a:t>
            </a:r>
            <a:r>
              <a:rPr>
                <a:solidFill>
                  <a:srgbClr val="4070A0"/>
                </a:solidFill>
                <a:latin typeface="Courier"/>
              </a:rPr>
              <a:t>"white"</a:t>
            </a:r>
            <a:r>
              <a:rPr>
                <a:latin typeface="Courier"/>
              </a:rPr>
              <a:t>, </a:t>
            </a:r>
            <a:r>
              <a:rPr>
                <a:solidFill>
                  <a:srgbClr val="7D9029"/>
                </a:solidFill>
                <a:latin typeface="Courier"/>
              </a:rPr>
              <a:t>fill =</a:t>
            </a:r>
            <a:r>
              <a:rPr>
                <a:latin typeface="Courier"/>
              </a:rPr>
              <a:t> </a:t>
            </a:r>
            <a:r>
              <a:rPr>
                <a:solidFill>
                  <a:srgbClr val="4070A0"/>
                </a:solidFill>
                <a:latin typeface="Courier"/>
              </a:rPr>
              <a:t>"gray"</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880000"/>
                </a:solidFill>
                <a:latin typeface="Courier"/>
              </a:rPr>
              <a:t>NULL</a:t>
            </a:r>
            <a:r>
              <a:rPr>
                <a:latin typeface="Courier"/>
              </a:rPr>
              <a:t>, </a:t>
            </a:r>
            <a:r>
              <a:rPr>
                <a:solidFill>
                  <a:srgbClr val="7D9029"/>
                </a:solidFill>
                <a:latin typeface="Courier"/>
              </a:rPr>
              <a:t>x =</a:t>
            </a:r>
            <a:r>
              <a:rPr>
                <a:latin typeface="Courier"/>
              </a:rPr>
              <a:t> </a:t>
            </a:r>
            <a:r>
              <a:rPr>
                <a:solidFill>
                  <a:srgbClr val="4070A0"/>
                </a:solidFill>
                <a:latin typeface="Courier"/>
              </a:rPr>
              <a:t>"Number of Attacks"</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"Top 5 Industries Affected By Ransome Attacks"</a:t>
            </a:r>
            <a:r>
              <a:rPr>
                <a:latin typeface="Courier"/>
              </a:rPr>
              <a:t>, </a:t>
            </a:r>
            <a:r>
              <a:rPr>
                <a:solidFill>
                  <a:srgbClr val="7D9029"/>
                </a:solidFill>
                <a:latin typeface="Courier"/>
              </a:rPr>
              <a:t>subtitle =</a:t>
            </a:r>
            <a:r>
              <a:rPr>
                <a:latin typeface="Courier"/>
              </a:rPr>
              <a:t> </a:t>
            </a:r>
            <a:r>
              <a:rPr>
                <a:solidFill>
                  <a:srgbClr val="4070A0"/>
                </a:solidFill>
                <a:latin typeface="Courier"/>
              </a:rPr>
              <a:t>"Ransome Attacks From 2013-2023"</a:t>
            </a:r>
            <a:r>
              <a:rPr>
                <a:latin typeface="Courier"/>
              </a:rPr>
              <a:t>)</a:t>
            </a:r>
          </a:p>
        </p:txBody>
      </p:sp>
      <p:pic>
        <p:nvPicPr>
          <p:cNvPr descr="RansomewareAnalysis_files/figure-pptx/unnamed-chunk-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(Explain)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Where are these attacks coming from</a:t>
            </a:r>
          </a:p>
        </p:txBody>
      </p:sp>
      <p:sp>
        <p:nvSpPr>
          <p:cNvPr id="4" name="Text Placeholder 3"/>
          <p:cNvSpPr>
            <a:spLocks noGrp="1"/>
          </p:cNvSpPr>
          <p:nvPr>
            <p:ph idx="2" sz="half" type="body"/>
          </p:nvPr>
        </p:nvSpPr>
        <p:spPr/>
        <p:txBody>
          <a:bodyPr/>
          <a:lstStyle/>
          <a:p>
            <a:pPr lvl="0" indent="0">
              <a:buNone/>
            </a:pPr>
            <a:r>
              <a:rPr>
                <a:latin typeface="Courier"/>
              </a:rPr>
              <a:t>RA_Hackers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group_by</a:t>
            </a:r>
            <a:r>
              <a:rPr>
                <a:latin typeface="Courier"/>
              </a:rPr>
              <a:t>(Ransomware)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a:t>
            </a:r>
            <a:br/>
            <a:br/>
            <a:r>
              <a:rPr>
                <a:latin typeface="Courier"/>
              </a:rPr>
              <a:t>Temp_RA_ATT </a:t>
            </a:r>
            <a:r>
              <a:rPr>
                <a:solidFill>
                  <a:srgbClr val="007020"/>
                </a:solidFill>
                <a:latin typeface="Courier"/>
              </a:rPr>
              <a:t>&lt;-</a:t>
            </a:r>
            <a:r>
              <a:rPr>
                <a:latin typeface="Courier"/>
              </a:rPr>
              <a:t> RA_Hackers</a:t>
            </a:r>
            <a:r>
              <a:rPr>
                <a:solidFill>
                  <a:srgbClr val="4070A0"/>
                </a:solidFill>
                <a:latin typeface="Courier"/>
              </a:rPr>
              <a:t>$</a:t>
            </a:r>
            <a:r>
              <a:rPr>
                <a:latin typeface="Courier"/>
              </a:rPr>
              <a:t>region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"N/A"</a:t>
            </a:r>
            <a:r>
              <a:rPr>
                <a:latin typeface="Courier"/>
              </a:rPr>
              <a:t>, </a:t>
            </a:r>
            <a:r>
              <a:rPr>
                <a:solidFill>
                  <a:srgbClr val="4070A0"/>
                </a:solidFill>
                <a:latin typeface="Courier"/>
              </a:rPr>
              <a:t>"USA"</a:t>
            </a:r>
            <a:r>
              <a:rPr>
                <a:latin typeface="Courier"/>
              </a:rPr>
              <a:t>, </a:t>
            </a:r>
            <a:r>
              <a:rPr>
                <a:solidFill>
                  <a:srgbClr val="4070A0"/>
                </a:solidFill>
                <a:latin typeface="Courier"/>
              </a:rPr>
              <a:t>"Japan"</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"Iran"</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"Cuba"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"UK"</a:t>
            </a:r>
            <a:r>
              <a:rPr>
                <a:latin typeface="Courier"/>
              </a:rPr>
              <a:t>,   </a:t>
            </a:r>
            <a:r>
              <a:rPr>
                <a:solidFill>
                  <a:srgbClr val="4070A0"/>
                </a:solidFill>
                <a:latin typeface="Courier"/>
              </a:rPr>
              <a:t>"Ukraine"</a:t>
            </a:r>
            <a:r>
              <a:rPr>
                <a:latin typeface="Courier"/>
              </a:rPr>
              <a:t>,  </a:t>
            </a:r>
            <a:r>
              <a:rPr>
                <a:solidFill>
                  <a:srgbClr val="4070A0"/>
                </a:solidFill>
                <a:latin typeface="Courier"/>
              </a:rPr>
              <a:t>"USA"</a:t>
            </a:r>
            <a:r>
              <a:rPr>
                <a:latin typeface="Courier"/>
              </a:rPr>
              <a:t>,  </a:t>
            </a:r>
            <a:r>
              <a:rPr>
                <a:solidFill>
                  <a:srgbClr val="4070A0"/>
                </a:solidFill>
                <a:latin typeface="Courier"/>
              </a:rPr>
              <a:t>"Turky"</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"Ukraine"</a:t>
            </a:r>
            <a:r>
              <a:rPr>
                <a:latin typeface="Courier"/>
              </a:rPr>
              <a:t>,  </a:t>
            </a:r>
            <a:r>
              <a:rPr>
                <a:solidFill>
                  <a:srgbClr val="4070A0"/>
                </a:solidFill>
                <a:latin typeface="Courier"/>
              </a:rPr>
              <a:t>"Ecuador"</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"N/A"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"Netherlands"</a:t>
            </a:r>
            <a:r>
              <a:rPr>
                <a:latin typeface="Courier"/>
              </a:rPr>
              <a:t>,  </a:t>
            </a:r>
            <a:r>
              <a:rPr>
                <a:solidFill>
                  <a:srgbClr val="4070A0"/>
                </a:solidFill>
                <a:latin typeface="Courier"/>
              </a:rPr>
              <a:t>"Iran"</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"Spain"</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"USA"</a:t>
            </a:r>
            <a:r>
              <a:rPr>
                <a:latin typeface="Courier"/>
              </a:rPr>
              <a:t>,  </a:t>
            </a:r>
            <a:r>
              <a:rPr>
                <a:solidFill>
                  <a:srgbClr val="4070A0"/>
                </a:solidFill>
                <a:latin typeface="Courier"/>
              </a:rPr>
              <a:t>"Iran"</a:t>
            </a:r>
            <a:r>
              <a:rPr>
                <a:latin typeface="Courier"/>
              </a:rPr>
              <a:t>, </a:t>
            </a:r>
            <a:r>
              <a:rPr>
                <a:solidFill>
                  <a:srgbClr val="4070A0"/>
                </a:solidFill>
                <a:latin typeface="Courier"/>
              </a:rPr>
              <a:t>"South Africa"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"Russia"</a:t>
            </a:r>
            <a:r>
              <a:rPr>
                <a:latin typeface="Courier"/>
              </a:rPr>
              <a:t>,   </a:t>
            </a:r>
            <a:r>
              <a:rPr>
                <a:solidFill>
                  <a:srgbClr val="4070A0"/>
                </a:solidFill>
                <a:latin typeface="Courier"/>
              </a:rPr>
              <a:t>"North Korea"</a:t>
            </a:r>
            <a:r>
              <a:rPr>
                <a:latin typeface="Courier"/>
              </a:rPr>
              <a:t>,  </a:t>
            </a:r>
            <a:r>
              <a:rPr>
                <a:solidFill>
                  <a:srgbClr val="4070A0"/>
                </a:solidFill>
                <a:latin typeface="Courier"/>
              </a:rPr>
              <a:t>"Russia"</a:t>
            </a:r>
            <a:r>
              <a:rPr>
                <a:latin typeface="Courier"/>
              </a:rPr>
              <a:t>,   </a:t>
            </a:r>
            <a:r>
              <a:rPr>
                <a:solidFill>
                  <a:srgbClr val="4070A0"/>
                </a:solidFill>
                <a:latin typeface="Courier"/>
              </a:rPr>
              <a:t>"Chinese"</a:t>
            </a:r>
            <a:r>
              <a:rPr>
                <a:latin typeface="Courier"/>
              </a:rPr>
              <a:t>,  </a:t>
            </a:r>
            <a:r>
              <a:rPr>
                <a:solidFill>
                  <a:srgbClr val="4070A0"/>
                </a:solidFill>
                <a:latin typeface="Courier"/>
              </a:rPr>
              <a:t>"Russia"</a:t>
            </a:r>
            <a:r>
              <a:rPr>
                <a:latin typeface="Courier"/>
              </a:rPr>
              <a:t>,   </a:t>
            </a:r>
            <a:r>
              <a:rPr>
                <a:solidFill>
                  <a:srgbClr val="4070A0"/>
                </a:solidFill>
                <a:latin typeface="Courier"/>
              </a:rPr>
              <a:t>"N/A"</a:t>
            </a:r>
            <a:r>
              <a:rPr>
                <a:latin typeface="Courier"/>
              </a:rPr>
              <a:t>)</a:t>
            </a:r>
            <a:br/>
            <a:br/>
            <a:r>
              <a:rPr>
                <a:latin typeface="Courier"/>
              </a:rPr>
              <a:t>RA_loc_of_att </a:t>
            </a:r>
            <a:r>
              <a:rPr>
                <a:solidFill>
                  <a:srgbClr val="007020"/>
                </a:solidFill>
                <a:latin typeface="Courier"/>
              </a:rPr>
              <a:t>&lt;-</a:t>
            </a:r>
            <a:r>
              <a:rPr>
                <a:latin typeface="Courier"/>
              </a:rPr>
              <a:t> </a:t>
            </a:r>
            <a:r>
              <a:rPr>
                <a:solidFill>
                  <a:srgbClr val="06287E"/>
                </a:solidFill>
                <a:latin typeface="Courier"/>
              </a:rPr>
              <a:t>merge</a:t>
            </a:r>
            <a:r>
              <a:rPr>
                <a:latin typeface="Courier"/>
              </a:rPr>
              <a:t>(RA, RA_Hackers, </a:t>
            </a:r>
            <a:r>
              <a:rPr>
                <a:solidFill>
                  <a:srgbClr val="7D9029"/>
                </a:solidFill>
                <a:latin typeface="Courier"/>
              </a:rPr>
              <a:t>by =</a:t>
            </a:r>
            <a:r>
              <a:rPr>
                <a:latin typeface="Courier"/>
              </a:rPr>
              <a:t> </a:t>
            </a:r>
            <a:r>
              <a:rPr>
                <a:solidFill>
                  <a:srgbClr val="06287E"/>
                </a:solidFill>
                <a:latin typeface="Courier"/>
              </a:rPr>
              <a:t>c</a:t>
            </a:r>
            <a:r>
              <a:rPr>
                <a:latin typeface="Courier"/>
              </a:rPr>
              <a:t>(</a:t>
            </a:r>
            <a:r>
              <a:rPr>
                <a:solidFill>
                  <a:srgbClr val="4070A0"/>
                </a:solidFill>
                <a:latin typeface="Courier"/>
              </a:rPr>
              <a:t>"Ransomware"</a:t>
            </a:r>
            <a:r>
              <a:rPr>
                <a:latin typeface="Courier"/>
              </a:rPr>
              <a:t>), </a:t>
            </a:r>
            <a:r>
              <a:rPr>
                <a:solidFill>
                  <a:srgbClr val="7D9029"/>
                </a:solidFill>
                <a:latin typeface="Courier"/>
              </a:rPr>
              <a:t>all.x =</a:t>
            </a:r>
            <a:r>
              <a:rPr>
                <a:latin typeface="Courier"/>
              </a:rPr>
              <a:t> </a:t>
            </a:r>
            <a:r>
              <a:rPr>
                <a:solidFill>
                  <a:srgbClr val="880000"/>
                </a:solidFill>
                <a:latin typeface="Courier"/>
              </a:rPr>
              <a:t>TRUE</a:t>
            </a:r>
            <a:r>
              <a:rPr>
                <a:latin typeface="Courier"/>
              </a:rPr>
              <a:t>)</a:t>
            </a:r>
            <a:br/>
            <a:br/>
            <a:r>
              <a:rPr>
                <a:latin typeface="Courier"/>
              </a:rPr>
              <a:t>RA_loc_of_att</a:t>
            </a:r>
            <a:r>
              <a:rPr>
                <a:solidFill>
                  <a:srgbClr val="4070A0"/>
                </a:solidFill>
                <a:latin typeface="Courier"/>
              </a:rPr>
              <a:t>$</a:t>
            </a:r>
            <a:r>
              <a:rPr>
                <a:latin typeface="Courier"/>
              </a:rPr>
              <a:t>n </a:t>
            </a:r>
            <a:r>
              <a:rPr>
                <a:solidFill>
                  <a:srgbClr val="007020"/>
                </a:solidFill>
                <a:latin typeface="Courier"/>
              </a:rPr>
              <a:t>&lt;-</a:t>
            </a:r>
            <a:r>
              <a:rPr>
                <a:latin typeface="Courier"/>
              </a:rPr>
              <a:t> </a:t>
            </a:r>
            <a:r>
              <a:rPr>
                <a:solidFill>
                  <a:srgbClr val="880000"/>
                </a:solidFill>
                <a:latin typeface="Courier"/>
              </a:rPr>
              <a:t>NULL</a:t>
            </a:r>
            <a:br/>
            <a:r>
              <a:rPr>
                <a:latin typeface="Courier"/>
              </a:rPr>
              <a:t>RA_V</a:t>
            </a:r>
            <a:r>
              <a:rPr>
                <a:solidFill>
                  <a:srgbClr val="40A070"/>
                </a:solidFill>
                <a:latin typeface="Courier"/>
              </a:rPr>
              <a:t>.2</a:t>
            </a:r>
            <a:r>
              <a:rPr>
                <a:latin typeface="Courier"/>
              </a:rPr>
              <a:t> </a:t>
            </a:r>
            <a:r>
              <a:rPr>
                <a:solidFill>
                  <a:srgbClr val="007020"/>
                </a:solidFill>
                <a:latin typeface="Courier"/>
              </a:rPr>
              <a:t>&lt;-</a:t>
            </a:r>
            <a:r>
              <a:rPr>
                <a:latin typeface="Courier"/>
              </a:rPr>
              <a:t> RA_loc_of_att[, </a:t>
            </a:r>
            <a:r>
              <a:rPr>
                <a:solidFill>
                  <a:srgbClr val="06287E"/>
                </a:solidFill>
                <a:latin typeface="Courier"/>
              </a:rPr>
              <a:t>c</a:t>
            </a:r>
            <a:r>
              <a:rPr>
                <a:latin typeface="Courier"/>
              </a:rPr>
              <a:t>(</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8</a:t>
            </a:r>
            <a:r>
              <a:rPr>
                <a:latin typeface="Courier"/>
              </a:rPr>
              <a:t>, </a:t>
            </a:r>
            <a:r>
              <a:rPr>
                <a:solidFill>
                  <a:srgbClr val="40A070"/>
                </a:solidFill>
                <a:latin typeface="Courier"/>
              </a:rPr>
              <a:t>9</a:t>
            </a:r>
            <a:r>
              <a:rPr>
                <a:latin typeface="Courier"/>
              </a:rPr>
              <a:t>, </a:t>
            </a:r>
            <a:r>
              <a:rPr>
                <a:solidFill>
                  <a:srgbClr val="40A070"/>
                </a:solidFill>
                <a:latin typeface="Courier"/>
              </a:rPr>
              <a:t>10</a:t>
            </a:r>
            <a:r>
              <a:rPr>
                <a:latin typeface="Courier"/>
              </a:rPr>
              <a:t>, </a:t>
            </a:r>
            <a:r>
              <a:rPr>
                <a:solidFill>
                  <a:srgbClr val="40A070"/>
                </a:solidFill>
                <a:latin typeface="Courier"/>
              </a:rPr>
              <a:t>1</a:t>
            </a:r>
            <a:r>
              <a:rPr>
                <a:latin typeface="Courier"/>
              </a:rPr>
              <a:t>, </a:t>
            </a:r>
            <a:r>
              <a:rPr>
                <a:solidFill>
                  <a:srgbClr val="40A070"/>
                </a:solidFill>
                <a:latin typeface="Courier"/>
              </a:rPr>
              <a:t>11</a:t>
            </a:r>
            <a:r>
              <a:rPr>
                <a:latin typeface="Courier"/>
              </a:rPr>
              <a:t>, </a:t>
            </a:r>
            <a:r>
              <a:rPr>
                <a:solidFill>
                  <a:srgbClr val="40A070"/>
                </a:solidFill>
                <a:latin typeface="Courier"/>
              </a:rPr>
              <a:t>6</a:t>
            </a:r>
            <a:r>
              <a:rPr>
                <a:latin typeface="Courier"/>
              </a:rPr>
              <a:t>, </a:t>
            </a:r>
            <a:r>
              <a:rPr>
                <a:solidFill>
                  <a:srgbClr val="40A070"/>
                </a:solidFill>
                <a:latin typeface="Courier"/>
              </a:rPr>
              <a:t>7</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br/>
            <a:r>
              <a:rPr>
                <a:latin typeface="Courier"/>
              </a:rPr>
              <a:t>RA_Attacker_Map </a:t>
            </a:r>
            <a:r>
              <a:rPr>
                <a:solidFill>
                  <a:srgbClr val="007020"/>
                </a:solidFill>
                <a:latin typeface="Courier"/>
              </a:rPr>
              <a:t>&lt;-</a:t>
            </a:r>
            <a:r>
              <a:rPr>
                <a:latin typeface="Courier"/>
              </a:rPr>
              <a:t> RA_V</a:t>
            </a:r>
            <a:r>
              <a:rPr>
                <a:solidFill>
                  <a:srgbClr val="40A070"/>
                </a:solidFill>
                <a:latin typeface="Courier"/>
              </a:rPr>
              <a:t>.2</a:t>
            </a:r>
            <a:r>
              <a:rPr>
                <a:latin typeface="Courier"/>
              </a:rPr>
              <a:t> </a:t>
            </a:r>
            <a:r>
              <a:rPr>
                <a:solidFill>
                  <a:srgbClr val="4070A0"/>
                </a:solidFill>
                <a:latin typeface="Courier"/>
              </a:rPr>
              <a:t>%&gt;%</a:t>
            </a:r>
            <a:r>
              <a:rPr>
                <a:latin typeface="Courier"/>
              </a:rPr>
              <a:t> </a:t>
            </a:r>
            <a:r>
              <a:rPr>
                <a:solidFill>
                  <a:srgbClr val="06287E"/>
                </a:solidFill>
                <a:latin typeface="Courier"/>
              </a:rPr>
              <a:t>group_by</a:t>
            </a:r>
            <a:r>
              <a:rPr>
                <a:latin typeface="Courier"/>
              </a:rPr>
              <a:t>(region) </a:t>
            </a:r>
            <a:r>
              <a:rPr>
                <a:solidFill>
                  <a:srgbClr val="4070A0"/>
                </a:solidFill>
                <a:latin typeface="Courier"/>
              </a:rPr>
              <a:t>%&gt;%</a:t>
            </a:r>
            <a:r>
              <a:rPr>
                <a:latin typeface="Courier"/>
              </a:rPr>
              <a:t> </a:t>
            </a:r>
            <a:r>
              <a:rPr>
                <a:solidFill>
                  <a:srgbClr val="06287E"/>
                </a:solidFill>
                <a:latin typeface="Courier"/>
              </a:rPr>
              <a:t>summarise</a:t>
            </a:r>
            <a:r>
              <a:rPr>
                <a:latin typeface="Courier"/>
              </a:rPr>
              <a:t>()</a:t>
            </a:r>
            <a:br/>
            <a:br/>
            <a:br/>
            <a:r>
              <a:rPr>
                <a:latin typeface="Courier"/>
              </a:rPr>
              <a:t>mapdata. </a:t>
            </a:r>
            <a:r>
              <a:rPr>
                <a:solidFill>
                  <a:srgbClr val="007020"/>
                </a:solidFill>
                <a:latin typeface="Courier"/>
              </a:rPr>
              <a:t>&lt;-</a:t>
            </a:r>
            <a:r>
              <a:rPr>
                <a:latin typeface="Courier"/>
              </a:rPr>
              <a:t> </a:t>
            </a:r>
            <a:r>
              <a:rPr>
                <a:solidFill>
                  <a:srgbClr val="06287E"/>
                </a:solidFill>
                <a:latin typeface="Courier"/>
              </a:rPr>
              <a:t>map_data</a:t>
            </a:r>
            <a:r>
              <a:rPr>
                <a:latin typeface="Courier"/>
              </a:rPr>
              <a:t>(</a:t>
            </a:r>
            <a:r>
              <a:rPr>
                <a:solidFill>
                  <a:srgbClr val="4070A0"/>
                </a:solidFill>
                <a:latin typeface="Courier"/>
              </a:rPr>
              <a:t>"world"</a:t>
            </a:r>
            <a:r>
              <a:rPr>
                <a:latin typeface="Courier"/>
              </a:rPr>
              <a:t>)</a:t>
            </a:r>
            <a:br/>
            <a:br/>
            <a:r>
              <a:rPr>
                <a:latin typeface="Courier"/>
              </a:rPr>
              <a:t>mapdata </a:t>
            </a:r>
            <a:r>
              <a:rPr>
                <a:solidFill>
                  <a:srgbClr val="007020"/>
                </a:solidFill>
                <a:latin typeface="Courier"/>
              </a:rPr>
              <a:t>&lt;-</a:t>
            </a:r>
            <a:r>
              <a:rPr>
                <a:latin typeface="Courier"/>
              </a:rPr>
              <a:t> </a:t>
            </a:r>
            <a:r>
              <a:rPr>
                <a:solidFill>
                  <a:srgbClr val="06287E"/>
                </a:solidFill>
                <a:latin typeface="Courier"/>
              </a:rPr>
              <a:t>left_join</a:t>
            </a:r>
            <a:r>
              <a:rPr>
                <a:latin typeface="Courier"/>
              </a:rPr>
              <a:t>(mapdata., RA_Hackers, </a:t>
            </a:r>
            <a:r>
              <a:rPr>
                <a:solidFill>
                  <a:srgbClr val="7D9029"/>
                </a:solidFill>
                <a:latin typeface="Courier"/>
              </a:rPr>
              <a:t>by=</a:t>
            </a:r>
            <a:r>
              <a:rPr>
                <a:solidFill>
                  <a:srgbClr val="4070A0"/>
                </a:solidFill>
                <a:latin typeface="Courier"/>
              </a:rPr>
              <a:t>"region"</a:t>
            </a:r>
            <a:r>
              <a:rPr>
                <a:latin typeface="Courier"/>
              </a:rPr>
              <a:t>)</a:t>
            </a:r>
          </a:p>
          <a:p>
            <a:pPr lvl="0" indent="0">
              <a:buNone/>
            </a:pPr>
            <a:r>
              <a:rPr>
                <a:latin typeface="Courier"/>
              </a:rPr>
              <a:t>## Warning in left_join(mapdata., RA_Hackers, by = "region"): Detected an unexpected many-to-many relationship between `x` and `y`.
## ℹ Row 51671 of `x` matches multiple rows in `y`.
## ℹ Row 15 of `y` matches multiple rows in `x`.
## ℹ If a many-to-many relationship is expected, set `relationship =
##   "many-to-many"` to silence this warning.</a:t>
            </a:r>
          </a:p>
          <a:p>
            <a:pPr lvl="0" indent="0">
              <a:buNone/>
            </a:pPr>
            <a:r>
              <a:rPr>
                <a:latin typeface="Courier"/>
              </a:rPr>
              <a:t>mapdata1 </a:t>
            </a:r>
            <a:r>
              <a:rPr>
                <a:solidFill>
                  <a:srgbClr val="007020"/>
                </a:solidFill>
                <a:latin typeface="Courier"/>
              </a:rPr>
              <a:t>&lt;-</a:t>
            </a:r>
            <a:r>
              <a:rPr>
                <a:latin typeface="Courier"/>
              </a:rPr>
              <a:t> mapdata </a:t>
            </a:r>
            <a:r>
              <a:rPr>
                <a:solidFill>
                  <a:srgbClr val="4070A0"/>
                </a:solidFill>
                <a:latin typeface="Courier"/>
              </a:rPr>
              <a:t>%&gt;%</a:t>
            </a:r>
            <a:r>
              <a:rPr>
                <a:latin typeface="Courier"/>
              </a:rPr>
              <a:t> </a:t>
            </a:r>
            <a:r>
              <a:rPr>
                <a:solidFill>
                  <a:srgbClr val="06287E"/>
                </a:solidFill>
                <a:latin typeface="Courier"/>
              </a:rPr>
              <a:t>filter</a:t>
            </a:r>
            <a:r>
              <a:rPr>
                <a:latin typeface="Courier"/>
              </a:rPr>
              <a:t>(</a:t>
            </a:r>
            <a:r>
              <a:rPr>
                <a:solidFill>
                  <a:srgbClr val="4070A0"/>
                </a:solidFill>
                <a:latin typeface="Courier"/>
              </a:rPr>
              <a:t>!</a:t>
            </a:r>
            <a:r>
              <a:rPr>
                <a:solidFill>
                  <a:srgbClr val="06287E"/>
                </a:solidFill>
                <a:latin typeface="Courier"/>
              </a:rPr>
              <a:t>is.na</a:t>
            </a:r>
            <a:r>
              <a:rPr>
                <a:latin typeface="Courier"/>
              </a:rPr>
              <a:t>(mapdata</a:t>
            </a:r>
            <a:r>
              <a:rPr>
                <a:solidFill>
                  <a:srgbClr val="4070A0"/>
                </a:solidFill>
                <a:latin typeface="Courier"/>
              </a:rPr>
              <a:t>$</a:t>
            </a:r>
            <a:r>
              <a:rPr>
                <a:latin typeface="Courier"/>
              </a:rPr>
              <a:t>Ransomware))</a:t>
            </a:r>
            <a:br/>
            <a:r>
              <a:rPr>
                <a:latin typeface="Courier"/>
              </a:rPr>
              <a:t>map1 </a:t>
            </a:r>
            <a:r>
              <a:rPr>
                <a:solidFill>
                  <a:srgbClr val="007020"/>
                </a:solidFill>
                <a:latin typeface="Courier"/>
              </a:rPr>
              <a:t>&lt;-</a:t>
            </a:r>
            <a:r>
              <a:rPr>
                <a:latin typeface="Courier"/>
              </a:rPr>
              <a:t> </a:t>
            </a:r>
            <a:r>
              <a:rPr>
                <a:solidFill>
                  <a:srgbClr val="06287E"/>
                </a:solidFill>
                <a:latin typeface="Courier"/>
              </a:rPr>
              <a:t>ggplot</a:t>
            </a:r>
            <a:r>
              <a:rPr>
                <a:latin typeface="Courier"/>
              </a:rPr>
              <a:t>(mapdata1, </a:t>
            </a:r>
            <a:r>
              <a:rPr>
                <a:solidFill>
                  <a:srgbClr val="06287E"/>
                </a:solidFill>
                <a:latin typeface="Courier"/>
              </a:rPr>
              <a:t>aes</a:t>
            </a:r>
            <a:r>
              <a:rPr>
                <a:latin typeface="Courier"/>
              </a:rPr>
              <a:t>(</a:t>
            </a:r>
            <a:r>
              <a:rPr>
                <a:solidFill>
                  <a:srgbClr val="7D9029"/>
                </a:solidFill>
                <a:latin typeface="Courier"/>
              </a:rPr>
              <a:t>x=</a:t>
            </a:r>
            <a:r>
              <a:rPr>
                <a:latin typeface="Courier"/>
              </a:rPr>
              <a:t> long, </a:t>
            </a:r>
            <a:r>
              <a:rPr>
                <a:solidFill>
                  <a:srgbClr val="7D9029"/>
                </a:solidFill>
                <a:latin typeface="Courier"/>
              </a:rPr>
              <a:t>y =</a:t>
            </a:r>
            <a:r>
              <a:rPr>
                <a:latin typeface="Courier"/>
              </a:rPr>
              <a:t> lat, </a:t>
            </a:r>
            <a:r>
              <a:rPr>
                <a:solidFill>
                  <a:srgbClr val="7D9029"/>
                </a:solidFill>
                <a:latin typeface="Courier"/>
              </a:rPr>
              <a:t>group=</a:t>
            </a:r>
            <a:r>
              <a:rPr>
                <a:latin typeface="Courier"/>
              </a:rPr>
              <a:t>group)) </a:t>
            </a:r>
            <a:r>
              <a:rPr>
                <a:solidFill>
                  <a:srgbClr val="4070A0"/>
                </a:solidFill>
                <a:latin typeface="Courier"/>
              </a:rPr>
              <a:t>+</a:t>
            </a:r>
            <a:br/>
            <a:r>
              <a:rPr>
                <a:latin typeface="Courier"/>
              </a:rPr>
              <a:t>  </a:t>
            </a:r>
            <a:r>
              <a:rPr>
                <a:solidFill>
                  <a:srgbClr val="06287E"/>
                </a:solidFill>
                <a:latin typeface="Courier"/>
              </a:rPr>
              <a:t>geom_polygon</a:t>
            </a:r>
            <a:r>
              <a:rPr>
                <a:latin typeface="Courier"/>
              </a:rPr>
              <a:t>(</a:t>
            </a:r>
            <a:r>
              <a:rPr>
                <a:solidFill>
                  <a:srgbClr val="06287E"/>
                </a:solidFill>
                <a:latin typeface="Courier"/>
              </a:rPr>
              <a:t>aes</a:t>
            </a:r>
            <a:r>
              <a:rPr>
                <a:latin typeface="Courier"/>
              </a:rPr>
              <a:t>(</a:t>
            </a:r>
            <a:r>
              <a:rPr>
                <a:solidFill>
                  <a:srgbClr val="7D9029"/>
                </a:solidFill>
                <a:latin typeface="Courier"/>
              </a:rPr>
              <a:t>fill =</a:t>
            </a:r>
            <a:r>
              <a:rPr>
                <a:latin typeface="Courier"/>
              </a:rPr>
              <a:t> region),</a:t>
            </a:r>
            <a:r>
              <a:rPr>
                <a:solidFill>
                  <a:srgbClr val="7D9029"/>
                </a:solidFill>
                <a:latin typeface="Courier"/>
              </a:rPr>
              <a:t>fill =</a:t>
            </a:r>
            <a:r>
              <a:rPr>
                <a:latin typeface="Courier"/>
              </a:rPr>
              <a:t> </a:t>
            </a:r>
            <a:r>
              <a:rPr>
                <a:solidFill>
                  <a:srgbClr val="4070A0"/>
                </a:solidFill>
                <a:latin typeface="Courier"/>
              </a:rPr>
              <a:t>"firebrick4"</a:t>
            </a:r>
            <a:r>
              <a:rPr>
                <a:latin typeface="Courier"/>
              </a:rPr>
              <a:t>, </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borders</a:t>
            </a:r>
            <a:r>
              <a:rPr>
                <a:latin typeface="Courier"/>
              </a:rPr>
              <a:t>(</a:t>
            </a:r>
            <a:r>
              <a:rPr>
                <a:solidFill>
                  <a:srgbClr val="7D9029"/>
                </a:solidFill>
                <a:latin typeface="Courier"/>
              </a:rPr>
              <a:t>alpha =</a:t>
            </a:r>
            <a:r>
              <a:rPr>
                <a:latin typeface="Courier"/>
              </a:rPr>
              <a:t> </a:t>
            </a:r>
            <a:r>
              <a:rPr>
                <a:solidFill>
                  <a:srgbClr val="40A070"/>
                </a:solidFill>
                <a:latin typeface="Courier"/>
              </a:rPr>
              <a:t>0.1</a:t>
            </a:r>
            <a:r>
              <a:rPr>
                <a:latin typeface="Courier"/>
              </a:rPr>
              <a:t>, </a:t>
            </a:r>
            <a:r>
              <a:rPr>
                <a:solidFill>
                  <a:srgbClr val="7D9029"/>
                </a:solidFill>
                <a:latin typeface="Courier"/>
              </a:rPr>
              <a:t>fill =</a:t>
            </a:r>
            <a:r>
              <a:rPr>
                <a:latin typeface="Courier"/>
              </a:rPr>
              <a:t> </a:t>
            </a:r>
            <a:r>
              <a:rPr>
                <a:solidFill>
                  <a:srgbClr val="4070A0"/>
                </a:solidFill>
                <a:latin typeface="Courier"/>
              </a:rPr>
              <a:t>"dodgerblue"</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"gray"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"World Map "</a:t>
            </a:r>
            <a:r>
              <a:rPr>
                <a:latin typeface="Courier"/>
              </a:rPr>
              <a:t>, </a:t>
            </a:r>
            <a:r>
              <a:rPr>
                <a:solidFill>
                  <a:srgbClr val="7D9029"/>
                </a:solidFill>
                <a:latin typeface="Courier"/>
              </a:rPr>
              <a:t>subtitle =</a:t>
            </a:r>
            <a:r>
              <a:rPr>
                <a:latin typeface="Courier"/>
              </a:rPr>
              <a:t> </a:t>
            </a:r>
            <a:r>
              <a:rPr>
                <a:solidFill>
                  <a:srgbClr val="4070A0"/>
                </a:solidFill>
                <a:latin typeface="Courier"/>
              </a:rPr>
              <a:t>"Locations Where Ransome Attacks originate from"</a:t>
            </a:r>
            <a:r>
              <a:rPr>
                <a:latin typeface="Courier"/>
              </a:rPr>
              <a:t>)</a:t>
            </a:r>
            <a:br/>
            <a:br/>
            <a:r>
              <a:rPr>
                <a:latin typeface="Courier"/>
              </a:rPr>
              <a:t>map1</a:t>
            </a:r>
          </a:p>
        </p:txBody>
      </p:sp>
      <p:pic>
        <p:nvPicPr>
          <p:cNvPr descr="RansomewareAnalysis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RA_Attacker_Map </a:t>
            </a:r>
            <a:r>
              <a:rPr i="1">
                <a:solidFill>
                  <a:srgbClr val="60A0B0"/>
                </a:solidFill>
                <a:latin typeface="Courier"/>
              </a:rPr>
              <a:t>#List of Ransome Countries (WIP) Need to make Key</a:t>
            </a:r>
          </a:p>
          <a:p>
            <a:pPr lvl="0" indent="0">
              <a:buNone/>
            </a:pPr>
            <a:r>
              <a:rPr>
                <a:latin typeface="Courier"/>
              </a:rPr>
              <a:t>## # A tibble: 15 × 1
##    region      
##    &lt;chr&gt;       
##  1 Chinese     
##  2 Cuba        
##  3 Ecuador     
##  4 Iran        
##  5 Japan       
##  6 N/A         
##  7 Netherlands 
##  8 North Korea 
##  9 Russia      
## 10 South Africa
## 11 Spain       
## 12 Turky       
## 13 UK          
## 14 USA         
## 15 Ukraine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Does a company’s revenue or size have any correlation with the ransom amount?</a:t>
            </a:r>
          </a:p>
        </p:txBody>
      </p:sp>
      <p:sp>
        <p:nvSpPr>
          <p:cNvPr id="4" name="Text Placeholder 3"/>
          <p:cNvSpPr>
            <a:spLocks noGrp="1"/>
          </p:cNvSpPr>
          <p:nvPr>
            <p:ph idx="2" sz="half" type="body"/>
          </p:nvPr>
        </p:nvSpPr>
        <p:spPr/>
        <p:txBody>
          <a:bodyPr/>
          <a:lstStyle/>
          <a:p>
            <a:pPr lvl="0" indent="0">
              <a:buNone/>
            </a:pPr>
            <a:r>
              <a:rPr>
                <a:latin typeface="Courier"/>
              </a:rPr>
              <a:t>scatterPlot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revenue..USD.million, </a:t>
            </a:r>
            <a:r>
              <a:rPr>
                <a:solidFill>
                  <a:srgbClr val="7D9029"/>
                </a:solidFill>
                <a:latin typeface="Courier"/>
              </a:rPr>
              <a:t>y =</a:t>
            </a:r>
            <a:r>
              <a:rPr>
                <a:latin typeface="Courier"/>
              </a:rPr>
              <a:t> ransom.cost, </a:t>
            </a:r>
            <a:r>
              <a:rPr>
                <a:solidFill>
                  <a:srgbClr val="7D9029"/>
                </a:solidFill>
                <a:latin typeface="Courier"/>
              </a:rPr>
              <a:t>color =</a:t>
            </a:r>
            <a:r>
              <a:rPr>
                <a:latin typeface="Courier"/>
              </a:rPr>
              <a:t> sector, </a:t>
            </a:r>
            <a:r>
              <a:rPr>
                <a:solidFill>
                  <a:srgbClr val="7D9029"/>
                </a:solidFill>
                <a:latin typeface="Courier"/>
              </a:rPr>
              <a:t>na.rm =</a:t>
            </a:r>
            <a:r>
              <a:rPr>
                <a:latin typeface="Courier"/>
              </a:rPr>
              <a:t> 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"Revenue(Hundred Millions USD)"</a:t>
            </a:r>
            <a:r>
              <a:rPr>
                <a:latin typeface="Courier"/>
              </a:rPr>
              <a:t> ,</a:t>
            </a:r>
            <a:br/>
            <a:r>
              <a:rPr>
                <a:latin typeface="Courier"/>
              </a:rPr>
              <a:t>    </a:t>
            </a:r>
            <a:r>
              <a:rPr>
                <a:solidFill>
                  <a:srgbClr val="7D9029"/>
                </a:solidFill>
                <a:latin typeface="Courier"/>
              </a:rPr>
              <a:t>y =</a:t>
            </a:r>
            <a:r>
              <a:rPr>
                <a:latin typeface="Courier"/>
              </a:rPr>
              <a:t> </a:t>
            </a:r>
            <a:r>
              <a:rPr>
                <a:solidFill>
                  <a:srgbClr val="4070A0"/>
                </a:solidFill>
                <a:latin typeface="Courier"/>
              </a:rPr>
              <a:t>"Ransom(Millions USD)"</a:t>
            </a:r>
            <a:br/>
            <a:r>
              <a:rPr>
                <a:latin typeface="Courier"/>
              </a:rPr>
              <a:t>  )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solidFill>
                  <a:srgbClr val="06287E"/>
                </a:solidFill>
                <a:latin typeface="Courier"/>
              </a:rPr>
              <a:t>number_format</a:t>
            </a:r>
            <a:r>
              <a:rPr>
                <a:latin typeface="Courier"/>
              </a:rPr>
              <a:t>(</a:t>
            </a:r>
            <a:r>
              <a:rPr>
                <a:solidFill>
                  <a:srgbClr val="7D9029"/>
                </a:solidFill>
                <a:latin typeface="Courier"/>
              </a:rPr>
              <a:t>scale =</a:t>
            </a:r>
            <a:r>
              <a:rPr>
                <a:latin typeface="Courier"/>
              </a:rPr>
              <a:t> </a:t>
            </a:r>
            <a:r>
              <a:rPr>
                <a:solidFill>
                  <a:srgbClr val="40A070"/>
                </a:solidFill>
                <a:latin typeface="Courier"/>
              </a:rPr>
              <a:t>1e-3</a:t>
            </a:r>
            <a:r>
              <a:rPr>
                <a:latin typeface="Courier"/>
              </a:rPr>
              <a:t>), </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200</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 </a:t>
            </a:r>
            <a:r>
              <a:rPr>
                <a:solidFill>
                  <a:srgbClr val="40A070"/>
                </a:solidFill>
                <a:latin typeface="Courier"/>
              </a:rPr>
              <a:t>100</a:t>
            </a:r>
            <a:r>
              <a:rPr>
                <a:latin typeface="Courier"/>
              </a:rPr>
              <a:t>))</a:t>
            </a:r>
            <a:br/>
            <a:br/>
            <a:br/>
            <a:r>
              <a:rPr>
                <a:latin typeface="Courier"/>
              </a:rPr>
              <a:t>scatterPlot</a:t>
            </a:r>
          </a:p>
          <a:p>
            <a:pPr lvl="0" indent="0">
              <a:buNone/>
            </a:pPr>
            <a:r>
              <a:rPr>
                <a:latin typeface="Courier"/>
              </a:rPr>
              <a:t>## Warning: Removed 307 rows containing missing values or values outside the scale range
## (`geom_point()`).</a:t>
            </a:r>
          </a:p>
        </p:txBody>
      </p:sp>
      <p:pic>
        <p:nvPicPr>
          <p:cNvPr descr="RansomewareAnalysis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There does not seem to be any relation between the revenue of a company and the requested ransom amount, nor does it have any correlation with what sector the company is in.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Which regions are being attacked the most.</a:t>
            </a:r>
          </a:p>
        </p:txBody>
      </p:sp>
      <p:sp>
        <p:nvSpPr>
          <p:cNvPr id="4" name="Text Placeholder 3"/>
          <p:cNvSpPr>
            <a:spLocks noGrp="1"/>
          </p:cNvSpPr>
          <p:nvPr>
            <p:ph idx="2" sz="half" type="body"/>
          </p:nvPr>
        </p:nvSpPr>
        <p:spPr/>
        <p:txBody>
          <a:bodyPr/>
          <a:lstStyle/>
          <a:p>
            <a:pPr lvl="0" indent="0">
              <a:buNone/>
            </a:pPr>
            <a:r>
              <a:rPr>
                <a:latin typeface="Courier"/>
              </a:rPr>
              <a:t>RA_Victums </a:t>
            </a:r>
            <a:r>
              <a:rPr>
                <a:solidFill>
                  <a:srgbClr val="007020"/>
                </a:solidFill>
                <a:latin typeface="Courier"/>
              </a:rPr>
              <a:t>&lt;-</a:t>
            </a:r>
            <a:r>
              <a:rPr>
                <a:latin typeface="Courier"/>
              </a:rPr>
              <a:t> RA_V</a:t>
            </a:r>
            <a:r>
              <a:rPr>
                <a:solidFill>
                  <a:srgbClr val="40A070"/>
                </a:solidFill>
                <a:latin typeface="Courier"/>
              </a:rPr>
              <a:t>.2</a:t>
            </a:r>
            <a:r>
              <a:rPr>
                <a:latin typeface="Courier"/>
              </a:rPr>
              <a:t> </a:t>
            </a:r>
            <a:r>
              <a:rPr>
                <a:solidFill>
                  <a:srgbClr val="4070A0"/>
                </a:solidFill>
                <a:latin typeface="Courier"/>
              </a:rPr>
              <a:t>%&gt;%</a:t>
            </a:r>
            <a:r>
              <a:rPr>
                <a:latin typeface="Courier"/>
              </a:rPr>
              <a:t> </a:t>
            </a:r>
            <a:r>
              <a:rPr>
                <a:solidFill>
                  <a:srgbClr val="06287E"/>
                </a:solidFill>
                <a:latin typeface="Courier"/>
              </a:rPr>
              <a:t>group_by</a:t>
            </a:r>
            <a:r>
              <a:rPr>
                <a:latin typeface="Courier"/>
              </a:rPr>
              <a:t>(location, sector)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a:t>
            </a:r>
          </a:p>
          <a:p>
            <a:pPr lvl="0" indent="0">
              <a:buNone/>
            </a:pPr>
            <a:r>
              <a:rPr>
                <a:latin typeface="Courier"/>
              </a:rPr>
              <a:t>## `summarise()` has grouped output by 'location'. You can override using the
## `.groups` argument.</a:t>
            </a:r>
          </a:p>
          <a:p>
            <a:pPr lvl="0" indent="0">
              <a:buNone/>
            </a:pPr>
            <a:r>
              <a:rPr>
                <a:solidFill>
                  <a:srgbClr val="06287E"/>
                </a:solidFill>
                <a:latin typeface="Courier"/>
              </a:rPr>
              <a:t>names</a:t>
            </a:r>
            <a:r>
              <a:rPr>
                <a:latin typeface="Courier"/>
              </a:rPr>
              <a:t>(RA_Victums)[</a:t>
            </a:r>
            <a:r>
              <a:rPr>
                <a:solidFill>
                  <a:srgbClr val="40A070"/>
                </a:solidFill>
                <a:latin typeface="Courier"/>
              </a:rPr>
              <a:t>1</a:t>
            </a:r>
            <a:r>
              <a:rPr>
                <a:latin typeface="Courier"/>
              </a:rPr>
              <a:t>] </a:t>
            </a:r>
            <a:r>
              <a:rPr>
                <a:solidFill>
                  <a:srgbClr val="007020"/>
                </a:solidFill>
                <a:latin typeface="Courier"/>
              </a:rPr>
              <a:t>&lt;-</a:t>
            </a:r>
            <a:r>
              <a:rPr>
                <a:latin typeface="Courier"/>
              </a:rPr>
              <a:t> </a:t>
            </a:r>
            <a:r>
              <a:rPr>
                <a:solidFill>
                  <a:srgbClr val="4070A0"/>
                </a:solidFill>
                <a:latin typeface="Courier"/>
              </a:rPr>
              <a:t>"region"</a:t>
            </a:r>
            <a:br/>
            <a:br/>
            <a:br/>
            <a:r>
              <a:rPr>
                <a:latin typeface="Courier"/>
              </a:rPr>
              <a:t>Xmapdata. </a:t>
            </a:r>
            <a:r>
              <a:rPr>
                <a:solidFill>
                  <a:srgbClr val="007020"/>
                </a:solidFill>
                <a:latin typeface="Courier"/>
              </a:rPr>
              <a:t>&lt;-</a:t>
            </a:r>
            <a:r>
              <a:rPr>
                <a:latin typeface="Courier"/>
              </a:rPr>
              <a:t> </a:t>
            </a:r>
            <a:r>
              <a:rPr>
                <a:solidFill>
                  <a:srgbClr val="06287E"/>
                </a:solidFill>
                <a:latin typeface="Courier"/>
              </a:rPr>
              <a:t>map_data</a:t>
            </a:r>
            <a:r>
              <a:rPr>
                <a:latin typeface="Courier"/>
              </a:rPr>
              <a:t>(</a:t>
            </a:r>
            <a:r>
              <a:rPr>
                <a:solidFill>
                  <a:srgbClr val="4070A0"/>
                </a:solidFill>
                <a:latin typeface="Courier"/>
              </a:rPr>
              <a:t>"world"</a:t>
            </a:r>
            <a:r>
              <a:rPr>
                <a:latin typeface="Courier"/>
              </a:rPr>
              <a:t>)</a:t>
            </a:r>
            <a:br/>
            <a:br/>
            <a:br/>
            <a:r>
              <a:rPr>
                <a:latin typeface="Courier"/>
              </a:rPr>
              <a:t>Xmapdata </a:t>
            </a:r>
            <a:r>
              <a:rPr>
                <a:solidFill>
                  <a:srgbClr val="007020"/>
                </a:solidFill>
                <a:latin typeface="Courier"/>
              </a:rPr>
              <a:t>&lt;-</a:t>
            </a:r>
            <a:r>
              <a:rPr>
                <a:latin typeface="Courier"/>
              </a:rPr>
              <a:t> </a:t>
            </a:r>
            <a:r>
              <a:rPr>
                <a:solidFill>
                  <a:srgbClr val="06287E"/>
                </a:solidFill>
                <a:latin typeface="Courier"/>
              </a:rPr>
              <a:t>left_join</a:t>
            </a:r>
            <a:r>
              <a:rPr>
                <a:latin typeface="Courier"/>
              </a:rPr>
              <a:t>(Xmapdata., RA_Victums, </a:t>
            </a:r>
            <a:r>
              <a:rPr>
                <a:solidFill>
                  <a:srgbClr val="7D9029"/>
                </a:solidFill>
                <a:latin typeface="Courier"/>
              </a:rPr>
              <a:t>by=</a:t>
            </a:r>
            <a:r>
              <a:rPr>
                <a:solidFill>
                  <a:srgbClr val="4070A0"/>
                </a:solidFill>
                <a:latin typeface="Courier"/>
              </a:rPr>
              <a:t>"region"</a:t>
            </a:r>
            <a:r>
              <a:rPr>
                <a:latin typeface="Courier"/>
              </a:rPr>
              <a:t>)</a:t>
            </a:r>
          </a:p>
          <a:p>
            <a:pPr lvl="0" indent="0">
              <a:buNone/>
            </a:pPr>
            <a:r>
              <a:rPr>
                <a:latin typeface="Courier"/>
              </a:rPr>
              <a:t>## Warning in left_join(Xmapdata., RA_Victums, by = "region"): Detected an unexpected many-to-many relationship between `x` and `y`.
## ℹ Row 878 of `x` matches multiple rows in `y`.
## ℹ Row 46 of `y` matches multiple rows in `x`.
## ℹ If a many-to-many relationship is expected, set `relationship =
##   "many-to-many"` to silence this warning.</a:t>
            </a:r>
          </a:p>
          <a:p>
            <a:pPr lvl="0" indent="0">
              <a:buNone/>
            </a:pPr>
            <a:r>
              <a:rPr>
                <a:latin typeface="Courier"/>
              </a:rPr>
              <a:t>Xmapdata1 </a:t>
            </a:r>
            <a:r>
              <a:rPr>
                <a:solidFill>
                  <a:srgbClr val="007020"/>
                </a:solidFill>
                <a:latin typeface="Courier"/>
              </a:rPr>
              <a:t>&lt;-</a:t>
            </a:r>
            <a:r>
              <a:rPr>
                <a:latin typeface="Courier"/>
              </a:rPr>
              <a:t> Xmapdata </a:t>
            </a:r>
            <a:r>
              <a:rPr>
                <a:solidFill>
                  <a:srgbClr val="4070A0"/>
                </a:solidFill>
                <a:latin typeface="Courier"/>
              </a:rPr>
              <a:t>%&gt;%</a:t>
            </a:r>
            <a:r>
              <a:rPr>
                <a:latin typeface="Courier"/>
              </a:rPr>
              <a:t> </a:t>
            </a:r>
            <a:r>
              <a:rPr>
                <a:solidFill>
                  <a:srgbClr val="06287E"/>
                </a:solidFill>
                <a:latin typeface="Courier"/>
              </a:rPr>
              <a:t>filter</a:t>
            </a:r>
            <a:r>
              <a:rPr>
                <a:latin typeface="Courier"/>
              </a:rPr>
              <a:t>(</a:t>
            </a:r>
            <a:r>
              <a:rPr>
                <a:solidFill>
                  <a:srgbClr val="4070A0"/>
                </a:solidFill>
                <a:latin typeface="Courier"/>
              </a:rPr>
              <a:t>!</a:t>
            </a:r>
            <a:r>
              <a:rPr>
                <a:solidFill>
                  <a:srgbClr val="06287E"/>
                </a:solidFill>
                <a:latin typeface="Courier"/>
              </a:rPr>
              <a:t>is.na</a:t>
            </a:r>
            <a:r>
              <a:rPr>
                <a:latin typeface="Courier"/>
              </a:rPr>
              <a:t>(Xmapdata</a:t>
            </a:r>
            <a:r>
              <a:rPr>
                <a:solidFill>
                  <a:srgbClr val="4070A0"/>
                </a:solidFill>
                <a:latin typeface="Courier"/>
              </a:rPr>
              <a:t>$</a:t>
            </a:r>
            <a:r>
              <a:rPr>
                <a:latin typeface="Courier"/>
              </a:rPr>
              <a:t>sector))</a:t>
            </a:r>
            <a:br/>
            <a:r>
              <a:rPr>
                <a:latin typeface="Courier"/>
              </a:rPr>
              <a:t>Xmap1 </a:t>
            </a:r>
            <a:r>
              <a:rPr>
                <a:solidFill>
                  <a:srgbClr val="007020"/>
                </a:solidFill>
                <a:latin typeface="Courier"/>
              </a:rPr>
              <a:t>&lt;-</a:t>
            </a:r>
            <a:r>
              <a:rPr>
                <a:latin typeface="Courier"/>
              </a:rPr>
              <a:t> </a:t>
            </a:r>
            <a:r>
              <a:rPr>
                <a:solidFill>
                  <a:srgbClr val="06287E"/>
                </a:solidFill>
                <a:latin typeface="Courier"/>
              </a:rPr>
              <a:t>ggplot</a:t>
            </a:r>
            <a:r>
              <a:rPr>
                <a:latin typeface="Courier"/>
              </a:rPr>
              <a:t>(Xmapdata1, </a:t>
            </a:r>
            <a:r>
              <a:rPr>
                <a:solidFill>
                  <a:srgbClr val="06287E"/>
                </a:solidFill>
                <a:latin typeface="Courier"/>
              </a:rPr>
              <a:t>aes</a:t>
            </a:r>
            <a:r>
              <a:rPr>
                <a:latin typeface="Courier"/>
              </a:rPr>
              <a:t>(</a:t>
            </a:r>
            <a:r>
              <a:rPr>
                <a:solidFill>
                  <a:srgbClr val="7D9029"/>
                </a:solidFill>
                <a:latin typeface="Courier"/>
              </a:rPr>
              <a:t>x=</a:t>
            </a:r>
            <a:r>
              <a:rPr>
                <a:latin typeface="Courier"/>
              </a:rPr>
              <a:t> long, </a:t>
            </a:r>
            <a:r>
              <a:rPr>
                <a:solidFill>
                  <a:srgbClr val="7D9029"/>
                </a:solidFill>
                <a:latin typeface="Courier"/>
              </a:rPr>
              <a:t>y =</a:t>
            </a:r>
            <a:r>
              <a:rPr>
                <a:latin typeface="Courier"/>
              </a:rPr>
              <a:t> lat, </a:t>
            </a:r>
            <a:r>
              <a:rPr>
                <a:solidFill>
                  <a:srgbClr val="7D9029"/>
                </a:solidFill>
                <a:latin typeface="Courier"/>
              </a:rPr>
              <a:t>group=</a:t>
            </a:r>
            <a:r>
              <a:rPr>
                <a:latin typeface="Courier"/>
              </a:rPr>
              <a:t>group)) </a:t>
            </a:r>
            <a:r>
              <a:rPr>
                <a:solidFill>
                  <a:srgbClr val="4070A0"/>
                </a:solidFill>
                <a:latin typeface="Courier"/>
              </a:rPr>
              <a:t>+</a:t>
            </a:r>
            <a:br/>
            <a:r>
              <a:rPr>
                <a:latin typeface="Courier"/>
              </a:rPr>
              <a:t>  </a:t>
            </a:r>
            <a:r>
              <a:rPr>
                <a:solidFill>
                  <a:srgbClr val="06287E"/>
                </a:solidFill>
                <a:latin typeface="Courier"/>
              </a:rPr>
              <a:t>geom_polygon</a:t>
            </a:r>
            <a:r>
              <a:rPr>
                <a:latin typeface="Courier"/>
              </a:rPr>
              <a:t>(</a:t>
            </a:r>
            <a:r>
              <a:rPr>
                <a:solidFill>
                  <a:srgbClr val="06287E"/>
                </a:solidFill>
                <a:latin typeface="Courier"/>
              </a:rPr>
              <a:t>aes</a:t>
            </a:r>
            <a:r>
              <a:rPr>
                <a:latin typeface="Courier"/>
              </a:rPr>
              <a:t>(</a:t>
            </a:r>
            <a:r>
              <a:rPr>
                <a:solidFill>
                  <a:srgbClr val="7D9029"/>
                </a:solidFill>
                <a:latin typeface="Courier"/>
              </a:rPr>
              <a:t>fill =</a:t>
            </a:r>
            <a:r>
              <a:rPr>
                <a:latin typeface="Courier"/>
              </a:rPr>
              <a:t> region),</a:t>
            </a:r>
            <a:r>
              <a:rPr>
                <a:solidFill>
                  <a:srgbClr val="7D9029"/>
                </a:solidFill>
                <a:latin typeface="Courier"/>
              </a:rPr>
              <a:t>fill =</a:t>
            </a:r>
            <a:r>
              <a:rPr>
                <a:latin typeface="Courier"/>
              </a:rPr>
              <a:t> </a:t>
            </a:r>
            <a:r>
              <a:rPr>
                <a:solidFill>
                  <a:srgbClr val="4070A0"/>
                </a:solidFill>
                <a:latin typeface="Courier"/>
              </a:rPr>
              <a:t>"darkgreen"</a:t>
            </a:r>
            <a:r>
              <a:rPr>
                <a:latin typeface="Courier"/>
              </a:rPr>
              <a:t>, </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borders</a:t>
            </a:r>
            <a:r>
              <a:rPr>
                <a:latin typeface="Courier"/>
              </a:rPr>
              <a:t>(</a:t>
            </a:r>
            <a:r>
              <a:rPr>
                <a:solidFill>
                  <a:srgbClr val="7D9029"/>
                </a:solidFill>
                <a:latin typeface="Courier"/>
              </a:rPr>
              <a:t>alpha =</a:t>
            </a:r>
            <a:r>
              <a:rPr>
                <a:latin typeface="Courier"/>
              </a:rPr>
              <a:t> </a:t>
            </a:r>
            <a:r>
              <a:rPr>
                <a:solidFill>
                  <a:srgbClr val="40A070"/>
                </a:solidFill>
                <a:latin typeface="Courier"/>
              </a:rPr>
              <a:t>0.1</a:t>
            </a:r>
            <a:r>
              <a:rPr>
                <a:latin typeface="Courier"/>
              </a:rPr>
              <a:t>, </a:t>
            </a:r>
            <a:r>
              <a:rPr>
                <a:solidFill>
                  <a:srgbClr val="7D9029"/>
                </a:solidFill>
                <a:latin typeface="Courier"/>
              </a:rPr>
              <a:t>fill =</a:t>
            </a:r>
            <a:r>
              <a:rPr>
                <a:latin typeface="Courier"/>
              </a:rPr>
              <a:t> </a:t>
            </a:r>
            <a:r>
              <a:rPr>
                <a:solidFill>
                  <a:srgbClr val="4070A0"/>
                </a:solidFill>
                <a:latin typeface="Courier"/>
              </a:rPr>
              <a:t>"dodgerblue"</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"gray"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"World Map "</a:t>
            </a:r>
            <a:r>
              <a:rPr>
                <a:latin typeface="Courier"/>
              </a:rPr>
              <a:t>, </a:t>
            </a:r>
            <a:r>
              <a:rPr>
                <a:solidFill>
                  <a:srgbClr val="7D9029"/>
                </a:solidFill>
                <a:latin typeface="Courier"/>
              </a:rPr>
              <a:t>subtitle =</a:t>
            </a:r>
            <a:r>
              <a:rPr>
                <a:latin typeface="Courier"/>
              </a:rPr>
              <a:t> </a:t>
            </a:r>
            <a:r>
              <a:rPr>
                <a:solidFill>
                  <a:srgbClr val="4070A0"/>
                </a:solidFill>
                <a:latin typeface="Courier"/>
              </a:rPr>
              <a:t>"Ransome Attacks Targets"</a:t>
            </a:r>
            <a:r>
              <a:rPr>
                <a:latin typeface="Courier"/>
              </a:rPr>
              <a:t>)</a:t>
            </a:r>
            <a:br/>
            <a:r>
              <a:rPr>
                <a:latin typeface="Courier"/>
              </a:rPr>
              <a:t>Xmap1</a:t>
            </a:r>
          </a:p>
        </p:txBody>
      </p:sp>
      <p:pic>
        <p:nvPicPr>
          <p:cNvPr descr="RansomewareAnalysis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#Not Sure about this one</a:t>
            </a:r>
          </a:p>
          <a:p>
            <a:pPr lvl="0" indent="0" marL="0">
              <a:buNone/>
            </a:pPr>
            <a:r>
              <a:rPr/>
              <a:t>(This where they all are)</a:t>
            </a:r>
          </a:p>
          <a:p>
            <a:pPr lvl="0" indent="0">
              <a:buNone/>
            </a:pPr>
            <a:r>
              <a:rPr>
                <a:latin typeface="Courier"/>
              </a:rPr>
              <a:t>df </a:t>
            </a:r>
            <a:r>
              <a:rPr>
                <a:solidFill>
                  <a:srgbClr val="007020"/>
                </a:solidFill>
                <a:latin typeface="Courier"/>
              </a:rPr>
              <a:t>&lt;-</a:t>
            </a:r>
            <a:r>
              <a:rPr>
                <a:latin typeface="Courier"/>
              </a:rPr>
              <a:t> </a:t>
            </a:r>
            <a:r>
              <a:rPr>
                <a:solidFill>
                  <a:srgbClr val="06287E"/>
                </a:solidFill>
                <a:latin typeface="Courier"/>
              </a:rPr>
              <a:t>tribble</a:t>
            </a:r>
            <a:r>
              <a:rPr>
                <a:latin typeface="Courier"/>
              </a:rPr>
              <a:t>(</a:t>
            </a:r>
            <a:br/>
            <a:r>
              <a:rPr>
                <a:latin typeface="Courier"/>
              </a:rPr>
              <a:t>  </a:t>
            </a:r>
            <a:r>
              <a:rPr>
                <a:solidFill>
                  <a:srgbClr val="4070A0"/>
                </a:solidFill>
                <a:latin typeface="Courier"/>
              </a:rPr>
              <a:t>~</a:t>
            </a:r>
            <a:r>
              <a:rPr>
                <a:latin typeface="Courier"/>
              </a:rPr>
              <a:t>Country, </a:t>
            </a:r>
            <a:r>
              <a:rPr>
                <a:solidFill>
                  <a:srgbClr val="4070A0"/>
                </a:solidFill>
                <a:latin typeface="Courier"/>
              </a:rPr>
              <a:t>~</a:t>
            </a:r>
            <a:r>
              <a:rPr>
                <a:latin typeface="Courier"/>
              </a:rPr>
              <a:t>Value,</a:t>
            </a:r>
            <a:br/>
            <a:r>
              <a:rPr>
                <a:latin typeface="Courier"/>
              </a:rPr>
              <a:t>  </a:t>
            </a:r>
            <a:r>
              <a:rPr>
                <a:solidFill>
                  <a:srgbClr val="4070A0"/>
                </a:solidFill>
                <a:latin typeface="Courier"/>
              </a:rPr>
              <a:t>"Argentina"</a:t>
            </a:r>
            <a:r>
              <a:rPr>
                <a:latin typeface="Courier"/>
              </a:rPr>
              <a:t>,  </a:t>
            </a:r>
            <a:r>
              <a:rPr>
                <a:solidFill>
                  <a:srgbClr val="40A070"/>
                </a:solidFill>
                <a:latin typeface="Courier"/>
              </a:rPr>
              <a:t>2</a:t>
            </a:r>
            <a:r>
              <a:rPr>
                <a:latin typeface="Courier"/>
              </a:rPr>
              <a:t>,</a:t>
            </a:r>
            <a:br/>
            <a:r>
              <a:rPr>
                <a:solidFill>
                  <a:srgbClr val="4070A0"/>
                </a:solidFill>
                <a:latin typeface="Courier"/>
              </a:rPr>
              <a:t>"Australia"</a:t>
            </a:r>
            <a:r>
              <a:rPr>
                <a:latin typeface="Courier"/>
              </a:rPr>
              <a:t>,    </a:t>
            </a:r>
            <a:r>
              <a:rPr>
                <a:solidFill>
                  <a:srgbClr val="40A070"/>
                </a:solidFill>
                <a:latin typeface="Courier"/>
              </a:rPr>
              <a:t>14</a:t>
            </a:r>
            <a:r>
              <a:rPr>
                <a:latin typeface="Courier"/>
              </a:rPr>
              <a:t>,</a:t>
            </a:r>
            <a:br/>
            <a:r>
              <a:rPr>
                <a:solidFill>
                  <a:srgbClr val="4070A0"/>
                </a:solidFill>
                <a:latin typeface="Courier"/>
              </a:rPr>
              <a:t>"Austria"</a:t>
            </a:r>
            <a:r>
              <a:rPr>
                <a:latin typeface="Courier"/>
              </a:rPr>
              <a:t>,  </a:t>
            </a:r>
            <a:r>
              <a:rPr>
                <a:solidFill>
                  <a:srgbClr val="40A070"/>
                </a:solidFill>
                <a:latin typeface="Courier"/>
              </a:rPr>
              <a:t>1</a:t>
            </a:r>
            <a:r>
              <a:rPr>
                <a:latin typeface="Courier"/>
              </a:rPr>
              <a:t>,</a:t>
            </a:r>
            <a:br/>
            <a:r>
              <a:rPr>
                <a:solidFill>
                  <a:srgbClr val="4070A0"/>
                </a:solidFill>
                <a:latin typeface="Courier"/>
              </a:rPr>
              <a:t>"Belgium"</a:t>
            </a:r>
            <a:r>
              <a:rPr>
                <a:latin typeface="Courier"/>
              </a:rPr>
              <a:t>,  </a:t>
            </a:r>
            <a:r>
              <a:rPr>
                <a:solidFill>
                  <a:srgbClr val="40A070"/>
                </a:solidFill>
                <a:latin typeface="Courier"/>
              </a:rPr>
              <a:t>2</a:t>
            </a:r>
            <a:r>
              <a:rPr>
                <a:latin typeface="Courier"/>
              </a:rPr>
              <a:t>,</a:t>
            </a:r>
            <a:br/>
            <a:r>
              <a:rPr>
                <a:solidFill>
                  <a:srgbClr val="4070A0"/>
                </a:solidFill>
                <a:latin typeface="Courier"/>
              </a:rPr>
              <a:t>"Brazil"</a:t>
            </a:r>
            <a:r>
              <a:rPr>
                <a:latin typeface="Courier"/>
              </a:rPr>
              <a:t>,   </a:t>
            </a:r>
            <a:r>
              <a:rPr>
                <a:solidFill>
                  <a:srgbClr val="40A070"/>
                </a:solidFill>
                <a:latin typeface="Courier"/>
              </a:rPr>
              <a:t>7</a:t>
            </a:r>
            <a:r>
              <a:rPr>
                <a:latin typeface="Courier"/>
              </a:rPr>
              <a:t>,</a:t>
            </a:r>
            <a:br/>
            <a:r>
              <a:rPr>
                <a:solidFill>
                  <a:srgbClr val="4070A0"/>
                </a:solidFill>
                <a:latin typeface="Courier"/>
              </a:rPr>
              <a:t>"Canada"</a:t>
            </a:r>
            <a:r>
              <a:rPr>
                <a:latin typeface="Courier"/>
              </a:rPr>
              <a:t>,   </a:t>
            </a:r>
            <a:r>
              <a:rPr>
                <a:solidFill>
                  <a:srgbClr val="40A070"/>
                </a:solidFill>
                <a:latin typeface="Courier"/>
              </a:rPr>
              <a:t>15</a:t>
            </a:r>
            <a:r>
              <a:rPr>
                <a:latin typeface="Courier"/>
              </a:rPr>
              <a:t>,</a:t>
            </a:r>
            <a:br/>
            <a:r>
              <a:rPr>
                <a:solidFill>
                  <a:srgbClr val="4070A0"/>
                </a:solidFill>
                <a:latin typeface="Courier"/>
              </a:rPr>
              <a:t>"Chile"</a:t>
            </a:r>
            <a:r>
              <a:rPr>
                <a:latin typeface="Courier"/>
              </a:rPr>
              <a:t>,    </a:t>
            </a:r>
            <a:r>
              <a:rPr>
                <a:solidFill>
                  <a:srgbClr val="40A070"/>
                </a:solidFill>
                <a:latin typeface="Courier"/>
              </a:rPr>
              <a:t>2</a:t>
            </a:r>
            <a:r>
              <a:rPr>
                <a:latin typeface="Courier"/>
              </a:rPr>
              <a:t>,</a:t>
            </a:r>
            <a:br/>
            <a:r>
              <a:rPr>
                <a:solidFill>
                  <a:srgbClr val="4070A0"/>
                </a:solidFill>
                <a:latin typeface="Courier"/>
              </a:rPr>
              <a:t>"China"</a:t>
            </a:r>
            <a:r>
              <a:rPr>
                <a:latin typeface="Courier"/>
              </a:rPr>
              <a:t>,    </a:t>
            </a:r>
            <a:r>
              <a:rPr>
                <a:solidFill>
                  <a:srgbClr val="40A070"/>
                </a:solidFill>
                <a:latin typeface="Courier"/>
              </a:rPr>
              <a:t>5</a:t>
            </a:r>
            <a:r>
              <a:rPr>
                <a:latin typeface="Courier"/>
              </a:rPr>
              <a:t>,</a:t>
            </a:r>
            <a:br/>
            <a:r>
              <a:rPr>
                <a:solidFill>
                  <a:srgbClr val="4070A0"/>
                </a:solidFill>
                <a:latin typeface="Courier"/>
              </a:rPr>
              <a:t>"Croatia"</a:t>
            </a:r>
            <a:r>
              <a:rPr>
                <a:latin typeface="Courier"/>
              </a:rPr>
              <a:t>,  </a:t>
            </a:r>
            <a:r>
              <a:rPr>
                <a:solidFill>
                  <a:srgbClr val="40A070"/>
                </a:solidFill>
                <a:latin typeface="Courier"/>
              </a:rPr>
              <a:t>1</a:t>
            </a:r>
            <a:r>
              <a:rPr>
                <a:latin typeface="Courier"/>
              </a:rPr>
              <a:t>,</a:t>
            </a:r>
            <a:br/>
            <a:r>
              <a:rPr>
                <a:solidFill>
                  <a:srgbClr val="4070A0"/>
                </a:solidFill>
                <a:latin typeface="Courier"/>
              </a:rPr>
              <a:t>"Denmark"</a:t>
            </a:r>
            <a:r>
              <a:rPr>
                <a:latin typeface="Courier"/>
              </a:rPr>
              <a:t>,  </a:t>
            </a:r>
            <a:r>
              <a:rPr>
                <a:solidFill>
                  <a:srgbClr val="40A070"/>
                </a:solidFill>
                <a:latin typeface="Courier"/>
              </a:rPr>
              <a:t>2</a:t>
            </a:r>
            <a:r>
              <a:rPr>
                <a:latin typeface="Courier"/>
              </a:rPr>
              <a:t>,</a:t>
            </a:r>
            <a:br/>
            <a:r>
              <a:rPr>
                <a:solidFill>
                  <a:srgbClr val="4070A0"/>
                </a:solidFill>
                <a:latin typeface="Courier"/>
              </a:rPr>
              <a:t>"Ecuador"</a:t>
            </a:r>
            <a:r>
              <a:rPr>
                <a:latin typeface="Courier"/>
              </a:rPr>
              <a:t>,  </a:t>
            </a:r>
            <a:r>
              <a:rPr>
                <a:solidFill>
                  <a:srgbClr val="40A070"/>
                </a:solidFill>
                <a:latin typeface="Courier"/>
              </a:rPr>
              <a:t>2</a:t>
            </a:r>
            <a:r>
              <a:rPr>
                <a:latin typeface="Courier"/>
              </a:rPr>
              <a:t>,</a:t>
            </a:r>
            <a:br/>
            <a:r>
              <a:rPr>
                <a:solidFill>
                  <a:srgbClr val="4070A0"/>
                </a:solidFill>
                <a:latin typeface="Courier"/>
              </a:rPr>
              <a:t>"Europe"</a:t>
            </a:r>
            <a:r>
              <a:rPr>
                <a:latin typeface="Courier"/>
              </a:rPr>
              <a:t>,   </a:t>
            </a:r>
            <a:r>
              <a:rPr>
                <a:solidFill>
                  <a:srgbClr val="40A070"/>
                </a:solidFill>
                <a:latin typeface="Courier"/>
              </a:rPr>
              <a:t>1</a:t>
            </a:r>
            <a:r>
              <a:rPr>
                <a:latin typeface="Courier"/>
              </a:rPr>
              <a:t>,</a:t>
            </a:r>
            <a:br/>
            <a:r>
              <a:rPr>
                <a:solidFill>
                  <a:srgbClr val="4070A0"/>
                </a:solidFill>
                <a:latin typeface="Courier"/>
              </a:rPr>
              <a:t>"Finland"</a:t>
            </a:r>
            <a:r>
              <a:rPr>
                <a:latin typeface="Courier"/>
              </a:rPr>
              <a:t>,  </a:t>
            </a:r>
            <a:r>
              <a:rPr>
                <a:solidFill>
                  <a:srgbClr val="40A070"/>
                </a:solidFill>
                <a:latin typeface="Courier"/>
              </a:rPr>
              <a:t>2</a:t>
            </a:r>
            <a:r>
              <a:rPr>
                <a:latin typeface="Courier"/>
              </a:rPr>
              <a:t>,</a:t>
            </a:r>
            <a:br/>
            <a:r>
              <a:rPr>
                <a:solidFill>
                  <a:srgbClr val="4070A0"/>
                </a:solidFill>
                <a:latin typeface="Courier"/>
              </a:rPr>
              <a:t>"France"</a:t>
            </a:r>
            <a:r>
              <a:rPr>
                <a:latin typeface="Courier"/>
              </a:rPr>
              <a:t>,   </a:t>
            </a:r>
            <a:r>
              <a:rPr>
                <a:solidFill>
                  <a:srgbClr val="40A070"/>
                </a:solidFill>
                <a:latin typeface="Courier"/>
              </a:rPr>
              <a:t>14</a:t>
            </a:r>
            <a:r>
              <a:rPr>
                <a:latin typeface="Courier"/>
              </a:rPr>
              <a:t>,</a:t>
            </a:r>
            <a:br/>
            <a:r>
              <a:rPr>
                <a:solidFill>
                  <a:srgbClr val="4070A0"/>
                </a:solidFill>
                <a:latin typeface="Courier"/>
              </a:rPr>
              <a:t>"Germany"</a:t>
            </a:r>
            <a:r>
              <a:rPr>
                <a:latin typeface="Courier"/>
              </a:rPr>
              <a:t>,  </a:t>
            </a:r>
            <a:r>
              <a:rPr>
                <a:solidFill>
                  <a:srgbClr val="40A070"/>
                </a:solidFill>
                <a:latin typeface="Courier"/>
              </a:rPr>
              <a:t>13</a:t>
            </a:r>
            <a:r>
              <a:rPr>
                <a:latin typeface="Courier"/>
              </a:rPr>
              <a:t>,</a:t>
            </a:r>
            <a:br/>
            <a:r>
              <a:rPr>
                <a:solidFill>
                  <a:srgbClr val="4070A0"/>
                </a:solidFill>
                <a:latin typeface="Courier"/>
              </a:rPr>
              <a:t>"Greece"</a:t>
            </a:r>
            <a:r>
              <a:rPr>
                <a:latin typeface="Courier"/>
              </a:rPr>
              <a:t>,   </a:t>
            </a:r>
            <a:r>
              <a:rPr>
                <a:solidFill>
                  <a:srgbClr val="40A070"/>
                </a:solidFill>
                <a:latin typeface="Courier"/>
              </a:rPr>
              <a:t>1</a:t>
            </a:r>
            <a:r>
              <a:rPr>
                <a:latin typeface="Courier"/>
              </a:rPr>
              <a:t>,</a:t>
            </a:r>
            <a:br/>
            <a:r>
              <a:rPr>
                <a:solidFill>
                  <a:srgbClr val="4070A0"/>
                </a:solidFill>
                <a:latin typeface="Courier"/>
              </a:rPr>
              <a:t>"Hong Kong,"</a:t>
            </a:r>
            <a:r>
              <a:rPr>
                <a:latin typeface="Courier"/>
              </a:rPr>
              <a:t>,   </a:t>
            </a:r>
            <a:r>
              <a:rPr>
                <a:solidFill>
                  <a:srgbClr val="40A070"/>
                </a:solidFill>
                <a:latin typeface="Courier"/>
              </a:rPr>
              <a:t>1</a:t>
            </a:r>
            <a:r>
              <a:rPr>
                <a:latin typeface="Courier"/>
              </a:rPr>
              <a:t>,</a:t>
            </a:r>
            <a:br/>
            <a:r>
              <a:rPr>
                <a:solidFill>
                  <a:srgbClr val="4070A0"/>
                </a:solidFill>
                <a:latin typeface="Courier"/>
              </a:rPr>
              <a:t>"Hungary"</a:t>
            </a:r>
            <a:r>
              <a:rPr>
                <a:latin typeface="Courier"/>
              </a:rPr>
              <a:t>,  </a:t>
            </a:r>
            <a:r>
              <a:rPr>
                <a:solidFill>
                  <a:srgbClr val="40A070"/>
                </a:solidFill>
                <a:latin typeface="Courier"/>
              </a:rPr>
              <a:t>1</a:t>
            </a:r>
            <a:r>
              <a:rPr>
                <a:latin typeface="Courier"/>
              </a:rPr>
              <a:t>,</a:t>
            </a:r>
            <a:br/>
            <a:r>
              <a:rPr>
                <a:solidFill>
                  <a:srgbClr val="4070A0"/>
                </a:solidFill>
                <a:latin typeface="Courier"/>
              </a:rPr>
              <a:t>"India"</a:t>
            </a:r>
            <a:r>
              <a:rPr>
                <a:latin typeface="Courier"/>
              </a:rPr>
              <a:t>,    </a:t>
            </a:r>
            <a:r>
              <a:rPr>
                <a:solidFill>
                  <a:srgbClr val="40A070"/>
                </a:solidFill>
                <a:latin typeface="Courier"/>
              </a:rPr>
              <a:t>8</a:t>
            </a:r>
            <a:r>
              <a:rPr>
                <a:latin typeface="Courier"/>
              </a:rPr>
              <a:t>,</a:t>
            </a:r>
            <a:br/>
            <a:r>
              <a:rPr>
                <a:solidFill>
                  <a:srgbClr val="4070A0"/>
                </a:solidFill>
                <a:latin typeface="Courier"/>
              </a:rPr>
              <a:t>"Indonesia"</a:t>
            </a:r>
            <a:r>
              <a:rPr>
                <a:latin typeface="Courier"/>
              </a:rPr>
              <a:t>,    </a:t>
            </a:r>
            <a:r>
              <a:rPr>
                <a:solidFill>
                  <a:srgbClr val="40A070"/>
                </a:solidFill>
                <a:latin typeface="Courier"/>
              </a:rPr>
              <a:t>1</a:t>
            </a:r>
            <a:r>
              <a:rPr>
                <a:latin typeface="Courier"/>
              </a:rPr>
              <a:t>,</a:t>
            </a:r>
            <a:br/>
            <a:r>
              <a:rPr>
                <a:solidFill>
                  <a:srgbClr val="4070A0"/>
                </a:solidFill>
                <a:latin typeface="Courier"/>
              </a:rPr>
              <a:t>"Ireland"</a:t>
            </a:r>
            <a:r>
              <a:rPr>
                <a:latin typeface="Courier"/>
              </a:rPr>
              <a:t>,  </a:t>
            </a:r>
            <a:r>
              <a:rPr>
                <a:solidFill>
                  <a:srgbClr val="40A070"/>
                </a:solidFill>
                <a:latin typeface="Courier"/>
              </a:rPr>
              <a:t>4</a:t>
            </a:r>
            <a:r>
              <a:rPr>
                <a:latin typeface="Courier"/>
              </a:rPr>
              <a:t>,</a:t>
            </a:r>
            <a:br/>
            <a:r>
              <a:rPr>
                <a:solidFill>
                  <a:srgbClr val="4070A0"/>
                </a:solidFill>
                <a:latin typeface="Courier"/>
              </a:rPr>
              <a:t>"Israel"</a:t>
            </a:r>
            <a:r>
              <a:rPr>
                <a:latin typeface="Courier"/>
              </a:rPr>
              <a:t>,   </a:t>
            </a:r>
            <a:r>
              <a:rPr>
                <a:solidFill>
                  <a:srgbClr val="40A070"/>
                </a:solidFill>
                <a:latin typeface="Courier"/>
              </a:rPr>
              <a:t>3</a:t>
            </a:r>
            <a:r>
              <a:rPr>
                <a:latin typeface="Courier"/>
              </a:rPr>
              <a:t>,</a:t>
            </a:r>
            <a:br/>
            <a:r>
              <a:rPr>
                <a:solidFill>
                  <a:srgbClr val="4070A0"/>
                </a:solidFill>
                <a:latin typeface="Courier"/>
              </a:rPr>
              <a:t>"Italy"</a:t>
            </a:r>
            <a:r>
              <a:rPr>
                <a:latin typeface="Courier"/>
              </a:rPr>
              <a:t>,    </a:t>
            </a:r>
            <a:r>
              <a:rPr>
                <a:solidFill>
                  <a:srgbClr val="40A070"/>
                </a:solidFill>
                <a:latin typeface="Courier"/>
              </a:rPr>
              <a:t>2</a:t>
            </a:r>
            <a:r>
              <a:rPr>
                <a:latin typeface="Courier"/>
              </a:rPr>
              <a:t>,</a:t>
            </a:r>
            <a:br/>
            <a:r>
              <a:rPr>
                <a:solidFill>
                  <a:srgbClr val="4070A0"/>
                </a:solidFill>
                <a:latin typeface="Courier"/>
              </a:rPr>
              <a:t>"Japan"</a:t>
            </a:r>
            <a:r>
              <a:rPr>
                <a:latin typeface="Courier"/>
              </a:rPr>
              <a:t>,    </a:t>
            </a:r>
            <a:r>
              <a:rPr>
                <a:solidFill>
                  <a:srgbClr val="40A070"/>
                </a:solidFill>
                <a:latin typeface="Courier"/>
              </a:rPr>
              <a:t>9</a:t>
            </a:r>
            <a:r>
              <a:rPr>
                <a:latin typeface="Courier"/>
              </a:rPr>
              <a:t>,</a:t>
            </a:r>
            <a:br/>
            <a:r>
              <a:rPr>
                <a:solidFill>
                  <a:srgbClr val="4070A0"/>
                </a:solidFill>
                <a:latin typeface="Courier"/>
              </a:rPr>
              <a:t>"Malaysia"</a:t>
            </a:r>
            <a:r>
              <a:rPr>
                <a:latin typeface="Courier"/>
              </a:rPr>
              <a:t>, </a:t>
            </a:r>
            <a:r>
              <a:rPr>
                <a:solidFill>
                  <a:srgbClr val="40A070"/>
                </a:solidFill>
                <a:latin typeface="Courier"/>
              </a:rPr>
              <a:t>2</a:t>
            </a:r>
            <a:r>
              <a:rPr>
                <a:latin typeface="Courier"/>
              </a:rPr>
              <a:t>,</a:t>
            </a:r>
            <a:br/>
            <a:r>
              <a:rPr>
                <a:solidFill>
                  <a:srgbClr val="4070A0"/>
                </a:solidFill>
                <a:latin typeface="Courier"/>
              </a:rPr>
              <a:t>"Mexico"</a:t>
            </a:r>
            <a:r>
              <a:rPr>
                <a:latin typeface="Courier"/>
              </a:rPr>
              <a:t>,   </a:t>
            </a:r>
            <a:r>
              <a:rPr>
                <a:solidFill>
                  <a:srgbClr val="40A070"/>
                </a:solidFill>
                <a:latin typeface="Courier"/>
              </a:rPr>
              <a:t>2</a:t>
            </a:r>
            <a:r>
              <a:rPr>
                <a:latin typeface="Courier"/>
              </a:rPr>
              <a:t>,</a:t>
            </a:r>
            <a:br/>
            <a:r>
              <a:rPr>
                <a:solidFill>
                  <a:srgbClr val="4070A0"/>
                </a:solidFill>
                <a:latin typeface="Courier"/>
              </a:rPr>
              <a:t>"New Zealand"</a:t>
            </a:r>
            <a:r>
              <a:rPr>
                <a:latin typeface="Courier"/>
              </a:rPr>
              <a:t>,  </a:t>
            </a:r>
            <a:r>
              <a:rPr>
                <a:solidFill>
                  <a:srgbClr val="40A070"/>
                </a:solidFill>
                <a:latin typeface="Courier"/>
              </a:rPr>
              <a:t>1</a:t>
            </a:r>
            <a:r>
              <a:rPr>
                <a:latin typeface="Courier"/>
              </a:rPr>
              <a:t>,</a:t>
            </a:r>
            <a:br/>
            <a:r>
              <a:rPr>
                <a:solidFill>
                  <a:srgbClr val="4070A0"/>
                </a:solidFill>
                <a:latin typeface="Courier"/>
              </a:rPr>
              <a:t>"Norway"</a:t>
            </a:r>
            <a:r>
              <a:rPr>
                <a:latin typeface="Courier"/>
              </a:rPr>
              <a:t>,   </a:t>
            </a:r>
            <a:r>
              <a:rPr>
                <a:solidFill>
                  <a:srgbClr val="40A070"/>
                </a:solidFill>
                <a:latin typeface="Courier"/>
              </a:rPr>
              <a:t>4</a:t>
            </a:r>
            <a:r>
              <a:rPr>
                <a:latin typeface="Courier"/>
              </a:rPr>
              <a:t>,</a:t>
            </a:r>
            <a:br/>
            <a:r>
              <a:rPr>
                <a:solidFill>
                  <a:srgbClr val="4070A0"/>
                </a:solidFill>
                <a:latin typeface="Courier"/>
              </a:rPr>
              <a:t>"Pakistan"</a:t>
            </a:r>
            <a:r>
              <a:rPr>
                <a:latin typeface="Courier"/>
              </a:rPr>
              <a:t>, </a:t>
            </a:r>
            <a:r>
              <a:rPr>
                <a:solidFill>
                  <a:srgbClr val="40A070"/>
                </a:solidFill>
                <a:latin typeface="Courier"/>
              </a:rPr>
              <a:t>1</a:t>
            </a:r>
            <a:r>
              <a:rPr>
                <a:latin typeface="Courier"/>
              </a:rPr>
              <a:t>,</a:t>
            </a:r>
            <a:br/>
            <a:r>
              <a:rPr>
                <a:solidFill>
                  <a:srgbClr val="4070A0"/>
                </a:solidFill>
                <a:latin typeface="Courier"/>
              </a:rPr>
              <a:t>"Phillipines"</a:t>
            </a:r>
            <a:r>
              <a:rPr>
                <a:latin typeface="Courier"/>
              </a:rPr>
              <a:t>,  </a:t>
            </a:r>
            <a:r>
              <a:rPr>
                <a:solidFill>
                  <a:srgbClr val="40A070"/>
                </a:solidFill>
                <a:latin typeface="Courier"/>
              </a:rPr>
              <a:t>1</a:t>
            </a:r>
            <a:r>
              <a:rPr>
                <a:latin typeface="Courier"/>
              </a:rPr>
              <a:t>,</a:t>
            </a:r>
            <a:br/>
            <a:r>
              <a:rPr>
                <a:solidFill>
                  <a:srgbClr val="4070A0"/>
                </a:solidFill>
                <a:latin typeface="Courier"/>
              </a:rPr>
              <a:t>"Poland"</a:t>
            </a:r>
            <a:r>
              <a:rPr>
                <a:latin typeface="Courier"/>
              </a:rPr>
              <a:t>,   </a:t>
            </a:r>
            <a:r>
              <a:rPr>
                <a:solidFill>
                  <a:srgbClr val="40A070"/>
                </a:solidFill>
                <a:latin typeface="Courier"/>
              </a:rPr>
              <a:t>1</a:t>
            </a:r>
            <a:r>
              <a:rPr>
                <a:latin typeface="Courier"/>
              </a:rPr>
              <a:t>,</a:t>
            </a:r>
            <a:br/>
            <a:r>
              <a:rPr>
                <a:solidFill>
                  <a:srgbClr val="4070A0"/>
                </a:solidFill>
                <a:latin typeface="Courier"/>
              </a:rPr>
              <a:t>"Portugal"</a:t>
            </a:r>
            <a:r>
              <a:rPr>
                <a:latin typeface="Courier"/>
              </a:rPr>
              <a:t>, </a:t>
            </a:r>
            <a:r>
              <a:rPr>
                <a:solidFill>
                  <a:srgbClr val="40A070"/>
                </a:solidFill>
                <a:latin typeface="Courier"/>
              </a:rPr>
              <a:t>2</a:t>
            </a:r>
            <a:r>
              <a:rPr>
                <a:latin typeface="Courier"/>
              </a:rPr>
              <a:t>,</a:t>
            </a:r>
            <a:br/>
            <a:r>
              <a:rPr>
                <a:solidFill>
                  <a:srgbClr val="4070A0"/>
                </a:solidFill>
                <a:latin typeface="Courier"/>
              </a:rPr>
              <a:t>"Russia"</a:t>
            </a:r>
            <a:r>
              <a:rPr>
                <a:latin typeface="Courier"/>
              </a:rPr>
              <a:t>,   </a:t>
            </a:r>
            <a:r>
              <a:rPr>
                <a:solidFill>
                  <a:srgbClr val="40A070"/>
                </a:solidFill>
                <a:latin typeface="Courier"/>
              </a:rPr>
              <a:t>7</a:t>
            </a:r>
            <a:r>
              <a:rPr>
                <a:latin typeface="Courier"/>
              </a:rPr>
              <a:t>,</a:t>
            </a:r>
            <a:br/>
            <a:r>
              <a:rPr>
                <a:solidFill>
                  <a:srgbClr val="4070A0"/>
                </a:solidFill>
                <a:latin typeface="Courier"/>
              </a:rPr>
              <a:t>"Scotland"</a:t>
            </a:r>
            <a:r>
              <a:rPr>
                <a:latin typeface="Courier"/>
              </a:rPr>
              <a:t>, </a:t>
            </a:r>
            <a:r>
              <a:rPr>
                <a:solidFill>
                  <a:srgbClr val="40A070"/>
                </a:solidFill>
                <a:latin typeface="Courier"/>
              </a:rPr>
              <a:t>3</a:t>
            </a:r>
            <a:r>
              <a:rPr>
                <a:latin typeface="Courier"/>
              </a:rPr>
              <a:t>,</a:t>
            </a:r>
            <a:br/>
            <a:r>
              <a:rPr>
                <a:solidFill>
                  <a:srgbClr val="4070A0"/>
                </a:solidFill>
                <a:latin typeface="Courier"/>
              </a:rPr>
              <a:t>"Seychelles"</a:t>
            </a:r>
            <a:r>
              <a:rPr>
                <a:latin typeface="Courier"/>
              </a:rPr>
              <a:t>,   </a:t>
            </a:r>
            <a:r>
              <a:rPr>
                <a:solidFill>
                  <a:srgbClr val="40A070"/>
                </a:solidFill>
                <a:latin typeface="Courier"/>
              </a:rPr>
              <a:t>1</a:t>
            </a:r>
            <a:r>
              <a:rPr>
                <a:latin typeface="Courier"/>
              </a:rPr>
              <a:t>,</a:t>
            </a:r>
            <a:br/>
            <a:r>
              <a:rPr>
                <a:solidFill>
                  <a:srgbClr val="4070A0"/>
                </a:solidFill>
                <a:latin typeface="Courier"/>
              </a:rPr>
              <a:t>"Singapore"</a:t>
            </a:r>
            <a:r>
              <a:rPr>
                <a:latin typeface="Courier"/>
              </a:rPr>
              <a:t>,    </a:t>
            </a:r>
            <a:r>
              <a:rPr>
                <a:solidFill>
                  <a:srgbClr val="40A070"/>
                </a:solidFill>
                <a:latin typeface="Courier"/>
              </a:rPr>
              <a:t>1</a:t>
            </a:r>
            <a:r>
              <a:rPr>
                <a:latin typeface="Courier"/>
              </a:rPr>
              <a:t>,</a:t>
            </a:r>
            <a:br/>
            <a:r>
              <a:rPr>
                <a:solidFill>
                  <a:srgbClr val="4070A0"/>
                </a:solidFill>
                <a:latin typeface="Courier"/>
              </a:rPr>
              <a:t>"Slovakia"</a:t>
            </a:r>
            <a:r>
              <a:rPr>
                <a:latin typeface="Courier"/>
              </a:rPr>
              <a:t>, </a:t>
            </a:r>
            <a:r>
              <a:rPr>
                <a:solidFill>
                  <a:srgbClr val="40A070"/>
                </a:solidFill>
                <a:latin typeface="Courier"/>
              </a:rPr>
              <a:t>1</a:t>
            </a:r>
            <a:r>
              <a:rPr>
                <a:latin typeface="Courier"/>
              </a:rPr>
              <a:t>,</a:t>
            </a:r>
            <a:br/>
            <a:r>
              <a:rPr>
                <a:solidFill>
                  <a:srgbClr val="4070A0"/>
                </a:solidFill>
                <a:latin typeface="Courier"/>
              </a:rPr>
              <a:t>"South Korea"</a:t>
            </a:r>
            <a:r>
              <a:rPr>
                <a:latin typeface="Courier"/>
              </a:rPr>
              <a:t>,  </a:t>
            </a:r>
            <a:r>
              <a:rPr>
                <a:solidFill>
                  <a:srgbClr val="40A070"/>
                </a:solidFill>
                <a:latin typeface="Courier"/>
              </a:rPr>
              <a:t>4</a:t>
            </a:r>
            <a:r>
              <a:rPr>
                <a:latin typeface="Courier"/>
              </a:rPr>
              <a:t>,</a:t>
            </a:r>
            <a:br/>
            <a:r>
              <a:rPr>
                <a:solidFill>
                  <a:srgbClr val="4070A0"/>
                </a:solidFill>
                <a:latin typeface="Courier"/>
              </a:rPr>
              <a:t>"Spain"</a:t>
            </a:r>
            <a:r>
              <a:rPr>
                <a:latin typeface="Courier"/>
              </a:rPr>
              <a:t>,    </a:t>
            </a:r>
            <a:r>
              <a:rPr>
                <a:solidFill>
                  <a:srgbClr val="40A070"/>
                </a:solidFill>
                <a:latin typeface="Courier"/>
              </a:rPr>
              <a:t>6</a:t>
            </a:r>
            <a:r>
              <a:rPr>
                <a:latin typeface="Courier"/>
              </a:rPr>
              <a:t>,</a:t>
            </a:r>
            <a:br/>
            <a:r>
              <a:rPr>
                <a:solidFill>
                  <a:srgbClr val="4070A0"/>
                </a:solidFill>
                <a:latin typeface="Courier"/>
              </a:rPr>
              <a:t>"Sweden"</a:t>
            </a:r>
            <a:r>
              <a:rPr>
                <a:latin typeface="Courier"/>
              </a:rPr>
              <a:t>,   </a:t>
            </a:r>
            <a:r>
              <a:rPr>
                <a:solidFill>
                  <a:srgbClr val="40A070"/>
                </a:solidFill>
                <a:latin typeface="Courier"/>
              </a:rPr>
              <a:t>1</a:t>
            </a:r>
            <a:r>
              <a:rPr>
                <a:latin typeface="Courier"/>
              </a:rPr>
              <a:t>,</a:t>
            </a:r>
            <a:br/>
            <a:r>
              <a:rPr>
                <a:solidFill>
                  <a:srgbClr val="4070A0"/>
                </a:solidFill>
                <a:latin typeface="Courier"/>
              </a:rPr>
              <a:t>"Switzerland"</a:t>
            </a:r>
            <a:r>
              <a:rPr>
                <a:latin typeface="Courier"/>
              </a:rPr>
              <a:t>,  </a:t>
            </a:r>
            <a:r>
              <a:rPr>
                <a:solidFill>
                  <a:srgbClr val="40A070"/>
                </a:solidFill>
                <a:latin typeface="Courier"/>
              </a:rPr>
              <a:t>2</a:t>
            </a:r>
            <a:r>
              <a:rPr>
                <a:latin typeface="Courier"/>
              </a:rPr>
              <a:t>,</a:t>
            </a:r>
            <a:br/>
            <a:r>
              <a:rPr>
                <a:solidFill>
                  <a:srgbClr val="4070A0"/>
                </a:solidFill>
                <a:latin typeface="Courier"/>
              </a:rPr>
              <a:t>"Taiwan"</a:t>
            </a:r>
            <a:r>
              <a:rPr>
                <a:latin typeface="Courier"/>
              </a:rPr>
              <a:t>,   </a:t>
            </a:r>
            <a:r>
              <a:rPr>
                <a:solidFill>
                  <a:srgbClr val="40A070"/>
                </a:solidFill>
                <a:latin typeface="Courier"/>
              </a:rPr>
              <a:t>4</a:t>
            </a:r>
            <a:r>
              <a:rPr>
                <a:latin typeface="Courier"/>
              </a:rPr>
              <a:t>,</a:t>
            </a:r>
            <a:br/>
            <a:r>
              <a:rPr>
                <a:solidFill>
                  <a:srgbClr val="4070A0"/>
                </a:solidFill>
                <a:latin typeface="Courier"/>
              </a:rPr>
              <a:t>"Thailand,"</a:t>
            </a:r>
            <a:r>
              <a:rPr>
                <a:latin typeface="Courier"/>
              </a:rPr>
              <a:t>,    </a:t>
            </a:r>
            <a:r>
              <a:rPr>
                <a:solidFill>
                  <a:srgbClr val="40A070"/>
                </a:solidFill>
                <a:latin typeface="Courier"/>
              </a:rPr>
              <a:t>1</a:t>
            </a:r>
            <a:r>
              <a:rPr>
                <a:latin typeface="Courier"/>
              </a:rPr>
              <a:t>,</a:t>
            </a:r>
            <a:br/>
            <a:r>
              <a:rPr>
                <a:solidFill>
                  <a:srgbClr val="4070A0"/>
                </a:solidFill>
                <a:latin typeface="Courier"/>
              </a:rPr>
              <a:t>"The Netherlands"</a:t>
            </a:r>
            <a:r>
              <a:rPr>
                <a:latin typeface="Courier"/>
              </a:rPr>
              <a:t>,  </a:t>
            </a:r>
            <a:r>
              <a:rPr>
                <a:solidFill>
                  <a:srgbClr val="40A070"/>
                </a:solidFill>
                <a:latin typeface="Courier"/>
              </a:rPr>
              <a:t>5</a:t>
            </a:r>
            <a:r>
              <a:rPr>
                <a:latin typeface="Courier"/>
              </a:rPr>
              <a:t>,</a:t>
            </a:r>
            <a:br/>
            <a:r>
              <a:rPr>
                <a:solidFill>
                  <a:srgbClr val="4070A0"/>
                </a:solidFill>
                <a:latin typeface="Courier"/>
              </a:rPr>
              <a:t>"UK"</a:t>
            </a:r>
            <a:r>
              <a:rPr>
                <a:latin typeface="Courier"/>
              </a:rPr>
              <a:t>,   </a:t>
            </a:r>
            <a:r>
              <a:rPr>
                <a:solidFill>
                  <a:srgbClr val="40A070"/>
                </a:solidFill>
                <a:latin typeface="Courier"/>
              </a:rPr>
              <a:t>29</a:t>
            </a:r>
            <a:r>
              <a:rPr>
                <a:latin typeface="Courier"/>
              </a:rPr>
              <a:t>,</a:t>
            </a:r>
            <a:br/>
            <a:r>
              <a:rPr>
                <a:solidFill>
                  <a:srgbClr val="4070A0"/>
                </a:solidFill>
                <a:latin typeface="Courier"/>
              </a:rPr>
              <a:t>"Ukraine"</a:t>
            </a:r>
            <a:r>
              <a:rPr>
                <a:latin typeface="Courier"/>
              </a:rPr>
              <a:t>,  </a:t>
            </a:r>
            <a:r>
              <a:rPr>
                <a:solidFill>
                  <a:srgbClr val="40A070"/>
                </a:solidFill>
                <a:latin typeface="Courier"/>
              </a:rPr>
              <a:t>2</a:t>
            </a:r>
            <a:r>
              <a:rPr>
                <a:latin typeface="Courier"/>
              </a:rPr>
              <a:t>,</a:t>
            </a:r>
            <a:br/>
            <a:r>
              <a:rPr>
                <a:solidFill>
                  <a:srgbClr val="4070A0"/>
                </a:solidFill>
                <a:latin typeface="Courier"/>
              </a:rPr>
              <a:t>"USA"</a:t>
            </a:r>
            <a:r>
              <a:rPr>
                <a:latin typeface="Courier"/>
              </a:rPr>
              <a:t>,  </a:t>
            </a:r>
            <a:r>
              <a:rPr>
                <a:solidFill>
                  <a:srgbClr val="40A070"/>
                </a:solidFill>
                <a:latin typeface="Courier"/>
              </a:rPr>
              <a:t>165</a:t>
            </a:r>
            <a:r>
              <a:rPr>
                <a:latin typeface="Courier"/>
              </a:rPr>
              <a:t>,</a:t>
            </a:r>
            <a:br/>
            <a:r>
              <a:rPr>
                <a:solidFill>
                  <a:srgbClr val="4070A0"/>
                </a:solidFill>
                <a:latin typeface="Courier"/>
              </a:rPr>
              <a:t>"Worldwide"</a:t>
            </a:r>
            <a:r>
              <a:rPr>
                <a:latin typeface="Courier"/>
              </a:rPr>
              <a:t>,    </a:t>
            </a:r>
            <a:r>
              <a:rPr>
                <a:solidFill>
                  <a:srgbClr val="40A070"/>
                </a:solidFill>
                <a:latin typeface="Courier"/>
              </a:rPr>
              <a:t>5</a:t>
            </a:r>
            <a:br/>
            <a:br/>
            <a:r>
              <a:rPr>
                <a:latin typeface="Courier"/>
              </a:rPr>
              <a:t>)</a:t>
            </a:r>
            <a:br/>
            <a:r>
              <a:rPr>
                <a:solidFill>
                  <a:srgbClr val="06287E"/>
                </a:solidFill>
                <a:latin typeface="Courier"/>
              </a:rPr>
              <a:t>map_data</a:t>
            </a:r>
            <a:r>
              <a:rPr>
                <a:latin typeface="Courier"/>
              </a:rPr>
              <a:t>(</a:t>
            </a:r>
            <a:r>
              <a:rPr>
                <a:solidFill>
                  <a:srgbClr val="4070A0"/>
                </a:solidFill>
                <a:latin typeface="Courier"/>
              </a:rPr>
              <a:t>"world"</a:t>
            </a:r>
            <a:r>
              <a:rPr>
                <a:latin typeface="Courier"/>
              </a:rPr>
              <a:t>) </a:t>
            </a:r>
            <a:r>
              <a:rPr>
                <a:solidFill>
                  <a:srgbClr val="4070A0"/>
                </a:solidFill>
                <a:latin typeface="Courier"/>
              </a:rPr>
              <a:t>%&gt;%</a:t>
            </a:r>
            <a:r>
              <a:rPr>
                <a:latin typeface="Courier"/>
              </a:rPr>
              <a:t> </a:t>
            </a:r>
            <a:br/>
            <a:r>
              <a:rPr>
                <a:latin typeface="Courier"/>
              </a:rPr>
              <a:t> </a:t>
            </a:r>
            <a:br/>
            <a:r>
              <a:rPr>
                <a:latin typeface="Courier"/>
              </a:rPr>
              <a:t>  </a:t>
            </a:r>
            <a:r>
              <a:rPr>
                <a:solidFill>
                  <a:srgbClr val="06287E"/>
                </a:solidFill>
                <a:latin typeface="Courier"/>
              </a:rPr>
              <a:t>left_join</a:t>
            </a:r>
            <a:r>
              <a:rPr>
                <a:latin typeface="Courier"/>
              </a:rPr>
              <a:t>(df, </a:t>
            </a:r>
            <a:r>
              <a:rPr>
                <a:solidFill>
                  <a:srgbClr val="7D9029"/>
                </a:solidFill>
                <a:latin typeface="Courier"/>
              </a:rPr>
              <a:t>by =</a:t>
            </a:r>
            <a:r>
              <a:rPr>
                <a:latin typeface="Courier"/>
              </a:rPr>
              <a:t> </a:t>
            </a:r>
            <a:r>
              <a:rPr>
                <a:solidFill>
                  <a:srgbClr val="06287E"/>
                </a:solidFill>
                <a:latin typeface="Courier"/>
              </a:rPr>
              <a:t>join_by</a:t>
            </a:r>
            <a:r>
              <a:rPr>
                <a:latin typeface="Courier"/>
              </a:rPr>
              <a:t>(region </a:t>
            </a:r>
            <a:r>
              <a:rPr>
                <a:solidFill>
                  <a:srgbClr val="4070A0"/>
                </a:solidFill>
                <a:latin typeface="Courier"/>
              </a:rPr>
              <a:t>==</a:t>
            </a:r>
            <a:r>
              <a:rPr>
                <a:latin typeface="Courier"/>
              </a:rPr>
              <a:t> Country))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(long, lat)) </a:t>
            </a:r>
            <a:r>
              <a:rPr>
                <a:solidFill>
                  <a:srgbClr val="4070A0"/>
                </a:solidFill>
                <a:latin typeface="Courier"/>
              </a:rPr>
              <a:t>+</a:t>
            </a:r>
            <a:br/>
            <a:r>
              <a:rPr>
                <a:latin typeface="Courier"/>
              </a:rPr>
              <a:t>  </a:t>
            </a:r>
            <a:r>
              <a:rPr>
                <a:solidFill>
                  <a:srgbClr val="06287E"/>
                </a:solidFill>
                <a:latin typeface="Courier"/>
              </a:rPr>
              <a:t>geom_polygon</a:t>
            </a:r>
            <a:r>
              <a:rPr>
                <a:latin typeface="Courier"/>
              </a:rPr>
              <a:t>(</a:t>
            </a:r>
            <a:r>
              <a:rPr>
                <a:solidFill>
                  <a:srgbClr val="06287E"/>
                </a:solidFill>
                <a:latin typeface="Courier"/>
              </a:rPr>
              <a:t>aes</a:t>
            </a:r>
            <a:r>
              <a:rPr>
                <a:latin typeface="Courier"/>
              </a:rPr>
              <a:t>(</a:t>
            </a:r>
            <a:r>
              <a:rPr>
                <a:solidFill>
                  <a:srgbClr val="7D9029"/>
                </a:solidFill>
                <a:latin typeface="Courier"/>
              </a:rPr>
              <a:t>group =</a:t>
            </a:r>
            <a:r>
              <a:rPr>
                <a:latin typeface="Courier"/>
              </a:rPr>
              <a:t> group, </a:t>
            </a:r>
            <a:r>
              <a:rPr>
                <a:solidFill>
                  <a:srgbClr val="7D9029"/>
                </a:solidFill>
                <a:latin typeface="Courier"/>
              </a:rPr>
              <a:t>fill =</a:t>
            </a:r>
            <a:r>
              <a:rPr>
                <a:latin typeface="Courier"/>
              </a:rPr>
              <a:t> Value), </a:t>
            </a:r>
            <a:r>
              <a:rPr>
                <a:solidFill>
                  <a:srgbClr val="7D9029"/>
                </a:solidFill>
                <a:latin typeface="Courier"/>
              </a:rPr>
              <a:t>color =</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a:solidFill>
                  <a:srgbClr val="06287E"/>
                </a:solidFill>
                <a:latin typeface="Courier"/>
              </a:rPr>
              <a:t>scale_fill_gradient</a:t>
            </a:r>
            <a:r>
              <a:rPr>
                <a:latin typeface="Courier"/>
              </a:rPr>
              <a:t>(</a:t>
            </a:r>
            <a:r>
              <a:rPr>
                <a:solidFill>
                  <a:srgbClr val="7D9029"/>
                </a:solidFill>
                <a:latin typeface="Courier"/>
              </a:rPr>
              <a:t>low =</a:t>
            </a:r>
            <a:r>
              <a:rPr>
                <a:latin typeface="Courier"/>
              </a:rPr>
              <a:t> </a:t>
            </a:r>
            <a:r>
              <a:rPr>
                <a:solidFill>
                  <a:srgbClr val="4070A0"/>
                </a:solidFill>
                <a:latin typeface="Courier"/>
              </a:rPr>
              <a:t>"skyblue"</a:t>
            </a:r>
            <a:r>
              <a:rPr>
                <a:latin typeface="Courier"/>
              </a:rPr>
              <a:t>, </a:t>
            </a:r>
            <a:br/>
            <a:r>
              <a:rPr>
                <a:latin typeface="Courier"/>
              </a:rPr>
              <a:t>                      </a:t>
            </a:r>
            <a:r>
              <a:rPr>
                <a:solidFill>
                  <a:srgbClr val="7D9029"/>
                </a:solidFill>
                <a:latin typeface="Courier"/>
              </a:rPr>
              <a:t>high =</a:t>
            </a:r>
            <a:r>
              <a:rPr>
                <a:latin typeface="Courier"/>
              </a:rPr>
              <a:t> </a:t>
            </a:r>
            <a:r>
              <a:rPr>
                <a:solidFill>
                  <a:srgbClr val="4070A0"/>
                </a:solidFill>
                <a:latin typeface="Courier"/>
              </a:rPr>
              <a:t>"darkblue"</a:t>
            </a:r>
            <a:r>
              <a:rPr>
                <a:latin typeface="Courier"/>
              </a:rPr>
              <a:t>, </a:t>
            </a:r>
            <a:br/>
            <a:r>
              <a:rPr>
                <a:latin typeface="Courier"/>
              </a:rPr>
              <a:t>                      </a:t>
            </a:r>
            <a:r>
              <a:rPr>
                <a:solidFill>
                  <a:srgbClr val="7D9029"/>
                </a:solidFill>
                <a:latin typeface="Courier"/>
              </a:rPr>
              <a:t>limits =</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165</a:t>
            </a:r>
            <a:r>
              <a:rPr>
                <a:latin typeface="Courier"/>
              </a:rPr>
              <a:t>), </a:t>
            </a:r>
            <a:br/>
            <a:r>
              <a:rPr>
                <a:latin typeface="Courier"/>
              </a:rPr>
              <a:t>                      </a:t>
            </a:r>
            <a:r>
              <a:rPr>
                <a:solidFill>
                  <a:srgbClr val="7D9029"/>
                </a:solidFill>
                <a:latin typeface="Courier"/>
              </a:rPr>
              <a:t>na.value =</a:t>
            </a:r>
            <a:r>
              <a:rPr>
                <a:latin typeface="Courier"/>
              </a:rPr>
              <a:t> </a:t>
            </a:r>
            <a:r>
              <a:rPr>
                <a:solidFill>
                  <a:srgbClr val="4070A0"/>
                </a:solidFill>
                <a:latin typeface="Courier"/>
              </a:rPr>
              <a:t>"gray90"</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coord_sf</a:t>
            </a:r>
            <a:r>
              <a:rPr>
                <a:latin typeface="Courier"/>
              </a:rPr>
              <a:t>()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"World Map "</a:t>
            </a:r>
            <a:r>
              <a:rPr>
                <a:latin typeface="Courier"/>
              </a:rPr>
              <a:t>, </a:t>
            </a:r>
            <a:r>
              <a:rPr>
                <a:solidFill>
                  <a:srgbClr val="7D9029"/>
                </a:solidFill>
                <a:latin typeface="Courier"/>
              </a:rPr>
              <a:t>subtitle =</a:t>
            </a:r>
            <a:r>
              <a:rPr>
                <a:latin typeface="Courier"/>
              </a:rPr>
              <a:t> </a:t>
            </a:r>
            <a:r>
              <a:rPr>
                <a:solidFill>
                  <a:srgbClr val="4070A0"/>
                </a:solidFill>
                <a:latin typeface="Courier"/>
              </a:rPr>
              <a:t>"Ransome Attacks Targets"</a:t>
            </a:r>
            <a:r>
              <a:rPr>
                <a:latin typeface="Courier"/>
              </a:rPr>
              <a:t>)</a:t>
            </a:r>
          </a:p>
        </p:txBody>
      </p:sp>
      <p:pic>
        <p:nvPicPr>
          <p:cNvPr descr="RansomewareAnalysis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(This one is good and hows many attacks in each country) Its North America.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5.A Which hacker groups are attacking which region most frequently, Europe, America, Asia/Oceania.</a:t>
            </a:r>
          </a:p>
        </p:txBody>
      </p:sp>
      <p:sp>
        <p:nvSpPr>
          <p:cNvPr id="3" name="Content Placeholder 2"/>
          <p:cNvSpPr>
            <a:spLocks noGrp="1"/>
          </p:cNvSpPr>
          <p:nvPr>
            <p:ph idx="1"/>
          </p:nvPr>
        </p:nvSpPr>
        <p:spPr/>
        <p:txBody>
          <a:bodyPr/>
          <a:lstStyle/>
          <a:p>
            <a:pPr lvl="0" indent="0">
              <a:buNone/>
            </a:pPr>
            <a:r>
              <a:rPr>
                <a:latin typeface="Courier"/>
              </a:rPr>
              <a:t>RA_Victums </a:t>
            </a:r>
            <a:r>
              <a:rPr>
                <a:solidFill>
                  <a:srgbClr val="007020"/>
                </a:solidFill>
                <a:latin typeface="Courier"/>
              </a:rPr>
              <a:t>&lt;-</a:t>
            </a:r>
            <a:r>
              <a:rPr>
                <a:latin typeface="Courier"/>
              </a:rPr>
              <a:t> RA_V</a:t>
            </a:r>
            <a:r>
              <a:rPr>
                <a:solidFill>
                  <a:srgbClr val="40A070"/>
                </a:solidFill>
                <a:latin typeface="Courier"/>
              </a:rPr>
              <a:t>.2</a:t>
            </a:r>
            <a:r>
              <a:rPr>
                <a:latin typeface="Courier"/>
              </a:rPr>
              <a:t> </a:t>
            </a:r>
            <a:r>
              <a:rPr>
                <a:solidFill>
                  <a:srgbClr val="4070A0"/>
                </a:solidFill>
                <a:latin typeface="Courier"/>
              </a:rPr>
              <a:t>%&gt;%</a:t>
            </a:r>
            <a:r>
              <a:rPr>
                <a:latin typeface="Courier"/>
              </a:rPr>
              <a:t> </a:t>
            </a:r>
            <a:r>
              <a:rPr>
                <a:solidFill>
                  <a:srgbClr val="06287E"/>
                </a:solidFill>
                <a:latin typeface="Courier"/>
              </a:rPr>
              <a:t>group_by</a:t>
            </a:r>
            <a:r>
              <a:rPr>
                <a:latin typeface="Courier"/>
              </a:rPr>
              <a:t>(location, sector)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a:t>
            </a:r>
          </a:p>
          <a:p>
            <a:pPr lvl="0" indent="0">
              <a:buNone/>
            </a:pPr>
            <a:r>
              <a:rPr>
                <a:latin typeface="Courier"/>
              </a:rPr>
              <a:t>## `summarise()` has grouped output by 'location'. You can override using the
## `.groups` argument.</a:t>
            </a:r>
          </a:p>
          <a:p>
            <a:pPr lvl="0" indent="0">
              <a:buNone/>
            </a:pPr>
            <a:r>
              <a:rPr>
                <a:solidFill>
                  <a:srgbClr val="06287E"/>
                </a:solidFill>
                <a:latin typeface="Courier"/>
              </a:rPr>
              <a:t>names</a:t>
            </a:r>
            <a:r>
              <a:rPr>
                <a:latin typeface="Courier"/>
              </a:rPr>
              <a:t>(RA_Victums)[</a:t>
            </a:r>
            <a:r>
              <a:rPr>
                <a:solidFill>
                  <a:srgbClr val="40A070"/>
                </a:solidFill>
                <a:latin typeface="Courier"/>
              </a:rPr>
              <a:t>1</a:t>
            </a:r>
            <a:r>
              <a:rPr>
                <a:latin typeface="Courier"/>
              </a:rPr>
              <a:t>] </a:t>
            </a:r>
            <a:r>
              <a:rPr>
                <a:solidFill>
                  <a:srgbClr val="007020"/>
                </a:solidFill>
                <a:latin typeface="Courier"/>
              </a:rPr>
              <a:t>&lt;-</a:t>
            </a:r>
            <a:r>
              <a:rPr>
                <a:latin typeface="Courier"/>
              </a:rPr>
              <a:t> </a:t>
            </a:r>
            <a:r>
              <a:rPr>
                <a:solidFill>
                  <a:srgbClr val="4070A0"/>
                </a:solidFill>
                <a:latin typeface="Courier"/>
              </a:rPr>
              <a:t>"location"</a:t>
            </a:r>
            <a:br/>
            <a:br/>
            <a:r>
              <a:rPr>
                <a:latin typeface="Courier"/>
              </a:rPr>
              <a:t>RA_Big_Victim </a:t>
            </a:r>
            <a:r>
              <a:rPr>
                <a:solidFill>
                  <a:srgbClr val="007020"/>
                </a:solidFill>
                <a:latin typeface="Courier"/>
              </a:rPr>
              <a:t>&lt;-</a:t>
            </a:r>
            <a:r>
              <a:rPr>
                <a:latin typeface="Courier"/>
              </a:rPr>
              <a:t> RA_V</a:t>
            </a:r>
            <a:r>
              <a:rPr>
                <a:solidFill>
                  <a:srgbClr val="40A070"/>
                </a:solidFill>
                <a:latin typeface="Courier"/>
              </a:rPr>
              <a:t>.2</a:t>
            </a:r>
            <a:r>
              <a:rPr>
                <a:latin typeface="Courier"/>
              </a:rPr>
              <a:t> </a:t>
            </a:r>
            <a:r>
              <a:rPr>
                <a:solidFill>
                  <a:srgbClr val="4070A0"/>
                </a:solidFill>
                <a:latin typeface="Courier"/>
              </a:rPr>
              <a:t>%&gt;%</a:t>
            </a:r>
            <a:r>
              <a:rPr>
                <a:latin typeface="Courier"/>
              </a:rPr>
              <a:t> </a:t>
            </a:r>
            <a:r>
              <a:rPr>
                <a:solidFill>
                  <a:srgbClr val="06287E"/>
                </a:solidFill>
                <a:latin typeface="Courier"/>
              </a:rPr>
              <a:t>group_by</a:t>
            </a:r>
            <a:r>
              <a:rPr>
                <a:latin typeface="Courier"/>
              </a:rPr>
              <a:t>(location, Ransomware) </a:t>
            </a:r>
            <a:r>
              <a:rPr>
                <a:solidFill>
                  <a:srgbClr val="4070A0"/>
                </a:solidFill>
                <a:latin typeface="Courier"/>
              </a:rPr>
              <a:t>%&gt;%</a:t>
            </a:r>
            <a:r>
              <a:rPr>
                <a:latin typeface="Courier"/>
              </a:rPr>
              <a:t> </a:t>
            </a:r>
            <a:r>
              <a:rPr>
                <a:solidFill>
                  <a:srgbClr val="06287E"/>
                </a:solidFill>
                <a:latin typeface="Courier"/>
              </a:rPr>
              <a:t>summarise</a:t>
            </a:r>
            <a:r>
              <a:rPr>
                <a:latin typeface="Courier"/>
              </a:rPr>
              <a:t>()</a:t>
            </a:r>
          </a:p>
          <a:p>
            <a:pPr lvl="0" indent="0">
              <a:buNone/>
            </a:pPr>
            <a:r>
              <a:rPr>
                <a:latin typeface="Courier"/>
              </a:rPr>
              <a:t>## `summarise()` has grouped output by 'location'. You can override using the
## `.groups` argument.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3.5.0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(dplyr)</a:t>
            </a:r>
            <a:br/>
            <a:r>
              <a:rPr>
                <a:solidFill>
                  <a:srgbClr val="06287E"/>
                </a:solidFill>
                <a:latin typeface="Courier"/>
              </a:rPr>
              <a:t>library</a:t>
            </a:r>
            <a:r>
              <a:rPr>
                <a:latin typeface="Courier"/>
              </a:rPr>
              <a:t>(ggplot2)</a:t>
            </a:r>
            <a:br/>
            <a:r>
              <a:rPr>
                <a:solidFill>
                  <a:srgbClr val="06287E"/>
                </a:solidFill>
                <a:latin typeface="Courier"/>
              </a:rPr>
              <a:t>library</a:t>
            </a:r>
            <a:r>
              <a:rPr>
                <a:latin typeface="Courier"/>
              </a:rPr>
              <a:t>(dslabs)</a:t>
            </a:r>
            <a:br/>
            <a:r>
              <a:rPr>
                <a:solidFill>
                  <a:srgbClr val="06287E"/>
                </a:solidFill>
                <a:latin typeface="Courier"/>
              </a:rPr>
              <a:t>library</a:t>
            </a:r>
            <a:r>
              <a:rPr>
                <a:latin typeface="Courier"/>
              </a:rPr>
              <a:t>(ggh4x)</a:t>
            </a:r>
            <a:r>
              <a:rPr i="1">
                <a:solidFill>
                  <a:srgbClr val="60A0B0"/>
                </a:solidFill>
                <a:latin typeface="Courier"/>
              </a:rPr>
              <a:t>#Installed</a:t>
            </a:r>
          </a:p>
          <a:p>
            <a:pPr lvl="0" indent="0">
              <a:buNone/>
            </a:pPr>
            <a:r>
              <a:rPr>
                <a:latin typeface="Courier"/>
              </a:rPr>
              <a:t>## 
## Attaching package: 'ggh4x'
## 
## The following object is masked from 'package:ggplot2':
## 
##     guide_axis_logticks</a:t>
            </a:r>
          </a:p>
          <a:p>
            <a:pPr lvl="0" indent="0">
              <a:buNone/>
            </a:pPr>
            <a:r>
              <a:rPr i="1">
                <a:solidFill>
                  <a:srgbClr val="60A0B0"/>
                </a:solidFill>
                <a:latin typeface="Courier"/>
              </a:rPr>
              <a:t>#&lt;&lt;&lt;&lt;&lt;&lt;&lt; HEAD</a:t>
            </a:r>
            <a:br/>
            <a:r>
              <a:rPr i="1">
                <a:solidFill>
                  <a:srgbClr val="60A0B0"/>
                </a:solidFill>
                <a:latin typeface="Courier"/>
              </a:rPr>
              <a:t>#=======</a:t>
            </a:r>
            <a:br/>
            <a:r>
              <a:rPr i="1">
                <a:solidFill>
                  <a:srgbClr val="60A0B0"/>
                </a:solidFill>
                <a:latin typeface="Courier"/>
              </a:rPr>
              <a:t>#install.packages("patchwork") #run if patchwork not downloaded</a:t>
            </a:r>
            <a:br/>
            <a:r>
              <a:rPr>
                <a:solidFill>
                  <a:srgbClr val="06287E"/>
                </a:solidFill>
                <a:latin typeface="Courier"/>
              </a:rPr>
              <a:t>library</a:t>
            </a:r>
            <a:r>
              <a:rPr>
                <a:latin typeface="Courier"/>
              </a:rPr>
              <a:t>(patchwork)</a:t>
            </a:r>
            <a:br/>
            <a:r>
              <a:rPr i="1">
                <a:solidFill>
                  <a:srgbClr val="60A0B0"/>
                </a:solidFill>
                <a:latin typeface="Courier"/>
              </a:rPr>
              <a:t>#=======</a:t>
            </a:r>
            <a:br/>
            <a:r>
              <a:rPr>
                <a:solidFill>
                  <a:srgbClr val="06287E"/>
                </a:solidFill>
                <a:latin typeface="Courier"/>
              </a:rPr>
              <a:t>library</a:t>
            </a:r>
            <a:r>
              <a:rPr>
                <a:latin typeface="Courier"/>
              </a:rPr>
              <a:t>(geosphere) </a:t>
            </a:r>
            <a:r>
              <a:rPr i="1">
                <a:solidFill>
                  <a:srgbClr val="60A0B0"/>
                </a:solidFill>
                <a:latin typeface="Courier"/>
              </a:rPr>
              <a:t>#installed</a:t>
            </a:r>
            <a:br/>
            <a:r>
              <a:rPr>
                <a:solidFill>
                  <a:srgbClr val="06287E"/>
                </a:solidFill>
                <a:latin typeface="Courier"/>
              </a:rPr>
              <a:t>library</a:t>
            </a:r>
            <a:r>
              <a:rPr>
                <a:latin typeface="Courier"/>
              </a:rPr>
              <a:t>(maps) </a:t>
            </a:r>
            <a:r>
              <a:rPr i="1">
                <a:solidFill>
                  <a:srgbClr val="60A0B0"/>
                </a:solidFill>
                <a:latin typeface="Courier"/>
              </a:rPr>
              <a:t>#Installed</a:t>
            </a:r>
          </a:p>
          <a:p>
            <a:pPr lvl="0" indent="0">
              <a:buNone/>
            </a:pPr>
            <a:r>
              <a:rPr>
                <a:latin typeface="Courier"/>
              </a:rPr>
              <a:t>## 
## Attaching package: 'maps'
## 
## The following object is masked from 'package:purrr':
## 
##     map</a:t>
            </a:r>
          </a:p>
          <a:p>
            <a:pPr lvl="0" indent="0">
              <a:buNone/>
            </a:pPr>
            <a:r>
              <a:rPr i="1">
                <a:solidFill>
                  <a:srgbClr val="60A0B0"/>
                </a:solidFill>
                <a:latin typeface="Courier"/>
              </a:rPr>
              <a:t>#&gt;&gt;&gt;&gt;&gt;&gt;&gt; eb922c317e58f6a713f58f0c22e0296e7311011c</a:t>
            </a:r>
            <a:br/>
            <a:r>
              <a:rPr>
                <a:latin typeface="Courier"/>
              </a:rPr>
              <a:t>RA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"Ransomware Attacks - Ransomware Attacks.csv"</a:t>
            </a:r>
            <a:r>
              <a:rPr>
                <a:latin typeface="Courier"/>
              </a:rPr>
              <a:t>) </a:t>
            </a:r>
            <a:r>
              <a:rPr i="1">
                <a:solidFill>
                  <a:srgbClr val="60A0B0"/>
                </a:solidFill>
                <a:latin typeface="Courier"/>
              </a:rPr>
              <a:t>#Ransomware Attacks</a:t>
            </a:r>
            <a:br/>
            <a:r>
              <a:rPr>
                <a:latin typeface="Courier"/>
              </a:rPr>
              <a:t>bitcoinHigh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"bitcoinHighPrice.csv"</a:t>
            </a:r>
            <a:r>
              <a:rPr>
                <a:latin typeface="Courier"/>
              </a:rPr>
              <a:t>) </a:t>
            </a:r>
            <a:r>
              <a:rPr i="1">
                <a:solidFill>
                  <a:srgbClr val="60A0B0"/>
                </a:solidFill>
                <a:latin typeface="Courier"/>
              </a:rPr>
              <a:t>#for bitcoin cost graph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5.B</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par</a:t>
            </a:r>
            <a:r>
              <a:rPr>
                <a:latin typeface="Courier"/>
              </a:rPr>
              <a:t>(</a:t>
            </a:r>
            <a:r>
              <a:rPr>
                <a:solidFill>
                  <a:srgbClr val="7D9029"/>
                </a:solidFill>
                <a:latin typeface="Courier"/>
              </a:rPr>
              <a:t>mar=</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a:solidFill>
                  <a:srgbClr val="06287E"/>
                </a:solidFill>
                <a:latin typeface="Courier"/>
              </a:rPr>
              <a:t>map</a:t>
            </a:r>
            <a:r>
              <a:rPr>
                <a:latin typeface="Courier"/>
              </a:rPr>
              <a:t>(</a:t>
            </a:r>
            <a:r>
              <a:rPr>
                <a:solidFill>
                  <a:srgbClr val="4070A0"/>
                </a:solidFill>
                <a:latin typeface="Courier"/>
              </a:rPr>
              <a:t>'world'</a:t>
            </a:r>
            <a:r>
              <a:rPr>
                <a:latin typeface="Courier"/>
              </a:rPr>
              <a:t>,</a:t>
            </a:r>
            <a:br/>
            <a:r>
              <a:rPr>
                <a:latin typeface="Courier"/>
              </a:rPr>
              <a:t>    </a:t>
            </a:r>
            <a:r>
              <a:rPr>
                <a:solidFill>
                  <a:srgbClr val="7D9029"/>
                </a:solidFill>
                <a:latin typeface="Courier"/>
              </a:rPr>
              <a:t>col=</a:t>
            </a:r>
            <a:r>
              <a:rPr>
                <a:solidFill>
                  <a:srgbClr val="4070A0"/>
                </a:solidFill>
                <a:latin typeface="Courier"/>
              </a:rPr>
              <a:t>"white"</a:t>
            </a:r>
            <a:r>
              <a:rPr>
                <a:latin typeface="Courier"/>
              </a:rPr>
              <a:t>, </a:t>
            </a:r>
            <a:r>
              <a:rPr>
                <a:solidFill>
                  <a:srgbClr val="7D9029"/>
                </a:solidFill>
                <a:latin typeface="Courier"/>
              </a:rPr>
              <a:t>fill=</a:t>
            </a:r>
            <a:r>
              <a:rPr>
                <a:solidFill>
                  <a:srgbClr val="880000"/>
                </a:solidFill>
                <a:latin typeface="Courier"/>
              </a:rPr>
              <a:t>TRUE</a:t>
            </a:r>
            <a:r>
              <a:rPr>
                <a:latin typeface="Courier"/>
              </a:rPr>
              <a:t>, </a:t>
            </a:r>
            <a:r>
              <a:rPr>
                <a:solidFill>
                  <a:srgbClr val="7D9029"/>
                </a:solidFill>
                <a:latin typeface="Courier"/>
              </a:rPr>
              <a:t>bg=</a:t>
            </a:r>
            <a:r>
              <a:rPr>
                <a:solidFill>
                  <a:srgbClr val="4070A0"/>
                </a:solidFill>
                <a:latin typeface="Courier"/>
              </a:rPr>
              <a:t>"darkgray"</a:t>
            </a:r>
            <a:r>
              <a:rPr>
                <a:latin typeface="Courier"/>
              </a:rPr>
              <a:t>, </a:t>
            </a:r>
            <a:r>
              <a:rPr>
                <a:solidFill>
                  <a:srgbClr val="7D9029"/>
                </a:solidFill>
                <a:latin typeface="Courier"/>
              </a:rPr>
              <a:t>lwd=</a:t>
            </a:r>
            <a:r>
              <a:rPr>
                <a:solidFill>
                  <a:srgbClr val="40A070"/>
                </a:solidFill>
                <a:latin typeface="Courier"/>
              </a:rPr>
              <a:t>0.05</a:t>
            </a:r>
            <a:r>
              <a:rPr>
                <a:latin typeface="Courier"/>
              </a:rPr>
              <a:t>,</a:t>
            </a:r>
            <a:br/>
            <a:r>
              <a:rPr>
                <a:latin typeface="Courier"/>
              </a:rPr>
              <a:t>    </a:t>
            </a:r>
            <a:r>
              <a:rPr>
                <a:solidFill>
                  <a:srgbClr val="7D9029"/>
                </a:solidFill>
                <a:latin typeface="Courier"/>
              </a:rPr>
              <a:t>mar=</a:t>
            </a:r>
            <a:r>
              <a:rPr>
                <a:solidFill>
                  <a:srgbClr val="06287E"/>
                </a:solidFill>
                <a:latin typeface="Courier"/>
              </a:rPr>
              <a:t>rep</a:t>
            </a:r>
            <a:r>
              <a:rPr>
                <a:latin typeface="Courier"/>
              </a:rPr>
              <a:t>(</a:t>
            </a:r>
            <a:r>
              <a:rPr>
                <a:solidFill>
                  <a:srgbClr val="40A070"/>
                </a:solidFill>
                <a:latin typeface="Courier"/>
              </a:rPr>
              <a:t>0</a:t>
            </a:r>
            <a:r>
              <a:rPr>
                <a:latin typeface="Courier"/>
              </a:rPr>
              <a:t>,</a:t>
            </a:r>
            <a:r>
              <a:rPr>
                <a:solidFill>
                  <a:srgbClr val="40A070"/>
                </a:solidFill>
                <a:latin typeface="Courier"/>
              </a:rPr>
              <a:t>4</a:t>
            </a:r>
            <a:r>
              <a:rPr>
                <a:latin typeface="Courier"/>
              </a:rPr>
              <a:t>),</a:t>
            </a:r>
            <a:r>
              <a:rPr>
                <a:solidFill>
                  <a:srgbClr val="7D9029"/>
                </a:solidFill>
                <a:latin typeface="Courier"/>
              </a:rPr>
              <a:t>border=</a:t>
            </a:r>
            <a:r>
              <a:rPr>
                <a:solidFill>
                  <a:srgbClr val="40A070"/>
                </a:solidFill>
                <a:latin typeface="Courier"/>
              </a:rPr>
              <a:t>0</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80</a:t>
            </a:r>
            <a:r>
              <a:rPr>
                <a:latin typeface="Courier"/>
              </a:rPr>
              <a:t>,</a:t>
            </a:r>
            <a:r>
              <a:rPr>
                <a:solidFill>
                  <a:srgbClr val="40A070"/>
                </a:solidFill>
                <a:latin typeface="Courier"/>
              </a:rPr>
              <a:t>80</a:t>
            </a:r>
            <a:r>
              <a:rPr>
                <a:latin typeface="Courier"/>
              </a:rPr>
              <a:t>) </a:t>
            </a:r>
            <a:br/>
            <a:r>
              <a:rPr>
                <a:latin typeface="Courier"/>
              </a:rPr>
              <a:t>)</a:t>
            </a:r>
          </a:p>
        </p:txBody>
      </p:sp>
      <p:pic>
        <p:nvPicPr>
          <p:cNvPr descr="RansomewareAnalysis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Buenos_aires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58</a:t>
            </a:r>
            <a:r>
              <a:rPr>
                <a:latin typeface="Courier"/>
              </a:rPr>
              <a:t>,</a:t>
            </a:r>
            <a:r>
              <a:rPr>
                <a:solidFill>
                  <a:srgbClr val="4070A0"/>
                </a:solidFill>
                <a:latin typeface="Courier"/>
              </a:rPr>
              <a:t>-</a:t>
            </a:r>
            <a:r>
              <a:rPr>
                <a:solidFill>
                  <a:srgbClr val="40A070"/>
                </a:solidFill>
                <a:latin typeface="Courier"/>
              </a:rPr>
              <a:t>34</a:t>
            </a:r>
            <a:r>
              <a:rPr>
                <a:latin typeface="Courier"/>
              </a:rPr>
              <a:t>)</a:t>
            </a:r>
            <a:br/>
            <a:r>
              <a:rPr>
                <a:latin typeface="Courier"/>
              </a:rPr>
              <a:t>Paris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49</a:t>
            </a:r>
            <a:r>
              <a:rPr>
                <a:latin typeface="Courier"/>
              </a:rPr>
              <a:t>)</a:t>
            </a:r>
            <a:br/>
            <a:r>
              <a:rPr>
                <a:latin typeface="Courier"/>
              </a:rPr>
              <a:t>Melbourne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145</a:t>
            </a:r>
            <a:r>
              <a:rPr>
                <a:latin typeface="Courier"/>
              </a:rPr>
              <a:t>,</a:t>
            </a:r>
            <a:r>
              <a:rPr>
                <a:solidFill>
                  <a:srgbClr val="4070A0"/>
                </a:solidFill>
                <a:latin typeface="Courier"/>
              </a:rPr>
              <a:t>-</a:t>
            </a:r>
            <a:r>
              <a:rPr>
                <a:solidFill>
                  <a:srgbClr val="40A070"/>
                </a:solidFill>
                <a:latin typeface="Courier"/>
              </a:rPr>
              <a:t>38</a:t>
            </a:r>
            <a:r>
              <a:rPr>
                <a:latin typeface="Courier"/>
              </a:rPr>
              <a:t>)</a:t>
            </a:r>
            <a:br/>
            <a:br/>
            <a:r>
              <a:rPr>
                <a:latin typeface="Courier"/>
              </a:rPr>
              <a:t>data </a:t>
            </a:r>
            <a:r>
              <a:rPr>
                <a:solidFill>
                  <a:srgbClr val="007020"/>
                </a:solidFill>
                <a:latin typeface="Courier"/>
              </a:rPr>
              <a:t>&lt;-</a:t>
            </a:r>
            <a:r>
              <a:rPr>
                <a:latin typeface="Courier"/>
              </a:rPr>
              <a:t> </a:t>
            </a:r>
            <a:r>
              <a:rPr>
                <a:solidFill>
                  <a:srgbClr val="06287E"/>
                </a:solidFill>
                <a:latin typeface="Courier"/>
              </a:rPr>
              <a:t>rbind</a:t>
            </a:r>
            <a:r>
              <a:rPr>
                <a:latin typeface="Courier"/>
              </a:rPr>
              <a:t>(Buenos_aires, Paris, Melbourne) </a:t>
            </a:r>
            <a:r>
              <a:rPr>
                <a:solidFill>
                  <a:srgbClr val="4070A0"/>
                </a:solidFill>
                <a:latin typeface="Courier"/>
              </a:rPr>
              <a:t>%&gt;%</a:t>
            </a:r>
            <a:r>
              <a:rPr>
                <a:latin typeface="Courier"/>
              </a:rPr>
              <a:t> </a:t>
            </a:r>
            <a:br/>
            <a:r>
              <a:rPr>
                <a:latin typeface="Courier"/>
              </a:rPr>
              <a:t>  </a:t>
            </a:r>
            <a:r>
              <a:rPr>
                <a:solidFill>
                  <a:srgbClr val="06287E"/>
                </a:solidFill>
                <a:latin typeface="Courier"/>
              </a:rPr>
              <a:t>as.data.frame</a:t>
            </a:r>
            <a:r>
              <a:rPr>
                <a:latin typeface="Courier"/>
              </a:rPr>
              <a:t>()</a:t>
            </a:r>
            <a:br/>
            <a:r>
              <a:rPr>
                <a:solidFill>
                  <a:srgbClr val="06287E"/>
                </a:solidFill>
                <a:latin typeface="Courier"/>
              </a:rPr>
              <a:t>colnames</a:t>
            </a:r>
            <a:r>
              <a:rPr>
                <a:latin typeface="Courier"/>
              </a:rPr>
              <a:t>(data)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"long"</a:t>
            </a:r>
            <a:r>
              <a:rPr>
                <a:latin typeface="Courier"/>
              </a:rPr>
              <a:t>,</a:t>
            </a:r>
            <a:r>
              <a:rPr>
                <a:solidFill>
                  <a:srgbClr val="4070A0"/>
                </a:solidFill>
                <a:latin typeface="Courier"/>
              </a:rPr>
              <a:t>"lat"</a:t>
            </a:r>
            <a:r>
              <a:rPr>
                <a:latin typeface="Courier"/>
              </a:rPr>
              <a:t>)</a:t>
            </a:r>
            <a:br/>
            <a:br/>
            <a:r>
              <a:rPr>
                <a:solidFill>
                  <a:srgbClr val="06287E"/>
                </a:solidFill>
                <a:latin typeface="Courier"/>
              </a:rPr>
              <a:t>map</a:t>
            </a:r>
            <a:r>
              <a:rPr>
                <a:latin typeface="Courier"/>
              </a:rPr>
              <a:t>(</a:t>
            </a:r>
            <a:r>
              <a:rPr>
                <a:solidFill>
                  <a:srgbClr val="4070A0"/>
                </a:solidFill>
                <a:latin typeface="Courier"/>
              </a:rPr>
              <a:t>'world'</a:t>
            </a:r>
            <a:r>
              <a:rPr>
                <a:latin typeface="Courier"/>
              </a:rPr>
              <a:t>,</a:t>
            </a:r>
            <a:br/>
            <a:r>
              <a:rPr>
                <a:latin typeface="Courier"/>
              </a:rPr>
              <a:t>    </a:t>
            </a:r>
            <a:r>
              <a:rPr>
                <a:solidFill>
                  <a:srgbClr val="7D9029"/>
                </a:solidFill>
                <a:latin typeface="Courier"/>
              </a:rPr>
              <a:t>col=</a:t>
            </a:r>
            <a:r>
              <a:rPr>
                <a:solidFill>
                  <a:srgbClr val="4070A0"/>
                </a:solidFill>
                <a:latin typeface="Courier"/>
              </a:rPr>
              <a:t>"#f2f2f2"</a:t>
            </a:r>
            <a:r>
              <a:rPr>
                <a:latin typeface="Courier"/>
              </a:rPr>
              <a:t>, </a:t>
            </a:r>
            <a:r>
              <a:rPr>
                <a:solidFill>
                  <a:srgbClr val="7D9029"/>
                </a:solidFill>
                <a:latin typeface="Courier"/>
              </a:rPr>
              <a:t>fill=</a:t>
            </a:r>
            <a:r>
              <a:rPr>
                <a:solidFill>
                  <a:srgbClr val="880000"/>
                </a:solidFill>
                <a:latin typeface="Courier"/>
              </a:rPr>
              <a:t>TRUE</a:t>
            </a:r>
            <a:r>
              <a:rPr>
                <a:latin typeface="Courier"/>
              </a:rPr>
              <a:t>, </a:t>
            </a:r>
            <a:r>
              <a:rPr>
                <a:solidFill>
                  <a:srgbClr val="7D9029"/>
                </a:solidFill>
                <a:latin typeface="Courier"/>
              </a:rPr>
              <a:t>bg=</a:t>
            </a:r>
            <a:r>
              <a:rPr>
                <a:solidFill>
                  <a:srgbClr val="4070A0"/>
                </a:solidFill>
                <a:latin typeface="Courier"/>
              </a:rPr>
              <a:t>"darkgray"</a:t>
            </a:r>
            <a:r>
              <a:rPr>
                <a:latin typeface="Courier"/>
              </a:rPr>
              <a:t>, </a:t>
            </a:r>
            <a:r>
              <a:rPr>
                <a:solidFill>
                  <a:srgbClr val="7D9029"/>
                </a:solidFill>
                <a:latin typeface="Courier"/>
              </a:rPr>
              <a:t>lwd=</a:t>
            </a:r>
            <a:r>
              <a:rPr>
                <a:solidFill>
                  <a:srgbClr val="40A070"/>
                </a:solidFill>
                <a:latin typeface="Courier"/>
              </a:rPr>
              <a:t>0.05</a:t>
            </a:r>
            <a:r>
              <a:rPr>
                <a:latin typeface="Courier"/>
              </a:rPr>
              <a:t>,</a:t>
            </a:r>
            <a:br/>
            <a:r>
              <a:rPr>
                <a:latin typeface="Courier"/>
              </a:rPr>
              <a:t>    </a:t>
            </a:r>
            <a:r>
              <a:rPr>
                <a:solidFill>
                  <a:srgbClr val="7D9029"/>
                </a:solidFill>
                <a:latin typeface="Courier"/>
              </a:rPr>
              <a:t>mar=</a:t>
            </a:r>
            <a:r>
              <a:rPr>
                <a:solidFill>
                  <a:srgbClr val="06287E"/>
                </a:solidFill>
                <a:latin typeface="Courier"/>
              </a:rPr>
              <a:t>rep</a:t>
            </a:r>
            <a:r>
              <a:rPr>
                <a:latin typeface="Courier"/>
              </a:rPr>
              <a:t>(</a:t>
            </a:r>
            <a:r>
              <a:rPr>
                <a:solidFill>
                  <a:srgbClr val="40A070"/>
                </a:solidFill>
                <a:latin typeface="Courier"/>
              </a:rPr>
              <a:t>0</a:t>
            </a:r>
            <a:r>
              <a:rPr>
                <a:latin typeface="Courier"/>
              </a:rPr>
              <a:t>,</a:t>
            </a:r>
            <a:r>
              <a:rPr>
                <a:solidFill>
                  <a:srgbClr val="40A070"/>
                </a:solidFill>
                <a:latin typeface="Courier"/>
              </a:rPr>
              <a:t>4</a:t>
            </a:r>
            <a:r>
              <a:rPr>
                <a:latin typeface="Courier"/>
              </a:rPr>
              <a:t>),</a:t>
            </a:r>
            <a:r>
              <a:rPr>
                <a:solidFill>
                  <a:srgbClr val="7D9029"/>
                </a:solidFill>
                <a:latin typeface="Courier"/>
              </a:rPr>
              <a:t>border=</a:t>
            </a:r>
            <a:r>
              <a:rPr>
                <a:solidFill>
                  <a:srgbClr val="40A070"/>
                </a:solidFill>
                <a:latin typeface="Courier"/>
              </a:rPr>
              <a:t>0</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80</a:t>
            </a:r>
            <a:r>
              <a:rPr>
                <a:latin typeface="Courier"/>
              </a:rPr>
              <a:t>,</a:t>
            </a:r>
            <a:r>
              <a:rPr>
                <a:solidFill>
                  <a:srgbClr val="40A070"/>
                </a:solidFill>
                <a:latin typeface="Courier"/>
              </a:rPr>
              <a:t>80</a:t>
            </a:r>
            <a:r>
              <a:rPr>
                <a:latin typeface="Courier"/>
              </a:rPr>
              <a:t>) </a:t>
            </a:r>
            <a:br/>
            <a:r>
              <a:rPr>
                <a:latin typeface="Courier"/>
              </a:rPr>
              <a:t>)</a:t>
            </a:r>
            <a:br/>
            <a:r>
              <a:rPr>
                <a:solidFill>
                  <a:srgbClr val="06287E"/>
                </a:solidFill>
                <a:latin typeface="Courier"/>
              </a:rPr>
              <a:t>points</a:t>
            </a:r>
            <a:r>
              <a:rPr>
                <a:latin typeface="Courier"/>
              </a:rPr>
              <a:t>(</a:t>
            </a:r>
            <a:r>
              <a:rPr>
                <a:solidFill>
                  <a:srgbClr val="7D9029"/>
                </a:solidFill>
                <a:latin typeface="Courier"/>
              </a:rPr>
              <a:t>x=</a:t>
            </a:r>
            <a:r>
              <a:rPr>
                <a:latin typeface="Courier"/>
              </a:rPr>
              <a:t>data</a:t>
            </a:r>
            <a:r>
              <a:rPr>
                <a:solidFill>
                  <a:srgbClr val="4070A0"/>
                </a:solidFill>
                <a:latin typeface="Courier"/>
              </a:rPr>
              <a:t>$</a:t>
            </a:r>
            <a:r>
              <a:rPr>
                <a:latin typeface="Courier"/>
              </a:rPr>
              <a:t>long, </a:t>
            </a:r>
            <a:r>
              <a:rPr>
                <a:solidFill>
                  <a:srgbClr val="7D9029"/>
                </a:solidFill>
                <a:latin typeface="Courier"/>
              </a:rPr>
              <a:t>y=</a:t>
            </a:r>
            <a:r>
              <a:rPr>
                <a:latin typeface="Courier"/>
              </a:rPr>
              <a:t>data</a:t>
            </a:r>
            <a:r>
              <a:rPr>
                <a:solidFill>
                  <a:srgbClr val="4070A0"/>
                </a:solidFill>
                <a:latin typeface="Courier"/>
              </a:rPr>
              <a:t>$</a:t>
            </a:r>
            <a:r>
              <a:rPr>
                <a:latin typeface="Courier"/>
              </a:rPr>
              <a:t>lat, </a:t>
            </a:r>
            <a:r>
              <a:rPr>
                <a:solidFill>
                  <a:srgbClr val="7D9029"/>
                </a:solidFill>
                <a:latin typeface="Courier"/>
              </a:rPr>
              <a:t>col=</a:t>
            </a:r>
            <a:r>
              <a:rPr>
                <a:solidFill>
                  <a:srgbClr val="4070A0"/>
                </a:solidFill>
                <a:latin typeface="Courier"/>
              </a:rPr>
              <a:t>"slateblue"</a:t>
            </a:r>
            <a:r>
              <a:rPr>
                <a:latin typeface="Courier"/>
              </a:rPr>
              <a:t>, </a:t>
            </a:r>
            <a:r>
              <a:rPr>
                <a:solidFill>
                  <a:srgbClr val="7D9029"/>
                </a:solidFill>
                <a:latin typeface="Courier"/>
              </a:rPr>
              <a:t>cex=</a:t>
            </a:r>
            <a:r>
              <a:rPr>
                <a:solidFill>
                  <a:srgbClr val="40A070"/>
                </a:solidFill>
                <a:latin typeface="Courier"/>
              </a:rPr>
              <a:t>3</a:t>
            </a:r>
            <a:r>
              <a:rPr>
                <a:latin typeface="Courier"/>
              </a:rPr>
              <a:t>, </a:t>
            </a:r>
            <a:r>
              <a:rPr>
                <a:solidFill>
                  <a:srgbClr val="7D9029"/>
                </a:solidFill>
                <a:latin typeface="Courier"/>
              </a:rPr>
              <a:t>pch=</a:t>
            </a:r>
            <a:r>
              <a:rPr>
                <a:solidFill>
                  <a:srgbClr val="40A070"/>
                </a:solidFill>
                <a:latin typeface="Courier"/>
              </a:rPr>
              <a:t>20</a:t>
            </a:r>
            <a:r>
              <a:rPr>
                <a:latin typeface="Courier"/>
              </a:rPr>
              <a:t>)</a:t>
            </a:r>
          </a:p>
        </p:txBody>
      </p:sp>
      <p:pic>
        <p:nvPicPr>
          <p:cNvPr descr="RansomewareAnalysis_files/figure-pptx/unnamed-chunk-11-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map</a:t>
            </a:r>
            <a:r>
              <a:rPr>
                <a:latin typeface="Courier"/>
              </a:rPr>
              <a:t>(</a:t>
            </a:r>
            <a:r>
              <a:rPr>
                <a:solidFill>
                  <a:srgbClr val="4070A0"/>
                </a:solidFill>
                <a:latin typeface="Courier"/>
              </a:rPr>
              <a:t>'world'</a:t>
            </a:r>
            <a:r>
              <a:rPr>
                <a:latin typeface="Courier"/>
              </a:rPr>
              <a:t>,</a:t>
            </a:r>
            <a:br/>
            <a:r>
              <a:rPr>
                <a:latin typeface="Courier"/>
              </a:rPr>
              <a:t>    </a:t>
            </a:r>
            <a:r>
              <a:rPr>
                <a:solidFill>
                  <a:srgbClr val="7D9029"/>
                </a:solidFill>
                <a:latin typeface="Courier"/>
              </a:rPr>
              <a:t>col=</a:t>
            </a:r>
            <a:r>
              <a:rPr>
                <a:solidFill>
                  <a:srgbClr val="4070A0"/>
                </a:solidFill>
                <a:latin typeface="Courier"/>
              </a:rPr>
              <a:t>"white"</a:t>
            </a:r>
            <a:r>
              <a:rPr>
                <a:latin typeface="Courier"/>
              </a:rPr>
              <a:t>, </a:t>
            </a:r>
            <a:r>
              <a:rPr>
                <a:solidFill>
                  <a:srgbClr val="7D9029"/>
                </a:solidFill>
                <a:latin typeface="Courier"/>
              </a:rPr>
              <a:t>fill=</a:t>
            </a:r>
            <a:r>
              <a:rPr>
                <a:solidFill>
                  <a:srgbClr val="880000"/>
                </a:solidFill>
                <a:latin typeface="Courier"/>
              </a:rPr>
              <a:t>TRUE</a:t>
            </a:r>
            <a:r>
              <a:rPr>
                <a:latin typeface="Courier"/>
              </a:rPr>
              <a:t>, </a:t>
            </a:r>
            <a:r>
              <a:rPr>
                <a:solidFill>
                  <a:srgbClr val="7D9029"/>
                </a:solidFill>
                <a:latin typeface="Courier"/>
              </a:rPr>
              <a:t>bg=</a:t>
            </a:r>
            <a:r>
              <a:rPr>
                <a:solidFill>
                  <a:srgbClr val="4070A0"/>
                </a:solidFill>
                <a:latin typeface="Courier"/>
              </a:rPr>
              <a:t>"darkgray"</a:t>
            </a:r>
            <a:r>
              <a:rPr>
                <a:latin typeface="Courier"/>
              </a:rPr>
              <a:t>, </a:t>
            </a:r>
            <a:r>
              <a:rPr>
                <a:solidFill>
                  <a:srgbClr val="7D9029"/>
                </a:solidFill>
                <a:latin typeface="Courier"/>
              </a:rPr>
              <a:t>lwd=</a:t>
            </a:r>
            <a:r>
              <a:rPr>
                <a:solidFill>
                  <a:srgbClr val="40A070"/>
                </a:solidFill>
                <a:latin typeface="Courier"/>
              </a:rPr>
              <a:t>0.05</a:t>
            </a:r>
            <a:r>
              <a:rPr>
                <a:latin typeface="Courier"/>
              </a:rPr>
              <a:t>,</a:t>
            </a:r>
            <a:br/>
            <a:r>
              <a:rPr>
                <a:latin typeface="Courier"/>
              </a:rPr>
              <a:t>    </a:t>
            </a:r>
            <a:r>
              <a:rPr>
                <a:solidFill>
                  <a:srgbClr val="7D9029"/>
                </a:solidFill>
                <a:latin typeface="Courier"/>
              </a:rPr>
              <a:t>mar=</a:t>
            </a:r>
            <a:r>
              <a:rPr>
                <a:solidFill>
                  <a:srgbClr val="06287E"/>
                </a:solidFill>
                <a:latin typeface="Courier"/>
              </a:rPr>
              <a:t>rep</a:t>
            </a:r>
            <a:r>
              <a:rPr>
                <a:latin typeface="Courier"/>
              </a:rPr>
              <a:t>(</a:t>
            </a:r>
            <a:r>
              <a:rPr>
                <a:solidFill>
                  <a:srgbClr val="40A070"/>
                </a:solidFill>
                <a:latin typeface="Courier"/>
              </a:rPr>
              <a:t>0</a:t>
            </a:r>
            <a:r>
              <a:rPr>
                <a:latin typeface="Courier"/>
              </a:rPr>
              <a:t>,</a:t>
            </a:r>
            <a:r>
              <a:rPr>
                <a:solidFill>
                  <a:srgbClr val="40A070"/>
                </a:solidFill>
                <a:latin typeface="Courier"/>
              </a:rPr>
              <a:t>4</a:t>
            </a:r>
            <a:r>
              <a:rPr>
                <a:latin typeface="Courier"/>
              </a:rPr>
              <a:t>),</a:t>
            </a:r>
            <a:r>
              <a:rPr>
                <a:solidFill>
                  <a:srgbClr val="7D9029"/>
                </a:solidFill>
                <a:latin typeface="Courier"/>
              </a:rPr>
              <a:t>border=</a:t>
            </a:r>
            <a:r>
              <a:rPr>
                <a:solidFill>
                  <a:srgbClr val="40A070"/>
                </a:solidFill>
                <a:latin typeface="Courier"/>
              </a:rPr>
              <a:t>0</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80</a:t>
            </a:r>
            <a:r>
              <a:rPr>
                <a:latin typeface="Courier"/>
              </a:rPr>
              <a:t>,</a:t>
            </a:r>
            <a:r>
              <a:rPr>
                <a:solidFill>
                  <a:srgbClr val="40A070"/>
                </a:solidFill>
                <a:latin typeface="Courier"/>
              </a:rPr>
              <a:t>80</a:t>
            </a:r>
            <a:r>
              <a:rPr>
                <a:latin typeface="Courier"/>
              </a:rPr>
              <a:t>) </a:t>
            </a:r>
            <a:br/>
            <a:r>
              <a:rPr>
                <a:latin typeface="Courier"/>
              </a:rPr>
              <a:t>)</a:t>
            </a:r>
            <a:br/>
            <a:br/>
            <a:r>
              <a:rPr>
                <a:solidFill>
                  <a:srgbClr val="06287E"/>
                </a:solidFill>
                <a:latin typeface="Courier"/>
              </a:rPr>
              <a:t>points</a:t>
            </a:r>
            <a:r>
              <a:rPr>
                <a:latin typeface="Courier"/>
              </a:rPr>
              <a:t>(</a:t>
            </a:r>
            <a:r>
              <a:rPr>
                <a:solidFill>
                  <a:srgbClr val="7D9029"/>
                </a:solidFill>
                <a:latin typeface="Courier"/>
              </a:rPr>
              <a:t>x=</a:t>
            </a:r>
            <a:r>
              <a:rPr>
                <a:latin typeface="Courier"/>
              </a:rPr>
              <a:t>data</a:t>
            </a:r>
            <a:r>
              <a:rPr>
                <a:solidFill>
                  <a:srgbClr val="4070A0"/>
                </a:solidFill>
                <a:latin typeface="Courier"/>
              </a:rPr>
              <a:t>$</a:t>
            </a:r>
            <a:r>
              <a:rPr>
                <a:latin typeface="Courier"/>
              </a:rPr>
              <a:t>long, </a:t>
            </a:r>
            <a:r>
              <a:rPr>
                <a:solidFill>
                  <a:srgbClr val="7D9029"/>
                </a:solidFill>
                <a:latin typeface="Courier"/>
              </a:rPr>
              <a:t>y=</a:t>
            </a:r>
            <a:r>
              <a:rPr>
                <a:latin typeface="Courier"/>
              </a:rPr>
              <a:t>data</a:t>
            </a:r>
            <a:r>
              <a:rPr>
                <a:solidFill>
                  <a:srgbClr val="4070A0"/>
                </a:solidFill>
                <a:latin typeface="Courier"/>
              </a:rPr>
              <a:t>$</a:t>
            </a:r>
            <a:r>
              <a:rPr>
                <a:latin typeface="Courier"/>
              </a:rPr>
              <a:t>lat, </a:t>
            </a:r>
            <a:r>
              <a:rPr>
                <a:solidFill>
                  <a:srgbClr val="7D9029"/>
                </a:solidFill>
                <a:latin typeface="Courier"/>
              </a:rPr>
              <a:t>col=</a:t>
            </a:r>
            <a:r>
              <a:rPr>
                <a:solidFill>
                  <a:srgbClr val="4070A0"/>
                </a:solidFill>
                <a:latin typeface="Courier"/>
              </a:rPr>
              <a:t>"slateblue"</a:t>
            </a:r>
            <a:r>
              <a:rPr>
                <a:latin typeface="Courier"/>
              </a:rPr>
              <a:t>, </a:t>
            </a:r>
            <a:r>
              <a:rPr>
                <a:solidFill>
                  <a:srgbClr val="7D9029"/>
                </a:solidFill>
                <a:latin typeface="Courier"/>
              </a:rPr>
              <a:t>cex=</a:t>
            </a:r>
            <a:r>
              <a:rPr>
                <a:solidFill>
                  <a:srgbClr val="40A070"/>
                </a:solidFill>
                <a:latin typeface="Courier"/>
              </a:rPr>
              <a:t>3</a:t>
            </a:r>
            <a:r>
              <a:rPr>
                <a:latin typeface="Courier"/>
              </a:rPr>
              <a:t>, </a:t>
            </a:r>
            <a:r>
              <a:rPr>
                <a:solidFill>
                  <a:srgbClr val="7D9029"/>
                </a:solidFill>
                <a:latin typeface="Courier"/>
              </a:rPr>
              <a:t>pch=</a:t>
            </a:r>
            <a:r>
              <a:rPr>
                <a:solidFill>
                  <a:srgbClr val="40A070"/>
                </a:solidFill>
                <a:latin typeface="Courier"/>
              </a:rPr>
              <a:t>20</a:t>
            </a:r>
            <a:r>
              <a:rPr>
                <a:latin typeface="Courier"/>
              </a:rPr>
              <a:t>)</a:t>
            </a:r>
            <a:br/>
            <a:br/>
            <a:r>
              <a:rPr>
                <a:latin typeface="Courier"/>
              </a:rPr>
              <a:t>inter </a:t>
            </a:r>
            <a:r>
              <a:rPr>
                <a:solidFill>
                  <a:srgbClr val="007020"/>
                </a:solidFill>
                <a:latin typeface="Courier"/>
              </a:rPr>
              <a:t>&lt;-</a:t>
            </a:r>
            <a:r>
              <a:rPr>
                <a:latin typeface="Courier"/>
              </a:rPr>
              <a:t> </a:t>
            </a:r>
            <a:r>
              <a:rPr>
                <a:solidFill>
                  <a:srgbClr val="06287E"/>
                </a:solidFill>
                <a:latin typeface="Courier"/>
              </a:rPr>
              <a:t>gcIntermediate</a:t>
            </a:r>
            <a:r>
              <a:rPr>
                <a:latin typeface="Courier"/>
              </a:rPr>
              <a:t>(Paris,  Buenos_aires, </a:t>
            </a:r>
            <a:r>
              <a:rPr>
                <a:solidFill>
                  <a:srgbClr val="7D9029"/>
                </a:solidFill>
                <a:latin typeface="Courier"/>
              </a:rPr>
              <a:t>n=</a:t>
            </a:r>
            <a:r>
              <a:rPr>
                <a:solidFill>
                  <a:srgbClr val="40A070"/>
                </a:solidFill>
                <a:latin typeface="Courier"/>
              </a:rPr>
              <a:t>50</a:t>
            </a:r>
            <a:r>
              <a:rPr>
                <a:latin typeface="Courier"/>
              </a:rPr>
              <a:t>, </a:t>
            </a:r>
            <a:r>
              <a:rPr>
                <a:solidFill>
                  <a:srgbClr val="7D9029"/>
                </a:solidFill>
                <a:latin typeface="Courier"/>
              </a:rPr>
              <a:t>addStartEnd=</a:t>
            </a:r>
            <a:r>
              <a:rPr>
                <a:solidFill>
                  <a:srgbClr val="880000"/>
                </a:solidFill>
                <a:latin typeface="Courier"/>
              </a:rPr>
              <a:t>TRUE</a:t>
            </a:r>
            <a:r>
              <a:rPr>
                <a:latin typeface="Courier"/>
              </a:rPr>
              <a:t>, </a:t>
            </a:r>
            <a:r>
              <a:rPr>
                <a:solidFill>
                  <a:srgbClr val="7D9029"/>
                </a:solidFill>
                <a:latin typeface="Courier"/>
              </a:rPr>
              <a:t>breakAtDateLine=</a:t>
            </a:r>
            <a:r>
              <a:rPr>
                <a:latin typeface="Courier"/>
              </a:rPr>
              <a:t>F)</a:t>
            </a:r>
            <a:br/>
            <a:br/>
            <a:r>
              <a:rPr>
                <a:solidFill>
                  <a:srgbClr val="06287E"/>
                </a:solidFill>
                <a:latin typeface="Courier"/>
              </a:rPr>
              <a:t>lines</a:t>
            </a:r>
            <a:r>
              <a:rPr>
                <a:latin typeface="Courier"/>
              </a:rPr>
              <a:t>(inter, </a:t>
            </a:r>
            <a:r>
              <a:rPr>
                <a:solidFill>
                  <a:srgbClr val="7D9029"/>
                </a:solidFill>
                <a:latin typeface="Courier"/>
              </a:rPr>
              <a:t>col=</a:t>
            </a:r>
            <a:r>
              <a:rPr>
                <a:solidFill>
                  <a:srgbClr val="4070A0"/>
                </a:solidFill>
                <a:latin typeface="Courier"/>
              </a:rPr>
              <a:t>"slateblue"</a:t>
            </a:r>
            <a:r>
              <a:rPr>
                <a:latin typeface="Courier"/>
              </a:rPr>
              <a:t>, </a:t>
            </a:r>
            <a:r>
              <a:rPr>
                <a:solidFill>
                  <a:srgbClr val="7D9029"/>
                </a:solidFill>
                <a:latin typeface="Courier"/>
              </a:rPr>
              <a:t>lwd=</a:t>
            </a:r>
            <a:r>
              <a:rPr>
                <a:solidFill>
                  <a:srgbClr val="40A070"/>
                </a:solidFill>
                <a:latin typeface="Courier"/>
              </a:rPr>
              <a:t>2</a:t>
            </a:r>
            <a:r>
              <a:rPr>
                <a:latin typeface="Courier"/>
              </a:rPr>
              <a:t>)</a:t>
            </a:r>
            <a:br/>
            <a:r>
              <a:rPr>
                <a:latin typeface="Courier"/>
              </a:rPr>
              <a:t> </a:t>
            </a:r>
            <a:br/>
            <a:r>
              <a:rPr>
                <a:latin typeface="Courier"/>
              </a:rPr>
              <a:t>inter </a:t>
            </a:r>
            <a:r>
              <a:rPr>
                <a:solidFill>
                  <a:srgbClr val="007020"/>
                </a:solidFill>
                <a:latin typeface="Courier"/>
              </a:rPr>
              <a:t>&lt;-</a:t>
            </a:r>
            <a:r>
              <a:rPr>
                <a:latin typeface="Courier"/>
              </a:rPr>
              <a:t> </a:t>
            </a:r>
            <a:r>
              <a:rPr>
                <a:solidFill>
                  <a:srgbClr val="06287E"/>
                </a:solidFill>
                <a:latin typeface="Courier"/>
              </a:rPr>
              <a:t>gcIntermediate</a:t>
            </a:r>
            <a:r>
              <a:rPr>
                <a:latin typeface="Courier"/>
              </a:rPr>
              <a:t>(Melbourne,  Paris, </a:t>
            </a:r>
            <a:r>
              <a:rPr>
                <a:solidFill>
                  <a:srgbClr val="7D9029"/>
                </a:solidFill>
                <a:latin typeface="Courier"/>
              </a:rPr>
              <a:t>n=</a:t>
            </a:r>
            <a:r>
              <a:rPr>
                <a:solidFill>
                  <a:srgbClr val="40A070"/>
                </a:solidFill>
                <a:latin typeface="Courier"/>
              </a:rPr>
              <a:t>50</a:t>
            </a:r>
            <a:r>
              <a:rPr>
                <a:latin typeface="Courier"/>
              </a:rPr>
              <a:t>, </a:t>
            </a:r>
            <a:r>
              <a:rPr>
                <a:solidFill>
                  <a:srgbClr val="7D9029"/>
                </a:solidFill>
                <a:latin typeface="Courier"/>
              </a:rPr>
              <a:t>addStartEnd=</a:t>
            </a:r>
            <a:r>
              <a:rPr>
                <a:solidFill>
                  <a:srgbClr val="880000"/>
                </a:solidFill>
                <a:latin typeface="Courier"/>
              </a:rPr>
              <a:t>TRUE</a:t>
            </a:r>
            <a:r>
              <a:rPr>
                <a:latin typeface="Courier"/>
              </a:rPr>
              <a:t>, </a:t>
            </a:r>
            <a:r>
              <a:rPr>
                <a:solidFill>
                  <a:srgbClr val="7D9029"/>
                </a:solidFill>
                <a:latin typeface="Courier"/>
              </a:rPr>
              <a:t>breakAtDateLine=</a:t>
            </a:r>
            <a:r>
              <a:rPr>
                <a:latin typeface="Courier"/>
              </a:rPr>
              <a:t>F)             </a:t>
            </a:r>
            <a:br/>
            <a:r>
              <a:rPr>
                <a:solidFill>
                  <a:srgbClr val="06287E"/>
                </a:solidFill>
                <a:latin typeface="Courier"/>
              </a:rPr>
              <a:t>lines</a:t>
            </a:r>
            <a:r>
              <a:rPr>
                <a:latin typeface="Courier"/>
              </a:rPr>
              <a:t>(inter, </a:t>
            </a:r>
            <a:r>
              <a:rPr>
                <a:solidFill>
                  <a:srgbClr val="7D9029"/>
                </a:solidFill>
                <a:latin typeface="Courier"/>
              </a:rPr>
              <a:t>col=</a:t>
            </a:r>
            <a:r>
              <a:rPr>
                <a:solidFill>
                  <a:srgbClr val="4070A0"/>
                </a:solidFill>
                <a:latin typeface="Courier"/>
              </a:rPr>
              <a:t>"slateblue"</a:t>
            </a:r>
            <a:r>
              <a:rPr>
                <a:latin typeface="Courier"/>
              </a:rPr>
              <a:t>, </a:t>
            </a:r>
            <a:r>
              <a:rPr>
                <a:solidFill>
                  <a:srgbClr val="7D9029"/>
                </a:solidFill>
                <a:latin typeface="Courier"/>
              </a:rPr>
              <a:t>lwd=</a:t>
            </a:r>
            <a:r>
              <a:rPr>
                <a:solidFill>
                  <a:srgbClr val="40A070"/>
                </a:solidFill>
                <a:latin typeface="Courier"/>
              </a:rPr>
              <a:t>2</a:t>
            </a:r>
            <a:r>
              <a:rPr>
                <a:latin typeface="Courier"/>
              </a:rPr>
              <a:t>)</a:t>
            </a:r>
          </a:p>
        </p:txBody>
      </p:sp>
      <p:pic>
        <p:nvPicPr>
          <p:cNvPr descr="RansomewareAnalysis_files/figure-pptx/unnamed-chunk-11-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5.C</a:t>
            </a:r>
          </a:p>
        </p:txBody>
      </p:sp>
      <p:sp>
        <p:nvSpPr>
          <p:cNvPr id="3" name="Content Placeholder 2"/>
          <p:cNvSpPr>
            <a:spLocks noGrp="1"/>
          </p:cNvSpPr>
          <p:nvPr>
            <p:ph idx="1"/>
          </p:nvPr>
        </p:nvSpPr>
        <p:spPr/>
        <p:txBody>
          <a:bodyPr/>
          <a:lstStyle/>
          <a:p>
            <a:pPr lvl="0" indent="0" marL="0">
              <a:buNone/>
            </a:pPr>
            <a:r>
              <a:rPr/>
              <a:t>#```{r}</a:t>
            </a:r>
          </a:p>
          <a:p>
            <a:pPr lvl="0" indent="0" marL="0">
              <a:buNone/>
            </a:pPr>
            <a:r>
              <a:rPr/>
              <a:t>WorldMap &lt;- map_data(“world”)</a:t>
            </a:r>
          </a:p>
          <a:p>
            <a:pPr lvl="0" indent="0" marL="0">
              <a:buNone/>
            </a:pPr>
            <a:r>
              <a:rPr/>
              <a:t>WorldMap &lt;- left_join(WorldMap,data, by = c(“region” = “Country”))</a:t>
            </a:r>
          </a:p>
          <a:p>
            <a:pPr lvl="0" indent="0" marL="0">
              <a:buNone/>
            </a:pPr>
            <a:r>
              <a:rPr/>
              <a:t>ggplot(WorldData, aes(x = long, y = lat, group = group)) +</a:t>
            </a:r>
            <a:br/>
            <a:r>
              <a:rPr/>
              <a:t>geom_polygon(color=“black”, fill=“white”) + stat_centroid(data = subset(WorldData, region %in% data$country), aes(size = infection, group = region), geom = “point”, alpha = 0.75, color = “red”) #```</a:t>
            </a:r>
          </a:p>
          <a:p>
            <a:pPr lvl="0" indent="0" marL="0">
              <a:buNone/>
            </a:pPr>
            <a:r>
              <a:rPr/>
              <a:t>(WIP)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ransom amount vs average amount actually paid.</a:t>
            </a:r>
          </a:p>
        </p:txBody>
      </p:sp>
      <p:sp>
        <p:nvSpPr>
          <p:cNvPr id="3" name="Content Placeholder 2"/>
          <p:cNvSpPr>
            <a:spLocks noGrp="1"/>
          </p:cNvSpPr>
          <p:nvPr>
            <p:ph idx="1"/>
          </p:nvPr>
        </p:nvSpPr>
        <p:spPr/>
        <p:txBody>
          <a:bodyPr/>
          <a:lstStyle/>
          <a:p>
            <a:pPr lvl="0" indent="0">
              <a:buNone/>
            </a:pPr>
            <a:r>
              <a:rPr>
                <a:latin typeface="Courier"/>
              </a:rPr>
              <a:t>avgRansomCost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requested =</a:t>
            </a:r>
            <a:r>
              <a:rPr>
                <a:latin typeface="Courier"/>
              </a:rPr>
              <a:t> </a:t>
            </a:r>
            <a:r>
              <a:rPr>
                <a:solidFill>
                  <a:srgbClr val="06287E"/>
                </a:solidFill>
                <a:latin typeface="Courier"/>
              </a:rPr>
              <a:t>mean</a:t>
            </a:r>
            <a:r>
              <a:rPr>
                <a:latin typeface="Courier"/>
              </a:rPr>
              <a:t>(ransom.cost, </a:t>
            </a:r>
            <a:r>
              <a:rPr>
                <a:solidFill>
                  <a:srgbClr val="7D9029"/>
                </a:solidFill>
                <a:latin typeface="Courier"/>
              </a:rPr>
              <a:t>na.rm =</a:t>
            </a:r>
            <a:r>
              <a:rPr>
                <a:latin typeface="Courier"/>
              </a:rPr>
              <a:t> T))</a:t>
            </a:r>
            <a:br/>
            <a:r>
              <a:rPr>
                <a:latin typeface="Courier"/>
              </a:rPr>
              <a:t>avgRansomPaid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filter</a:t>
            </a:r>
            <a:r>
              <a:rPr>
                <a:latin typeface="Courier"/>
              </a:rPr>
              <a:t>(ransom.paid </a:t>
            </a:r>
            <a:r>
              <a:rPr>
                <a:solidFill>
                  <a:srgbClr val="4070A0"/>
                </a:solidFill>
                <a:latin typeface="Courier"/>
              </a:rPr>
              <a:t>==</a:t>
            </a:r>
            <a:r>
              <a:rPr>
                <a:latin typeface="Courier"/>
              </a:rPr>
              <a:t> </a:t>
            </a:r>
            <a:r>
              <a:rPr>
                <a:solidFill>
                  <a:srgbClr val="4070A0"/>
                </a:solidFill>
                <a:latin typeface="Courier"/>
              </a:rPr>
              <a:t>"ransom paid"</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paid =</a:t>
            </a:r>
            <a:r>
              <a:rPr>
                <a:latin typeface="Courier"/>
              </a:rPr>
              <a:t> </a:t>
            </a:r>
            <a:r>
              <a:rPr>
                <a:solidFill>
                  <a:srgbClr val="06287E"/>
                </a:solidFill>
                <a:latin typeface="Courier"/>
              </a:rPr>
              <a:t>mean</a:t>
            </a:r>
            <a:r>
              <a:rPr>
                <a:latin typeface="Courier"/>
              </a:rPr>
              <a:t>(ransom.cost, </a:t>
            </a:r>
            <a:r>
              <a:rPr>
                <a:solidFill>
                  <a:srgbClr val="7D9029"/>
                </a:solidFill>
                <a:latin typeface="Courier"/>
              </a:rPr>
              <a:t>na.rm =</a:t>
            </a:r>
            <a:r>
              <a:rPr>
                <a:latin typeface="Courier"/>
              </a:rPr>
              <a:t> T))</a:t>
            </a:r>
            <a:br/>
            <a:r>
              <a:rPr>
                <a:latin typeface="Courier"/>
              </a:rPr>
              <a:t>avgRansomUnpaid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filter</a:t>
            </a:r>
            <a:r>
              <a:rPr>
                <a:latin typeface="Courier"/>
              </a:rPr>
              <a:t>(ransom.paid </a:t>
            </a:r>
            <a:r>
              <a:rPr>
                <a:solidFill>
                  <a:srgbClr val="4070A0"/>
                </a:solidFill>
                <a:latin typeface="Courier"/>
              </a:rPr>
              <a:t>==</a:t>
            </a:r>
            <a:r>
              <a:rPr>
                <a:latin typeface="Courier"/>
              </a:rPr>
              <a:t> </a:t>
            </a:r>
            <a:r>
              <a:rPr>
                <a:solidFill>
                  <a:srgbClr val="4070A0"/>
                </a:solidFill>
                <a:latin typeface="Courier"/>
              </a:rPr>
              <a:t>"refused"</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refused =</a:t>
            </a:r>
            <a:r>
              <a:rPr>
                <a:latin typeface="Courier"/>
              </a:rPr>
              <a:t> </a:t>
            </a:r>
            <a:r>
              <a:rPr>
                <a:solidFill>
                  <a:srgbClr val="06287E"/>
                </a:solidFill>
                <a:latin typeface="Courier"/>
              </a:rPr>
              <a:t>mean</a:t>
            </a:r>
            <a:r>
              <a:rPr>
                <a:latin typeface="Courier"/>
              </a:rPr>
              <a:t>(ransom.cost, </a:t>
            </a:r>
            <a:r>
              <a:rPr>
                <a:solidFill>
                  <a:srgbClr val="7D9029"/>
                </a:solidFill>
                <a:latin typeface="Courier"/>
              </a:rPr>
              <a:t>na.rm =</a:t>
            </a:r>
            <a:r>
              <a:rPr>
                <a:latin typeface="Courier"/>
              </a:rPr>
              <a:t> T))</a:t>
            </a:r>
            <a:br/>
            <a:br/>
            <a:r>
              <a:rPr>
                <a:solidFill>
                  <a:srgbClr val="06287E"/>
                </a:solidFill>
                <a:latin typeface="Courier"/>
              </a:rPr>
              <a:t>print</a:t>
            </a:r>
            <a:r>
              <a:rPr>
                <a:latin typeface="Courier"/>
              </a:rPr>
              <a:t>(</a:t>
            </a:r>
            <a:r>
              <a:rPr>
                <a:solidFill>
                  <a:srgbClr val="4070A0"/>
                </a:solidFill>
                <a:latin typeface="Courier"/>
              </a:rPr>
              <a:t>"The average of all known ransom requests(in millions USD"</a:t>
            </a:r>
            <a:r>
              <a:rPr>
                <a:latin typeface="Courier"/>
              </a:rPr>
              <a:t>)</a:t>
            </a:r>
          </a:p>
          <a:p>
            <a:pPr lvl="0" indent="0">
              <a:buNone/>
            </a:pPr>
            <a:r>
              <a:rPr>
                <a:latin typeface="Courier"/>
              </a:rPr>
              <a:t>## [1] "The average of all known ransom requests(in millions USD"</a:t>
            </a:r>
          </a:p>
          <a:p>
            <a:pPr lvl="0" indent="0">
              <a:buNone/>
            </a:pPr>
            <a:r>
              <a:rPr>
                <a:latin typeface="Courier"/>
              </a:rPr>
              <a:t>avgRansomCost</a:t>
            </a:r>
          </a:p>
          <a:p>
            <a:pPr lvl="0" indent="0">
              <a:buNone/>
            </a:pPr>
            <a:r>
              <a:rPr>
                <a:latin typeface="Courier"/>
              </a:rPr>
              <a:t>##   requested
## 1  32.68293</a:t>
            </a:r>
          </a:p>
          <a:p>
            <a:pPr lvl="0" indent="0">
              <a:buNone/>
            </a:pPr>
            <a:r>
              <a:rPr>
                <a:solidFill>
                  <a:srgbClr val="06287E"/>
                </a:solidFill>
                <a:latin typeface="Courier"/>
              </a:rPr>
              <a:t>print</a:t>
            </a:r>
            <a:r>
              <a:rPr>
                <a:latin typeface="Courier"/>
              </a:rPr>
              <a:t>(</a:t>
            </a:r>
            <a:r>
              <a:rPr>
                <a:solidFill>
                  <a:srgbClr val="4070A0"/>
                </a:solidFill>
                <a:latin typeface="Courier"/>
              </a:rPr>
              <a:t>"The average of paid ransoms(in millions USD)"</a:t>
            </a:r>
            <a:r>
              <a:rPr>
                <a:latin typeface="Courier"/>
              </a:rPr>
              <a:t>)</a:t>
            </a:r>
          </a:p>
          <a:p>
            <a:pPr lvl="0" indent="0">
              <a:buNone/>
            </a:pPr>
            <a:r>
              <a:rPr>
                <a:latin typeface="Courier"/>
              </a:rPr>
              <a:t>## [1] "The average of paid ransoms(in millions USD)"</a:t>
            </a:r>
          </a:p>
          <a:p>
            <a:pPr lvl="0" indent="0">
              <a:buNone/>
            </a:pPr>
            <a:r>
              <a:rPr>
                <a:latin typeface="Courier"/>
              </a:rPr>
              <a:t>avgRansomPaid</a:t>
            </a:r>
          </a:p>
          <a:p>
            <a:pPr lvl="0" indent="0">
              <a:buNone/>
            </a:pPr>
            <a:r>
              <a:rPr>
                <a:latin typeface="Courier"/>
              </a:rPr>
              <a:t>##       paid
## 1 2.709991</a:t>
            </a:r>
          </a:p>
          <a:p>
            <a:pPr lvl="0" indent="0">
              <a:buNone/>
            </a:pPr>
            <a:r>
              <a:rPr>
                <a:solidFill>
                  <a:srgbClr val="06287E"/>
                </a:solidFill>
                <a:latin typeface="Courier"/>
              </a:rPr>
              <a:t>print</a:t>
            </a:r>
            <a:r>
              <a:rPr>
                <a:latin typeface="Courier"/>
              </a:rPr>
              <a:t>(</a:t>
            </a:r>
            <a:r>
              <a:rPr>
                <a:solidFill>
                  <a:srgbClr val="4070A0"/>
                </a:solidFill>
                <a:latin typeface="Courier"/>
              </a:rPr>
              <a:t>"The average of refused ransoms(in millions USD)"</a:t>
            </a:r>
            <a:r>
              <a:rPr>
                <a:latin typeface="Courier"/>
              </a:rPr>
              <a:t>)</a:t>
            </a:r>
          </a:p>
          <a:p>
            <a:pPr lvl="0" indent="0">
              <a:buNone/>
            </a:pPr>
            <a:r>
              <a:rPr>
                <a:latin typeface="Courier"/>
              </a:rPr>
              <a:t>## [1] "The average of refused ransoms(in millions USD)"</a:t>
            </a:r>
          </a:p>
          <a:p>
            <a:pPr lvl="0" indent="0">
              <a:buNone/>
            </a:pPr>
            <a:r>
              <a:rPr>
                <a:latin typeface="Courier"/>
              </a:rPr>
              <a:t>avgRansomUnpaid</a:t>
            </a:r>
          </a:p>
          <a:p>
            <a:pPr lvl="0" indent="0">
              <a:buNone/>
            </a:pPr>
            <a:r>
              <a:rPr>
                <a:latin typeface="Courier"/>
              </a:rPr>
              <a:t>##    refused
## 1 17.70791</a:t>
            </a:r>
          </a:p>
          <a:p>
            <a:pPr lvl="0" indent="0" marL="0">
              <a:buNone/>
            </a:pPr>
            <a:r>
              <a:rPr/>
              <a:t>The paid average is significantly lower than the overall average and the refused average.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Is ransomware that we know about trending down or gaining popularity? Is this changed by the current price of bitcoin?</a:t>
            </a:r>
          </a:p>
        </p:txBody>
      </p:sp>
      <p:sp>
        <p:nvSpPr>
          <p:cNvPr id="4" name="Text Placeholder 3"/>
          <p:cNvSpPr>
            <a:spLocks noGrp="1"/>
          </p:cNvSpPr>
          <p:nvPr>
            <p:ph idx="2" sz="half" type="body"/>
          </p:nvPr>
        </p:nvSpPr>
        <p:spPr/>
        <p:txBody>
          <a:bodyPr/>
          <a:lstStyle/>
          <a:p>
            <a:pPr lvl="0" indent="0">
              <a:buNone/>
            </a:pPr>
            <a:r>
              <a:rPr>
                <a:latin typeface="Courier"/>
              </a:rPr>
              <a:t>yearlyAttacks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filter</a:t>
            </a:r>
            <a:r>
              <a:rPr>
                <a:latin typeface="Courier"/>
              </a:rPr>
              <a:t>(YEAR </a:t>
            </a:r>
            <a:r>
              <a:rPr>
                <a:solidFill>
                  <a:srgbClr val="4070A0"/>
                </a:solidFill>
                <a:latin typeface="Courier"/>
              </a:rPr>
              <a:t>!=</a:t>
            </a:r>
            <a:r>
              <a:rPr>
                <a:latin typeface="Courier"/>
              </a:rPr>
              <a:t> </a:t>
            </a:r>
            <a:r>
              <a:rPr>
                <a:solidFill>
                  <a:srgbClr val="40A070"/>
                </a:solidFill>
                <a:latin typeface="Courier"/>
              </a:rPr>
              <a:t>2023</a:t>
            </a:r>
            <a:r>
              <a:rPr>
                <a:latin typeface="Courier"/>
              </a:rPr>
              <a:t>) </a:t>
            </a:r>
            <a:r>
              <a:rPr>
                <a:solidFill>
                  <a:srgbClr val="4070A0"/>
                </a:solidFill>
                <a:latin typeface="Courier"/>
              </a:rPr>
              <a:t>%&gt;%</a:t>
            </a:r>
            <a:r>
              <a:rPr>
                <a:latin typeface="Courier"/>
              </a:rPr>
              <a:t>  </a:t>
            </a:r>
            <a:r>
              <a:rPr>
                <a:solidFill>
                  <a:srgbClr val="06287E"/>
                </a:solidFill>
                <a:latin typeface="Courier"/>
              </a:rPr>
              <a:t>group_by</a:t>
            </a:r>
            <a:r>
              <a:rPr>
                <a:latin typeface="Courier"/>
              </a:rPr>
              <a:t>(YEAR) </a:t>
            </a:r>
            <a:r>
              <a:rPr>
                <a:solidFill>
                  <a:srgbClr val="4070A0"/>
                </a:solidFill>
                <a:latin typeface="Courier"/>
              </a:rPr>
              <a:t>%&gt;%</a:t>
            </a: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factor</a:t>
            </a:r>
            <a:r>
              <a:rPr>
                <a:latin typeface="Courier"/>
              </a:rPr>
              <a:t>(YEAR)))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7D9029"/>
                </a:solidFill>
                <a:latin typeface="Courier"/>
              </a:rPr>
              <a:t>fill =</a:t>
            </a:r>
            <a:r>
              <a:rPr>
                <a:latin typeface="Courier"/>
              </a:rPr>
              <a:t> </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y =</a:t>
            </a:r>
            <a:r>
              <a:rPr>
                <a:latin typeface="Courier"/>
              </a:rPr>
              <a:t> </a:t>
            </a:r>
            <a:r>
              <a:rPr>
                <a:solidFill>
                  <a:srgbClr val="4070A0"/>
                </a:solidFill>
                <a:latin typeface="Courier"/>
              </a:rPr>
              <a:t>"Number of Attacks"</a:t>
            </a:r>
            <a:br/>
            <a:r>
              <a:rPr>
                <a:latin typeface="Courier"/>
              </a:rPr>
              <a:t>  )</a:t>
            </a:r>
            <a:br/>
            <a:br/>
            <a:r>
              <a:rPr>
                <a:latin typeface="Courier"/>
              </a:rPr>
              <a:t>bitcoinCost </a:t>
            </a:r>
            <a:r>
              <a:rPr>
                <a:solidFill>
                  <a:srgbClr val="007020"/>
                </a:solidFill>
                <a:latin typeface="Courier"/>
              </a:rPr>
              <a:t>&lt;-</a:t>
            </a:r>
            <a:r>
              <a:rPr>
                <a:latin typeface="Courier"/>
              </a:rPr>
              <a:t> bitcoinHigh </a:t>
            </a:r>
            <a:r>
              <a:rPr>
                <a:solidFill>
                  <a:srgbClr val="4070A0"/>
                </a:solidFill>
                <a:latin typeface="Courier"/>
              </a:rPr>
              <a:t>%&gt;%</a:t>
            </a:r>
            <a:r>
              <a:rPr>
                <a:latin typeface="Courier"/>
              </a:rPr>
              <a:t> </a:t>
            </a:r>
            <a:r>
              <a:rPr>
                <a:solidFill>
                  <a:srgbClr val="06287E"/>
                </a:solidFill>
                <a:latin typeface="Courier"/>
              </a:rPr>
              <a:t>group_by</a:t>
            </a:r>
            <a:r>
              <a:rPr>
                <a:latin typeface="Courier"/>
              </a:rPr>
              <a:t>(YEAR) </a:t>
            </a:r>
            <a:r>
              <a:rPr>
                <a:solidFill>
                  <a:srgbClr val="4070A0"/>
                </a:solidFill>
                <a:latin typeface="Courier"/>
              </a:rPr>
              <a:t>%&gt;%</a:t>
            </a: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factor</a:t>
            </a:r>
            <a:r>
              <a:rPr>
                <a:latin typeface="Courier"/>
              </a:rPr>
              <a:t>(YEAR), </a:t>
            </a:r>
            <a:r>
              <a:rPr>
                <a:solidFill>
                  <a:srgbClr val="7D9029"/>
                </a:solidFill>
                <a:latin typeface="Courier"/>
              </a:rPr>
              <a:t>y =</a:t>
            </a:r>
            <a:r>
              <a:rPr>
                <a:latin typeface="Courier"/>
              </a:rPr>
              <a:t> high, </a:t>
            </a:r>
            <a:r>
              <a:rPr>
                <a:solidFill>
                  <a:srgbClr val="7D9029"/>
                </a:solidFill>
                <a:latin typeface="Courier"/>
              </a:rPr>
              <a:t>group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geom_line</a:t>
            </a:r>
            <a:r>
              <a:rPr>
                <a:latin typeface="Courier"/>
              </a:rPr>
              <a:t>(</a:t>
            </a:r>
            <a:r>
              <a:rPr>
                <a:solidFill>
                  <a:srgbClr val="7D9029"/>
                </a:solidFill>
                <a:latin typeface="Courier"/>
              </a:rPr>
              <a:t>color =</a:t>
            </a:r>
            <a:r>
              <a:rPr>
                <a:latin typeface="Courier"/>
              </a:rPr>
              <a:t> </a:t>
            </a:r>
            <a:r>
              <a:rPr>
                <a:solidFill>
                  <a:srgbClr val="4070A0"/>
                </a:solidFill>
                <a:latin typeface="Courier"/>
              </a:rPr>
              <a:t>"gold"</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y =</a:t>
            </a:r>
            <a:r>
              <a:rPr>
                <a:latin typeface="Courier"/>
              </a:rPr>
              <a:t> </a:t>
            </a:r>
            <a:r>
              <a:rPr>
                <a:solidFill>
                  <a:srgbClr val="4070A0"/>
                </a:solidFill>
                <a:latin typeface="Courier"/>
              </a:rPr>
              <a:t>"Bitcoin Peak(USD)"</a:t>
            </a:r>
            <a:br/>
            <a:r>
              <a:rPr>
                <a:latin typeface="Courier"/>
              </a:rPr>
              <a:t>  )</a:t>
            </a:r>
            <a:br/>
            <a:br/>
            <a:r>
              <a:rPr>
                <a:latin typeface="Courier"/>
              </a:rPr>
              <a:t>yearlyAttacks </a:t>
            </a:r>
            <a:r>
              <a:rPr>
                <a:solidFill>
                  <a:srgbClr val="4070A0"/>
                </a:solidFill>
                <a:latin typeface="Courier"/>
              </a:rPr>
              <a:t>/</a:t>
            </a:r>
            <a:r>
              <a:rPr>
                <a:latin typeface="Courier"/>
              </a:rPr>
              <a:t> bitcoinCost</a:t>
            </a:r>
          </a:p>
        </p:txBody>
      </p:sp>
      <p:pic>
        <p:nvPicPr>
          <p:cNvPr descr="RansomewareAnalysis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combinedData </a:t>
            </a:r>
            <a:r>
              <a:rPr>
                <a:solidFill>
                  <a:srgbClr val="007020"/>
                </a:solidFill>
                <a:latin typeface="Courier"/>
              </a:rPr>
              <a:t>&lt;-</a:t>
            </a:r>
            <a:r>
              <a:rPr>
                <a:latin typeface="Courier"/>
              </a:rPr>
              <a:t> </a:t>
            </a:r>
            <a:r>
              <a:rPr>
                <a:solidFill>
                  <a:srgbClr val="06287E"/>
                </a:solidFill>
                <a:latin typeface="Courier"/>
              </a:rPr>
              <a:t>merge</a:t>
            </a:r>
            <a:r>
              <a:rPr>
                <a:latin typeface="Courier"/>
              </a:rPr>
              <a:t>(RA, bitcoinHigh, </a:t>
            </a:r>
            <a:r>
              <a:rPr>
                <a:solidFill>
                  <a:srgbClr val="7D9029"/>
                </a:solidFill>
                <a:latin typeface="Courier"/>
              </a:rPr>
              <a:t>by =</a:t>
            </a:r>
            <a:r>
              <a:rPr>
                <a:latin typeface="Courier"/>
              </a:rPr>
              <a:t> </a:t>
            </a:r>
            <a:r>
              <a:rPr>
                <a:solidFill>
                  <a:srgbClr val="4070A0"/>
                </a:solidFill>
                <a:latin typeface="Courier"/>
              </a:rPr>
              <a:t>"YEAR"</a:t>
            </a:r>
            <a:r>
              <a:rPr>
                <a:latin typeface="Courier"/>
              </a:rPr>
              <a:t>)</a:t>
            </a:r>
            <a:br/>
            <a:br/>
            <a:r>
              <a:rPr>
                <a:latin typeface="Courier"/>
              </a:rPr>
              <a:t>combinedPlot </a:t>
            </a:r>
            <a:r>
              <a:rPr>
                <a:solidFill>
                  <a:srgbClr val="007020"/>
                </a:solidFill>
                <a:latin typeface="Courier"/>
              </a:rPr>
              <a:t>&lt;-</a:t>
            </a:r>
            <a:r>
              <a:rPr>
                <a:latin typeface="Courier"/>
              </a:rPr>
              <a:t> </a:t>
            </a:r>
            <a:r>
              <a:rPr>
                <a:solidFill>
                  <a:srgbClr val="06287E"/>
                </a:solidFill>
                <a:latin typeface="Courier"/>
              </a:rPr>
              <a:t>ggplot</a:t>
            </a:r>
            <a:r>
              <a:rPr>
                <a:latin typeface="Courier"/>
              </a:rPr>
              <a:t>(combinedData,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factor</a:t>
            </a:r>
            <a:r>
              <a:rPr>
                <a:latin typeface="Courier"/>
              </a:rPr>
              <a:t>(YEAR)))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06287E"/>
                </a:solidFill>
                <a:latin typeface="Courier"/>
              </a:rPr>
              <a:t>aes</a:t>
            </a:r>
            <a:r>
              <a:rPr>
                <a:latin typeface="Courier"/>
              </a:rPr>
              <a:t>(</a:t>
            </a:r>
            <a:r>
              <a:rPr>
                <a:solidFill>
                  <a:srgbClr val="7D9029"/>
                </a:solidFill>
                <a:latin typeface="Courier"/>
              </a:rPr>
              <a:t>y =</a:t>
            </a:r>
            <a:r>
              <a:rPr>
                <a:latin typeface="Courier"/>
              </a:rPr>
              <a:t> ..count..), </a:t>
            </a:r>
            <a:r>
              <a:rPr>
                <a:solidFill>
                  <a:srgbClr val="7D9029"/>
                </a:solidFill>
                <a:latin typeface="Courier"/>
              </a:rPr>
              <a:t>fill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geom_line</a:t>
            </a:r>
            <a:r>
              <a:rPr>
                <a:latin typeface="Courier"/>
              </a:rPr>
              <a:t>(</a:t>
            </a:r>
            <a:r>
              <a:rPr>
                <a:solidFill>
                  <a:srgbClr val="06287E"/>
                </a:solidFill>
                <a:latin typeface="Courier"/>
              </a:rPr>
              <a:t>aes</a:t>
            </a:r>
            <a:r>
              <a:rPr>
                <a:latin typeface="Courier"/>
              </a:rPr>
              <a:t>(</a:t>
            </a:r>
            <a:r>
              <a:rPr>
                <a:solidFill>
                  <a:srgbClr val="7D9029"/>
                </a:solidFill>
                <a:latin typeface="Courier"/>
              </a:rPr>
              <a:t>y =</a:t>
            </a:r>
            <a:r>
              <a:rPr>
                <a:latin typeface="Courier"/>
              </a:rPr>
              <a:t> high </a:t>
            </a:r>
            <a:r>
              <a:rPr>
                <a:solidFill>
                  <a:srgbClr val="4070A0"/>
                </a:solidFill>
                <a:latin typeface="Courier"/>
              </a:rPr>
              <a:t>*</a:t>
            </a:r>
            <a:r>
              <a:rPr>
                <a:latin typeface="Courier"/>
              </a:rPr>
              <a:t> .</a:t>
            </a:r>
            <a:r>
              <a:rPr>
                <a:solidFill>
                  <a:srgbClr val="40A070"/>
                </a:solidFill>
                <a:latin typeface="Courier"/>
              </a:rPr>
              <a:t>001</a:t>
            </a:r>
            <a:r>
              <a:rPr>
                <a:latin typeface="Courier"/>
              </a:rPr>
              <a:t>, </a:t>
            </a:r>
            <a:r>
              <a:rPr>
                <a:solidFill>
                  <a:srgbClr val="7D9029"/>
                </a:solidFill>
                <a:latin typeface="Courier"/>
              </a:rPr>
              <a:t>group =</a:t>
            </a:r>
            <a:r>
              <a:rPr>
                <a:latin typeface="Courier"/>
              </a:rPr>
              <a:t> </a:t>
            </a:r>
            <a:r>
              <a:rPr>
                <a:solidFill>
                  <a:srgbClr val="40A070"/>
                </a:solidFill>
                <a:latin typeface="Courier"/>
              </a:rPr>
              <a:t>1</a:t>
            </a:r>
            <a:r>
              <a:rPr>
                <a:latin typeface="Courier"/>
              </a:rPr>
              <a:t>), </a:t>
            </a:r>
            <a:r>
              <a:rPr>
                <a:solidFill>
                  <a:srgbClr val="7D9029"/>
                </a:solidFill>
                <a:latin typeface="Courier"/>
              </a:rPr>
              <a:t>color =</a:t>
            </a:r>
            <a:r>
              <a:rPr>
                <a:latin typeface="Courier"/>
              </a:rPr>
              <a:t> </a:t>
            </a:r>
            <a:r>
              <a:rPr>
                <a:solidFill>
                  <a:srgbClr val="4070A0"/>
                </a:solidFill>
                <a:latin typeface="Courier"/>
              </a:rPr>
              <a:t>"gold"</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scale_y_continuous</a:t>
            </a:r>
            <a:r>
              <a:rPr>
                <a:latin typeface="Courier"/>
              </a:rPr>
              <a:t>(</a:t>
            </a:r>
            <a:br/>
            <a:r>
              <a:rPr>
                <a:latin typeface="Courier"/>
              </a:rPr>
              <a:t>    </a:t>
            </a:r>
            <a:r>
              <a:rPr>
                <a:solidFill>
                  <a:srgbClr val="7D9029"/>
                </a:solidFill>
                <a:latin typeface="Courier"/>
              </a:rPr>
              <a:t>name =</a:t>
            </a:r>
            <a:r>
              <a:rPr>
                <a:latin typeface="Courier"/>
              </a:rPr>
              <a:t> </a:t>
            </a:r>
            <a:r>
              <a:rPr>
                <a:solidFill>
                  <a:srgbClr val="4070A0"/>
                </a:solidFill>
                <a:latin typeface="Courier"/>
              </a:rPr>
              <a:t>"Attacks"</a:t>
            </a:r>
            <a:r>
              <a:rPr>
                <a:latin typeface="Courier"/>
              </a:rPr>
              <a:t>,</a:t>
            </a:r>
            <a:br/>
            <a:r>
              <a:rPr>
                <a:latin typeface="Courier"/>
              </a:rPr>
              <a:t>    </a:t>
            </a:r>
            <a:r>
              <a:rPr>
                <a:solidFill>
                  <a:srgbClr val="7D9029"/>
                </a:solidFill>
                <a:latin typeface="Courier"/>
              </a:rPr>
              <a:t>sec.axis =</a:t>
            </a:r>
            <a:r>
              <a:rPr>
                <a:latin typeface="Courier"/>
              </a:rPr>
              <a:t> </a:t>
            </a:r>
            <a:r>
              <a:rPr>
                <a:solidFill>
                  <a:srgbClr val="06287E"/>
                </a:solidFill>
                <a:latin typeface="Courier"/>
              </a:rPr>
              <a:t>sec_axis</a:t>
            </a:r>
            <a:r>
              <a:rPr>
                <a:latin typeface="Courier"/>
              </a:rPr>
              <a:t>(</a:t>
            </a:r>
            <a:r>
              <a:rPr>
                <a:solidFill>
                  <a:srgbClr val="4070A0"/>
                </a:solidFill>
                <a:latin typeface="Courier"/>
              </a:rPr>
              <a:t>~</a:t>
            </a:r>
            <a:r>
              <a:rPr>
                <a:latin typeface="Courier"/>
              </a:rPr>
              <a:t>.</a:t>
            </a:r>
            <a:r>
              <a:rPr>
                <a:solidFill>
                  <a:srgbClr val="4070A0"/>
                </a:solidFill>
                <a:latin typeface="Courier"/>
              </a:rPr>
              <a:t>*</a:t>
            </a:r>
            <a:r>
              <a:rPr>
                <a:solidFill>
                  <a:srgbClr val="40A070"/>
                </a:solidFill>
                <a:latin typeface="Courier"/>
              </a:rPr>
              <a:t>1000</a:t>
            </a:r>
            <a:r>
              <a:rPr>
                <a:latin typeface="Courier"/>
              </a:rPr>
              <a:t>, </a:t>
            </a:r>
            <a:r>
              <a:rPr>
                <a:solidFill>
                  <a:srgbClr val="7D9029"/>
                </a:solidFill>
                <a:latin typeface="Courier"/>
              </a:rPr>
              <a:t>name =</a:t>
            </a:r>
            <a:r>
              <a:rPr>
                <a:latin typeface="Courier"/>
              </a:rPr>
              <a:t> </a:t>
            </a:r>
            <a:r>
              <a:rPr>
                <a:solidFill>
                  <a:srgbClr val="4070A0"/>
                </a:solidFill>
                <a:latin typeface="Courier"/>
              </a:rPr>
              <a:t>"Bitcoin Peak(USD)"</a:t>
            </a:r>
            <a:r>
              <a:rPr>
                <a:latin typeface="Courier"/>
              </a:rPr>
              <a:t>),</a:t>
            </a:r>
            <a:br/>
            <a:r>
              <a:rPr>
                <a:latin typeface="Courier"/>
              </a:rPr>
              <a:t>    </a:t>
            </a:r>
            <a:br/>
            <a:r>
              <a:rPr>
                <a:latin typeface="Courier"/>
              </a:rPr>
              <a:t>  ) </a:t>
            </a:r>
            <a:r>
              <a:rPr>
                <a:solidFill>
                  <a:srgbClr val="4070A0"/>
                </a:solidFill>
                <a:latin typeface="Courier"/>
              </a:rPr>
              <a:t>+</a:t>
            </a:r>
            <a:br/>
            <a:r>
              <a:rPr>
                <a:latin typeface="Courier"/>
              </a:rPr>
              <a:t>  </a:t>
            </a:r>
            <a:r>
              <a:rPr>
                <a:solidFill>
                  <a:srgbClr val="06287E"/>
                </a:solidFill>
                <a:latin typeface="Courier"/>
              </a:rPr>
              <a:t>labs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"Year"</a:t>
            </a:r>
            <a:br/>
            <a:r>
              <a:rPr>
                <a:latin typeface="Courier"/>
              </a:rPr>
              <a:t>  )</a:t>
            </a:r>
            <a:br/>
            <a:br/>
            <a:br/>
            <a:r>
              <a:rPr>
                <a:latin typeface="Courier"/>
              </a:rPr>
              <a:t>combinedPlot</a:t>
            </a:r>
          </a:p>
          <a:p>
            <a:pPr lvl="0" indent="0">
              <a:buNone/>
            </a:pPr>
            <a:r>
              <a:rPr>
                <a:latin typeface="Courier"/>
              </a:rPr>
              <a:t>## Warning: The dot-dot notation (`..count..`) was deprecated in ggplot2 3.4.0.
## ℹ Please use `after_stat(count)` instead.
## This warning is displayed once every 8 hours.
## Call `lifecycle::last_lifecycle_warnings()` to see where this warning was
## generated.</a:t>
            </a:r>
          </a:p>
        </p:txBody>
      </p:sp>
      <p:pic>
        <p:nvPicPr>
          <p:cNvPr descr="RansomewareAnalysis_files/figure-pptx/unnamed-chunk-13-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The trend of bitcoin and number of attacks actually does seem to be similar, especially when it dips in 2018 and goes back up in 2020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Ransomware refers to a type of malware that locks a user out of their system and can hold their data hostage. The expectation is that the victim will pay a ransom for the attacker to release the data back to the user or withhold it from the public. With the rise of cryptocurrency, these attacks have become far more common than the past due to the unregulated nature of coins so criminals can receive a ransom and hide their tracks. Our goal is to analyze some of these attacks and find out some answers about both the attacks, as well as common victims and outcomes of these attacks.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Explaining the Data</a:t>
            </a:r>
          </a:p>
        </p:txBody>
      </p:sp>
      <p:sp>
        <p:nvSpPr>
          <p:cNvPr id="3" name="Content Placeholder 2"/>
          <p:cNvSpPr>
            <a:spLocks noGrp="1"/>
          </p:cNvSpPr>
          <p:nvPr>
            <p:ph idx="1"/>
          </p:nvPr>
        </p:nvSpPr>
        <p:spPr/>
        <p:txBody>
          <a:bodyPr/>
          <a:lstStyle/>
          <a:p>
            <a:pPr lvl="0" indent="0" marL="0">
              <a:buNone/>
            </a:pPr>
            <a:r>
              <a:rPr/>
              <a:t>Due to the nature of these attacks, many of the examples are going to have unknown data such as ransom amount, this is because companies do not like making it public that their security has been breached unless necessary or the attacker has made their intentions public, or worst case scenario, leaked the data to the public or sold it on the black market. This could mean that our data does not apply to the whole situation of ransomware attacks, but we can make conclusions about the data we do know.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Christian(1, 2, 4, 5) Zack(3, 6, 7)</a:t>
            </a:r>
          </a:p>
        </p:txBody>
      </p:sp>
      <p:sp>
        <p:nvSpPr>
          <p:cNvPr id="3" name="Content Placeholder 2"/>
          <p:cNvSpPr>
            <a:spLocks noGrp="1"/>
          </p:cNvSpPr>
          <p:nvPr>
            <p:ph idx="1"/>
          </p:nvPr>
        </p:nvSpPr>
        <p:spPr/>
        <p:txBody>
          <a:bodyPr/>
          <a:lstStyle/>
          <a:p>
            <a:pPr lvl="0" indent="-342900" marL="342900">
              <a:buAutoNum type="arabicPeriod"/>
            </a:pPr>
            <a:r>
              <a:rPr/>
              <a:t>What industries are attacked by Ransomware the most?</a:t>
            </a:r>
          </a:p>
          <a:p>
            <a:pPr lvl="0" indent="-342900" marL="342900">
              <a:buAutoNum type="arabicPeriod"/>
            </a:pPr>
            <a:r>
              <a:rPr/>
              <a:t>Where are these attacks coming from</a:t>
            </a:r>
          </a:p>
          <a:p>
            <a:pPr lvl="0" indent="-342900" marL="342900">
              <a:buAutoNum type="arabicPeriod"/>
            </a:pPr>
            <a:r>
              <a:rPr/>
              <a:t>Does a company’s revenue or size have any correlation with the ransom amount?</a:t>
            </a:r>
          </a:p>
          <a:p>
            <a:pPr lvl="0" indent="-342900" marL="342900">
              <a:buAutoNum type="arabicPeriod"/>
            </a:pPr>
            <a:r>
              <a:rPr/>
              <a:t>Which regions are being attacked the most.</a:t>
            </a:r>
          </a:p>
          <a:p>
            <a:pPr lvl="0" indent="-342900" marL="342900">
              <a:buAutoNum type="arabicPeriod"/>
            </a:pPr>
            <a:r>
              <a:rPr/>
              <a:t>Which hacker groups are attacking which region most frequently, Europe, America, Asia/Oceania.</a:t>
            </a:r>
          </a:p>
          <a:p>
            <a:pPr lvl="0" indent="-342900" marL="342900">
              <a:buAutoNum type="arabicPeriod"/>
            </a:pPr>
            <a:r>
              <a:rPr/>
              <a:t>Average ransom amount vs average amount actually paid.</a:t>
            </a:r>
          </a:p>
          <a:p>
            <a:pPr lvl="0" indent="-342900" marL="342900">
              <a:buAutoNum type="arabicPeriod"/>
            </a:pPr>
            <a:r>
              <a:rPr/>
              <a:t>Is ransomware that we know about trending down or gaining popularity? Is this changed by the current price of bitcoin?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Unfiltered 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(RA)</a:t>
            </a:r>
          </a:p>
          <a:p>
            <a:pPr lvl="0" indent="0">
              <a:buNone/>
            </a:pPr>
            <a:r>
              <a:rPr>
                <a:latin typeface="Courier"/>
              </a:rPr>
              <a:t>## Rows: 359
## Columns: 29
## $ Target                               &lt;chr&gt; "Kaseya", "Salvation Army", "Grup…
## $ AKA                                  &lt;chr&gt; "", "", "", "", "", "Mountain Reg…
## $ description                          &lt;chr&gt; "", "", "Brazil's largest diagnos…
## $ sector                               &lt;chr&gt; "tech", "", "healthcare", "govern…
## $ organisation.size.1.5.10.25.100.300. &lt;int&gt; 300, 1, 10, 1, 1, 1, 5, 1, 1, 1, …
## $ revenue..USD.million                 &lt;int&gt; 300, NA, 686, NA, 9, NA, 22, NA, …
## $ cost                                 &lt;chr&gt; "70", "unknown", "unknown", "unkn…
## $ ransom.cost                          &lt;dbl&gt; 70.00, NA, NA, NA, NA, NA, NA, NA…
## $ data.note                            &lt;chr&gt; "", "", "", "", "", "", "", "", "…
## $ ransom.paid                          &lt;chr&gt; "unknown", "unknown", "unknown", …
## $ YEAR.code                            &lt;int&gt; 1, 1, 1, 1, 1, 1, 1, 1, 1, 1, 1, …
## $ YEAR                                 &lt;int&gt; 2021, 2021, 2021, 2021, 2021, 202…
## $ month                                &lt;chr&gt; "JUL", "JUN", "JUN", "JUN", "JUN"…
## $ location                             &lt;chr&gt; "USA", "UK", "Brazil", "Belgium",…
## $ interesting.story..edited.           &lt;lgl&gt; NA, NA, NA, NA, NA, NA, NA, NA, N…
## $ interesting.story..long.             &lt;chr&gt; "Between 800 and 1,500 businesses…
## $ interesting.story.                   &lt;chr&gt; "", "", "", "", "", "", "", "", "…
## $ Ransomware                           &lt;chr&gt; "REvil", "unknown", "REvil", "Ryu…
## $ stock.symbol                         &lt;chr&gt; "", "", "", "", "", "", "", "", "…
## $ revenue.as.of                        &lt;chr&gt; "", "", "", "", "", "", "", "", "…
## $ no.of.employees                      &lt;chr&gt; "", "", "", "", "", "", "", "", "…
## $ Data.Note                            &lt;chr&gt; "", "", "", "", "", "", "", "", "…
## $ Source.Name                          &lt;lgl&gt; NA, NA, NA, NA, NA, NA, NA, NA, N…
## $ URL                                  &lt;chr&gt; "https://techcrunch.com/2021/07/0…
## $ URL.2                                &lt;chr&gt; "", "", "", "", "", "", "", "", "…
## $ URL.3                                &lt;chr&gt; "", "", "", "", "", "", "", "", "…
## $ URL.4                                &lt;chr&gt; "", "", "", "", "", "", "", "", "…
## $ URL.5                                &lt;chr&gt; "", "", "", "", "", "", "", "", "…
## $ X.ID                                 &lt;int&gt; 359, 358, 357, 356, 355, 354, 353…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Explaining the Columns</a:t>
            </a:r>
          </a:p>
        </p:txBody>
      </p:sp>
      <p:sp>
        <p:nvSpPr>
          <p:cNvPr id="3" name="Content Placeholder 2"/>
          <p:cNvSpPr>
            <a:spLocks noGrp="1"/>
          </p:cNvSpPr>
          <p:nvPr>
            <p:ph idx="1"/>
          </p:nvPr>
        </p:nvSpPr>
        <p:spPr/>
        <p:txBody>
          <a:bodyPr/>
          <a:lstStyle/>
          <a:p>
            <a:pPr lvl="0"/>
            <a:r>
              <a:rPr b="1"/>
              <a:t>Target/AKA/description</a:t>
            </a:r>
            <a:r>
              <a:rPr/>
              <a:t> - Name of the organization attacked</a:t>
            </a:r>
          </a:p>
          <a:p>
            <a:pPr lvl="0"/>
            <a:r>
              <a:rPr b="1"/>
              <a:t>Sector</a:t>
            </a:r>
            <a:r>
              <a:rPr/>
              <a:t> - What kind of company they are, healthcare, tech, etc</a:t>
            </a:r>
          </a:p>
          <a:p>
            <a:pPr lvl="0"/>
            <a:r>
              <a:rPr b="1"/>
              <a:t>Size</a:t>
            </a:r>
            <a:r>
              <a:rPr/>
              <a:t> - Number of employees</a:t>
            </a:r>
          </a:p>
          <a:p>
            <a:pPr lvl="0"/>
            <a:r>
              <a:rPr b="1"/>
              <a:t>revenue</a:t>
            </a:r>
            <a:r>
              <a:rPr/>
              <a:t> - revenue of the company in millions USD</a:t>
            </a:r>
          </a:p>
          <a:p>
            <a:pPr lvl="0"/>
            <a:r>
              <a:rPr b="1"/>
              <a:t>cost/ransom</a:t>
            </a:r>
            <a:r>
              <a:rPr/>
              <a:t> - cost of the ransom and explaination in millions</a:t>
            </a:r>
          </a:p>
          <a:p>
            <a:pPr lvl="0"/>
            <a:r>
              <a:rPr b="1"/>
              <a:t>Ransomware</a:t>
            </a:r>
            <a:r>
              <a:rPr/>
              <a:t> - the individual or group taking credit for the attack</a:t>
            </a:r>
          </a:p>
          <a:p>
            <a:pPr lvl="0" indent="0" marL="0">
              <a:spcBef>
                <a:spcPts val="3000"/>
              </a:spcBef>
              <a:buNone/>
            </a:pPr>
            <a:r>
              <a:rPr b="1"/>
              <a:t>Nullifying irrelevant info from dataset</a:t>
            </a:r>
          </a:p>
          <a:p>
            <a:pPr lvl="0" indent="0">
              <a:buNone/>
            </a:pPr>
            <a:r>
              <a:rPr>
                <a:latin typeface="Courier"/>
              </a:rPr>
              <a:t>RA</a:t>
            </a:r>
            <a:r>
              <a:rPr>
                <a:solidFill>
                  <a:srgbClr val="4070A0"/>
                </a:solidFill>
                <a:latin typeface="Courier"/>
              </a:rPr>
              <a:t>$</a:t>
            </a:r>
            <a:r>
              <a:rPr>
                <a:latin typeface="Courier"/>
              </a:rPr>
              <a:t>AKA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description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organisation.size.</a:t>
            </a:r>
            <a:r>
              <a:rPr>
                <a:solidFill>
                  <a:srgbClr val="40A070"/>
                </a:solidFill>
                <a:latin typeface="Courier"/>
              </a:rPr>
              <a:t>1</a:t>
            </a:r>
            <a:r>
              <a:rPr>
                <a:latin typeface="Courier"/>
              </a:rPr>
              <a:t>.</a:t>
            </a:r>
            <a:r>
              <a:rPr>
                <a:solidFill>
                  <a:srgbClr val="40A070"/>
                </a:solidFill>
                <a:latin typeface="Courier"/>
              </a:rPr>
              <a:t>5</a:t>
            </a:r>
            <a:r>
              <a:rPr>
                <a:latin typeface="Courier"/>
              </a:rPr>
              <a:t>.</a:t>
            </a:r>
            <a:r>
              <a:rPr>
                <a:solidFill>
                  <a:srgbClr val="40A070"/>
                </a:solidFill>
                <a:latin typeface="Courier"/>
              </a:rPr>
              <a:t>10</a:t>
            </a:r>
            <a:r>
              <a:rPr>
                <a:latin typeface="Courier"/>
              </a:rPr>
              <a:t>.</a:t>
            </a:r>
            <a:r>
              <a:rPr>
                <a:solidFill>
                  <a:srgbClr val="40A070"/>
                </a:solidFill>
                <a:latin typeface="Courier"/>
              </a:rPr>
              <a:t>25</a:t>
            </a:r>
            <a:r>
              <a:rPr>
                <a:latin typeface="Courier"/>
              </a:rPr>
              <a:t>.</a:t>
            </a:r>
            <a:r>
              <a:rPr>
                <a:solidFill>
                  <a:srgbClr val="40A070"/>
                </a:solidFill>
                <a:latin typeface="Courier"/>
              </a:rPr>
              <a:t>100</a:t>
            </a:r>
            <a:r>
              <a:rPr>
                <a:latin typeface="Courier"/>
              </a:rPr>
              <a:t>.</a:t>
            </a:r>
            <a:r>
              <a:rPr>
                <a:solidFill>
                  <a:srgbClr val="40A070"/>
                </a:solidFill>
                <a:latin typeface="Courier"/>
              </a:rPr>
              <a:t>300.</a:t>
            </a:r>
            <a:r>
              <a:rPr>
                <a:latin typeface="Courier"/>
              </a:rPr>
              <a:t>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data.note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YEAR.code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interesting.story..edited.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interesting.story.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stock.symbol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interesting.story..long.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revenue.as.of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no.of.employees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Data.Note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Source.Name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URL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URL</a:t>
            </a:r>
            <a:r>
              <a:rPr>
                <a:solidFill>
                  <a:srgbClr val="40A070"/>
                </a:solidFill>
                <a:latin typeface="Courier"/>
              </a:rPr>
              <a:t>.2</a:t>
            </a:r>
            <a:r>
              <a:rPr>
                <a:latin typeface="Courier"/>
              </a:rPr>
              <a:t>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URL</a:t>
            </a:r>
            <a:r>
              <a:rPr>
                <a:solidFill>
                  <a:srgbClr val="40A070"/>
                </a:solidFill>
                <a:latin typeface="Courier"/>
              </a:rPr>
              <a:t>.3</a:t>
            </a:r>
            <a:r>
              <a:rPr>
                <a:latin typeface="Courier"/>
              </a:rPr>
              <a:t>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URL</a:t>
            </a:r>
            <a:r>
              <a:rPr>
                <a:solidFill>
                  <a:srgbClr val="40A070"/>
                </a:solidFill>
                <a:latin typeface="Courier"/>
              </a:rPr>
              <a:t>.4</a:t>
            </a:r>
            <a:r>
              <a:rPr>
                <a:latin typeface="Courier"/>
              </a:rPr>
              <a:t>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URL</a:t>
            </a:r>
            <a:r>
              <a:rPr>
                <a:solidFill>
                  <a:srgbClr val="40A070"/>
                </a:solidFill>
                <a:latin typeface="Courier"/>
              </a:rPr>
              <a:t>.5</a:t>
            </a:r>
            <a:r>
              <a:rPr>
                <a:latin typeface="Courier"/>
              </a:rPr>
              <a:t> </a:t>
            </a:r>
            <a:r>
              <a:rPr>
                <a:solidFill>
                  <a:srgbClr val="007020"/>
                </a:solidFill>
                <a:latin typeface="Courier"/>
              </a:rPr>
              <a:t>&lt;-</a:t>
            </a:r>
            <a:r>
              <a:rPr>
                <a:latin typeface="Courier"/>
              </a:rPr>
              <a:t> </a:t>
            </a:r>
            <a:r>
              <a:rPr>
                <a:solidFill>
                  <a:srgbClr val="880000"/>
                </a:solidFill>
                <a:latin typeface="Courier"/>
              </a:rPr>
              <a:t>NULL</a:t>
            </a:r>
            <a:br/>
            <a:r>
              <a:rPr>
                <a:latin typeface="Courier"/>
              </a:rPr>
              <a:t>RA</a:t>
            </a:r>
            <a:r>
              <a:rPr>
                <a:solidFill>
                  <a:srgbClr val="4070A0"/>
                </a:solidFill>
                <a:latin typeface="Courier"/>
              </a:rPr>
              <a:t>$</a:t>
            </a:r>
            <a:r>
              <a:rPr>
                <a:latin typeface="Courier"/>
              </a:rPr>
              <a:t>X.ID </a:t>
            </a:r>
            <a:r>
              <a:rPr>
                <a:solidFill>
                  <a:srgbClr val="007020"/>
                </a:solidFill>
                <a:latin typeface="Courier"/>
              </a:rPr>
              <a:t>&lt;-</a:t>
            </a:r>
            <a:r>
              <a:rPr>
                <a:latin typeface="Courier"/>
              </a:rPr>
              <a:t> </a:t>
            </a:r>
            <a:r>
              <a:rPr>
                <a:solidFill>
                  <a:srgbClr val="880000"/>
                </a:solidFill>
                <a:latin typeface="Courier"/>
              </a:rPr>
              <a:t>NULL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What Industries Are Attacked By Ransomware The Most?</a:t>
            </a:r>
          </a:p>
        </p:txBody>
      </p:sp>
      <p:sp>
        <p:nvSpPr>
          <p:cNvPr id="4" name="Text Placeholder 3"/>
          <p:cNvSpPr>
            <a:spLocks noGrp="1"/>
          </p:cNvSpPr>
          <p:nvPr>
            <p:ph idx="2" sz="half" type="body"/>
          </p:nvPr>
        </p:nvSpPr>
        <p:spPr/>
        <p:txBody>
          <a:bodyPr/>
          <a:lstStyle/>
          <a:p>
            <a:pPr lvl="0" indent="0">
              <a:buNone/>
            </a:pPr>
            <a:r>
              <a:rPr>
                <a:latin typeface="Courier"/>
              </a:rPr>
              <a:t>most_affected </a:t>
            </a:r>
            <a:r>
              <a:rPr>
                <a:solidFill>
                  <a:srgbClr val="007020"/>
                </a:solidFill>
                <a:latin typeface="Courier"/>
              </a:rPr>
              <a:t>&lt;-</a:t>
            </a:r>
            <a:r>
              <a:rPr>
                <a:latin typeface="Courier"/>
              </a:rPr>
              <a:t> RA </a:t>
            </a:r>
            <a:r>
              <a:rPr>
                <a:solidFill>
                  <a:srgbClr val="4070A0"/>
                </a:solidFill>
                <a:latin typeface="Courier"/>
              </a:rPr>
              <a:t>%&gt;%</a:t>
            </a:r>
            <a:r>
              <a:rPr>
                <a:latin typeface="Courier"/>
              </a:rPr>
              <a:t> </a:t>
            </a:r>
            <a:r>
              <a:rPr>
                <a:solidFill>
                  <a:srgbClr val="06287E"/>
                </a:solidFill>
                <a:latin typeface="Courier"/>
              </a:rPr>
              <a:t>group_by</a:t>
            </a:r>
            <a:r>
              <a:rPr>
                <a:latin typeface="Courier"/>
              </a:rPr>
              <a:t>(sector)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n=</a:t>
            </a:r>
            <a:r>
              <a:rPr>
                <a:solidFill>
                  <a:srgbClr val="06287E"/>
                </a:solidFill>
                <a:latin typeface="Courier"/>
              </a:rPr>
              <a:t>n</a:t>
            </a:r>
            <a:r>
              <a:rPr>
                <a:latin typeface="Courier"/>
              </a:rPr>
              <a:t>()) </a:t>
            </a:r>
            <a:r>
              <a:rPr>
                <a:solidFill>
                  <a:srgbClr val="4070A0"/>
                </a:solidFill>
                <a:latin typeface="Courier"/>
              </a:rPr>
              <a:t>%&gt;%</a:t>
            </a:r>
            <a:r>
              <a:rPr>
                <a:latin typeface="Courier"/>
              </a:rPr>
              <a:t> </a:t>
            </a:r>
            <a:r>
              <a:rPr>
                <a:solidFill>
                  <a:srgbClr val="06287E"/>
                </a:solidFill>
                <a:latin typeface="Courier"/>
              </a:rPr>
              <a:t>arrange</a:t>
            </a:r>
            <a:r>
              <a:rPr>
                <a:latin typeface="Courier"/>
              </a:rPr>
              <a:t>(</a:t>
            </a:r>
            <a:r>
              <a:rPr>
                <a:solidFill>
                  <a:srgbClr val="06287E"/>
                </a:solidFill>
                <a:latin typeface="Courier"/>
              </a:rPr>
              <a:t>desc</a:t>
            </a:r>
            <a:r>
              <a:rPr>
                <a:latin typeface="Courier"/>
              </a:rPr>
              <a:t>(n), sector)</a:t>
            </a:r>
            <a:br/>
            <a:br/>
            <a:r>
              <a:rPr>
                <a:solidFill>
                  <a:srgbClr val="06287E"/>
                </a:solidFill>
                <a:latin typeface="Courier"/>
              </a:rPr>
              <a:t>ggplot</a:t>
            </a:r>
            <a:r>
              <a:rPr>
                <a:latin typeface="Courier"/>
              </a:rPr>
              <a:t>(most_affected, </a:t>
            </a:r>
            <a:r>
              <a:rPr>
                <a:solidFill>
                  <a:srgbClr val="06287E"/>
                </a:solidFill>
                <a:latin typeface="Courier"/>
              </a:rPr>
              <a:t>aes</a:t>
            </a:r>
            <a:r>
              <a:rPr>
                <a:latin typeface="Courier"/>
              </a:rPr>
              <a:t>(</a:t>
            </a:r>
            <a:r>
              <a:rPr>
                <a:solidFill>
                  <a:srgbClr val="7D9029"/>
                </a:solidFill>
                <a:latin typeface="Courier"/>
              </a:rPr>
              <a:t>y=</a:t>
            </a:r>
            <a:r>
              <a:rPr>
                <a:solidFill>
                  <a:srgbClr val="06287E"/>
                </a:solidFill>
                <a:latin typeface="Courier"/>
              </a:rPr>
              <a:t>fct_rev</a:t>
            </a:r>
            <a:r>
              <a:rPr>
                <a:latin typeface="Courier"/>
              </a:rPr>
              <a:t>(sector), </a:t>
            </a:r>
            <a:r>
              <a:rPr>
                <a:solidFill>
                  <a:srgbClr val="7D9029"/>
                </a:solidFill>
                <a:latin typeface="Courier"/>
              </a:rPr>
              <a:t>x =</a:t>
            </a:r>
            <a:r>
              <a:rPr>
                <a:latin typeface="Courier"/>
              </a:rPr>
              <a:t> n)) </a:t>
            </a:r>
            <a:r>
              <a:rPr>
                <a:solidFill>
                  <a:srgbClr val="4070A0"/>
                </a:solidFill>
                <a:latin typeface="Courier"/>
              </a:rPr>
              <a:t>+</a:t>
            </a:r>
            <a:r>
              <a:rPr>
                <a:latin typeface="Courier"/>
              </a:rPr>
              <a:t> </a:t>
            </a:r>
            <a:r>
              <a:rPr>
                <a:solidFill>
                  <a:srgbClr val="06287E"/>
                </a:solidFill>
                <a:latin typeface="Courier"/>
              </a:rPr>
              <a:t>geom_col</a:t>
            </a:r>
            <a:r>
              <a:rPr>
                <a:latin typeface="Courier"/>
              </a:rPr>
              <a:t>() </a:t>
            </a:r>
            <a:r>
              <a:rPr>
                <a:solidFill>
                  <a:srgbClr val="4070A0"/>
                </a:solidFill>
                <a:latin typeface="Courier"/>
              </a:rPr>
              <a:t>+</a:t>
            </a:r>
            <a:r>
              <a:rPr>
                <a:latin typeface="Courier"/>
              </a:rPr>
              <a:t> </a:t>
            </a:r>
            <a:r>
              <a:rPr>
                <a:solidFill>
                  <a:srgbClr val="06287E"/>
                </a:solidFill>
                <a:latin typeface="Courier"/>
              </a:rPr>
              <a:t>scale_x_continuous</a:t>
            </a:r>
            <a:r>
              <a:rPr>
                <a:latin typeface="Courier"/>
              </a:rPr>
              <a: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color =</a:t>
            </a:r>
            <a:r>
              <a:rPr>
                <a:latin typeface="Courier"/>
              </a:rPr>
              <a:t> </a:t>
            </a:r>
            <a:r>
              <a:rPr>
                <a:solidFill>
                  <a:srgbClr val="4070A0"/>
                </a:solidFill>
                <a:latin typeface="Courier"/>
              </a:rPr>
              <a:t>"white"</a:t>
            </a:r>
            <a:r>
              <a:rPr>
                <a:latin typeface="Courier"/>
              </a:rPr>
              <a:t>, </a:t>
            </a:r>
            <a:r>
              <a:rPr>
                <a:solidFill>
                  <a:srgbClr val="7D9029"/>
                </a:solidFill>
                <a:latin typeface="Courier"/>
              </a:rPr>
              <a:t>fill =</a:t>
            </a:r>
            <a:r>
              <a:rPr>
                <a:latin typeface="Courier"/>
              </a:rPr>
              <a:t> </a:t>
            </a:r>
            <a:r>
              <a:rPr>
                <a:solidFill>
                  <a:srgbClr val="4070A0"/>
                </a:solidFill>
                <a:latin typeface="Courier"/>
              </a:rPr>
              <a:t>"gray"</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y=</a:t>
            </a:r>
            <a:r>
              <a:rPr>
                <a:solidFill>
                  <a:srgbClr val="880000"/>
                </a:solidFill>
                <a:latin typeface="Courier"/>
              </a:rPr>
              <a:t>NULL</a:t>
            </a:r>
            <a:r>
              <a:rPr>
                <a:latin typeface="Courier"/>
              </a:rPr>
              <a:t>, </a:t>
            </a:r>
            <a:r>
              <a:rPr>
                <a:solidFill>
                  <a:srgbClr val="7D9029"/>
                </a:solidFill>
                <a:latin typeface="Courier"/>
              </a:rPr>
              <a:t>x =</a:t>
            </a:r>
            <a:r>
              <a:rPr>
                <a:latin typeface="Courier"/>
              </a:rPr>
              <a:t> </a:t>
            </a:r>
            <a:r>
              <a:rPr>
                <a:solidFill>
                  <a:srgbClr val="4070A0"/>
                </a:solidFill>
                <a:latin typeface="Courier"/>
              </a:rPr>
              <a:t>"Number of Attacks"</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"Industries Affected By Ransome Attacks"</a:t>
            </a:r>
            <a:r>
              <a:rPr>
                <a:latin typeface="Courier"/>
              </a:rPr>
              <a:t>, </a:t>
            </a:r>
            <a:r>
              <a:rPr>
                <a:solidFill>
                  <a:srgbClr val="7D9029"/>
                </a:solidFill>
                <a:latin typeface="Courier"/>
              </a:rPr>
              <a:t>subtitle =</a:t>
            </a:r>
            <a:r>
              <a:rPr>
                <a:latin typeface="Courier"/>
              </a:rPr>
              <a:t> </a:t>
            </a:r>
            <a:r>
              <a:rPr>
                <a:solidFill>
                  <a:srgbClr val="4070A0"/>
                </a:solidFill>
                <a:latin typeface="Courier"/>
              </a:rPr>
              <a:t>"Ransome Attacks From 2013-2023"</a:t>
            </a:r>
            <a:r>
              <a:rPr>
                <a:latin typeface="Courier"/>
              </a:rPr>
              <a:t>)</a:t>
            </a:r>
          </a:p>
        </p:txBody>
      </p:sp>
      <p:pic>
        <p:nvPicPr>
          <p:cNvPr descr="RansomewareAnalysis_files/figure-pptx/plot-wider-1.png" id="0" name="Picture 1"/>
          <p:cNvPicPr>
            <a:picLocks noGrp="1" noChangeAspect="1"/>
          </p:cNvPicPr>
          <p:nvPr/>
        </p:nvPicPr>
        <p:blipFill>
          <a:blip r:embed="rId2"/>
          <a:stretch>
            <a:fillRect/>
          </a:stretch>
        </p:blipFill>
        <p:spPr bwMode="auto">
          <a:xfrm>
            <a:off x="4102100" y="203200"/>
            <a:ext cx="4038600" cy="43815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(Explain how once we have all the data we can narrow it for what we want)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RansomwareAttacksAnalysis</dc:title>
  <dc:creator>Zack Espinoza, Christian Garza</dc:creator>
  <cp:keywords/>
  <dcterms:created xsi:type="dcterms:W3CDTF">2024-04-23T08:14:48Z</dcterms:created>
  <dcterms:modified xsi:type="dcterms:W3CDTF">2024-04-23T08:14:48Z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2024-04-16</vt:lpwstr>
  </property>
  <property fmtid="{D5CDD505-2E9C-101B-9397-08002B2CF9AE}" pid="3" name="editor_options">
    <vt:lpwstr/>
  </property>
  <property fmtid="{D5CDD505-2E9C-101B-9397-08002B2CF9AE}" pid="4" name="output">
    <vt:lpwstr>powerpoint_presentation</vt:lpwstr>
  </property>
</Properties>
</file>