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3" autoAdjust="0"/>
    <p:restoredTop sz="94698" autoAdjust="0"/>
  </p:normalViewPr>
  <p:slideViewPr>
    <p:cSldViewPr snapToGrid="0" snapToObjects="1">
      <p:cViewPr varScale="1">
        <p:scale>
          <a:sx n="130" d="100"/>
          <a:sy n="130" d="100"/>
        </p:scale>
        <p:origin x="248" y="48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2700" y="0"/>
            <a:ext cx="9173370" cy="5142161"/>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019299" y="1403349"/>
            <a:ext cx="5111752" cy="1136650"/>
          </a:xfrm>
        </p:spPr>
        <p:txBody>
          <a:bodyPr anchor="b">
            <a:noAutofit/>
          </a:bodyPr>
          <a:lstStyle>
            <a:lvl1pPr algn="ctr">
              <a:defRPr sz="4050">
                <a:effectLst/>
              </a:defRPr>
            </a:lvl1pPr>
          </a:lstStyle>
          <a:p>
            <a:r>
              <a:rPr lang="en-US"/>
              <a:t>Click to edit Master title style</a:t>
            </a:r>
            <a:endParaRPr lang="en-US" dirty="0"/>
          </a:p>
        </p:txBody>
      </p:sp>
      <p:sp>
        <p:nvSpPr>
          <p:cNvPr id="3" name="Subtitle 2"/>
          <p:cNvSpPr>
            <a:spLocks noGrp="1"/>
          </p:cNvSpPr>
          <p:nvPr>
            <p:ph type="subTitle" idx="1"/>
          </p:nvPr>
        </p:nvSpPr>
        <p:spPr>
          <a:xfrm>
            <a:off x="2019299" y="2743198"/>
            <a:ext cx="5111752" cy="990602"/>
          </a:xfrm>
        </p:spPr>
        <p:txBody>
          <a:bodyPr anchor="t">
            <a:normAutofit/>
          </a:bodyPr>
          <a:lstStyle>
            <a:lvl1pPr marL="0" indent="0" algn="ct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987425" y="3778247"/>
            <a:ext cx="673100" cy="209550"/>
          </a:xfrm>
        </p:spPr>
        <p:txBody>
          <a:bodyPr/>
          <a:lstStyle/>
          <a:p>
            <a:fld id="{241EB5C9-1307-BA42-ABA2-0BC069CD8E7F}" type="datetimeFigureOut">
              <a:rPr lang="en-US" smtClean="0"/>
              <a:t>5/3/25</a:t>
            </a:fld>
            <a:endParaRPr lang="en-US"/>
          </a:p>
        </p:txBody>
      </p:sp>
      <p:sp>
        <p:nvSpPr>
          <p:cNvPr id="5" name="Footer Placeholder 4"/>
          <p:cNvSpPr>
            <a:spLocks noGrp="1"/>
          </p:cNvSpPr>
          <p:nvPr>
            <p:ph type="ftr" sz="quarter" idx="11"/>
          </p:nvPr>
        </p:nvSpPr>
        <p:spPr>
          <a:xfrm>
            <a:off x="2019298" y="3778247"/>
            <a:ext cx="3910976" cy="209550"/>
          </a:xfrm>
        </p:spPr>
        <p:txBody>
          <a:bodyPr/>
          <a:lstStyle/>
          <a:p>
            <a:endParaRPr lang="en-US"/>
          </a:p>
        </p:txBody>
      </p:sp>
      <p:sp>
        <p:nvSpPr>
          <p:cNvPr id="6" name="Slide Number Placeholder 5"/>
          <p:cNvSpPr>
            <a:spLocks noGrp="1"/>
          </p:cNvSpPr>
          <p:nvPr>
            <p:ph type="sldNum" sz="quarter" idx="12"/>
          </p:nvPr>
        </p:nvSpPr>
        <p:spPr>
          <a:xfrm>
            <a:off x="6717676" y="3778247"/>
            <a:ext cx="413375" cy="209550"/>
          </a:xfrm>
        </p:spPr>
        <p:txBody>
          <a:bodyPr/>
          <a:lstStyle/>
          <a:p>
            <a:fld id="{C5EF2332-01BF-834F-8236-50238282D533}" type="slidenum">
              <a:rPr lang="en-US" smtClean="0"/>
              <a:t>‹#›</a:t>
            </a:fld>
            <a:endParaRPr lang="en-US"/>
          </a:p>
        </p:txBody>
      </p:sp>
      <p:cxnSp>
        <p:nvCxnSpPr>
          <p:cNvPr id="15" name="Straight Connector 14"/>
          <p:cNvCxnSpPr/>
          <p:nvPr/>
        </p:nvCxnSpPr>
        <p:spPr>
          <a:xfrm>
            <a:off x="2019299" y="2641598"/>
            <a:ext cx="5111751"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8165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51" y="3611561"/>
            <a:ext cx="7207250" cy="425054"/>
          </a:xfrm>
        </p:spPr>
        <p:txBody>
          <a:bodyPr anchor="b">
            <a:normAutofit/>
          </a:bodyPr>
          <a:lstStyle>
            <a:lvl1pPr algn="ctr">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1070" y="781050"/>
            <a:ext cx="7579479" cy="2501902"/>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971551" y="4036615"/>
            <a:ext cx="7207250"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5/3/25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698783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77901" y="736599"/>
            <a:ext cx="7194549" cy="2216151"/>
          </a:xfrm>
        </p:spPr>
        <p:txBody>
          <a:bodyPr anchor="ctr">
            <a:normAutofit/>
          </a:bodyPr>
          <a:lstStyle>
            <a:lvl1pPr algn="ct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977901" y="3257550"/>
            <a:ext cx="7194549"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5/3/25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cxnSp>
        <p:nvCxnSpPr>
          <p:cNvPr id="15" name="Straight Connector 14"/>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24701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778001"/>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256109" y="2514600"/>
            <a:ext cx="6629402" cy="438150"/>
          </a:xfrm>
        </p:spPr>
        <p:txBody>
          <a:bodyPr anchor="ctr">
            <a:normAutofit/>
          </a:bodyPr>
          <a:lstStyle>
            <a:lvl1pPr marL="0" indent="0" algn="r">
              <a:buFontTx/>
              <a:buNone/>
              <a:defRPr sz="15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971551" y="3257550"/>
            <a:ext cx="7207250"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5/3/25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
        <p:nvSpPr>
          <p:cNvPr id="14" name="TextBox 13"/>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5" name="TextBox 14"/>
          <p:cNvSpPr txBox="1"/>
          <p:nvPr/>
        </p:nvSpPr>
        <p:spPr>
          <a:xfrm>
            <a:off x="7950200" y="2120903"/>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19" name="Straight Connector 18"/>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30958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71552" y="2481436"/>
            <a:ext cx="7207251" cy="1101600"/>
          </a:xfrm>
        </p:spPr>
        <p:txBody>
          <a:bodyPr anchor="b">
            <a:normAutofit/>
          </a:bodyPr>
          <a:lstStyle>
            <a:lvl1pPr algn="l">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971551" y="3583036"/>
            <a:ext cx="7207251" cy="6453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5/3/25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992091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682751"/>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971551" y="2729484"/>
            <a:ext cx="7207251" cy="665226"/>
          </a:xfrm>
        </p:spPr>
        <p:txBody>
          <a:bodyPr anchor="b">
            <a:normAutofit/>
          </a:bodyPr>
          <a:lstStyle>
            <a:lvl1pPr marL="0" indent="0" algn="l">
              <a:spcBef>
                <a:spcPts val="0"/>
              </a:spcBef>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971551" y="3397250"/>
            <a:ext cx="7207251" cy="10096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5/3/25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
        <p:nvSpPr>
          <p:cNvPr id="12" name="TextBox 11"/>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3" name="TextBox 12"/>
          <p:cNvSpPr txBox="1"/>
          <p:nvPr/>
        </p:nvSpPr>
        <p:spPr>
          <a:xfrm>
            <a:off x="7950200" y="1949446"/>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26" name="Straight Connector 25"/>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376125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971551" y="736599"/>
            <a:ext cx="7207250" cy="1682751"/>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971551" y="2722626"/>
            <a:ext cx="7207251" cy="630936"/>
          </a:xfrm>
        </p:spPr>
        <p:txBody>
          <a:bodyPr anchor="b">
            <a:normAutofit/>
          </a:bodyPr>
          <a:lstStyle>
            <a:lvl1pPr marL="0" indent="0" algn="l">
              <a:spcBef>
                <a:spcPts val="0"/>
              </a:spcBef>
              <a:buNone/>
              <a:defRPr sz="21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971550" y="3352800"/>
            <a:ext cx="7207253" cy="10541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5/3/25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cxnSp>
        <p:nvCxnSpPr>
          <p:cNvPr id="15" name="Straight Connector 14"/>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585181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5/3/25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95758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9518" y="736599"/>
            <a:ext cx="1418171" cy="36703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71549" y="736599"/>
            <a:ext cx="5574769" cy="36703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5/3/25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cxnSp>
        <p:nvCxnSpPr>
          <p:cNvPr id="14" name="Straight Connector 13"/>
          <p:cNvCxnSpPr/>
          <p:nvPr/>
        </p:nvCxnSpPr>
        <p:spPr>
          <a:xfrm>
            <a:off x="6647918" y="742950"/>
            <a:ext cx="0" cy="36576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9126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5/3/25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75035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1302" y="1314454"/>
            <a:ext cx="6119016" cy="1366886"/>
          </a:xfrm>
        </p:spPr>
        <p:txBody>
          <a:bodyPr anchor="b">
            <a:normAutofit/>
          </a:bodyPr>
          <a:lstStyle>
            <a:lvl1pPr algn="ctr">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1511300" y="2884539"/>
            <a:ext cx="6119018" cy="715910"/>
          </a:xfrm>
        </p:spPr>
        <p:txBody>
          <a:bodyPr anchor="t">
            <a:normAutofit/>
          </a:bodyPr>
          <a:lstStyle>
            <a:lvl1pPr marL="0" indent="0" algn="ctr">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5/3/25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cxnSp>
        <p:nvCxnSpPr>
          <p:cNvPr id="16" name="Straight Connector 15"/>
          <p:cNvCxnSpPr/>
          <p:nvPr/>
        </p:nvCxnSpPr>
        <p:spPr>
          <a:xfrm>
            <a:off x="1509542" y="2782939"/>
            <a:ext cx="612253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48839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73836" y="1920240"/>
            <a:ext cx="3538728" cy="248259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6008" y="1920240"/>
            <a:ext cx="3538728" cy="248259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1EB5C9-1307-BA42-ABA2-0BC069CD8E7F}" type="datetimeFigureOut">
              <a:rPr lang="en-US" smtClean="0"/>
              <a:t>5/3/25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02935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1550" y="1993900"/>
            <a:ext cx="3538728" cy="432197"/>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971550" y="2432447"/>
            <a:ext cx="3538728" cy="197445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35503" y="1993900"/>
            <a:ext cx="3538728" cy="432197"/>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35503" y="2432447"/>
            <a:ext cx="3538728" cy="197445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1EB5C9-1307-BA42-ABA2-0BC069CD8E7F}" type="datetimeFigureOut">
              <a:rPr lang="en-US" smtClean="0"/>
              <a:t>5/3/25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cxnSp>
        <p:nvCxnSpPr>
          <p:cNvPr id="18" name="Straight Connector 1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005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1EB5C9-1307-BA42-ABA2-0BC069CD8E7F}" type="datetimeFigureOut">
              <a:rPr lang="en-US" smtClean="0"/>
              <a:t>5/3/25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94056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5/3/25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986644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0359" y="1041401"/>
            <a:ext cx="2788841" cy="1028700"/>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4064001" y="736599"/>
            <a:ext cx="4102100" cy="3670301"/>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70359" y="2273299"/>
            <a:ext cx="2788841" cy="1828803"/>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5/3/25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cxnSp>
        <p:nvCxnSpPr>
          <p:cNvPr id="16" name="Straight Connector 15"/>
          <p:cNvCxnSpPr/>
          <p:nvPr/>
        </p:nvCxnSpPr>
        <p:spPr>
          <a:xfrm>
            <a:off x="1047127" y="2184400"/>
            <a:ext cx="26358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9364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49" y="1412874"/>
            <a:ext cx="4681362" cy="1028700"/>
          </a:xfrm>
        </p:spPr>
        <p:txBody>
          <a:bodyPr anchor="b">
            <a:normAutofit/>
          </a:bodyPr>
          <a:lstStyle>
            <a:lvl1pPr algn="ctr">
              <a:defRPr sz="21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6071124" y="781050"/>
            <a:ext cx="2297510" cy="35814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971549" y="2441574"/>
            <a:ext cx="4681362" cy="1371600"/>
          </a:xfrm>
        </p:spPr>
        <p:txBody>
          <a:bodyPr anchor="t">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5/3/25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473270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1802" y="0"/>
            <a:ext cx="9172472" cy="5142161"/>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971552" y="736600"/>
            <a:ext cx="7200897" cy="9779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71551" y="1917699"/>
            <a:ext cx="7200897" cy="2489202"/>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08126" y="4476750"/>
            <a:ext cx="1200150"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241EB5C9-1307-BA42-ABA2-0BC069CD8E7F}" type="datetimeFigureOut">
              <a:rPr lang="en-US" smtClean="0"/>
              <a:t>5/3/25</a:t>
            </a:fld>
            <a:endParaRPr lang="en-US"/>
          </a:p>
        </p:txBody>
      </p:sp>
      <p:sp>
        <p:nvSpPr>
          <p:cNvPr id="5" name="Footer Placeholder 4"/>
          <p:cNvSpPr>
            <a:spLocks noGrp="1"/>
          </p:cNvSpPr>
          <p:nvPr>
            <p:ph type="ftr" sz="quarter" idx="3"/>
          </p:nvPr>
        </p:nvSpPr>
        <p:spPr>
          <a:xfrm>
            <a:off x="971551" y="4476750"/>
            <a:ext cx="5479425" cy="209550"/>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765426" y="4476750"/>
            <a:ext cx="407023"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41074385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342900" rtl="0" eaLnBrk="1" latinLnBrk="0" hangingPunct="1">
        <a:spcBef>
          <a:spcPct val="0"/>
        </a:spcBef>
        <a:buNone/>
        <a:defRPr sz="33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buClr>
        <a:buSzPct val="115000"/>
        <a:buFont typeface="Arial"/>
        <a:buChar char="•"/>
        <a:defRPr sz="1500" kern="1200" cap="none">
          <a:solidFill>
            <a:schemeClr val="tx1">
              <a:lumMod val="85000"/>
              <a:lumOff val="1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buClr>
        <a:buSzPct val="115000"/>
        <a:buFont typeface="Arial"/>
        <a:buChar char="•"/>
        <a:defRPr sz="1350" kern="1200" cap="none">
          <a:solidFill>
            <a:schemeClr val="tx1">
              <a:lumMod val="85000"/>
              <a:lumOff val="1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buClr>
        <a:buSzPct val="115000"/>
        <a:buFont typeface="Arial"/>
        <a:buChar char="•"/>
        <a:defRPr sz="1200" kern="1200" cap="none">
          <a:solidFill>
            <a:schemeClr val="tx1">
              <a:lumMod val="85000"/>
              <a:lumOff val="1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marL="0" lvl="0" indent="0">
              <a:buNone/>
            </a:pPr>
            <a:r>
              <a:rPr sz="3000" dirty="0"/>
              <a:t>Shifting Borders</a:t>
            </a:r>
            <a:r>
              <a:rPr lang="en-US" sz="3000" dirty="0"/>
              <a:t>-</a:t>
            </a:r>
            <a:r>
              <a:rPr sz="3000" dirty="0"/>
              <a:t>Analyzing U.S. Immigration Trends through the Years</a:t>
            </a:r>
          </a:p>
        </p:txBody>
      </p:sp>
      <p:sp>
        <p:nvSpPr>
          <p:cNvPr id="3" name="Subtitle 2"/>
          <p:cNvSpPr>
            <a:spLocks noGrp="1"/>
          </p:cNvSpPr>
          <p:nvPr>
            <p:ph type="subTitle" idx="1"/>
          </p:nvPr>
        </p:nvSpPr>
        <p:spPr/>
        <p:txBody>
          <a:bodyPr/>
          <a:lstStyle/>
          <a:p>
            <a:pPr marL="0" lvl="0" indent="0">
              <a:buNone/>
            </a:pPr>
            <a:br/>
            <a:br/>
            <a:r>
              <a:t>Precious M., Justin P., and Claudi</a:t>
            </a:r>
            <a:r>
              <a:rPr lang="en-US"/>
              <a:t>a</a:t>
            </a:r>
            <a:r>
              <a:t> D.</a:t>
            </a:r>
          </a:p>
        </p:txBody>
      </p:sp>
      <p:sp>
        <p:nvSpPr>
          <p:cNvPr id="4" name="Date Placeholder 3"/>
          <p:cNvSpPr>
            <a:spLocks noGrp="1"/>
          </p:cNvSpPr>
          <p:nvPr>
            <p:ph type="dt" sz="half" idx="10"/>
          </p:nvPr>
        </p:nvSpPr>
        <p:spPr/>
        <p:txBody>
          <a:bodyPr/>
          <a:lstStyle/>
          <a:p>
            <a:pPr marL="0" lvl="0" indent="0">
              <a:buNone/>
            </a:pPr>
            <a:r>
              <a:t>2025-04-22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a:t>First things first, let’s see the data!</a:t>
            </a:r>
          </a:p>
        </p:txBody>
      </p:sp>
      <p:sp>
        <p:nvSpPr>
          <p:cNvPr id="3" name="Content Placeholder 2"/>
          <p:cNvSpPr>
            <a:spLocks noGrp="1"/>
          </p:cNvSpPr>
          <p:nvPr>
            <p:ph idx="1"/>
          </p:nvPr>
        </p:nvSpPr>
        <p:spPr/>
        <p:txBody>
          <a:bodyPr/>
          <a:lstStyle/>
          <a:p>
            <a:pPr marL="0" lvl="0" indent="0">
              <a:buNone/>
            </a:pPr>
            <a:r>
              <a:t>After speaking with Dr. Shoemaker we decided to use a spagetti graph to display our data because we learned that is the best way to display and analyse our data. A spagetti graph would allow us to visualize how border encounters have changed over time across multiple regions simultaneously.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a:t>Load ’her up!…</a:t>
            </a:r>
          </a:p>
        </p:txBody>
      </p:sp>
      <p:sp>
        <p:nvSpPr>
          <p:cNvPr id="3" name="Content Placeholder 2"/>
          <p:cNvSpPr>
            <a:spLocks noGrp="1"/>
          </p:cNvSpPr>
          <p:nvPr>
            <p:ph idx="1"/>
          </p:nvPr>
        </p:nvSpPr>
        <p:spPr/>
        <p:txBody>
          <a:bodyPr>
            <a:normAutofit fontScale="77500" lnSpcReduction="20000"/>
          </a:bodyPr>
          <a:lstStyle/>
          <a:p>
            <a:pPr lvl="0" indent="0">
              <a:buNone/>
            </a:pPr>
            <a:r>
              <a:rPr>
                <a:latin typeface="Courier"/>
              </a:rPr>
              <a:t>## 
## Attaching package: 'dplyr'</a:t>
            </a:r>
          </a:p>
          <a:p>
            <a:pPr lvl="0" indent="0">
              <a:buNone/>
            </a:pPr>
            <a:r>
              <a:rPr>
                <a:latin typeface="Courier"/>
              </a:rPr>
              <a:t>## The following objects are masked from 'package:stats':
## 
##     filter, lag</a:t>
            </a:r>
          </a:p>
          <a:p>
            <a:pPr lvl="0" indent="0">
              <a:buNone/>
            </a:pPr>
            <a:r>
              <a:rPr>
                <a:latin typeface="Courier"/>
              </a:rPr>
              <a:t>## The following objects are masked from 'package:base':
## 
##     intersect, setdiff, setequal, union</a:t>
            </a:r>
          </a:p>
          <a:p>
            <a:pPr lvl="0" indent="0">
              <a:buNone/>
            </a:pPr>
            <a:r>
              <a:rPr>
                <a:latin typeface="Courier"/>
              </a:rPr>
              <a:t>## Warning: package 'ggplot2' was built under R version 4.4.3</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 …To take a peek!**</a:t>
            </a:r>
          </a:p>
        </p:txBody>
      </p:sp>
      <p:sp>
        <p:nvSpPr>
          <p:cNvPr id="3" name="Content Placeholder 2"/>
          <p:cNvSpPr>
            <a:spLocks noGrp="1"/>
          </p:cNvSpPr>
          <p:nvPr>
            <p:ph idx="1"/>
          </p:nvPr>
        </p:nvSpPr>
        <p:spPr/>
        <p:txBody>
          <a:bodyPr>
            <a:normAutofit fontScale="92500" lnSpcReduction="10000"/>
          </a:bodyPr>
          <a:lstStyle/>
          <a:p>
            <a:pPr lvl="0" indent="0">
              <a:buNone/>
            </a:pPr>
            <a:r>
              <a:rPr>
                <a:latin typeface="Courier"/>
              </a:rPr>
              <a:t>## Rows: 88
## Columns: 3
## $ `Fiscal\r\nYear` &lt;dbl&gt; 2004, 2004, 2004, 2004, 2005, 2005, 2005, 2005, 2006,…
## $ Region           &lt;chr&gt; "Air Ports of Entry/Interior", "Coastal Border", "Nor…
## $ Quantity         &lt;dbl&gt; 38030, 1400, 59640, 71450, 78420, 2640, 72290, 97860,…</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a:t>Now what are the column names?</a:t>
            </a:r>
          </a:p>
        </p:txBody>
      </p:sp>
      <p:sp>
        <p:nvSpPr>
          <p:cNvPr id="3" name="Content Placeholder 2"/>
          <p:cNvSpPr>
            <a:spLocks noGrp="1"/>
          </p:cNvSpPr>
          <p:nvPr>
            <p:ph idx="1"/>
          </p:nvPr>
        </p:nvSpPr>
        <p:spPr/>
        <p:txBody>
          <a:bodyPr/>
          <a:lstStyle/>
          <a:p>
            <a:pPr lvl="0" indent="0">
              <a:buNone/>
            </a:pPr>
            <a:r>
              <a:rPr>
                <a:latin typeface="Courier"/>
              </a:rPr>
              <a:t>## [1] "Fiscal\r\nYear" "Region"         "Quantity"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rPr b="1"/>
              <a:t>How many regions are there? What are their names?</a:t>
            </a:r>
          </a:p>
        </p:txBody>
      </p:sp>
      <p:sp>
        <p:nvSpPr>
          <p:cNvPr id="3" name="Content Placeholder 2"/>
          <p:cNvSpPr>
            <a:spLocks noGrp="1"/>
          </p:cNvSpPr>
          <p:nvPr>
            <p:ph idx="1"/>
          </p:nvPr>
        </p:nvSpPr>
        <p:spPr/>
        <p:txBody>
          <a:bodyPr>
            <a:normAutofit fontScale="85000" lnSpcReduction="20000"/>
          </a:bodyPr>
          <a:lstStyle/>
          <a:p>
            <a:pPr lvl="0" indent="0">
              <a:buNone/>
            </a:pPr>
            <a:r>
              <a:rPr>
                <a:latin typeface="Courier"/>
              </a:rPr>
              <a:t>## [1] 4</a:t>
            </a:r>
          </a:p>
          <a:p>
            <a:pPr lvl="0" indent="0">
              <a:buNone/>
            </a:pPr>
            <a:r>
              <a:rPr>
                <a:latin typeface="Courier"/>
              </a:rPr>
              <a:t>## # A tibble: 4 × 1
##   Region                     
##   &lt;chr&gt;                      
## 1 Air Ports of Entry/Interior
## 2 Coastal Border             
## 3 Northern Land Border       
## 4 Southwest Land Border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rPr b="1"/>
              <a:t>Now we have an idea of what the dataset contains we want to visualize it.</a:t>
            </a:r>
          </a:p>
        </p:txBody>
      </p:sp>
      <p:sp>
        <p:nvSpPr>
          <p:cNvPr id="3" name="Content Placeholder 2"/>
          <p:cNvSpPr>
            <a:spLocks noGrp="1"/>
          </p:cNvSpPr>
          <p:nvPr>
            <p:ph idx="1"/>
          </p:nvPr>
        </p:nvSpPr>
        <p:spPr/>
        <p:txBody>
          <a:bodyPr>
            <a:normAutofit fontScale="25000" lnSpcReduction="20000"/>
          </a:bodyPr>
          <a:lstStyle/>
          <a:p>
            <a:pPr marL="0" lvl="0" indent="0">
              <a:buNone/>
            </a:pPr>
            <a:r>
              <a:t>Let’s get the full view of the data.</a:t>
            </a:r>
          </a:p>
          <a:p>
            <a:pPr lvl="0" indent="0">
              <a:buNone/>
            </a:pPr>
            <a:r>
              <a:rPr>
                <a:latin typeface="Courier"/>
              </a:rPr>
              <a:t>## [1] 4</a:t>
            </a:r>
          </a:p>
          <a:p>
            <a:pPr lvl="0" indent="0">
              <a:buNone/>
            </a:pPr>
            <a:r>
              <a:rPr>
                <a:latin typeface="Courier"/>
              </a:rPr>
              <a:t>## # A tibble: 88 × 3
##     Year Region                      Encounters
##    &lt;dbl&gt; &lt;chr&gt;                            &lt;dbl&gt;
##  1  2004 Air Ports of Entry/Interior      38030
##  2  2004 Coastal Border                    1400
##  3  2004 Northern Land Border             59640
##  4  2004 Southwest Land Border            71450
##  5  2005 Air Ports of Entry/Interior      78420
##  6  2005 Coastal Border                    2640
##  7  2005 Northern Land Border             72290
##  8  2005 Southwest Land Border            97860
##  9  2006 Air Ports of Entry/Interior      48920
## 10  2006 Coastal Border                    3810
## # ℹ 78 more rows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B77576E5-E7DB-46C7-B0D9-A0AB187873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02" y="0"/>
            <a:ext cx="9172471" cy="5142160"/>
            <a:chOff x="-15736" y="0"/>
            <a:chExt cx="12229962" cy="6856214"/>
          </a:xfrm>
        </p:grpSpPr>
        <p:pic>
          <p:nvPicPr>
            <p:cNvPr id="8" name="Picture 7">
              <a:extLst>
                <a:ext uri="{FF2B5EF4-FFF2-40B4-BE49-F238E27FC236}">
                  <a16:creationId xmlns:a16="http://schemas.microsoft.com/office/drawing/2014/main" id="{A2C244BC-AB19-460B-9A7B-5BAFE9DEAB0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a:extLst>
                <a:ext uri="{FF2B5EF4-FFF2-40B4-BE49-F238E27FC236}">
                  <a16:creationId xmlns:a16="http://schemas.microsoft.com/office/drawing/2014/main" id="{C2D7728D-2CB0-4ADE-B6BF-4BA8ED772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0" name="Picture 9">
              <a:extLst>
                <a:ext uri="{FF2B5EF4-FFF2-40B4-BE49-F238E27FC236}">
                  <a16:creationId xmlns:a16="http://schemas.microsoft.com/office/drawing/2014/main" id="{A3E0EDB8-8162-4D16-9521-52415777B0B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a:extLst>
                <a:ext uri="{FF2B5EF4-FFF2-40B4-BE49-F238E27FC236}">
                  <a16:creationId xmlns:a16="http://schemas.microsoft.com/office/drawing/2014/main" id="{27060CB3-C139-4548-A73F-74689C9292D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useBgFill="1">
        <p:nvSpPr>
          <p:cNvPr id="23" name="Rectangle 22">
            <a:extLst>
              <a:ext uri="{FF2B5EF4-FFF2-40B4-BE49-F238E27FC236}">
                <a16:creationId xmlns:a16="http://schemas.microsoft.com/office/drawing/2014/main" id="{DEB4B82D-A989-40D8-A457-F1D9C0345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14E99EC7-4ECA-46FD-A4EE-C28A8AC673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1802" y="21702"/>
            <a:ext cx="9141618" cy="5142161"/>
          </a:xfrm>
          <a:prstGeom prst="rect">
            <a:avLst/>
          </a:prstGeom>
        </p:spPr>
      </p:pic>
      <p:pic>
        <p:nvPicPr>
          <p:cNvPr id="2" name="Picture 1" descr="immigration_trends_ppt_files/figure-pptx/unnamed-chunk-6-1.png"/>
          <p:cNvPicPr>
            <a:picLocks noGrp="1" noChangeAspect="1"/>
          </p:cNvPicPr>
          <p:nvPr/>
        </p:nvPicPr>
        <p:blipFill>
          <a:blip r:embed="rId5"/>
          <a:stretch>
            <a:fillRect/>
          </a:stretch>
        </p:blipFill>
        <p:spPr bwMode="auto">
          <a:xfrm>
            <a:off x="1487921" y="595086"/>
            <a:ext cx="6827520" cy="3840480"/>
          </a:xfrm>
          <a:prstGeom prst="rect">
            <a:avLst/>
          </a:prstGeom>
          <a:noFill/>
        </p:spPr>
      </p:pic>
      <p:grpSp>
        <p:nvGrpSpPr>
          <p:cNvPr id="17" name="Group 16">
            <a:extLst>
              <a:ext uri="{FF2B5EF4-FFF2-40B4-BE49-F238E27FC236}">
                <a16:creationId xmlns:a16="http://schemas.microsoft.com/office/drawing/2014/main" id="{67034349-EB95-4DEC-941A-A5BEB23CCC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46717"/>
            <a:ext cx="9176000" cy="493776"/>
            <a:chOff x="-18288" y="3128956"/>
            <a:chExt cx="12234672" cy="658368"/>
          </a:xfrm>
        </p:grpSpPr>
        <p:sp useBgFill="1">
          <p:nvSpPr>
            <p:cNvPr id="18" name="Rounded Rectangle 21">
              <a:extLst>
                <a:ext uri="{FF2B5EF4-FFF2-40B4-BE49-F238E27FC236}">
                  <a16:creationId xmlns:a16="http://schemas.microsoft.com/office/drawing/2014/main" id="{4ED14EF1-39B3-426A-842A-CEA137A65D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2303"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19" name="Picture 18">
              <a:extLst>
                <a:ext uri="{FF2B5EF4-FFF2-40B4-BE49-F238E27FC236}">
                  <a16:creationId xmlns:a16="http://schemas.microsoft.com/office/drawing/2014/main" id="{20BA46E3-54EA-491A-BDC2-C9A945118E5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8288" y="3154680"/>
              <a:ext cx="777240" cy="606425"/>
            </a:xfrm>
            <a:prstGeom prst="rect">
              <a:avLst/>
            </a:prstGeom>
          </p:spPr>
        </p:pic>
        <p:sp useBgFill="1">
          <p:nvSpPr>
            <p:cNvPr id="20" name="Rounded Rectangle 27">
              <a:extLst>
                <a:ext uri="{FF2B5EF4-FFF2-40B4-BE49-F238E27FC236}">
                  <a16:creationId xmlns:a16="http://schemas.microsoft.com/office/drawing/2014/main" id="{BC6C1592-02CC-4EA4-9A0E-7BE7C1ED8B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14377" y="3128956"/>
              <a:ext cx="45720" cy="658368"/>
            </a:xfrm>
            <a:prstGeom prst="roundRect">
              <a:avLst>
                <a:gd name="adj" fmla="val 50000"/>
              </a:avLst>
            </a:prstGeom>
            <a:ln w="9525">
              <a:noFill/>
            </a:ln>
            <a:effectLst>
              <a:innerShdw blurRad="114300">
                <a:srgbClr val="171717">
                  <a:alpha val="82745"/>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21" name="Picture 20">
              <a:extLst>
                <a:ext uri="{FF2B5EF4-FFF2-40B4-BE49-F238E27FC236}">
                  <a16:creationId xmlns:a16="http://schemas.microsoft.com/office/drawing/2014/main" id="{367E44A5-FAF8-4D81-90C9-CFD68F1A131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flipH="1">
              <a:off x="11439144" y="3154680"/>
              <a:ext cx="777240" cy="606425"/>
            </a:xfrm>
            <a:prstGeom prst="rect">
              <a:avLst/>
            </a:prstGeom>
          </p:spPr>
        </p:pic>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a:t>Let’s break down the borders?</a:t>
            </a:r>
          </a:p>
        </p:txBody>
      </p:sp>
      <p:sp>
        <p:nvSpPr>
          <p:cNvPr id="3" name="Content Placeholder 2"/>
          <p:cNvSpPr>
            <a:spLocks noGrp="1"/>
          </p:cNvSpPr>
          <p:nvPr>
            <p:ph idx="1"/>
          </p:nvPr>
        </p:nvSpPr>
        <p:spPr/>
        <p:txBody>
          <a:bodyPr>
            <a:normAutofit fontScale="55000" lnSpcReduction="20000"/>
          </a:bodyPr>
          <a:lstStyle/>
          <a:p>
            <a:pPr lvl="0"/>
            <a:r>
              <a:t>The Air Ports of Entry/ Interior:</a:t>
            </a:r>
          </a:p>
          <a:p>
            <a:pPr lvl="1"/>
            <a:r>
              <a:t>Location- Nationwide: International Airports.</a:t>
            </a:r>
          </a:p>
          <a:p>
            <a:pPr lvl="1"/>
            <a:r>
              <a:t>Consists of Travelers arriving via air.</a:t>
            </a:r>
          </a:p>
          <a:p>
            <a:pPr lvl="0"/>
            <a:r>
              <a:t>The Coastal Border:</a:t>
            </a:r>
          </a:p>
          <a:p>
            <a:pPr lvl="1"/>
            <a:r>
              <a:t>Location: U.S. coastlines and maritime entry points.</a:t>
            </a:r>
          </a:p>
          <a:p>
            <a:pPr lvl="1"/>
            <a:r>
              <a:t>Consists of Travelers arriving from Florida, Puerto Rico, U.S. Virgin Islands, Gulf Coast, and some Atlantic seaports.</a:t>
            </a:r>
          </a:p>
          <a:p>
            <a:pPr lvl="0"/>
            <a:r>
              <a:t>The Northern Land Border:</a:t>
            </a:r>
          </a:p>
          <a:p>
            <a:pPr lvl="1"/>
            <a:r>
              <a:t>Location: U.S.–Canada land crossings.</a:t>
            </a:r>
          </a:p>
          <a:p>
            <a:pPr lvl="1"/>
            <a:r>
              <a:t>Consists of Travelers arriving from Border stations–Vehicle, rail, and pedestrian crossings– in states like Washington, Michigan, New York, Vermont, and Maine.</a:t>
            </a:r>
          </a:p>
          <a:p>
            <a:pPr lvl="0"/>
            <a:r>
              <a:t>The Southwest Land Border:</a:t>
            </a:r>
          </a:p>
          <a:p>
            <a:pPr lvl="1"/>
            <a:r>
              <a:t>Location: U.S.–Mexico land crossings.</a:t>
            </a:r>
          </a:p>
          <a:p>
            <a:pPr lvl="1"/>
            <a:r>
              <a:t>Consists of Travelers arriving from Texas (El Paso, Laredo, Rio Grande), Arizona (Tucson, Yuma), New Mexico, and Southern California (San Diego).</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rPr b="1"/>
              <a:t>With that in mind, what is this data is telling us?</a:t>
            </a:r>
          </a:p>
        </p:txBody>
      </p:sp>
      <p:sp>
        <p:nvSpPr>
          <p:cNvPr id="3" name="Content Placeholder 2"/>
          <p:cNvSpPr>
            <a:spLocks noGrp="1"/>
          </p:cNvSpPr>
          <p:nvPr>
            <p:ph idx="1"/>
          </p:nvPr>
        </p:nvSpPr>
        <p:spPr/>
        <p:txBody>
          <a:bodyPr>
            <a:normAutofit fontScale="25000" lnSpcReduction="20000"/>
          </a:bodyPr>
          <a:lstStyle/>
          <a:p>
            <a:pPr marL="0" lvl="0" indent="0">
              <a:buNone/>
            </a:pPr>
            <a:r>
              <a:t>Let’s zoom in on the action for a sec. </a:t>
            </a:r>
          </a:p>
          <a:p>
            <a:pPr lvl="0" indent="0">
              <a:buNone/>
            </a:pPr>
            <a:r>
              <a:rPr>
                <a:latin typeface="Courier"/>
              </a:rPr>
              <a:t>## [1] 4</a:t>
            </a:r>
          </a:p>
          <a:p>
            <a:pPr lvl="0" indent="0">
              <a:buNone/>
            </a:pPr>
            <a:r>
              <a:rPr>
                <a:latin typeface="Courier"/>
              </a:rPr>
              <a:t>## # A tibble: 48 × 3
##     Year Region                      Encounters
##    &lt;dbl&gt; &lt;chr&gt;                            &lt;dbl&gt;
##  1  2014 Air Ports of Entry/Interior      53970
##  2  2014 Coastal Border                   52700
##  3  2014 Northern Land Border             27680
##  4  2014 Southwest Land Border            90680
##  5  2015 Air Ports of Entry/Interior      65610
##  6  2015 Coastal Border                   49670
##  7  2015 Northern Land Border             25910
##  8  2015 Southwest Land Border           113520
##  9  2016 Air Ports of Entry/Interior      64660
## 10  2016 Coastal Border                   35330
## # ℹ 38 more rows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migration_trends_ppt_files/figure-pptx/unnamed-chunk-8-1.png"/>
          <p:cNvPicPr>
            <a:picLocks noGrp="1" noChangeAspect="1"/>
          </p:cNvPicPr>
          <p:nvPr/>
        </p:nvPicPr>
        <p:blipFill>
          <a:blip r:embed="rId2"/>
          <a:stretch>
            <a:fillRect/>
          </a:stretch>
        </p:blipFill>
        <p:spPr bwMode="auto">
          <a:xfrm>
            <a:off x="1290636" y="651510"/>
            <a:ext cx="6832314" cy="3840480"/>
          </a:xfrm>
          <a:prstGeom prst="rect">
            <a:avLst/>
          </a:prstGeom>
          <a:noFill/>
          <a:ln w="9525">
            <a:noFill/>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a:t>Introduction</a:t>
            </a:r>
          </a:p>
        </p:txBody>
      </p:sp>
      <p:sp>
        <p:nvSpPr>
          <p:cNvPr id="3" name="Content Placeholder 2"/>
          <p:cNvSpPr>
            <a:spLocks noGrp="1"/>
          </p:cNvSpPr>
          <p:nvPr>
            <p:ph idx="1"/>
          </p:nvPr>
        </p:nvSpPr>
        <p:spPr/>
        <p:txBody>
          <a:bodyPr>
            <a:normAutofit fontScale="92500" lnSpcReduction="10000"/>
          </a:bodyPr>
          <a:lstStyle/>
          <a:p>
            <a:pPr marL="0" lvl="0" indent="0">
              <a:buNone/>
            </a:pPr>
            <a:r>
              <a:t>When you think about what makes America, </a:t>
            </a:r>
            <a:r>
              <a:rPr b="1"/>
              <a:t>AMERICA</a:t>
            </a:r>
            <a:r>
              <a:t>, certain thoughts come to mind. Most importantly our diverse population. Well, we didn’t all get here by magic. One person or a group of people, a family perhaps, migrated here for a multitude of reasons i.e. fleeing violence, poverty, and ultimately seeking opportunity. We are a nation of immigrants, and have been since our conception.</a:t>
            </a:r>
          </a:p>
          <a:p>
            <a:pPr marL="0" lvl="0" indent="0">
              <a:buNone/>
            </a:pPr>
            <a:r>
              <a:t>Our project centers around this defining feature of American life by exploring immigration trends in the United States, using data collected by U.S. Customs and Border Protection’s Office of Field Operations (OFO). Our focus begins in 2004, a pivotal year in the modern immigration landscape.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a:t>Let’s look at the spikes…</a:t>
            </a:r>
          </a:p>
        </p:txBody>
      </p:sp>
      <p:sp>
        <p:nvSpPr>
          <p:cNvPr id="3" name="Content Placeholder 2"/>
          <p:cNvSpPr>
            <a:spLocks noGrp="1"/>
          </p:cNvSpPr>
          <p:nvPr>
            <p:ph idx="1"/>
          </p:nvPr>
        </p:nvSpPr>
        <p:spPr/>
        <p:txBody>
          <a:bodyPr>
            <a:normAutofit fontScale="55000" lnSpcReduction="20000"/>
          </a:bodyPr>
          <a:lstStyle/>
          <a:p>
            <a:pPr marL="0" lvl="0" indent="0">
              <a:buNone/>
            </a:pPr>
            <a:r>
              <a:t>The next question to answer is: what is driving these stark fluctuations?</a:t>
            </a:r>
          </a:p>
          <a:p>
            <a:pPr marL="0" lvl="0" indent="0">
              <a:buNone/>
            </a:pPr>
            <a:r>
              <a:t>The graphs reflects the policy changes that have taken place administration to administration.</a:t>
            </a:r>
          </a:p>
          <a:p>
            <a:pPr marL="0" lvl="0" indent="0">
              <a:buNone/>
            </a:pPr>
            <a:r>
              <a:t>The most important changes that took place in the context of immigration policy were:</a:t>
            </a:r>
          </a:p>
          <a:p>
            <a:pPr lvl="0"/>
            <a:r>
              <a:t>2002: Creation of DHS</a:t>
            </a:r>
          </a:p>
          <a:p>
            <a:pPr lvl="0"/>
            <a:r>
              <a:t>2004: Post-9/11 enforcement begins</a:t>
            </a:r>
          </a:p>
          <a:p>
            <a:pPr lvl="0"/>
            <a:r>
              <a:t>2012: DACA introduced</a:t>
            </a:r>
          </a:p>
          <a:p>
            <a:pPr lvl="0"/>
            <a:r>
              <a:t>2017: Trump’s executive orders</a:t>
            </a:r>
          </a:p>
          <a:p>
            <a:pPr lvl="0"/>
            <a:r>
              <a:t>2020: Title 42 and COVID-19 emergency rules</a:t>
            </a:r>
          </a:p>
          <a:p>
            <a:pPr lvl="0"/>
            <a:r>
              <a:t>2023: Changes under Biden (e.g., expanded TPS)</a:t>
            </a:r>
          </a:p>
          <a:p>
            <a:pPr marL="0" lvl="0" indent="0">
              <a:buNone/>
            </a:pPr>
            <a:r>
              <a:t>To visualize the influence of these milestones, we overlaid vertical reference lines on our spaghetti plot using geom_vline() in ggplot2. These vertical lines highlight key years where policy shifts likely influenced the volume of border encounters — helping us better connect data trends with real-world decisions.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550" y="147638"/>
            <a:ext cx="7200897" cy="977900"/>
          </a:xfrm>
        </p:spPr>
        <p:txBody>
          <a:bodyPr/>
          <a:lstStyle/>
          <a:p>
            <a:pPr marL="0" lvl="0" indent="0">
              <a:buNone/>
            </a:pPr>
            <a:r>
              <a:rPr b="1" dirty="0"/>
              <a:t>Let’s see it put all together.</a:t>
            </a:r>
          </a:p>
        </p:txBody>
      </p:sp>
      <p:pic>
        <p:nvPicPr>
          <p:cNvPr id="3" name="Picture 1" descr="immigration_trends_ppt_files/figure-pptx/unnamed-chunk-9-1.png"/>
          <p:cNvPicPr>
            <a:picLocks noGrp="1" noChangeAspect="1"/>
          </p:cNvPicPr>
          <p:nvPr/>
        </p:nvPicPr>
        <p:blipFill>
          <a:blip r:embed="rId2"/>
          <a:stretch>
            <a:fillRect/>
          </a:stretch>
        </p:blipFill>
        <p:spPr bwMode="auto">
          <a:xfrm>
            <a:off x="1155840" y="880295"/>
            <a:ext cx="6832315" cy="3840480"/>
          </a:xfrm>
          <a:prstGeom prst="rect">
            <a:avLst/>
          </a:prstGeom>
          <a:noFill/>
          <a:ln w="9525">
            <a:noFill/>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a:t>Summary</a:t>
            </a:r>
          </a:p>
        </p:txBody>
      </p:sp>
      <p:sp>
        <p:nvSpPr>
          <p:cNvPr id="3" name="Content Placeholder 2"/>
          <p:cNvSpPr>
            <a:spLocks noGrp="1"/>
          </p:cNvSpPr>
          <p:nvPr>
            <p:ph idx="1"/>
          </p:nvPr>
        </p:nvSpPr>
        <p:spPr/>
        <p:txBody>
          <a:bodyPr>
            <a:normAutofit fontScale="85000" lnSpcReduction="20000"/>
          </a:bodyPr>
          <a:lstStyle/>
          <a:p>
            <a:pPr marL="0" lvl="0" indent="0">
              <a:buNone/>
            </a:pPr>
            <a:r>
              <a:t>Now that we put all these factors together let’s sum up the data.</a:t>
            </a:r>
          </a:p>
          <a:p>
            <a:pPr marL="0" lvl="0" indent="0">
              <a:buNone/>
            </a:pPr>
            <a:r>
              <a:t>Our analysis of the the KHSM Encounters (OFO) dataset starting at 2004 to the present highlights the fact that nothing happens in a vacuum and what may seem on the surface as just numbers is anything but. When taking the time to exam something context matters. In this case, the context consists of policies, people, and life changing pandemics. While most of the borders tend to shift and sway with the times, the Coastal border stayed steady and even increased. I’m guessing people while the world seemed to stop, certain things like the drug trade doesn’t.</a:t>
            </a:r>
          </a:p>
          <a:p>
            <a:pPr marL="0" lvl="0" indent="0">
              <a:buNone/>
            </a:pPr>
            <a:r>
              <a:t>Ultimately, our data seems to reflect the fact that immigration is a mirror. It shows how we respond to fear, opportunity, and change.</a:t>
            </a:r>
          </a:p>
          <a:p>
            <a:pPr marL="0" lvl="0" indent="0">
              <a:buNone/>
            </a:pPr>
            <a:r>
              <a:t>With that in mind who knows what will happen in the future or what trajectory we will take?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a:t>Why does our data start in 2004?</a:t>
            </a:r>
          </a:p>
        </p:txBody>
      </p:sp>
      <p:sp>
        <p:nvSpPr>
          <p:cNvPr id="3" name="Content Placeholder 2"/>
          <p:cNvSpPr>
            <a:spLocks noGrp="1"/>
          </p:cNvSpPr>
          <p:nvPr>
            <p:ph idx="1"/>
          </p:nvPr>
        </p:nvSpPr>
        <p:spPr/>
        <p:txBody>
          <a:bodyPr/>
          <a:lstStyle/>
          <a:p>
            <a:pPr marL="0" lvl="0" indent="0">
              <a:buNone/>
            </a:pPr>
            <a:r>
              <a:t>To grasp, the importance of our data we must paint the picture of what was going on in the United States immigration landscape, pre-2004.</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a:t>PRE–2004 Immigration Landscape</a:t>
            </a:r>
          </a:p>
        </p:txBody>
      </p:sp>
      <p:sp>
        <p:nvSpPr>
          <p:cNvPr id="3" name="Content Placeholder 2"/>
          <p:cNvSpPr>
            <a:spLocks noGrp="1"/>
          </p:cNvSpPr>
          <p:nvPr>
            <p:ph idx="1"/>
          </p:nvPr>
        </p:nvSpPr>
        <p:spPr/>
        <p:txBody>
          <a:bodyPr/>
          <a:lstStyle/>
          <a:p>
            <a:pPr marL="0" lvl="0" indent="0">
              <a:buNone/>
            </a:pPr>
            <a:r>
              <a:t>Long story short, the immigration story of America begins with the first settlers from Europe that were mostly fleeing to escape religious persecution. As decades and centuries past the “New Americans” started to find way to keep certain people out while allowing others to make America home. Thus forming the infancy of what we know as our Immigration Policy.</a:t>
            </a:r>
          </a:p>
          <a:p>
            <a:pPr marL="0" lvl="0" indent="0">
              <a:buNone/>
            </a:pPr>
            <a:r>
              <a:t>One example being the Chinese Exclusion Act of 1882 was past that excluded Chinese laborers from being able to migrate here for fear of that they would “take our jobs”. Sounds familiar, doesn’t it?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rPr b="1"/>
              <a:t>PRE–2004 Immigration Landscape, cont’d. </a:t>
            </a:r>
          </a:p>
        </p:txBody>
      </p:sp>
      <p:sp>
        <p:nvSpPr>
          <p:cNvPr id="3" name="Content Placeholder 2"/>
          <p:cNvSpPr>
            <a:spLocks noGrp="1"/>
          </p:cNvSpPr>
          <p:nvPr>
            <p:ph idx="1"/>
          </p:nvPr>
        </p:nvSpPr>
        <p:spPr/>
        <p:txBody>
          <a:bodyPr>
            <a:normAutofit fontScale="85000" lnSpcReduction="20000"/>
          </a:bodyPr>
          <a:lstStyle/>
          <a:p>
            <a:pPr marL="0" lvl="0" indent="0">
              <a:buNone/>
            </a:pPr>
            <a:r>
              <a:t>While purposely excluding others, the immigration policy of the United States at the time did favor other rational groups, mostly white, Anglo-Saxon, Protestant (W.A.S.P.) Europeans.</a:t>
            </a:r>
          </a:p>
          <a:p>
            <a:pPr marL="0" lvl="0" indent="0">
              <a:buNone/>
            </a:pPr>
            <a:r>
              <a:t>Fast forward to now, maybe the sentiment of wanting to keep people out is just as American as they come. But over time, mostly after the Immigration and Nationality Act of 1965, the U.S. worked to remove it’s racist racially motivated quotas. Official borders were created and America seemed more open to Asylum seekers.</a:t>
            </a:r>
          </a:p>
          <a:p>
            <a:pPr marL="0" lvl="0" indent="0">
              <a:buNone/>
            </a:pPr>
            <a:r>
              <a:t>Things began to change on 9/11/2001.</a:t>
            </a:r>
          </a:p>
          <a:p>
            <a:pPr marL="0" lvl="0" indent="0">
              <a:buNone/>
            </a:pPr>
            <a:r>
              <a:t>Immigration policy became synonymous with National Security.</a:t>
            </a:r>
          </a:p>
          <a:p>
            <a:pPr marL="0" lvl="0" indent="0">
              <a:buNone/>
            </a:pPr>
            <a:r>
              <a:t>The Bush Administration created the Department of Homeland Security in 2002. And border control and enforcement became more aggressive, and militant.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a:t>2004–The Turning Point.</a:t>
            </a:r>
          </a:p>
        </p:txBody>
      </p:sp>
      <p:sp>
        <p:nvSpPr>
          <p:cNvPr id="3" name="Content Placeholder 2"/>
          <p:cNvSpPr>
            <a:spLocks noGrp="1"/>
          </p:cNvSpPr>
          <p:nvPr>
            <p:ph idx="1"/>
          </p:nvPr>
        </p:nvSpPr>
        <p:spPr/>
        <p:txBody>
          <a:bodyPr/>
          <a:lstStyle/>
          <a:p>
            <a:pPr marL="0" lvl="0" indent="0">
              <a:buNone/>
            </a:pPr>
            <a:r>
              <a:t>The reason our graph starts in 2004 is because it marks the beginning of a new era in U.S. immigration policy — one defined by heightened national security and data collection following the 9/11 attacks.</a:t>
            </a:r>
          </a:p>
          <a:p>
            <a:pPr marL="0" lvl="0" indent="0">
              <a:buNone/>
            </a:pPr>
            <a:r>
              <a:t>By 2004, new post-9/11 policies were fully in effect, reshaping how immigration was tracked, processed, and reported.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a:t>POST–2004 Immigration Landscape</a:t>
            </a:r>
          </a:p>
        </p:txBody>
      </p:sp>
      <p:sp>
        <p:nvSpPr>
          <p:cNvPr id="3" name="Content Placeholder 2"/>
          <p:cNvSpPr>
            <a:spLocks noGrp="1"/>
          </p:cNvSpPr>
          <p:nvPr>
            <p:ph idx="1"/>
          </p:nvPr>
        </p:nvSpPr>
        <p:spPr/>
        <p:txBody>
          <a:bodyPr>
            <a:normAutofit lnSpcReduction="10000"/>
          </a:bodyPr>
          <a:lstStyle/>
          <a:p>
            <a:pPr marL="0" lvl="0" indent="0">
              <a:buNone/>
            </a:pPr>
            <a:r>
              <a:t>From 2004 onward, immigration patterns fluctuated in response to political leadership, global conflicts, economic shifts, and humanitarian crises. For instance:</a:t>
            </a:r>
          </a:p>
          <a:p>
            <a:pPr lvl="0"/>
            <a:r>
              <a:t>In 2015, the U.S. saw a surge in unaccompanied minors and family units from Central America.</a:t>
            </a:r>
          </a:p>
          <a:p>
            <a:pPr lvl="0"/>
            <a:r>
              <a:t>The COVID-19 pandemic (2020–2021) disrupted migration drastically.</a:t>
            </a:r>
          </a:p>
          <a:p>
            <a:pPr lvl="0"/>
            <a:r>
              <a:t>In recent years, increased migration from Venezuela, Haiti, and Nicaragua has reshaped the encounter landscape.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a:t>ABOUT OUR DATASET</a:t>
            </a:r>
          </a:p>
        </p:txBody>
      </p:sp>
      <p:sp>
        <p:nvSpPr>
          <p:cNvPr id="3" name="Content Placeholder 2"/>
          <p:cNvSpPr>
            <a:spLocks noGrp="1"/>
          </p:cNvSpPr>
          <p:nvPr>
            <p:ph idx="1"/>
          </p:nvPr>
        </p:nvSpPr>
        <p:spPr/>
        <p:txBody>
          <a:bodyPr/>
          <a:lstStyle/>
          <a:p>
            <a:pPr marL="0" lvl="0" indent="0">
              <a:buNone/>
            </a:pPr>
            <a:r>
              <a:t>The dataset we’re analyzing is sourced from the KHSM Encounters (OFO) reports and contains encounter-level data tracked by:</a:t>
            </a:r>
          </a:p>
          <a:p>
            <a:pPr lvl="0"/>
            <a:r>
              <a:t>Fiscal Year</a:t>
            </a:r>
          </a:p>
          <a:p>
            <a:pPr lvl="0"/>
            <a:r>
              <a:t>Region</a:t>
            </a:r>
          </a:p>
          <a:p>
            <a:pPr lvl="0"/>
            <a:r>
              <a:t>Quantity: Number of Encounters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a:t>Research Questions</a:t>
            </a:r>
          </a:p>
        </p:txBody>
      </p:sp>
      <p:sp>
        <p:nvSpPr>
          <p:cNvPr id="3" name="Content Placeholder 2"/>
          <p:cNvSpPr>
            <a:spLocks noGrp="1"/>
          </p:cNvSpPr>
          <p:nvPr>
            <p:ph idx="1"/>
          </p:nvPr>
        </p:nvSpPr>
        <p:spPr/>
        <p:txBody>
          <a:bodyPr>
            <a:normAutofit fontScale="85000" lnSpcReduction="20000"/>
          </a:bodyPr>
          <a:lstStyle/>
          <a:p>
            <a:pPr marL="0" lvl="0" indent="0">
              <a:buNone/>
            </a:pPr>
            <a:r>
              <a:t>How have total border encounters changed over time (2004–present)?</a:t>
            </a:r>
          </a:p>
          <a:p>
            <a:pPr marL="0" lvl="0" indent="0">
              <a:buNone/>
            </a:pPr>
            <a:r>
              <a:rPr b="1"/>
              <a:t>Questions that came up while we were analyzing.</a:t>
            </a:r>
          </a:p>
          <a:p>
            <a:pPr lvl="0"/>
            <a:r>
              <a:t>Why does our data start in 2004?</a:t>
            </a:r>
          </a:p>
          <a:p>
            <a:pPr lvl="0"/>
            <a:r>
              <a:t>What happened in 2004?</a:t>
            </a:r>
          </a:p>
          <a:p>
            <a:pPr lvl="0"/>
            <a:r>
              <a:t>Which nationalities are most commonly encountered and how have they shifted over time?</a:t>
            </a:r>
          </a:p>
          <a:p>
            <a:pPr lvl="0"/>
            <a:r>
              <a:t>Are there regional patterns in encounter trends — and which field offices process the highest volumes?</a:t>
            </a:r>
          </a:p>
          <a:p>
            <a:pPr lvl="0"/>
            <a:r>
              <a:t>Can you paint the picture of these boarders and where they are located so that we can have more information on them?</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5</TotalTime>
  <Words>1791</Words>
  <Application>Microsoft Macintosh PowerPoint</Application>
  <PresentationFormat>On-screen Show (16:9)</PresentationFormat>
  <Paragraphs>90</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Courier</vt:lpstr>
      <vt:lpstr>Garamond</vt:lpstr>
      <vt:lpstr>Organic</vt:lpstr>
      <vt:lpstr>Shifting Borders-Analyzing U.S. Immigration Trends through the Years</vt:lpstr>
      <vt:lpstr>Introduction</vt:lpstr>
      <vt:lpstr>Why does our data start in 2004?</vt:lpstr>
      <vt:lpstr>PRE–2004 Immigration Landscape</vt:lpstr>
      <vt:lpstr>PRE–2004 Immigration Landscape, cont’d. </vt:lpstr>
      <vt:lpstr>2004–The Turning Point.</vt:lpstr>
      <vt:lpstr>POST–2004 Immigration Landscape</vt:lpstr>
      <vt:lpstr>ABOUT OUR DATASET</vt:lpstr>
      <vt:lpstr>Research Questions</vt:lpstr>
      <vt:lpstr>First things first, let’s see the data!</vt:lpstr>
      <vt:lpstr>Load ’her up!…</vt:lpstr>
      <vt:lpstr>** …To take a peek!**</vt:lpstr>
      <vt:lpstr>Now what are the column names?</vt:lpstr>
      <vt:lpstr>How many regions are there? What are their names?</vt:lpstr>
      <vt:lpstr>Now we have an idea of what the dataset contains we want to visualize it.</vt:lpstr>
      <vt:lpstr>PowerPoint Presentation</vt:lpstr>
      <vt:lpstr>Let’s break down the borders?</vt:lpstr>
      <vt:lpstr>With that in mind, what is this data is telling us?</vt:lpstr>
      <vt:lpstr>PowerPoint Presentation</vt:lpstr>
      <vt:lpstr>Let’s look at the spikes…</vt:lpstr>
      <vt:lpstr>Let’s see it put all together.</vt:lpstr>
      <vt:lpstr>Summary</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Shifting Borders_Analyzing U.S. Immigration Trends through the Years</dc:title>
  <dc:creator>Precious M., Justin P., and Claudio D.</dc:creator>
  <cp:keywords/>
  <cp:lastModifiedBy>Claudia Dominguez</cp:lastModifiedBy>
  <cp:revision>2</cp:revision>
  <dcterms:created xsi:type="dcterms:W3CDTF">2025-04-22T03:37:12Z</dcterms:created>
  <dcterms:modified xsi:type="dcterms:W3CDTF">2025-05-04T01:04:15Z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2025-04-22</vt:lpwstr>
  </property>
  <property fmtid="{D5CDD505-2E9C-101B-9397-08002B2CF9AE}" pid="3" name="output">
    <vt:lpwstr>powerpoint_presentation</vt:lpwstr>
  </property>
</Properties>
</file>