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Playfair Display" charset="1" panose="00000500000000000000"/>
      <p:regular r:id="rId16"/>
    </p:embeddedFont>
    <p:embeddedFont>
      <p:font typeface="Public Sans" charset="1" panose="00000000000000000000"/>
      <p:regular r:id="rId17"/>
    </p:embeddedFont>
    <p:embeddedFont>
      <p:font typeface="Playfair Display Bold" charset="1" panose="00000800000000000000"/>
      <p:regular r:id="rId18"/>
    </p:embeddedFont>
    <p:embeddedFont>
      <p:font typeface="Playfair Display Italics" charset="1" panose="00000500000000000000"/>
      <p:regular r:id="rId19"/>
    </p:embeddedFont>
    <p:embeddedFont>
      <p:font typeface="Barlow Bold Italics" charset="1" panose="00000800000000000000"/>
      <p:regular r:id="rId20"/>
    </p:embeddedFont>
    <p:embeddedFont>
      <p:font typeface="Archivo Black" charset="1" panose="020B0A03020202020B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5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714708" y="4798772"/>
            <a:ext cx="6049684" cy="196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 Engineering </a:t>
            </a:r>
          </a:p>
          <a:p>
            <a:pPr algn="l"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DATA472-24S1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590760"/>
            <a:ext cx="16408332" cy="182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0"/>
              </a:lnSpc>
            </a:pPr>
            <a:r>
              <a:rPr lang="en-US" sz="14659" spc="73">
                <a:solidFill>
                  <a:srgbClr val="2B2C30"/>
                </a:solidFill>
                <a:latin typeface="Playfair Display"/>
              </a:rPr>
              <a:t>Urban Data Centre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91303" y="8449854"/>
            <a:ext cx="8034012" cy="1329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25"/>
              </a:lnSpc>
            </a:pPr>
            <a:r>
              <a:rPr lang="en-US" sz="2350">
                <a:solidFill>
                  <a:srgbClr val="2B2C30"/>
                </a:solidFill>
                <a:latin typeface="Public Sans"/>
              </a:rPr>
              <a:t>Hua Wang</a:t>
            </a:r>
          </a:p>
          <a:p>
            <a:pPr algn="r">
              <a:lnSpc>
                <a:spcPts val="3525"/>
              </a:lnSpc>
            </a:pPr>
            <a:r>
              <a:rPr lang="en-US" sz="2350">
                <a:solidFill>
                  <a:srgbClr val="2B2C30"/>
                </a:solidFill>
                <a:latin typeface="Public Sans"/>
              </a:rPr>
              <a:t>Jacob Reid</a:t>
            </a:r>
          </a:p>
          <a:p>
            <a:pPr algn="r">
              <a:lnSpc>
                <a:spcPts val="3525"/>
              </a:lnSpc>
            </a:pPr>
            <a:r>
              <a:rPr lang="en-US" sz="2350">
                <a:solidFill>
                  <a:srgbClr val="2B2C30"/>
                </a:solidFill>
                <a:latin typeface="Public Sans"/>
              </a:rPr>
              <a:t>Swathy P Thankachan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35256" y="7844184"/>
            <a:ext cx="2546583" cy="2013290"/>
          </a:xfrm>
          <a:custGeom>
            <a:avLst/>
            <a:gdLst/>
            <a:ahLst/>
            <a:cxnLst/>
            <a:rect r="r" b="b" t="t" l="l"/>
            <a:pathLst>
              <a:path h="2013290" w="2546583">
                <a:moveTo>
                  <a:pt x="0" y="0"/>
                </a:moveTo>
                <a:lnTo>
                  <a:pt x="2546583" y="0"/>
                </a:lnTo>
                <a:lnTo>
                  <a:pt x="2546583" y="2013290"/>
                </a:lnTo>
                <a:lnTo>
                  <a:pt x="0" y="2013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91303" y="7928546"/>
            <a:ext cx="8034012" cy="43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25"/>
              </a:lnSpc>
            </a:pPr>
            <a:r>
              <a:rPr lang="en-US" sz="2350">
                <a:solidFill>
                  <a:srgbClr val="2B2C30"/>
                </a:solidFill>
                <a:latin typeface="Public Sans Bold"/>
              </a:rPr>
              <a:t>Presented by: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71330" y="2639213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991077"/>
            <a:ext cx="1332038" cy="1332038"/>
          </a:xfrm>
          <a:custGeom>
            <a:avLst/>
            <a:gdLst/>
            <a:ahLst/>
            <a:cxnLst/>
            <a:rect r="r" b="b" t="t" l="l"/>
            <a:pathLst>
              <a:path h="1332038" w="1332038">
                <a:moveTo>
                  <a:pt x="0" y="0"/>
                </a:moveTo>
                <a:lnTo>
                  <a:pt x="1332038" y="0"/>
                </a:lnTo>
                <a:lnTo>
                  <a:pt x="1332038" y="1332039"/>
                </a:lnTo>
                <a:lnTo>
                  <a:pt x="0" y="13320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1335" y="1705841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9960" y="4832482"/>
            <a:ext cx="14006288" cy="168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3"/>
              </a:lnSpc>
            </a:pPr>
            <a:r>
              <a:rPr lang="en-US" sz="3449" spc="17">
                <a:solidFill>
                  <a:srgbClr val="2B2C30"/>
                </a:solidFill>
                <a:latin typeface="Playfair Display"/>
              </a:rPr>
              <a:t>To build an Urban Data Centre that collects and records information, providing a more sustainable hub for extracting valuable insights from open data sources from various domains.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0540" y="2457745"/>
            <a:ext cx="3649778" cy="2134340"/>
            <a:chOff x="0" y="0"/>
            <a:chExt cx="5638478" cy="3230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70727" y="2457745"/>
            <a:ext cx="3649778" cy="2134340"/>
            <a:chOff x="0" y="0"/>
            <a:chExt cx="5638478" cy="3230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211162" y="2431543"/>
            <a:ext cx="3649778" cy="2134340"/>
            <a:chOff x="0" y="0"/>
            <a:chExt cx="5638478" cy="3230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256211" y="2431543"/>
            <a:ext cx="3649778" cy="2134340"/>
            <a:chOff x="0" y="0"/>
            <a:chExt cx="5638478" cy="3230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36549" y="2606035"/>
            <a:ext cx="1837760" cy="1837760"/>
          </a:xfrm>
          <a:custGeom>
            <a:avLst/>
            <a:gdLst/>
            <a:ahLst/>
            <a:cxnLst/>
            <a:rect r="r" b="b" t="t" l="l"/>
            <a:pathLst>
              <a:path h="1837760" w="1837760">
                <a:moveTo>
                  <a:pt x="0" y="0"/>
                </a:moveTo>
                <a:lnTo>
                  <a:pt x="1837760" y="0"/>
                </a:lnTo>
                <a:lnTo>
                  <a:pt x="1837760" y="1837760"/>
                </a:lnTo>
                <a:lnTo>
                  <a:pt x="0" y="1837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865178" y="2582918"/>
            <a:ext cx="1860877" cy="1860877"/>
          </a:xfrm>
          <a:custGeom>
            <a:avLst/>
            <a:gdLst/>
            <a:ahLst/>
            <a:cxnLst/>
            <a:rect r="r" b="b" t="t" l="l"/>
            <a:pathLst>
              <a:path h="1860877" w="1860877">
                <a:moveTo>
                  <a:pt x="0" y="0"/>
                </a:moveTo>
                <a:lnTo>
                  <a:pt x="1860877" y="0"/>
                </a:lnTo>
                <a:lnTo>
                  <a:pt x="1860877" y="1860877"/>
                </a:lnTo>
                <a:lnTo>
                  <a:pt x="0" y="1860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52545" y="2579833"/>
            <a:ext cx="1818723" cy="1818723"/>
          </a:xfrm>
          <a:custGeom>
            <a:avLst/>
            <a:gdLst/>
            <a:ahLst/>
            <a:cxnLst/>
            <a:rect r="r" b="b" t="t" l="l"/>
            <a:pathLst>
              <a:path h="1818723" w="1818723">
                <a:moveTo>
                  <a:pt x="0" y="0"/>
                </a:moveTo>
                <a:lnTo>
                  <a:pt x="1818723" y="0"/>
                </a:lnTo>
                <a:lnTo>
                  <a:pt x="1818723" y="1818723"/>
                </a:lnTo>
                <a:lnTo>
                  <a:pt x="0" y="1818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29547" y="2427361"/>
            <a:ext cx="2503105" cy="1971195"/>
          </a:xfrm>
          <a:custGeom>
            <a:avLst/>
            <a:gdLst/>
            <a:ahLst/>
            <a:cxnLst/>
            <a:rect r="r" b="b" t="t" l="l"/>
            <a:pathLst>
              <a:path h="1971195" w="2503105">
                <a:moveTo>
                  <a:pt x="0" y="0"/>
                </a:moveTo>
                <a:lnTo>
                  <a:pt x="2503106" y="0"/>
                </a:lnTo>
                <a:lnTo>
                  <a:pt x="2503106" y="1971195"/>
                </a:lnTo>
                <a:lnTo>
                  <a:pt x="0" y="19711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5389" y="942975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STAGES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0540" y="4605729"/>
            <a:ext cx="4045049" cy="206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1800">
                <a:solidFill>
                  <a:srgbClr val="2B2C30"/>
                </a:solidFill>
                <a:latin typeface="Playfair Display Bold"/>
              </a:rPr>
              <a:t>Coordination and Standardization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Data Collection Protocols.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Standard API Specifications.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Documentation and Metadata.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70975" y="4605729"/>
            <a:ext cx="4045049" cy="366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1800">
                <a:solidFill>
                  <a:srgbClr val="2B2C30"/>
                </a:solidFill>
                <a:latin typeface="Playfair Display Bold"/>
              </a:rPr>
              <a:t>Central Integration Point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Central API Gateway.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Collate datasets.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Design and build system scripts.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Data Quality and Validation.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Ingest data into the staging data lake.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16023" y="4605729"/>
            <a:ext cx="4045049" cy="153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1800">
                <a:solidFill>
                  <a:srgbClr val="2B2C30"/>
                </a:solidFill>
                <a:latin typeface="Playfair Display Bold"/>
              </a:rPr>
              <a:t>Data Accessibility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Design  user-friendly  central data access point.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12412" y="4605729"/>
            <a:ext cx="4045049" cy="260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1800">
                <a:solidFill>
                  <a:srgbClr val="2B2C30"/>
                </a:solidFill>
                <a:latin typeface="Playfair Display Bold"/>
              </a:rPr>
              <a:t>System Monitoring</a:t>
            </a:r>
          </a:p>
          <a:p>
            <a:pPr algn="l" marL="388620" indent="-194310" lvl="1">
              <a:lnSpc>
                <a:spcPts val="4248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layfair Display"/>
              </a:rPr>
              <a:t>Monitoring tools to track the health of the APIs and the central system.</a:t>
            </a: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AutoShape 19" id="19"/>
          <p:cNvSpPr/>
          <p:nvPr/>
        </p:nvSpPr>
        <p:spPr>
          <a:xfrm flipV="true">
            <a:off x="730551" y="159867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1577" y="50365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STAGE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627" y="1447251"/>
            <a:ext cx="885060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Playfair Display Italics"/>
              </a:rPr>
              <a:t>Coordination and Standardization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74409" y="6555753"/>
            <a:ext cx="1128314" cy="30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2B2C30"/>
                </a:solidFill>
                <a:latin typeface="Playfair Display Italics"/>
              </a:rPr>
              <a:t>Student 21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77489" y="6616475"/>
            <a:ext cx="681110" cy="24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601">
                <a:solidFill>
                  <a:srgbClr val="2B2C30"/>
                </a:solidFill>
                <a:latin typeface="Barlow Bold Italics"/>
              </a:rPr>
              <a:t>API 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8433" y="6879530"/>
            <a:ext cx="15246504" cy="267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4" indent="-248287" lvl="1">
              <a:lnSpc>
                <a:spcPts val="5428"/>
              </a:lnSpc>
              <a:buFont typeface="Arial"/>
              <a:buChar char="•"/>
            </a:pPr>
            <a:r>
              <a:rPr lang="en-US" sz="2300">
                <a:solidFill>
                  <a:srgbClr val="2B2C30"/>
                </a:solidFill>
                <a:latin typeface="Playfair Display"/>
              </a:rPr>
              <a:t>Communicated protocols for data collection, cleaning, and formatting to ensure consistency across all datasets.</a:t>
            </a:r>
          </a:p>
          <a:p>
            <a:pPr algn="l" marL="496574" indent="-248287" lvl="1">
              <a:lnSpc>
                <a:spcPts val="5428"/>
              </a:lnSpc>
              <a:buFont typeface="Arial"/>
              <a:buChar char="•"/>
            </a:pPr>
            <a:r>
              <a:rPr lang="en-US" sz="2300">
                <a:solidFill>
                  <a:srgbClr val="2B2C30"/>
                </a:solidFill>
                <a:latin typeface="Playfair Display"/>
              </a:rPr>
              <a:t>Provided detailed documentation and examples for implementing WEB APIs using various tools.</a:t>
            </a:r>
          </a:p>
          <a:p>
            <a:pPr algn="l" marL="496574" indent="-248287" lvl="1">
              <a:lnSpc>
                <a:spcPts val="5428"/>
              </a:lnSpc>
              <a:buFont typeface="Arial"/>
              <a:buChar char="•"/>
            </a:pPr>
            <a:r>
              <a:rPr lang="en-US" sz="2300">
                <a:solidFill>
                  <a:srgbClr val="2B2C30"/>
                </a:solidFill>
                <a:latin typeface="Playfair Display"/>
              </a:rPr>
              <a:t>Offered continuous support to teammates to overcome roadblocks in their implementation process.</a:t>
            </a:r>
          </a:p>
          <a:p>
            <a:pPr algn="l">
              <a:lnSpc>
                <a:spcPts val="542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874409" y="1656774"/>
            <a:ext cx="11664729" cy="4927395"/>
            <a:chOff x="0" y="0"/>
            <a:chExt cx="15552972" cy="65698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90103" y="566136"/>
              <a:ext cx="872263" cy="966497"/>
            </a:xfrm>
            <a:custGeom>
              <a:avLst/>
              <a:gdLst/>
              <a:ahLst/>
              <a:cxnLst/>
              <a:rect r="r" b="b" t="t" l="l"/>
              <a:pathLst>
                <a:path h="966497" w="872263">
                  <a:moveTo>
                    <a:pt x="0" y="0"/>
                  </a:moveTo>
                  <a:lnTo>
                    <a:pt x="872264" y="0"/>
                  </a:lnTo>
                  <a:lnTo>
                    <a:pt x="872264" y="966497"/>
                  </a:lnTo>
                  <a:lnTo>
                    <a:pt x="0" y="966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90103" y="2363877"/>
              <a:ext cx="872263" cy="966497"/>
            </a:xfrm>
            <a:custGeom>
              <a:avLst/>
              <a:gdLst/>
              <a:ahLst/>
              <a:cxnLst/>
              <a:rect r="r" b="b" t="t" l="l"/>
              <a:pathLst>
                <a:path h="966497" w="872263">
                  <a:moveTo>
                    <a:pt x="0" y="0"/>
                  </a:moveTo>
                  <a:lnTo>
                    <a:pt x="872264" y="0"/>
                  </a:lnTo>
                  <a:lnTo>
                    <a:pt x="872264" y="966497"/>
                  </a:lnTo>
                  <a:lnTo>
                    <a:pt x="0" y="966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30919" y="5349576"/>
              <a:ext cx="872263" cy="966497"/>
            </a:xfrm>
            <a:custGeom>
              <a:avLst/>
              <a:gdLst/>
              <a:ahLst/>
              <a:cxnLst/>
              <a:rect r="r" b="b" t="t" l="l"/>
              <a:pathLst>
                <a:path h="966497" w="872263">
                  <a:moveTo>
                    <a:pt x="0" y="0"/>
                  </a:moveTo>
                  <a:lnTo>
                    <a:pt x="872263" y="0"/>
                  </a:lnTo>
                  <a:lnTo>
                    <a:pt x="872263" y="966496"/>
                  </a:lnTo>
                  <a:lnTo>
                    <a:pt x="0" y="966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2272667" y="1530772"/>
              <a:ext cx="11153572" cy="3818803"/>
              <a:chOff x="0" y="0"/>
              <a:chExt cx="2203175" cy="75433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203175" cy="754332"/>
              </a:xfrm>
              <a:custGeom>
                <a:avLst/>
                <a:gdLst/>
                <a:ahLst/>
                <a:cxnLst/>
                <a:rect r="r" b="b" t="t" l="l"/>
                <a:pathLst>
                  <a:path h="754332" w="2203175">
                    <a:moveTo>
                      <a:pt x="49051" y="0"/>
                    </a:moveTo>
                    <a:lnTo>
                      <a:pt x="2154124" y="0"/>
                    </a:lnTo>
                    <a:cubicBezTo>
                      <a:pt x="2167133" y="0"/>
                      <a:pt x="2179609" y="5168"/>
                      <a:pt x="2188808" y="14367"/>
                    </a:cubicBezTo>
                    <a:cubicBezTo>
                      <a:pt x="2198007" y="23566"/>
                      <a:pt x="2203175" y="36042"/>
                      <a:pt x="2203175" y="49051"/>
                    </a:cubicBezTo>
                    <a:lnTo>
                      <a:pt x="2203175" y="705280"/>
                    </a:lnTo>
                    <a:cubicBezTo>
                      <a:pt x="2203175" y="732371"/>
                      <a:pt x="2181214" y="754332"/>
                      <a:pt x="2154124" y="754332"/>
                    </a:cubicBezTo>
                    <a:lnTo>
                      <a:pt x="49051" y="754332"/>
                    </a:lnTo>
                    <a:cubicBezTo>
                      <a:pt x="36042" y="754332"/>
                      <a:pt x="23566" y="749164"/>
                      <a:pt x="14367" y="739965"/>
                    </a:cubicBezTo>
                    <a:cubicBezTo>
                      <a:pt x="5168" y="730766"/>
                      <a:pt x="0" y="718290"/>
                      <a:pt x="0" y="705280"/>
                    </a:cubicBezTo>
                    <a:lnTo>
                      <a:pt x="0" y="49051"/>
                    </a:lnTo>
                    <a:cubicBezTo>
                      <a:pt x="0" y="36042"/>
                      <a:pt x="5168" y="23566"/>
                      <a:pt x="14367" y="14367"/>
                    </a:cubicBezTo>
                    <a:cubicBezTo>
                      <a:pt x="23566" y="5168"/>
                      <a:pt x="36042" y="0"/>
                      <a:pt x="4905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B2C30"/>
                </a:solidFill>
                <a:prstDash val="sysDot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2203175" cy="8019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74979" indent="-237490" lvl="1">
                  <a:lnSpc>
                    <a:spcPts val="3079"/>
                  </a:lnSpc>
                  <a:buAutoNum type="arabicPeriod" startAt="1"/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6879710" y="2257777"/>
              <a:ext cx="2037769" cy="1444552"/>
            </a:xfrm>
            <a:custGeom>
              <a:avLst/>
              <a:gdLst/>
              <a:ahLst/>
              <a:cxnLst/>
              <a:rect r="r" b="b" t="t" l="l"/>
              <a:pathLst>
                <a:path h="1444552" w="2037769">
                  <a:moveTo>
                    <a:pt x="0" y="0"/>
                  </a:moveTo>
                  <a:lnTo>
                    <a:pt x="2037768" y="0"/>
                  </a:lnTo>
                  <a:lnTo>
                    <a:pt x="2037768" y="1444551"/>
                  </a:lnTo>
                  <a:lnTo>
                    <a:pt x="0" y="1444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0182356" y="2038559"/>
              <a:ext cx="1529197" cy="1788872"/>
            </a:xfrm>
            <a:custGeom>
              <a:avLst/>
              <a:gdLst/>
              <a:ahLst/>
              <a:cxnLst/>
              <a:rect r="r" b="b" t="t" l="l"/>
              <a:pathLst>
                <a:path h="1788872" w="1529197">
                  <a:moveTo>
                    <a:pt x="0" y="0"/>
                  </a:moveTo>
                  <a:lnTo>
                    <a:pt x="1529196" y="0"/>
                  </a:lnTo>
                  <a:lnTo>
                    <a:pt x="1529196" y="1788872"/>
                  </a:lnTo>
                  <a:lnTo>
                    <a:pt x="0" y="1788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04" y="2466350"/>
              <a:ext cx="1920397" cy="1361081"/>
            </a:xfrm>
            <a:custGeom>
              <a:avLst/>
              <a:gdLst/>
              <a:ahLst/>
              <a:cxnLst/>
              <a:rect r="r" b="b" t="t" l="l"/>
              <a:pathLst>
                <a:path h="1361081" w="1920397">
                  <a:moveTo>
                    <a:pt x="0" y="0"/>
                  </a:moveTo>
                  <a:lnTo>
                    <a:pt x="1920396" y="0"/>
                  </a:lnTo>
                  <a:lnTo>
                    <a:pt x="1920396" y="1361081"/>
                  </a:lnTo>
                  <a:lnTo>
                    <a:pt x="0" y="1361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8" id="18"/>
            <p:cNvSpPr/>
            <p:nvPr/>
          </p:nvSpPr>
          <p:spPr>
            <a:xfrm>
              <a:off x="608187" y="1289455"/>
              <a:ext cx="1657328" cy="48635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13472019" y="4993365"/>
              <a:ext cx="524406" cy="25970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59185" y="1745104"/>
              <a:ext cx="1334101" cy="406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Student 1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546274"/>
              <a:ext cx="1388583" cy="406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Student 2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552588" y="3846475"/>
              <a:ext cx="3377272" cy="406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Choose an open dataset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879710" y="3846475"/>
              <a:ext cx="2587996" cy="406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Clean  &amp; Wrangle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182356" y="3827431"/>
              <a:ext cx="2959946" cy="812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Cleaned data in json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2B2C30"/>
                  </a:solidFill>
                  <a:latin typeface="Playfair Display Italics"/>
                </a:rPr>
                <a:t>format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14137439" y="0"/>
              <a:ext cx="1415533" cy="1572814"/>
            </a:xfrm>
            <a:custGeom>
              <a:avLst/>
              <a:gdLst/>
              <a:ahLst/>
              <a:cxnLst/>
              <a:rect r="r" b="b" t="t" l="l"/>
              <a:pathLst>
                <a:path h="1572814" w="1415533">
                  <a:moveTo>
                    <a:pt x="0" y="0"/>
                  </a:moveTo>
                  <a:lnTo>
                    <a:pt x="1415533" y="0"/>
                  </a:lnTo>
                  <a:lnTo>
                    <a:pt x="1415533" y="1572814"/>
                  </a:lnTo>
                  <a:lnTo>
                    <a:pt x="0" y="1572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4291381" y="1617417"/>
              <a:ext cx="553825" cy="330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4"/>
                </a:lnSpc>
                <a:spcBef>
                  <a:spcPct val="0"/>
                </a:spcBef>
              </a:pPr>
              <a:r>
                <a:rPr lang="en-US" sz="1628">
                  <a:solidFill>
                    <a:srgbClr val="2B2C30"/>
                  </a:solidFill>
                  <a:latin typeface="Barlow Bold Italics"/>
                </a:rPr>
                <a:t>API 1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14137439" y="2134540"/>
              <a:ext cx="1392005" cy="1546672"/>
            </a:xfrm>
            <a:custGeom>
              <a:avLst/>
              <a:gdLst/>
              <a:ahLst/>
              <a:cxnLst/>
              <a:rect r="r" b="b" t="t" l="l"/>
              <a:pathLst>
                <a:path h="1546672" w="1392005">
                  <a:moveTo>
                    <a:pt x="0" y="0"/>
                  </a:moveTo>
                  <a:lnTo>
                    <a:pt x="1392005" y="0"/>
                  </a:lnTo>
                  <a:lnTo>
                    <a:pt x="1392005" y="1546672"/>
                  </a:lnTo>
                  <a:lnTo>
                    <a:pt x="0" y="1546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4137439" y="3724287"/>
              <a:ext cx="908147" cy="325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2B2C30"/>
                  </a:solidFill>
                  <a:latin typeface="Barlow Bold Italics"/>
                </a:rPr>
                <a:t>API 2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60000">
              <a:off x="39720" y="3891168"/>
              <a:ext cx="1334101" cy="1634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60000">
              <a:off x="13959050" y="4051620"/>
              <a:ext cx="1334101" cy="1634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2B2C30"/>
                  </a:solidFill>
                  <a:latin typeface="Archivo Black"/>
                </a:rPr>
                <a:t>.</a:t>
              </a:r>
            </a:p>
            <a:p>
              <a:pPr algn="ctr">
                <a:lnSpc>
                  <a:spcPts val="2400"/>
                </a:lnSpc>
                <a:spcBef>
                  <a:spcPct val="0"/>
                </a:spcBef>
              </a:pPr>
            </a:p>
          </p:txBody>
        </p:sp>
        <p:sp>
          <p:nvSpPr>
            <p:cNvPr name="Freeform 31" id="31"/>
            <p:cNvSpPr/>
            <p:nvPr/>
          </p:nvSpPr>
          <p:spPr>
            <a:xfrm flipH="false" flipV="false" rot="0">
              <a:off x="14137439" y="5023188"/>
              <a:ext cx="1392005" cy="1546672"/>
            </a:xfrm>
            <a:custGeom>
              <a:avLst/>
              <a:gdLst/>
              <a:ahLst/>
              <a:cxnLst/>
              <a:rect r="r" b="b" t="t" l="l"/>
              <a:pathLst>
                <a:path h="1546672" w="1392005">
                  <a:moveTo>
                    <a:pt x="0" y="0"/>
                  </a:moveTo>
                  <a:lnTo>
                    <a:pt x="1392005" y="0"/>
                  </a:lnTo>
                  <a:lnTo>
                    <a:pt x="1392005" y="1546672"/>
                  </a:lnTo>
                  <a:lnTo>
                    <a:pt x="0" y="1546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32" id="32"/>
            <p:cNvSpPr/>
            <p:nvPr/>
          </p:nvSpPr>
          <p:spPr>
            <a:xfrm flipV="true">
              <a:off x="5527768" y="3121490"/>
              <a:ext cx="804185" cy="254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33" id="33"/>
            <p:cNvSpPr/>
            <p:nvPr/>
          </p:nvSpPr>
          <p:spPr>
            <a:xfrm flipV="true">
              <a:off x="9154878" y="3121490"/>
              <a:ext cx="804185" cy="254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34" id="34"/>
            <p:cNvSpPr/>
            <p:nvPr/>
          </p:nvSpPr>
          <p:spPr>
            <a:xfrm flipV="true">
              <a:off x="1177157" y="3043350"/>
              <a:ext cx="684310" cy="528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35" id="35"/>
            <p:cNvSpPr/>
            <p:nvPr/>
          </p:nvSpPr>
          <p:spPr>
            <a:xfrm flipV="true">
              <a:off x="13438273" y="1606483"/>
              <a:ext cx="515351" cy="277242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36" id="36"/>
            <p:cNvSpPr/>
            <p:nvPr/>
          </p:nvSpPr>
          <p:spPr>
            <a:xfrm flipV="true">
              <a:off x="13438273" y="3304974"/>
              <a:ext cx="585192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  <p:sp>
          <p:nvSpPr>
            <p:cNvPr name="AutoShape 37" id="37"/>
            <p:cNvSpPr/>
            <p:nvPr/>
          </p:nvSpPr>
          <p:spPr>
            <a:xfrm flipV="true">
              <a:off x="1246010" y="5120750"/>
              <a:ext cx="757899" cy="105263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62761" y="2339287"/>
            <a:ext cx="8681846" cy="5838470"/>
            <a:chOff x="0" y="0"/>
            <a:chExt cx="2427598" cy="1632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27598" cy="1632540"/>
            </a:xfrm>
            <a:custGeom>
              <a:avLst/>
              <a:gdLst/>
              <a:ahLst/>
              <a:cxnLst/>
              <a:rect r="r" b="b" t="t" l="l"/>
              <a:pathLst>
                <a:path h="1632540" w="2427598">
                  <a:moveTo>
                    <a:pt x="47262" y="0"/>
                  </a:moveTo>
                  <a:lnTo>
                    <a:pt x="2380336" y="0"/>
                  </a:lnTo>
                  <a:cubicBezTo>
                    <a:pt x="2406438" y="0"/>
                    <a:pt x="2427598" y="21160"/>
                    <a:pt x="2427598" y="47262"/>
                  </a:cubicBezTo>
                  <a:lnTo>
                    <a:pt x="2427598" y="1585278"/>
                  </a:lnTo>
                  <a:cubicBezTo>
                    <a:pt x="2427598" y="1611380"/>
                    <a:pt x="2406438" y="1632540"/>
                    <a:pt x="2380336" y="1632540"/>
                  </a:cubicBezTo>
                  <a:lnTo>
                    <a:pt x="47262" y="1632540"/>
                  </a:lnTo>
                  <a:cubicBezTo>
                    <a:pt x="21160" y="1632540"/>
                    <a:pt x="0" y="1611380"/>
                    <a:pt x="0" y="1585278"/>
                  </a:cubicBezTo>
                  <a:lnTo>
                    <a:pt x="0" y="47262"/>
                  </a:lnTo>
                  <a:cubicBezTo>
                    <a:pt x="0" y="21160"/>
                    <a:pt x="21160" y="0"/>
                    <a:pt x="472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B2C30"/>
              </a:solidFill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27598" cy="1680165"/>
            </a:xfrm>
            <a:prstGeom prst="rect">
              <a:avLst/>
            </a:prstGeom>
          </p:spPr>
          <p:txBody>
            <a:bodyPr anchor="ctr" rtlCol="false" tIns="47849" lIns="47849" bIns="47849" rIns="47849"/>
            <a:lstStyle/>
            <a:p>
              <a:pPr algn="ctr" marL="474978" indent="-237489" lvl="1">
                <a:lnSpc>
                  <a:spcPts val="3079"/>
                </a:lnSpc>
                <a:buAutoNum type="arabicPeriod" startAt="1"/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983496" y="1875822"/>
            <a:ext cx="9252568" cy="7042357"/>
            <a:chOff x="0" y="0"/>
            <a:chExt cx="2436890" cy="18547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6890" cy="1854777"/>
            </a:xfrm>
            <a:custGeom>
              <a:avLst/>
              <a:gdLst/>
              <a:ahLst/>
              <a:cxnLst/>
              <a:rect r="r" b="b" t="t" l="l"/>
              <a:pathLst>
                <a:path h="1854777" w="2436890">
                  <a:moveTo>
                    <a:pt x="44347" y="0"/>
                  </a:moveTo>
                  <a:lnTo>
                    <a:pt x="2392544" y="0"/>
                  </a:lnTo>
                  <a:cubicBezTo>
                    <a:pt x="2404305" y="0"/>
                    <a:pt x="2415585" y="4672"/>
                    <a:pt x="2423901" y="12989"/>
                  </a:cubicBezTo>
                  <a:cubicBezTo>
                    <a:pt x="2432218" y="21306"/>
                    <a:pt x="2436890" y="32585"/>
                    <a:pt x="2436890" y="44347"/>
                  </a:cubicBezTo>
                  <a:lnTo>
                    <a:pt x="2436890" y="1810430"/>
                  </a:lnTo>
                  <a:cubicBezTo>
                    <a:pt x="2436890" y="1822192"/>
                    <a:pt x="2432218" y="1833472"/>
                    <a:pt x="2423901" y="1841788"/>
                  </a:cubicBezTo>
                  <a:cubicBezTo>
                    <a:pt x="2415585" y="1850105"/>
                    <a:pt x="2404305" y="1854777"/>
                    <a:pt x="2392544" y="1854777"/>
                  </a:cubicBezTo>
                  <a:lnTo>
                    <a:pt x="44347" y="1854777"/>
                  </a:lnTo>
                  <a:cubicBezTo>
                    <a:pt x="32585" y="1854777"/>
                    <a:pt x="21306" y="1850105"/>
                    <a:pt x="12989" y="1841788"/>
                  </a:cubicBezTo>
                  <a:cubicBezTo>
                    <a:pt x="4672" y="1833472"/>
                    <a:pt x="0" y="1822192"/>
                    <a:pt x="0" y="1810430"/>
                  </a:cubicBezTo>
                  <a:lnTo>
                    <a:pt x="0" y="44347"/>
                  </a:lnTo>
                  <a:cubicBezTo>
                    <a:pt x="0" y="32585"/>
                    <a:pt x="4672" y="21306"/>
                    <a:pt x="12989" y="12989"/>
                  </a:cubicBezTo>
                  <a:cubicBezTo>
                    <a:pt x="21306" y="4672"/>
                    <a:pt x="32585" y="0"/>
                    <a:pt x="44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B2C30"/>
              </a:solidFill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436890" cy="1902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74979" indent="-237490" lvl="1">
                <a:lnSpc>
                  <a:spcPts val="3079"/>
                </a:lnSpc>
                <a:buAutoNum type="arabicPeriod" startAt="1"/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95757" y="2782628"/>
            <a:ext cx="1207647" cy="1240885"/>
          </a:xfrm>
          <a:custGeom>
            <a:avLst/>
            <a:gdLst/>
            <a:ahLst/>
            <a:cxnLst/>
            <a:rect r="r" b="b" t="t" l="l"/>
            <a:pathLst>
              <a:path h="1240885" w="1207647">
                <a:moveTo>
                  <a:pt x="0" y="0"/>
                </a:moveTo>
                <a:lnTo>
                  <a:pt x="1207647" y="0"/>
                </a:lnTo>
                <a:lnTo>
                  <a:pt x="1207647" y="1240885"/>
                </a:lnTo>
                <a:lnTo>
                  <a:pt x="0" y="1240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0866" y="2562322"/>
            <a:ext cx="1061649" cy="1179611"/>
          </a:xfrm>
          <a:custGeom>
            <a:avLst/>
            <a:gdLst/>
            <a:ahLst/>
            <a:cxnLst/>
            <a:rect r="r" b="b" t="t" l="l"/>
            <a:pathLst>
              <a:path h="1179611" w="1061649">
                <a:moveTo>
                  <a:pt x="0" y="0"/>
                </a:moveTo>
                <a:lnTo>
                  <a:pt x="1061649" y="0"/>
                </a:lnTo>
                <a:lnTo>
                  <a:pt x="1061649" y="1179611"/>
                </a:lnTo>
                <a:lnTo>
                  <a:pt x="0" y="1179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10866" y="4163227"/>
            <a:ext cx="1044004" cy="1160004"/>
          </a:xfrm>
          <a:custGeom>
            <a:avLst/>
            <a:gdLst/>
            <a:ahLst/>
            <a:cxnLst/>
            <a:rect r="r" b="b" t="t" l="l"/>
            <a:pathLst>
              <a:path h="1160004" w="1044004">
                <a:moveTo>
                  <a:pt x="0" y="0"/>
                </a:moveTo>
                <a:lnTo>
                  <a:pt x="1044003" y="0"/>
                </a:lnTo>
                <a:lnTo>
                  <a:pt x="1044003" y="1160004"/>
                </a:lnTo>
                <a:lnTo>
                  <a:pt x="0" y="1160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92430" y="5626964"/>
            <a:ext cx="969737" cy="118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10866" y="6329713"/>
            <a:ext cx="1044004" cy="1160004"/>
          </a:xfrm>
          <a:custGeom>
            <a:avLst/>
            <a:gdLst/>
            <a:ahLst/>
            <a:cxnLst/>
            <a:rect r="r" b="b" t="t" l="l"/>
            <a:pathLst>
              <a:path h="1160004" w="1044004">
                <a:moveTo>
                  <a:pt x="0" y="0"/>
                </a:moveTo>
                <a:lnTo>
                  <a:pt x="1044003" y="0"/>
                </a:lnTo>
                <a:lnTo>
                  <a:pt x="1044003" y="1160004"/>
                </a:lnTo>
                <a:lnTo>
                  <a:pt x="0" y="1160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2572515" y="3152127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4581243" y="4471986"/>
            <a:ext cx="1686129" cy="1828129"/>
            <a:chOff x="0" y="0"/>
            <a:chExt cx="2248172" cy="24375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098235"/>
              <a:ext cx="2248172" cy="339270"/>
            </a:xfrm>
            <a:custGeom>
              <a:avLst/>
              <a:gdLst/>
              <a:ahLst/>
              <a:cxnLst/>
              <a:rect r="r" b="b" t="t" l="l"/>
              <a:pathLst>
                <a:path h="339270" w="2248172">
                  <a:moveTo>
                    <a:pt x="0" y="0"/>
                  </a:moveTo>
                  <a:lnTo>
                    <a:pt x="2248172" y="0"/>
                  </a:lnTo>
                  <a:lnTo>
                    <a:pt x="2248172" y="339270"/>
                  </a:lnTo>
                  <a:lnTo>
                    <a:pt x="0" y="339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80405" cy="2065611"/>
            </a:xfrm>
            <a:custGeom>
              <a:avLst/>
              <a:gdLst/>
              <a:ahLst/>
              <a:cxnLst/>
              <a:rect r="r" b="b" t="t" l="l"/>
              <a:pathLst>
                <a:path h="2065611" w="1980405">
                  <a:moveTo>
                    <a:pt x="0" y="0"/>
                  </a:moveTo>
                  <a:lnTo>
                    <a:pt x="1980405" y="0"/>
                  </a:lnTo>
                  <a:lnTo>
                    <a:pt x="1980405" y="2065611"/>
                  </a:lnTo>
                  <a:lnTo>
                    <a:pt x="0" y="2065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8" id="18"/>
          <p:cNvSpPr/>
          <p:nvPr/>
        </p:nvSpPr>
        <p:spPr>
          <a:xfrm>
            <a:off x="2554869" y="4977079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2572515" y="6816673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67704" y="2973307"/>
            <a:ext cx="8035700" cy="460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2000">
                <a:solidFill>
                  <a:srgbClr val="2B2C30"/>
                </a:solidFill>
                <a:latin typeface="Playfair Display Bold"/>
              </a:rPr>
              <a:t>Airfl</a:t>
            </a:r>
            <a:r>
              <a:rPr lang="en-US" sz="2000">
                <a:solidFill>
                  <a:srgbClr val="2B2C30"/>
                </a:solidFill>
                <a:latin typeface="Playfair Display Bold"/>
              </a:rPr>
              <a:t>ow Scheduler:</a:t>
            </a:r>
          </a:p>
          <a:p>
            <a:pPr algn="l" marL="431805" indent="-215903" lvl="1">
              <a:lnSpc>
                <a:spcPts val="4720"/>
              </a:lnSpc>
              <a:buFont typeface="Arial"/>
              <a:buChar char="•"/>
            </a:pPr>
            <a:r>
              <a:rPr lang="en-US" sz="2000">
                <a:solidFill>
                  <a:srgbClr val="2B2C30"/>
                </a:solidFill>
                <a:latin typeface="Playfair Display"/>
              </a:rPr>
              <a:t>Manages and schedules data collection tasks.</a:t>
            </a:r>
          </a:p>
          <a:p>
            <a:pPr algn="l" marL="431805" indent="-215903" lvl="1">
              <a:lnSpc>
                <a:spcPts val="4720"/>
              </a:lnSpc>
              <a:buFont typeface="Arial"/>
              <a:buChar char="•"/>
            </a:pPr>
            <a:r>
              <a:rPr lang="en-US" sz="2000">
                <a:solidFill>
                  <a:srgbClr val="2B2C30"/>
                </a:solidFill>
                <a:latin typeface="Playfair Display"/>
              </a:rPr>
              <a:t>Ensu</a:t>
            </a:r>
            <a:r>
              <a:rPr lang="en-US" sz="2000">
                <a:solidFill>
                  <a:srgbClr val="2B2C30"/>
                </a:solidFill>
                <a:latin typeface="Playfair Display"/>
              </a:rPr>
              <a:t>res periodic updates and validation of data.</a:t>
            </a:r>
          </a:p>
          <a:p>
            <a:pPr algn="l">
              <a:lnSpc>
                <a:spcPts val="4720"/>
              </a:lnSpc>
            </a:pPr>
            <a:r>
              <a:rPr lang="en-US" sz="2000">
                <a:solidFill>
                  <a:srgbClr val="2B2C30"/>
                </a:solidFill>
                <a:latin typeface="Playfair Display Bold"/>
              </a:rPr>
              <a:t>Air</a:t>
            </a:r>
            <a:r>
              <a:rPr lang="en-US" sz="2000">
                <a:solidFill>
                  <a:srgbClr val="2B2C30"/>
                </a:solidFill>
                <a:latin typeface="Playfair Display Bold"/>
              </a:rPr>
              <a:t>flow DAGs:</a:t>
            </a:r>
          </a:p>
          <a:p>
            <a:pPr algn="l" marL="431805" indent="-215903" lvl="1">
              <a:lnSpc>
                <a:spcPts val="4720"/>
              </a:lnSpc>
              <a:buFont typeface="Arial"/>
              <a:buChar char="•"/>
            </a:pPr>
            <a:r>
              <a:rPr lang="en-US" sz="2000">
                <a:solidFill>
                  <a:srgbClr val="2B2C30"/>
                </a:solidFill>
                <a:latin typeface="Playfair Display"/>
              </a:rPr>
              <a:t>Defined workflows for data collection and processing.</a:t>
            </a:r>
          </a:p>
          <a:p>
            <a:pPr algn="l" marL="431805" indent="-215903" lvl="1">
              <a:lnSpc>
                <a:spcPts val="4720"/>
              </a:lnSpc>
              <a:buFont typeface="Arial"/>
              <a:buChar char="•"/>
            </a:pPr>
            <a:r>
              <a:rPr lang="en-US" sz="2000">
                <a:solidFill>
                  <a:srgbClr val="2B2C30"/>
                </a:solidFill>
                <a:latin typeface="Playfair Display"/>
              </a:rPr>
              <a:t>Includes tasks for calling individual APIs and storing results in a central database.</a:t>
            </a: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AutoShape 21" id="21"/>
          <p:cNvSpPr/>
          <p:nvPr/>
        </p:nvSpPr>
        <p:spPr>
          <a:xfrm flipV="true">
            <a:off x="13236064" y="5386051"/>
            <a:ext cx="1345179" cy="1095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761577" y="503652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STAGE 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0627" y="1447251"/>
            <a:ext cx="8850602" cy="42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Playfair Display Italics"/>
              </a:rPr>
              <a:t>Central Integration Point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26322" y="3775385"/>
            <a:ext cx="415369" cy="24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4"/>
              </a:lnSpc>
              <a:spcBef>
                <a:spcPct val="0"/>
              </a:spcBef>
            </a:pPr>
            <a:r>
              <a:rPr lang="en-US" sz="1628">
                <a:solidFill>
                  <a:srgbClr val="2B2C30"/>
                </a:solidFill>
                <a:latin typeface="Barlow Bold Italics"/>
              </a:rPr>
              <a:t>API 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0866" y="5355538"/>
            <a:ext cx="681110" cy="24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601">
                <a:solidFill>
                  <a:srgbClr val="2B2C30"/>
                </a:solidFill>
                <a:latin typeface="Barlow Bold Italics"/>
              </a:rPr>
              <a:t>API 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0866" y="7522023"/>
            <a:ext cx="681110" cy="24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601">
                <a:solidFill>
                  <a:srgbClr val="2B2C30"/>
                </a:solidFill>
                <a:latin typeface="Barlow Bold Italics"/>
              </a:rPr>
              <a:t>API 21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57831" y="6300115"/>
            <a:ext cx="253295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2B2C30"/>
                </a:solidFill>
                <a:latin typeface="Playfair Display Italics"/>
              </a:rPr>
              <a:t>Stores the integrated data utilizing advanced amazon storage services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8593" y="8408981"/>
            <a:ext cx="2512823" cy="28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  <a:spcBef>
                <a:spcPct val="0"/>
              </a:spcBef>
            </a:pPr>
            <a:r>
              <a:rPr lang="en-US" sz="1883">
                <a:solidFill>
                  <a:srgbClr val="2B2C30"/>
                </a:solidFill>
                <a:latin typeface="Playfair Display Italics"/>
              </a:rPr>
              <a:t>Data Collection Server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2315947" y="8265036"/>
            <a:ext cx="574914" cy="574914"/>
          </a:xfrm>
          <a:custGeom>
            <a:avLst/>
            <a:gdLst/>
            <a:ahLst/>
            <a:cxnLst/>
            <a:rect r="r" b="b" t="t" l="l"/>
            <a:pathLst>
              <a:path h="574914" w="574914">
                <a:moveTo>
                  <a:pt x="0" y="0"/>
                </a:moveTo>
                <a:lnTo>
                  <a:pt x="574914" y="0"/>
                </a:lnTo>
                <a:lnTo>
                  <a:pt x="574914" y="574914"/>
                </a:lnTo>
                <a:lnTo>
                  <a:pt x="0" y="5749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76677" y="2750533"/>
            <a:ext cx="3415582" cy="3870868"/>
            <a:chOff x="0" y="0"/>
            <a:chExt cx="955057" cy="10823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5057" cy="1082363"/>
            </a:xfrm>
            <a:custGeom>
              <a:avLst/>
              <a:gdLst/>
              <a:ahLst/>
              <a:cxnLst/>
              <a:rect r="r" b="b" t="t" l="l"/>
              <a:pathLst>
                <a:path h="1082363" w="955057">
                  <a:moveTo>
                    <a:pt x="120132" y="0"/>
                  </a:moveTo>
                  <a:lnTo>
                    <a:pt x="834925" y="0"/>
                  </a:lnTo>
                  <a:cubicBezTo>
                    <a:pt x="901272" y="0"/>
                    <a:pt x="955057" y="53785"/>
                    <a:pt x="955057" y="120132"/>
                  </a:cubicBezTo>
                  <a:lnTo>
                    <a:pt x="955057" y="962231"/>
                  </a:lnTo>
                  <a:cubicBezTo>
                    <a:pt x="955057" y="1028578"/>
                    <a:pt x="901272" y="1082363"/>
                    <a:pt x="834925" y="1082363"/>
                  </a:cubicBezTo>
                  <a:lnTo>
                    <a:pt x="120132" y="1082363"/>
                  </a:lnTo>
                  <a:cubicBezTo>
                    <a:pt x="53785" y="1082363"/>
                    <a:pt x="0" y="1028578"/>
                    <a:pt x="0" y="962231"/>
                  </a:cubicBezTo>
                  <a:lnTo>
                    <a:pt x="0" y="120132"/>
                  </a:lnTo>
                  <a:cubicBezTo>
                    <a:pt x="0" y="53785"/>
                    <a:pt x="53785" y="0"/>
                    <a:pt x="1201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B2C30"/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55057" cy="1129988"/>
            </a:xfrm>
            <a:prstGeom prst="rect">
              <a:avLst/>
            </a:prstGeom>
          </p:spPr>
          <p:txBody>
            <a:bodyPr anchor="ctr" rtlCol="false" tIns="47849" lIns="47849" bIns="47849" rIns="47849"/>
            <a:lstStyle/>
            <a:p>
              <a:pPr algn="ctr" marL="474978" indent="-237489" lvl="1">
                <a:lnSpc>
                  <a:spcPts val="3079"/>
                </a:lnSpc>
                <a:buAutoNum type="arabicPeriod" startAt="1"/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983496" y="2562322"/>
            <a:ext cx="4050070" cy="4772095"/>
            <a:chOff x="0" y="0"/>
            <a:chExt cx="1066685" cy="1256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6685" cy="1256848"/>
            </a:xfrm>
            <a:custGeom>
              <a:avLst/>
              <a:gdLst/>
              <a:ahLst/>
              <a:cxnLst/>
              <a:rect r="r" b="b" t="t" l="l"/>
              <a:pathLst>
                <a:path h="1256848" w="1066685">
                  <a:moveTo>
                    <a:pt x="101312" y="0"/>
                  </a:moveTo>
                  <a:lnTo>
                    <a:pt x="965373" y="0"/>
                  </a:lnTo>
                  <a:cubicBezTo>
                    <a:pt x="992243" y="0"/>
                    <a:pt x="1018012" y="10674"/>
                    <a:pt x="1037012" y="29674"/>
                  </a:cubicBezTo>
                  <a:cubicBezTo>
                    <a:pt x="1056011" y="48673"/>
                    <a:pt x="1066685" y="74443"/>
                    <a:pt x="1066685" y="101312"/>
                  </a:cubicBezTo>
                  <a:lnTo>
                    <a:pt x="1066685" y="1155536"/>
                  </a:lnTo>
                  <a:cubicBezTo>
                    <a:pt x="1066685" y="1211489"/>
                    <a:pt x="1021326" y="1256848"/>
                    <a:pt x="965373" y="1256848"/>
                  </a:cubicBezTo>
                  <a:lnTo>
                    <a:pt x="101312" y="1256848"/>
                  </a:lnTo>
                  <a:cubicBezTo>
                    <a:pt x="45359" y="1256848"/>
                    <a:pt x="0" y="1211489"/>
                    <a:pt x="0" y="1155536"/>
                  </a:cubicBezTo>
                  <a:lnTo>
                    <a:pt x="0" y="101312"/>
                  </a:lnTo>
                  <a:cubicBezTo>
                    <a:pt x="0" y="45359"/>
                    <a:pt x="45359" y="0"/>
                    <a:pt x="1013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B2C30"/>
              </a:solidFill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66685" cy="130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74979" indent="-237490" lvl="1">
                <a:lnSpc>
                  <a:spcPts val="3079"/>
                </a:lnSpc>
                <a:buAutoNum type="arabicPeriod" startAt="1"/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10866" y="2562322"/>
            <a:ext cx="1061649" cy="1179611"/>
          </a:xfrm>
          <a:custGeom>
            <a:avLst/>
            <a:gdLst/>
            <a:ahLst/>
            <a:cxnLst/>
            <a:rect r="r" b="b" t="t" l="l"/>
            <a:pathLst>
              <a:path h="1179611" w="1061649">
                <a:moveTo>
                  <a:pt x="0" y="0"/>
                </a:moveTo>
                <a:lnTo>
                  <a:pt x="1061649" y="0"/>
                </a:lnTo>
                <a:lnTo>
                  <a:pt x="1061649" y="1179611"/>
                </a:lnTo>
                <a:lnTo>
                  <a:pt x="0" y="1179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0866" y="4163227"/>
            <a:ext cx="1044004" cy="1160004"/>
          </a:xfrm>
          <a:custGeom>
            <a:avLst/>
            <a:gdLst/>
            <a:ahLst/>
            <a:cxnLst/>
            <a:rect r="r" b="b" t="t" l="l"/>
            <a:pathLst>
              <a:path h="1160004" w="1044004">
                <a:moveTo>
                  <a:pt x="0" y="0"/>
                </a:moveTo>
                <a:lnTo>
                  <a:pt x="1044003" y="0"/>
                </a:lnTo>
                <a:lnTo>
                  <a:pt x="1044003" y="1160004"/>
                </a:lnTo>
                <a:lnTo>
                  <a:pt x="0" y="1160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92430" y="5626964"/>
            <a:ext cx="969737" cy="118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</a:pPr>
            <a:r>
              <a:rPr lang="en-US" sz="1938">
                <a:solidFill>
                  <a:srgbClr val="2B2C30"/>
                </a:solidFill>
                <a:latin typeface="Archivo Black"/>
              </a:rPr>
              <a:t>.</a:t>
            </a:r>
          </a:p>
          <a:p>
            <a:pPr algn="ctr">
              <a:lnSpc>
                <a:spcPts val="2326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10866" y="6329713"/>
            <a:ext cx="1044004" cy="1160004"/>
          </a:xfrm>
          <a:custGeom>
            <a:avLst/>
            <a:gdLst/>
            <a:ahLst/>
            <a:cxnLst/>
            <a:rect r="r" b="b" t="t" l="l"/>
            <a:pathLst>
              <a:path h="1160004" w="1044004">
                <a:moveTo>
                  <a:pt x="0" y="0"/>
                </a:moveTo>
                <a:lnTo>
                  <a:pt x="1044003" y="0"/>
                </a:lnTo>
                <a:lnTo>
                  <a:pt x="1044003" y="1160004"/>
                </a:lnTo>
                <a:lnTo>
                  <a:pt x="0" y="1160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2572515" y="3152127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2554869" y="4977079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2572515" y="6816673"/>
            <a:ext cx="1391931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697374">
            <a:off x="7812248" y="4902068"/>
            <a:ext cx="1174881" cy="1310719"/>
          </a:xfrm>
          <a:custGeom>
            <a:avLst/>
            <a:gdLst/>
            <a:ahLst/>
            <a:cxnLst/>
            <a:rect r="r" b="b" t="t" l="l"/>
            <a:pathLst>
              <a:path h="1310719" w="1174881">
                <a:moveTo>
                  <a:pt x="0" y="0"/>
                </a:moveTo>
                <a:lnTo>
                  <a:pt x="1174880" y="0"/>
                </a:lnTo>
                <a:lnTo>
                  <a:pt x="1174880" y="1310718"/>
                </a:lnTo>
                <a:lnTo>
                  <a:pt x="0" y="1310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76890" y="1214186"/>
            <a:ext cx="8369384" cy="5881209"/>
          </a:xfrm>
          <a:custGeom>
            <a:avLst/>
            <a:gdLst/>
            <a:ahLst/>
            <a:cxnLst/>
            <a:rect r="r" b="b" t="t" l="l"/>
            <a:pathLst>
              <a:path h="5881209" w="8369384">
                <a:moveTo>
                  <a:pt x="0" y="0"/>
                </a:moveTo>
                <a:lnTo>
                  <a:pt x="8369384" y="0"/>
                </a:lnTo>
                <a:lnTo>
                  <a:pt x="8369384" y="5881209"/>
                </a:lnTo>
                <a:lnTo>
                  <a:pt x="0" y="58812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30" t="0" r="-163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61577" y="503652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STAGE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627" y="1447251"/>
            <a:ext cx="8850602" cy="42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Playfair Display Italics"/>
              </a:rPr>
              <a:t>Data Accessibility (Current scenario)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6322" y="3775385"/>
            <a:ext cx="415369" cy="24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4"/>
              </a:lnSpc>
              <a:spcBef>
                <a:spcPct val="0"/>
              </a:spcBef>
            </a:pPr>
            <a:r>
              <a:rPr lang="en-US" sz="1628">
                <a:solidFill>
                  <a:srgbClr val="2B2C30"/>
                </a:solidFill>
                <a:latin typeface="Barlow Bold Italics"/>
              </a:rPr>
              <a:t>API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10866" y="5355538"/>
            <a:ext cx="681110" cy="24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601">
                <a:solidFill>
                  <a:srgbClr val="2B2C30"/>
                </a:solidFill>
                <a:latin typeface="Barlow Bold Italics"/>
              </a:rPr>
              <a:t>API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0866" y="7522023"/>
            <a:ext cx="681110" cy="24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601">
                <a:solidFill>
                  <a:srgbClr val="2B2C30"/>
                </a:solidFill>
                <a:latin typeface="Barlow Bold Italics"/>
              </a:rPr>
              <a:t>API 21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57311" y="3981637"/>
            <a:ext cx="2787497" cy="30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1475">
                <a:solidFill>
                  <a:srgbClr val="2B2C30"/>
                </a:solidFill>
                <a:latin typeface="Playfair Display"/>
              </a:rPr>
              <a:t>Developed a Shiny app to fetch cleaned data from API URLs and provide user-friendly interfaces for exploring and visualizing data insights.</a:t>
            </a:r>
          </a:p>
          <a:p>
            <a:pPr algn="l">
              <a:lnSpc>
                <a:spcPts val="3482"/>
              </a:lnSpc>
            </a:pPr>
          </a:p>
          <a:p>
            <a:pPr algn="l">
              <a:lnSpc>
                <a:spcPts val="3482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559468" y="6808301"/>
            <a:ext cx="2512823" cy="2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  <a:spcBef>
                <a:spcPct val="0"/>
              </a:spcBef>
            </a:pPr>
            <a:r>
              <a:rPr lang="en-US" sz="1883">
                <a:solidFill>
                  <a:srgbClr val="2B2C30"/>
                </a:solidFill>
                <a:latin typeface="Playfair Display Italics"/>
              </a:rPr>
              <a:t>Data Collection Server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072291" y="6736346"/>
            <a:ext cx="607816" cy="431004"/>
          </a:xfrm>
          <a:custGeom>
            <a:avLst/>
            <a:gdLst/>
            <a:ahLst/>
            <a:cxnLst/>
            <a:rect r="r" b="b" t="t" l="l"/>
            <a:pathLst>
              <a:path h="431004" w="607816">
                <a:moveTo>
                  <a:pt x="0" y="0"/>
                </a:moveTo>
                <a:lnTo>
                  <a:pt x="607816" y="0"/>
                </a:lnTo>
                <a:lnTo>
                  <a:pt x="607816" y="431004"/>
                </a:lnTo>
                <a:lnTo>
                  <a:pt x="0" y="431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0511" r="0" b="-20511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554513" y="2902935"/>
            <a:ext cx="859909" cy="996514"/>
          </a:xfrm>
          <a:custGeom>
            <a:avLst/>
            <a:gdLst/>
            <a:ahLst/>
            <a:cxnLst/>
            <a:rect r="r" b="b" t="t" l="l"/>
            <a:pathLst>
              <a:path h="996514" w="859909">
                <a:moveTo>
                  <a:pt x="0" y="0"/>
                </a:moveTo>
                <a:lnTo>
                  <a:pt x="859909" y="0"/>
                </a:lnTo>
                <a:lnTo>
                  <a:pt x="859909" y="996514"/>
                </a:lnTo>
                <a:lnTo>
                  <a:pt x="0" y="9965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116" y="1875822"/>
            <a:ext cx="10057565" cy="7549083"/>
            <a:chOff x="0" y="0"/>
            <a:chExt cx="13410086" cy="100654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5946102" y="275098"/>
              <a:ext cx="3350431" cy="394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3"/>
                </a:lnSpc>
                <a:spcBef>
                  <a:spcPct val="0"/>
                </a:spcBef>
              </a:pPr>
              <a:r>
                <a:rPr lang="en-US" sz="1978">
                  <a:solidFill>
                    <a:srgbClr val="2B2C30"/>
                  </a:solidFill>
                  <a:latin typeface="Playfair Display Italics"/>
                </a:rPr>
                <a:t>ELK stack components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931201"/>
              <a:ext cx="4821950" cy="1260079"/>
              <a:chOff x="0" y="0"/>
              <a:chExt cx="1011227" cy="26425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11227" cy="264255"/>
              </a:xfrm>
              <a:custGeom>
                <a:avLst/>
                <a:gdLst/>
                <a:ahLst/>
                <a:cxnLst/>
                <a:rect r="r" b="b" t="t" l="l"/>
                <a:pathLst>
                  <a:path h="264255" w="1011227">
                    <a:moveTo>
                      <a:pt x="106868" y="0"/>
                    </a:moveTo>
                    <a:lnTo>
                      <a:pt x="904359" y="0"/>
                    </a:lnTo>
                    <a:cubicBezTo>
                      <a:pt x="932702" y="0"/>
                      <a:pt x="959884" y="11259"/>
                      <a:pt x="979926" y="31301"/>
                    </a:cubicBezTo>
                    <a:cubicBezTo>
                      <a:pt x="999968" y="51343"/>
                      <a:pt x="1011227" y="78525"/>
                      <a:pt x="1011227" y="106868"/>
                    </a:cubicBezTo>
                    <a:lnTo>
                      <a:pt x="1011227" y="157387"/>
                    </a:lnTo>
                    <a:cubicBezTo>
                      <a:pt x="1011227" y="216409"/>
                      <a:pt x="963380" y="264255"/>
                      <a:pt x="904359" y="264255"/>
                    </a:cubicBezTo>
                    <a:lnTo>
                      <a:pt x="106868" y="264255"/>
                    </a:lnTo>
                    <a:cubicBezTo>
                      <a:pt x="47847" y="264255"/>
                      <a:pt x="0" y="216409"/>
                      <a:pt x="0" y="157387"/>
                    </a:cubicBezTo>
                    <a:lnTo>
                      <a:pt x="0" y="106868"/>
                    </a:lnTo>
                    <a:cubicBezTo>
                      <a:pt x="0" y="47847"/>
                      <a:pt x="47847" y="0"/>
                      <a:pt x="1068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B2C30"/>
                </a:solidFill>
                <a:prstDash val="sysDot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11227" cy="3118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74978" indent="-237489" lvl="1">
                  <a:lnSpc>
                    <a:spcPts val="3079"/>
                  </a:lnSpc>
                  <a:buAutoNum type="arabicPeriod" startAt="1"/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3618635" y="2208151"/>
              <a:ext cx="766551" cy="766551"/>
            </a:xfrm>
            <a:custGeom>
              <a:avLst/>
              <a:gdLst/>
              <a:ahLst/>
              <a:cxnLst/>
              <a:rect r="r" b="b" t="t" l="l"/>
              <a:pathLst>
                <a:path h="766551" w="766551">
                  <a:moveTo>
                    <a:pt x="0" y="0"/>
                  </a:moveTo>
                  <a:lnTo>
                    <a:pt x="766552" y="0"/>
                  </a:lnTo>
                  <a:lnTo>
                    <a:pt x="766552" y="766551"/>
                  </a:lnTo>
                  <a:lnTo>
                    <a:pt x="0" y="76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5313637" y="0"/>
              <a:ext cx="7587753" cy="10065443"/>
              <a:chOff x="0" y="0"/>
              <a:chExt cx="1591253" cy="21108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91253" cy="2110857"/>
              </a:xfrm>
              <a:custGeom>
                <a:avLst/>
                <a:gdLst/>
                <a:ahLst/>
                <a:cxnLst/>
                <a:rect r="r" b="b" t="t" l="l"/>
                <a:pathLst>
                  <a:path h="2110857" w="1591253">
                    <a:moveTo>
                      <a:pt x="67914" y="0"/>
                    </a:moveTo>
                    <a:lnTo>
                      <a:pt x="1523339" y="0"/>
                    </a:lnTo>
                    <a:cubicBezTo>
                      <a:pt x="1541351" y="0"/>
                      <a:pt x="1558625" y="7155"/>
                      <a:pt x="1571361" y="19892"/>
                    </a:cubicBezTo>
                    <a:cubicBezTo>
                      <a:pt x="1584097" y="32628"/>
                      <a:pt x="1591253" y="49902"/>
                      <a:pt x="1591253" y="67914"/>
                    </a:cubicBezTo>
                    <a:lnTo>
                      <a:pt x="1591253" y="2042944"/>
                    </a:lnTo>
                    <a:cubicBezTo>
                      <a:pt x="1591253" y="2080451"/>
                      <a:pt x="1560847" y="2110857"/>
                      <a:pt x="1523339" y="2110857"/>
                    </a:cubicBezTo>
                    <a:lnTo>
                      <a:pt x="67914" y="2110857"/>
                    </a:lnTo>
                    <a:cubicBezTo>
                      <a:pt x="49902" y="2110857"/>
                      <a:pt x="32628" y="2103702"/>
                      <a:pt x="19892" y="2090966"/>
                    </a:cubicBezTo>
                    <a:cubicBezTo>
                      <a:pt x="7155" y="2078230"/>
                      <a:pt x="0" y="2060955"/>
                      <a:pt x="0" y="2042944"/>
                    </a:cubicBezTo>
                    <a:lnTo>
                      <a:pt x="0" y="67914"/>
                    </a:lnTo>
                    <a:cubicBezTo>
                      <a:pt x="0" y="49902"/>
                      <a:pt x="7155" y="32628"/>
                      <a:pt x="19892" y="19892"/>
                    </a:cubicBezTo>
                    <a:cubicBezTo>
                      <a:pt x="32628" y="7155"/>
                      <a:pt x="49902" y="0"/>
                      <a:pt x="6791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B2C30"/>
                </a:solidFill>
                <a:prstDash val="sysDot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591253" cy="21584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74978" indent="-237489" lvl="1">
                  <a:lnSpc>
                    <a:spcPts val="3079"/>
                  </a:lnSpc>
                  <a:buAutoNum type="arabicPeriod" startAt="1"/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496210" y="886601"/>
              <a:ext cx="7222605" cy="7786921"/>
              <a:chOff x="0" y="0"/>
              <a:chExt cx="1514676" cy="163302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514676" cy="1633021"/>
              </a:xfrm>
              <a:custGeom>
                <a:avLst/>
                <a:gdLst/>
                <a:ahLst/>
                <a:cxnLst/>
                <a:rect r="r" b="b" t="t" l="l"/>
                <a:pathLst>
                  <a:path h="1633021" w="1514676">
                    <a:moveTo>
                      <a:pt x="71347" y="0"/>
                    </a:moveTo>
                    <a:lnTo>
                      <a:pt x="1443329" y="0"/>
                    </a:lnTo>
                    <a:cubicBezTo>
                      <a:pt x="1482733" y="0"/>
                      <a:pt x="1514676" y="31943"/>
                      <a:pt x="1514676" y="71347"/>
                    </a:cubicBezTo>
                    <a:lnTo>
                      <a:pt x="1514676" y="1561673"/>
                    </a:lnTo>
                    <a:cubicBezTo>
                      <a:pt x="1514676" y="1580596"/>
                      <a:pt x="1507160" y="1598743"/>
                      <a:pt x="1493779" y="1612124"/>
                    </a:cubicBezTo>
                    <a:cubicBezTo>
                      <a:pt x="1480399" y="1625504"/>
                      <a:pt x="1462252" y="1633021"/>
                      <a:pt x="1443329" y="1633021"/>
                    </a:cubicBezTo>
                    <a:lnTo>
                      <a:pt x="71347" y="1633021"/>
                    </a:lnTo>
                    <a:cubicBezTo>
                      <a:pt x="31943" y="1633021"/>
                      <a:pt x="0" y="1601078"/>
                      <a:pt x="0" y="1561673"/>
                    </a:cubicBezTo>
                    <a:lnTo>
                      <a:pt x="0" y="71347"/>
                    </a:lnTo>
                    <a:cubicBezTo>
                      <a:pt x="0" y="31943"/>
                      <a:pt x="31943" y="0"/>
                      <a:pt x="713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2B2C30"/>
                </a:solidFill>
                <a:prstDash val="dash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514676" cy="16806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74978" indent="-237489" lvl="1">
                  <a:lnSpc>
                    <a:spcPts val="3079"/>
                  </a:lnSpc>
                  <a:buAutoNum type="arabicPeriod" startAt="1"/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1886875" y="8900805"/>
              <a:ext cx="831940" cy="831940"/>
            </a:xfrm>
            <a:custGeom>
              <a:avLst/>
              <a:gdLst/>
              <a:ahLst/>
              <a:cxnLst/>
              <a:rect r="r" b="b" t="t" l="l"/>
              <a:pathLst>
                <a:path h="831940" w="831940">
                  <a:moveTo>
                    <a:pt x="0" y="0"/>
                  </a:moveTo>
                  <a:lnTo>
                    <a:pt x="831941" y="0"/>
                  </a:lnTo>
                  <a:lnTo>
                    <a:pt x="831941" y="831940"/>
                  </a:lnTo>
                  <a:lnTo>
                    <a:pt x="0" y="831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20719" y="1225022"/>
              <a:ext cx="1966257" cy="1966257"/>
            </a:xfrm>
            <a:custGeom>
              <a:avLst/>
              <a:gdLst/>
              <a:ahLst/>
              <a:cxnLst/>
              <a:rect r="r" b="b" t="t" l="l"/>
              <a:pathLst>
                <a:path h="1966257" w="1966257">
                  <a:moveTo>
                    <a:pt x="0" y="0"/>
                  </a:moveTo>
                  <a:lnTo>
                    <a:pt x="1966257" y="0"/>
                  </a:lnTo>
                  <a:lnTo>
                    <a:pt x="1966257" y="1966257"/>
                  </a:lnTo>
                  <a:lnTo>
                    <a:pt x="0" y="1966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5700759" y="3777429"/>
              <a:ext cx="1638593" cy="1638593"/>
            </a:xfrm>
            <a:custGeom>
              <a:avLst/>
              <a:gdLst/>
              <a:ahLst/>
              <a:cxnLst/>
              <a:rect r="r" b="b" t="t" l="l"/>
              <a:pathLst>
                <a:path h="1638593" w="1638593">
                  <a:moveTo>
                    <a:pt x="0" y="0"/>
                  </a:moveTo>
                  <a:lnTo>
                    <a:pt x="1638593" y="0"/>
                  </a:lnTo>
                  <a:lnTo>
                    <a:pt x="1638593" y="1638594"/>
                  </a:lnTo>
                  <a:lnTo>
                    <a:pt x="0" y="16385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904447" y="6079566"/>
              <a:ext cx="1231216" cy="1472887"/>
            </a:xfrm>
            <a:custGeom>
              <a:avLst/>
              <a:gdLst/>
              <a:ahLst/>
              <a:cxnLst/>
              <a:rect r="r" b="b" t="t" l="l"/>
              <a:pathLst>
                <a:path h="1472887" w="1231216">
                  <a:moveTo>
                    <a:pt x="0" y="0"/>
                  </a:moveTo>
                  <a:lnTo>
                    <a:pt x="1231216" y="0"/>
                  </a:lnTo>
                  <a:lnTo>
                    <a:pt x="1231216" y="1472887"/>
                  </a:lnTo>
                  <a:lnTo>
                    <a:pt x="0" y="1472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68205" y="2400077"/>
              <a:ext cx="3350431" cy="382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0"/>
                </a:lnSpc>
                <a:spcBef>
                  <a:spcPct val="0"/>
                </a:spcBef>
              </a:pPr>
              <a:r>
                <a:rPr lang="en-US" sz="1883">
                  <a:solidFill>
                    <a:srgbClr val="2B2C30"/>
                  </a:solidFill>
                  <a:latin typeface="Playfair Display Italics"/>
                </a:rPr>
                <a:t>Data Collection Server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222352" y="9111022"/>
              <a:ext cx="3350431" cy="421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9"/>
                </a:lnSpc>
                <a:spcBef>
                  <a:spcPct val="0"/>
                </a:spcBef>
              </a:pPr>
              <a:r>
                <a:rPr lang="en-US" sz="2166">
                  <a:solidFill>
                    <a:srgbClr val="2B2C30"/>
                  </a:solidFill>
                  <a:latin typeface="Playfair Display Italics"/>
                </a:rPr>
                <a:t>Log Server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0853127" y="8126618"/>
              <a:ext cx="1865688" cy="394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3"/>
                </a:lnSpc>
                <a:spcBef>
                  <a:spcPct val="0"/>
                </a:spcBef>
              </a:pPr>
              <a:r>
                <a:rPr lang="en-US" sz="1978">
                  <a:solidFill>
                    <a:srgbClr val="2B2C30"/>
                  </a:solidFill>
                  <a:latin typeface="Playfair Display Italics"/>
                </a:rPr>
                <a:t>Docker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flipV="true">
              <a:off x="4821950" y="2424002"/>
              <a:ext cx="1167749" cy="0"/>
            </a:xfrm>
            <a:prstGeom prst="line">
              <a:avLst/>
            </a:prstGeom>
            <a:ln cap="flat" w="47849">
              <a:solidFill>
                <a:srgbClr val="7373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7197885" y="1703531"/>
              <a:ext cx="6212201" cy="1374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13"/>
                </a:lnSpc>
              </a:pPr>
              <a:r>
                <a:rPr lang="en-US" sz="1601">
                  <a:solidFill>
                    <a:srgbClr val="2B2C30"/>
                  </a:solidFill>
                  <a:latin typeface="Playfair Display Bold"/>
                </a:rPr>
                <a:t>Logstash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Collects and processes log data from log sources.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Sends processed logs to Elasticsearch.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197885" y="4040382"/>
              <a:ext cx="5374898" cy="1374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13"/>
                </a:lnSpc>
              </a:pPr>
              <a:r>
                <a:rPr lang="en-US" sz="1601">
                  <a:solidFill>
                    <a:srgbClr val="2B2C30"/>
                  </a:solidFill>
                  <a:latin typeface="Playfair Display Bold"/>
                </a:rPr>
                <a:t>Elasticsearch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Stores the processed log data.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P</a:t>
              </a: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rovides indexing and search capabilities for the stored logs.</a:t>
              </a:r>
            </a:p>
          </p:txBody>
        </p:sp>
        <p:sp>
          <p:nvSpPr>
            <p:cNvPr name="AutoShape 25" id="25"/>
            <p:cNvSpPr/>
            <p:nvPr/>
          </p:nvSpPr>
          <p:spPr>
            <a:xfrm>
              <a:off x="6627772" y="5351100"/>
              <a:ext cx="0" cy="673656"/>
            </a:xfrm>
            <a:prstGeom prst="line">
              <a:avLst/>
            </a:prstGeom>
            <a:ln cap="flat" w="47849">
              <a:solidFill>
                <a:srgbClr val="7373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6579923" y="3077573"/>
              <a:ext cx="0" cy="673656"/>
            </a:xfrm>
            <a:prstGeom prst="line">
              <a:avLst/>
            </a:prstGeom>
            <a:ln cap="flat" w="47849">
              <a:solidFill>
                <a:srgbClr val="7373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7197885" y="6178411"/>
              <a:ext cx="5374898" cy="1720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13"/>
                </a:lnSpc>
              </a:pPr>
              <a:r>
                <a:rPr lang="en-US" sz="1601">
                  <a:solidFill>
                    <a:srgbClr val="2B2C30"/>
                  </a:solidFill>
                  <a:latin typeface="Playfair Display Bold"/>
                </a:rPr>
                <a:t>Kibana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Kibana connects to Elasticsearch.</a:t>
              </a:r>
            </a:p>
            <a:p>
              <a:pPr algn="l" marL="345711" indent="-172855" lvl="1">
                <a:lnSpc>
                  <a:spcPts val="2113"/>
                </a:lnSpc>
                <a:buFont typeface="Arial"/>
                <a:buChar char="•"/>
              </a:pP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P</a:t>
              </a:r>
              <a:r>
                <a:rPr lang="en-US" sz="1601">
                  <a:solidFill>
                    <a:srgbClr val="2B2C30"/>
                  </a:solidFill>
                  <a:latin typeface="Playfair Display"/>
                </a:rPr>
                <a:t>rovides a web-based interface for users to visualize and query the log data.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0953967" y="1773144"/>
            <a:ext cx="6782531" cy="6065561"/>
          </a:xfrm>
          <a:custGeom>
            <a:avLst/>
            <a:gdLst/>
            <a:ahLst/>
            <a:cxnLst/>
            <a:rect r="r" b="b" t="t" l="l"/>
            <a:pathLst>
              <a:path h="6065561" w="6782531">
                <a:moveTo>
                  <a:pt x="0" y="0"/>
                </a:moveTo>
                <a:lnTo>
                  <a:pt x="6782531" y="0"/>
                </a:lnTo>
                <a:lnTo>
                  <a:pt x="6782531" y="6065561"/>
                </a:lnTo>
                <a:lnTo>
                  <a:pt x="0" y="60655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902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80627" y="1447251"/>
            <a:ext cx="885060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Playfair Display Italics"/>
              </a:rPr>
              <a:t>System Monitoring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1577" y="503652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STAGE 4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1367295">
            <a:off x="9621033" y="6256147"/>
            <a:ext cx="1250302" cy="1394860"/>
          </a:xfrm>
          <a:custGeom>
            <a:avLst/>
            <a:gdLst/>
            <a:ahLst/>
            <a:cxnLst/>
            <a:rect r="r" b="b" t="t" l="l"/>
            <a:pathLst>
              <a:path h="1394860" w="1250302">
                <a:moveTo>
                  <a:pt x="0" y="0"/>
                </a:moveTo>
                <a:lnTo>
                  <a:pt x="1250302" y="0"/>
                </a:lnTo>
                <a:lnTo>
                  <a:pt x="1250302" y="1394860"/>
                </a:lnTo>
                <a:lnTo>
                  <a:pt x="0" y="13948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335" y="942975"/>
            <a:ext cx="16230600" cy="6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NEXT STEPS..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1577" y="2019037"/>
            <a:ext cx="16230600" cy="6158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All wrangled datasets need to be provided.</a:t>
            </a:r>
          </a:p>
          <a:p>
            <a:pPr algn="l"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Aggregate all individual API datasets into the central data collection server.</a:t>
            </a:r>
          </a:p>
          <a:p>
            <a:pPr algn="l"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layfair Display"/>
              </a:rPr>
              <a:t>Modify the Shiny app to fetch data from the consolidated database.</a:t>
            </a:r>
          </a:p>
          <a:p>
            <a:pPr algn="l">
              <a:lnSpc>
                <a:spcPts val="99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50985" y="5774410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80727" y="3292692"/>
            <a:ext cx="10926546" cy="208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67373" y="8696005"/>
            <a:ext cx="1469126" cy="1161468"/>
          </a:xfrm>
          <a:custGeom>
            <a:avLst/>
            <a:gdLst/>
            <a:ahLst/>
            <a:cxnLst/>
            <a:rect r="r" b="b" t="t" l="l"/>
            <a:pathLst>
              <a:path h="1161468" w="1469126">
                <a:moveTo>
                  <a:pt x="0" y="0"/>
                </a:moveTo>
                <a:lnTo>
                  <a:pt x="1469125" y="0"/>
                </a:lnTo>
                <a:lnTo>
                  <a:pt x="1469125" y="1161469"/>
                </a:lnTo>
                <a:lnTo>
                  <a:pt x="0" y="116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0" t="0" r="-425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DAGF1z98Eb4</dc:identifier>
  <dcterms:modified xsi:type="dcterms:W3CDTF">2011-08-01T06:04:30Z</dcterms:modified>
  <cp:revision>1</cp:revision>
  <dc:title>Cream Neutral Minimalist New Business Pitch Deck Presentation</dc:title>
</cp:coreProperties>
</file>