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4" r:id="rId2"/>
    <p:sldId id="312" r:id="rId3"/>
    <p:sldId id="313" r:id="rId4"/>
    <p:sldId id="338" r:id="rId5"/>
    <p:sldId id="336" r:id="rId6"/>
    <p:sldId id="323" r:id="rId7"/>
    <p:sldId id="339" r:id="rId8"/>
    <p:sldId id="327" r:id="rId9"/>
    <p:sldId id="328" r:id="rId10"/>
    <p:sldId id="329" r:id="rId11"/>
    <p:sldId id="333" r:id="rId12"/>
    <p:sldId id="331" r:id="rId13"/>
    <p:sldId id="332" r:id="rId14"/>
    <p:sldId id="340" r:id="rId15"/>
    <p:sldId id="34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45574"/>
    <a:srgbClr val="2C394C"/>
    <a:srgbClr val="313E58"/>
    <a:srgbClr val="C1D6E5"/>
    <a:srgbClr val="CDDEE9"/>
    <a:srgbClr val="A9C5DA"/>
    <a:srgbClr val="A9C6D8"/>
    <a:srgbClr val="9CBDD2"/>
    <a:srgbClr val="792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3" autoAdjust="0"/>
    <p:restoredTop sz="81221" autoAdjust="0"/>
  </p:normalViewPr>
  <p:slideViewPr>
    <p:cSldViewPr snapToGrid="0">
      <p:cViewPr varScale="1">
        <p:scale>
          <a:sx n="94" d="100"/>
          <a:sy n="94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87156464"/>
        <c:axId val="342619264"/>
      </c:barChart>
      <c:catAx>
        <c:axId val="387156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2619264"/>
        <c:crosses val="autoZero"/>
        <c:auto val="1"/>
        <c:lblAlgn val="ctr"/>
        <c:lblOffset val="100"/>
        <c:noMultiLvlLbl val="0"/>
      </c:catAx>
      <c:valAx>
        <c:axId val="3426192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8715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830E-2825-4D9A-B891-95742ED1659E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CB03C-65BC-41D6-A376-E4258AAF1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8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1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B03C-65BC-41D6-A376-E4258AAF1A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A53-87C7-4FEB-B5AC-50A1DED8F9AB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885951"/>
            <a:ext cx="12191999" cy="5715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1863"/>
              </p:ext>
            </p:extLst>
          </p:nvPr>
        </p:nvGraphicFramePr>
        <p:xfrm>
          <a:off x="104797" y="2002620"/>
          <a:ext cx="11963352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1252"/>
              </p:ext>
            </p:extLst>
          </p:nvPr>
        </p:nvGraphicFramePr>
        <p:xfrm>
          <a:off x="104750" y="2002620"/>
          <a:ext cx="1196342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1849" y="3290994"/>
            <a:ext cx="106723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3A3A3A"/>
                </a:solidFill>
                <a:latin typeface="+mn-ea"/>
              </a:rPr>
              <a:t>Corporate Diversification and 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3A3A3A"/>
                </a:solidFill>
                <a:latin typeface="+mn-ea"/>
              </a:rPr>
              <a:t>the Value of Individual Firms: a Bayesian Approach</a:t>
            </a:r>
            <a:endParaRPr lang="en-US" altLang="ko-KR" sz="2400" b="1" i="1" dirty="0">
              <a:solidFill>
                <a:srgbClr val="3A3A3A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By Tyson B. Mackey, Jay B. Barney, and Jeffrey P. Dotson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Strategic Management Journal 38: 322-341 (2017)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47434" y="2567437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Hyunji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Moon (2015-13196)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Industrial Engineering, SNU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67675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40492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58511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03 Method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68716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85" y="2633607"/>
            <a:ext cx="4007131" cy="6445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85" y="4136883"/>
            <a:ext cx="4333875" cy="5905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85" y="4978494"/>
            <a:ext cx="2514600" cy="8286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5945" y="1285205"/>
            <a:ext cx="10893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smtClean="0"/>
              <a:t>3.5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Model development</a:t>
            </a:r>
          </a:p>
          <a:p>
            <a:pPr lvl="0">
              <a:lnSpc>
                <a:spcPct val="150000"/>
              </a:lnSpc>
            </a:pPr>
            <a:endParaRPr lang="ko-KR" altLang="ko-KR" sz="2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14514" y="2231165"/>
            <a:ext cx="4628015" cy="370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Impact of </a:t>
            </a:r>
            <a:r>
              <a:rPr lang="en-US" altLang="ko-KR" sz="1600" b="1" dirty="0">
                <a:solidFill>
                  <a:schemeClr val="tx1"/>
                </a:solidFill>
              </a:rPr>
              <a:t>diversification </a:t>
            </a:r>
            <a:r>
              <a:rPr lang="en-US" altLang="ko-KR" sz="1600" dirty="0">
                <a:solidFill>
                  <a:schemeClr val="tx1"/>
                </a:solidFill>
              </a:rPr>
              <a:t>on</a:t>
            </a:r>
            <a:r>
              <a:rPr lang="en-US" altLang="ko-KR" sz="1600" b="1" dirty="0">
                <a:solidFill>
                  <a:schemeClr val="tx1"/>
                </a:solidFill>
              </a:rPr>
              <a:t> firm performance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05551" y="2665821"/>
            <a:ext cx="6634692" cy="2942123"/>
            <a:chOff x="5829299" y="2617308"/>
            <a:chExt cx="6943726" cy="33220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7669" y="2646868"/>
              <a:ext cx="333375" cy="333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8145" y="3157666"/>
              <a:ext cx="352425" cy="3619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33545" y="3151776"/>
              <a:ext cx="5639480" cy="41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Diversification state </a:t>
              </a:r>
              <a:r>
                <a:rPr lang="en-US" altLang="ko-KR" sz="1400" dirty="0" smtClean="0"/>
                <a:t>(firm </a:t>
              </a:r>
              <a:r>
                <a:rPr lang="en-US" altLang="ko-KR" sz="1400" dirty="0" err="1" smtClean="0"/>
                <a:t>i</a:t>
              </a:r>
              <a:r>
                <a:rPr lang="en-US" altLang="ko-KR" sz="1400" dirty="0" smtClean="0"/>
                <a:t>, time period t)</a:t>
              </a:r>
              <a:endParaRPr lang="en-US" altLang="ko-KR" sz="1400" dirty="0" smtClean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9299" y="4191359"/>
              <a:ext cx="323850" cy="36195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8145" y="5453548"/>
              <a:ext cx="1295400" cy="4857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178672" y="4136883"/>
              <a:ext cx="265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Function for the value</a:t>
              </a:r>
              <a:endParaRPr lang="ko-KR" altLang="en-US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6062" y="4662743"/>
              <a:ext cx="1228725" cy="4476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178672" y="4560642"/>
              <a:ext cx="4795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Expected, long-term impact of diversification on performance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78672" y="5481414"/>
              <a:ext cx="5044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</a:rPr>
                <a:t>P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robability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that the firm will diversify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33545" y="2617308"/>
              <a:ext cx="5152076" cy="41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</a:t>
              </a:r>
              <a:r>
                <a:rPr lang="en-US" altLang="ko-KR" dirty="0" smtClean="0"/>
                <a:t>easure </a:t>
              </a:r>
              <a:r>
                <a:rPr lang="en-US" altLang="ko-KR" dirty="0" smtClean="0"/>
                <a:t>of performance</a:t>
              </a:r>
              <a:r>
                <a:rPr lang="en-US" altLang="ko-KR" sz="1400" dirty="0" smtClean="0"/>
                <a:t>(firm </a:t>
              </a:r>
              <a:r>
                <a:rPr lang="en-US" altLang="ko-KR" sz="1400" dirty="0" err="1" smtClean="0"/>
                <a:t>i</a:t>
              </a:r>
              <a:r>
                <a:rPr lang="en-US" altLang="ko-KR" sz="1400" dirty="0" smtClean="0"/>
                <a:t>, time period t)</a:t>
              </a:r>
              <a:endParaRPr lang="ko-KR" altLang="en-US" sz="1400" dirty="0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914514" y="3709231"/>
            <a:ext cx="3561215" cy="370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Endogenous diversification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556" y="240492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144974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04 Results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955179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8627" y="1397666"/>
            <a:ext cx="8311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 </a:t>
            </a:r>
            <a:endParaRPr lang="ko-KR" altLang="ko-KR" sz="1050" dirty="0"/>
          </a:p>
          <a:p>
            <a:pPr lvl="0"/>
            <a:endParaRPr lang="ko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27" y="3162858"/>
            <a:ext cx="5046190" cy="32820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063179" y="3081867"/>
            <a:ext cx="4441416" cy="318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Effects </a:t>
            </a:r>
            <a:r>
              <a:rPr lang="en-US" altLang="ko-KR" dirty="0" smtClean="0"/>
              <a:t>of diversification on excess value and Tobin’s q for diversified and undiversified firms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b="1" dirty="0" smtClean="0">
                <a:sym typeface="Wingdings" panose="05000000000000000000" pitchFamily="2" charset="2"/>
              </a:rPr>
              <a:t> Diversified firms have an expected increase in value through diversification. </a:t>
            </a:r>
          </a:p>
          <a:p>
            <a:pPr algn="ctr"/>
            <a:r>
              <a:rPr lang="en-US" altLang="ko-KR" b="1" dirty="0" smtClean="0">
                <a:sym typeface="Wingdings" panose="05000000000000000000" pitchFamily="2" charset="2"/>
              </a:rPr>
              <a:t>&amp;</a:t>
            </a:r>
          </a:p>
          <a:p>
            <a:pPr algn="ctr"/>
            <a:r>
              <a:rPr lang="en-US" altLang="ko-KR" b="1" dirty="0" smtClean="0">
                <a:sym typeface="Wingdings" panose="05000000000000000000" pitchFamily="2" charset="2"/>
              </a:rPr>
              <a:t>Focused firms are generally </a:t>
            </a:r>
            <a:r>
              <a:rPr lang="en-US" altLang="ko-KR" b="1" dirty="0" smtClean="0">
                <a:sym typeface="Wingdings" panose="05000000000000000000" pitchFamily="2" charset="2"/>
              </a:rPr>
              <a:t>expected decrease in value through diversification.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775945" y="1285205"/>
            <a:ext cx="108939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4.1</a:t>
            </a:r>
            <a:r>
              <a:rPr lang="en-US" altLang="ko-KR" sz="2400" dirty="0"/>
              <a:t> </a:t>
            </a:r>
            <a:r>
              <a:rPr lang="en-US" altLang="ko-KR" sz="2400" b="1" dirty="0" smtClean="0"/>
              <a:t>Empirical </a:t>
            </a:r>
            <a:r>
              <a:rPr lang="en-US" altLang="ko-KR" sz="2400" b="1" dirty="0"/>
              <a:t>implementation </a:t>
            </a:r>
            <a:r>
              <a:rPr lang="en-US" altLang="ko-KR" sz="2400" dirty="0"/>
              <a:t>of the theory in this </a:t>
            </a:r>
            <a:r>
              <a:rPr lang="en-US" altLang="ko-KR" sz="2400" dirty="0" smtClean="0"/>
              <a:t>article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is…</a:t>
            </a:r>
            <a:endParaRPr lang="en-US" altLang="ko-KR" sz="2400" dirty="0"/>
          </a:p>
          <a:p>
            <a:endParaRPr lang="ko-KR" altLang="ko-KR" sz="2400" b="1" dirty="0"/>
          </a:p>
          <a:p>
            <a:pPr lvl="0"/>
            <a:r>
              <a:rPr lang="en-US" altLang="ko-KR" sz="2400" dirty="0" smtClean="0"/>
              <a:t>	</a:t>
            </a:r>
          </a:p>
          <a:p>
            <a:pPr lvl="0"/>
            <a:r>
              <a:rPr lang="en-US" altLang="ko-KR" sz="2400" dirty="0" smtClean="0"/>
              <a:t>	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endParaRPr lang="en-US" altLang="ko-KR" sz="2400" dirty="0" smtClean="0"/>
          </a:p>
          <a:p>
            <a:pPr lvl="0">
              <a:lnSpc>
                <a:spcPct val="150000"/>
              </a:lnSpc>
            </a:pPr>
            <a:endParaRPr lang="ko-KR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1870196"/>
            <a:ext cx="10025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/>
              <a:t>Divide </a:t>
            </a:r>
            <a:r>
              <a:rPr lang="en-US" altLang="ko-KR" sz="2000" dirty="0"/>
              <a:t>the distribution of the firm specific diversification coefficients into </a:t>
            </a:r>
            <a:r>
              <a:rPr lang="en-US" altLang="ko-KR" sz="2000" b="1" dirty="0" smtClean="0"/>
              <a:t>focused + related diversifiers + unrelated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diversifiers!</a:t>
            </a:r>
            <a:endParaRPr lang="en-US" altLang="ko-KR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44974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04 Results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55179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36132" y="2660299"/>
            <a:ext cx="44562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Larger </a:t>
            </a:r>
            <a:r>
              <a:rPr lang="en-US" altLang="ko-KR" sz="1600" b="1" dirty="0" smtClean="0"/>
              <a:t>firm size </a:t>
            </a:r>
            <a:r>
              <a:rPr lang="en-US" altLang="ko-KR" sz="1600" dirty="0" smtClean="0"/>
              <a:t>increases diversification’s effect on excess value with 48.3 percent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Faster </a:t>
            </a:r>
            <a:r>
              <a:rPr lang="en-US" altLang="ko-KR" sz="1600" b="1" dirty="0" smtClean="0"/>
              <a:t>growth rate </a:t>
            </a:r>
            <a:r>
              <a:rPr lang="en-US" altLang="ko-KR" sz="1600" dirty="0" smtClean="0"/>
              <a:t>increases the value of diversification with 0 percent </a:t>
            </a:r>
            <a:r>
              <a:rPr lang="en-US" altLang="ko-KR" sz="1600" dirty="0" smtClean="0"/>
              <a:t>probability.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</a:t>
            </a:r>
            <a:r>
              <a:rPr lang="en-US" altLang="ko-KR" sz="1600" dirty="0" smtClean="0"/>
              <a:t>igher </a:t>
            </a:r>
            <a:r>
              <a:rPr lang="en-US" altLang="ko-KR" sz="1600" b="1" dirty="0" smtClean="0"/>
              <a:t>capital intensity </a:t>
            </a:r>
            <a:r>
              <a:rPr lang="en-US" altLang="ko-KR" sz="1600" dirty="0" smtClean="0"/>
              <a:t>increases the value of diversification with 13.4 percent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Higher </a:t>
            </a:r>
            <a:r>
              <a:rPr lang="en-US" altLang="ko-KR" sz="1600" b="1" dirty="0" smtClean="0"/>
              <a:t>R&amp;D intensity </a:t>
            </a:r>
            <a:r>
              <a:rPr lang="en-US" altLang="ko-KR" sz="1600" dirty="0" smtClean="0"/>
              <a:t>are less likely to diversify successfully.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Governance has little impact on the value of diversification.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38" y="3111267"/>
            <a:ext cx="6135547" cy="32377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75945" y="1285205"/>
            <a:ext cx="1089395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4.2 </a:t>
            </a:r>
            <a:r>
              <a:rPr lang="en-US" altLang="ko-KR" sz="2400" b="1" dirty="0"/>
              <a:t>W</a:t>
            </a:r>
            <a:r>
              <a:rPr lang="en-US" altLang="ko-KR" sz="2400" b="1" dirty="0" smtClean="0"/>
              <a:t>hat affects </a:t>
            </a:r>
            <a:r>
              <a:rPr lang="en-US" altLang="ko-KR" sz="2400" dirty="0" smtClean="0"/>
              <a:t>the relationship between diversification and firm value</a:t>
            </a:r>
            <a:r>
              <a:rPr lang="en-US" altLang="ko-KR" sz="2400" b="1" dirty="0" smtClean="0"/>
              <a:t>?</a:t>
            </a:r>
            <a:endParaRPr lang="ko-KR" altLang="ko-KR" sz="2400" b="1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000" dirty="0" smtClean="0"/>
              <a:t>Independent, controlled variable analysis</a:t>
            </a:r>
          </a:p>
          <a:p>
            <a:pPr lvl="1"/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Expected value of diversification </a:t>
            </a:r>
            <a:r>
              <a:rPr lang="en-US" altLang="ko-KR" sz="1600" dirty="0" smtClean="0"/>
              <a:t>has a strong effect on the diversification choice.</a:t>
            </a:r>
          </a:p>
          <a:p>
            <a:endParaRPr lang="ko-KR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lvl="0">
              <a:lnSpc>
                <a:spcPct val="150000"/>
              </a:lnSpc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11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517126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05 Discussion and Conclusion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825177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75945" y="1285205"/>
            <a:ext cx="1089395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5.1 </a:t>
            </a:r>
            <a:r>
              <a:rPr lang="en-US" altLang="ko-KR" sz="2400" b="1" dirty="0" smtClean="0"/>
              <a:t>Summary</a:t>
            </a:r>
            <a:endParaRPr lang="ko-KR" altLang="ko-KR" sz="2400" b="1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200" b="1" dirty="0" smtClean="0"/>
              <a:t>What? </a:t>
            </a:r>
          </a:p>
          <a:p>
            <a:pPr lvl="1"/>
            <a:r>
              <a:rPr lang="en-US" altLang="ko-KR" sz="2200" dirty="0" smtClean="0"/>
              <a:t>Relationship </a:t>
            </a:r>
            <a:r>
              <a:rPr lang="en-US" altLang="ko-KR" sz="2200" dirty="0"/>
              <a:t>between a firm’s diversification strategy and its performance for individual </a:t>
            </a:r>
            <a:r>
              <a:rPr lang="en-US" altLang="ko-KR" sz="2200" dirty="0" smtClean="0"/>
              <a:t>firms.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ko-KR" sz="2200" dirty="0"/>
          </a:p>
          <a:p>
            <a:pPr lvl="1"/>
            <a:r>
              <a:rPr lang="en-US" altLang="ko-KR" sz="2200" b="1" dirty="0" smtClean="0"/>
              <a:t>How? </a:t>
            </a:r>
          </a:p>
          <a:p>
            <a:pPr lvl="1"/>
            <a:r>
              <a:rPr lang="en-US" altLang="ko-KR" sz="2200" dirty="0" smtClean="0"/>
              <a:t>Hierarchical </a:t>
            </a:r>
            <a:r>
              <a:rPr lang="en-US" altLang="ko-KR" sz="2200" dirty="0"/>
              <a:t>Bayesian modeling approach that allowed for firm-level </a:t>
            </a:r>
            <a:r>
              <a:rPr lang="en-US" altLang="ko-KR" sz="2200" dirty="0" smtClean="0"/>
              <a:t>estimates.</a:t>
            </a:r>
          </a:p>
          <a:p>
            <a:pPr lvl="1"/>
            <a:endParaRPr lang="en-US" altLang="ko-KR" sz="2200" dirty="0" smtClean="0"/>
          </a:p>
          <a:p>
            <a:pPr lvl="1"/>
            <a:endParaRPr lang="ko-KR" altLang="ko-KR" sz="2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2000" dirty="0"/>
              <a:t>Firms tend to be </a:t>
            </a:r>
            <a:r>
              <a:rPr lang="en-US" altLang="ko-KR" sz="2000" b="1" dirty="0"/>
              <a:t>profit-maximizing</a:t>
            </a:r>
            <a:r>
              <a:rPr lang="en-US" altLang="ko-KR" sz="2000" dirty="0"/>
              <a:t> in their choice of </a:t>
            </a:r>
            <a:r>
              <a:rPr lang="en-US" altLang="ko-KR" sz="2000" dirty="0" smtClean="0"/>
              <a:t>diversification strategy.</a:t>
            </a:r>
          </a:p>
          <a:p>
            <a:pPr lvl="1"/>
            <a:endParaRPr lang="en-US" altLang="ko-KR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2000" dirty="0"/>
              <a:t>Diversification has a higher expected value for related diversifiers than unrelated diversifiers, but that diversification also has a highest expected value that focus for unrelated diversifiers as well.</a:t>
            </a:r>
          </a:p>
          <a:p>
            <a:pPr lvl="1"/>
            <a:endParaRPr lang="en-US" altLang="ko-KR" sz="1600" dirty="0" smtClean="0"/>
          </a:p>
          <a:p>
            <a:endParaRPr lang="ko-KR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lvl="0">
              <a:lnSpc>
                <a:spcPct val="150000"/>
              </a:lnSpc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029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17126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05 Discussion and Conclusion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825177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75945" y="2024499"/>
            <a:ext cx="106642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Incorporating firm heterogeneity into the analysis of the effects of diversification could be assimilated into other </a:t>
            </a:r>
            <a:r>
              <a:rPr lang="en-US" altLang="ko-KR" sz="2000" dirty="0" smtClean="0"/>
              <a:t>topics.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example is governance and diversification and it was noted that poor </a:t>
            </a:r>
            <a:r>
              <a:rPr lang="en-US" altLang="ko-KR" sz="2000" dirty="0" smtClean="0"/>
              <a:t>governance does not affect the value of diversification.</a:t>
            </a:r>
          </a:p>
          <a:p>
            <a:pPr lvl="0"/>
            <a:endParaRPr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75945" y="1285205"/>
            <a:ext cx="10893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5.2 </a:t>
            </a:r>
            <a:r>
              <a:rPr lang="en-US" altLang="ko-KR" sz="2400" b="1" dirty="0" smtClean="0"/>
              <a:t>Implication for strategy scholarship and practice</a:t>
            </a:r>
            <a:endParaRPr lang="ko-KR" altLang="ko-KR" sz="2400" b="1" dirty="0"/>
          </a:p>
          <a:p>
            <a:pPr lvl="1"/>
            <a:endParaRPr lang="en-US" altLang="ko-KR" sz="2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443132" y="3963491"/>
            <a:ext cx="3889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ko-K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ismatch </a:t>
            </a:r>
            <a:r>
              <a:rPr lang="en-US" altLang="ko-KR" dirty="0"/>
              <a:t>between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strategic </a:t>
            </a:r>
            <a:r>
              <a:rPr lang="en-US" altLang="ko-KR" sz="1600" b="1" dirty="0"/>
              <a:t>management theory </a:t>
            </a:r>
            <a:r>
              <a:rPr lang="en-US" altLang="ko-KR" sz="1600" dirty="0"/>
              <a:t>(individual </a:t>
            </a:r>
            <a:r>
              <a:rPr lang="en-US" altLang="ko-KR" sz="1600" dirty="0" smtClean="0"/>
              <a:t>firms, </a:t>
            </a:r>
            <a:r>
              <a:rPr lang="en-US" altLang="ko-KR" sz="1600" dirty="0"/>
              <a:t>resources and capabilities to maximize value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strategic </a:t>
            </a:r>
            <a:r>
              <a:rPr lang="en-US" altLang="ko-KR" sz="1600" b="1" dirty="0"/>
              <a:t>management research methods </a:t>
            </a:r>
            <a:r>
              <a:rPr lang="en-US" altLang="ko-KR" sz="1600" dirty="0"/>
              <a:t>(average relationship models</a:t>
            </a:r>
            <a:r>
              <a:rPr lang="en-US" altLang="ko-KR" sz="1600" dirty="0" smtClean="0"/>
              <a:t>).</a:t>
            </a:r>
            <a:endParaRPr lang="en-US" altLang="ko-KR" sz="1600" dirty="0"/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746768" y="420343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60111" y="4185595"/>
            <a:ext cx="200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Key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Implications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45696" y="4194458"/>
            <a:ext cx="38896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Results </a:t>
            </a:r>
            <a:r>
              <a:rPr lang="en-US" altLang="ko-KR" sz="1600" dirty="0"/>
              <a:t>should not be interpreted as a rule for riches suggesting that all firms should pursue this particular strategy</a:t>
            </a:r>
            <a:r>
              <a:rPr lang="en-US" altLang="ko-KR" sz="16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Overall </a:t>
            </a:r>
            <a:r>
              <a:rPr lang="en-US" altLang="ko-KR" sz="1600" b="1" dirty="0" smtClean="0"/>
              <a:t>relationship between strategy and firm value </a:t>
            </a:r>
            <a:r>
              <a:rPr lang="en-US" altLang="ko-KR" sz="1600" dirty="0" smtClean="0"/>
              <a:t>require </a:t>
            </a:r>
            <a:r>
              <a:rPr lang="en-US" altLang="ko-KR" sz="1600" dirty="0"/>
              <a:t>strategic management for </a:t>
            </a:r>
            <a:r>
              <a:rPr lang="en-US" altLang="ko-KR" sz="1600" b="1" dirty="0"/>
              <a:t>new methodological approaches.</a:t>
            </a:r>
            <a:endParaRPr lang="ko-KR" altLang="en-US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385873" y="4392049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545696" y="4385650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835592" y="2002620"/>
          <a:ext cx="636578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835593" y="2002620"/>
          <a:ext cx="636580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242907" y="2357733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Hyunji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Moon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962874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8196" y="3918857"/>
            <a:ext cx="3640750" cy="2184954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197" y="782510"/>
            <a:ext cx="3638264" cy="313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35711" y="3920363"/>
          <a:ext cx="3640749" cy="218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07"/>
                <a:gridCol w="520107"/>
                <a:gridCol w="520107"/>
                <a:gridCol w="520107"/>
                <a:gridCol w="520107"/>
                <a:gridCol w="520107"/>
                <a:gridCol w="520107"/>
              </a:tblGrid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566731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6673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5238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3892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79292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79292" y="549540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5238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38450" y="1570022"/>
            <a:ext cx="576000" cy="360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89030" y="4667998"/>
            <a:ext cx="4788895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4400" b="1" i="1" dirty="0" smtClean="0">
                <a:cs typeface="Aharoni" panose="02010803020104030203" pitchFamily="2" charset="-79"/>
              </a:rPr>
              <a:t>The END</a:t>
            </a:r>
            <a:endParaRPr lang="ko-KR" altLang="en-US" sz="2800" i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29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78445"/>
              </p:ext>
            </p:extLst>
          </p:nvPr>
        </p:nvGraphicFramePr>
        <p:xfrm>
          <a:off x="4835592" y="2002620"/>
          <a:ext cx="636578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96817"/>
              </p:ext>
            </p:extLst>
          </p:nvPr>
        </p:nvGraphicFramePr>
        <p:xfrm>
          <a:off x="4835593" y="2002620"/>
          <a:ext cx="636580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242907" y="2357733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Hyunji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Moon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962874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8196" y="3918857"/>
            <a:ext cx="3640750" cy="2184954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197" y="782510"/>
            <a:ext cx="3638264" cy="313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98188"/>
              </p:ext>
            </p:extLst>
          </p:nvPr>
        </p:nvGraphicFramePr>
        <p:xfrm>
          <a:off x="535711" y="3920363"/>
          <a:ext cx="3640749" cy="218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07"/>
                <a:gridCol w="520107"/>
                <a:gridCol w="520107"/>
                <a:gridCol w="520107"/>
                <a:gridCol w="520107"/>
                <a:gridCol w="520107"/>
                <a:gridCol w="520107"/>
              </a:tblGrid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566731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6673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5238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3892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79292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79292" y="549540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5238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8512" y="1130835"/>
            <a:ext cx="7000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38450" y="1570022"/>
            <a:ext cx="576000" cy="360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990" y="2876967"/>
            <a:ext cx="6296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2400" b="1" i="1" dirty="0" smtClean="0">
                <a:cs typeface="Aharoni" panose="02010803020104030203" pitchFamily="2" charset="-79"/>
              </a:rPr>
              <a:t>Introduction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2400" b="1" i="1" dirty="0" smtClean="0">
                <a:cs typeface="Aharoni" panose="02010803020104030203" pitchFamily="2" charset="-79"/>
              </a:rPr>
              <a:t>Theory and </a:t>
            </a:r>
            <a:r>
              <a:rPr lang="en-US" altLang="ko-KR" sz="2400" b="1" i="1" dirty="0" smtClean="0">
                <a:cs typeface="Aharoni" panose="02010803020104030203" pitchFamily="2" charset="-79"/>
              </a:rPr>
              <a:t>hypothesis</a:t>
            </a:r>
            <a:endParaRPr lang="en-US" altLang="ko-KR" sz="2400" b="1" i="1" dirty="0" smtClean="0"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2400" b="1" i="1" dirty="0" smtClean="0">
                <a:cs typeface="Aharoni" panose="02010803020104030203" pitchFamily="2" charset="-79"/>
              </a:rPr>
              <a:t>Methods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2400" b="1" i="1" dirty="0" smtClean="0">
                <a:cs typeface="Aharoni" panose="02010803020104030203" pitchFamily="2" charset="-79"/>
              </a:rPr>
              <a:t>Results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2400" b="1" i="1" dirty="0" smtClean="0">
                <a:cs typeface="Aharoni" panose="02010803020104030203" pitchFamily="2" charset="-79"/>
              </a:rPr>
              <a:t>Discussion and Conclusion</a:t>
            </a:r>
            <a:endParaRPr lang="ko-KR" altLang="en-US" sz="1400" i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17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42768" y="1878224"/>
            <a:ext cx="9761837" cy="1351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62180" y="1797638"/>
            <a:ext cx="10463701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  </a:t>
            </a:r>
            <a:r>
              <a:rPr lang="en-US" altLang="ko-KR" sz="2000" b="1" dirty="0" smtClean="0"/>
              <a:t>Mismatch </a:t>
            </a:r>
            <a:r>
              <a:rPr lang="en-US" altLang="ko-KR" sz="2000" dirty="0" smtClean="0"/>
              <a:t>between </a:t>
            </a:r>
          </a:p>
          <a:p>
            <a:pPr>
              <a:lnSpc>
                <a:spcPct val="120000"/>
              </a:lnSpc>
            </a:pPr>
            <a:r>
              <a:rPr lang="en-US" altLang="ko-KR" sz="2200" b="1" dirty="0" smtClean="0"/>
              <a:t>       </a:t>
            </a:r>
            <a:r>
              <a:rPr lang="en-US" altLang="ko-KR" sz="2000" b="1" dirty="0" smtClean="0"/>
              <a:t>theoretical diversification literature </a:t>
            </a:r>
            <a:r>
              <a:rPr lang="en-US" altLang="ko-KR" sz="1200" dirty="0" smtClean="0"/>
              <a:t>(diversification-firm performance relationship for </a:t>
            </a:r>
            <a:r>
              <a:rPr lang="en-US" altLang="ko-KR" sz="1200" b="1" dirty="0" smtClean="0"/>
              <a:t>individual firm</a:t>
            </a:r>
            <a:r>
              <a:rPr lang="en-US" altLang="ko-KR" sz="1200" dirty="0" smtClean="0"/>
              <a:t>)</a:t>
            </a:r>
            <a:r>
              <a:rPr lang="en-US" altLang="ko-KR" sz="2400" dirty="0" smtClean="0"/>
              <a:t>  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b="1" dirty="0" smtClean="0"/>
              <a:t>       </a:t>
            </a:r>
            <a:r>
              <a:rPr lang="en-US" altLang="ko-KR" sz="2000" b="1" dirty="0" smtClean="0"/>
              <a:t>empirical diversification literature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average</a:t>
            </a:r>
            <a:r>
              <a:rPr lang="en-US" altLang="ko-KR" sz="1200" dirty="0" smtClean="0"/>
              <a:t> relationship between diversification-firm performance)</a:t>
            </a:r>
          </a:p>
          <a:p>
            <a:pPr>
              <a:lnSpc>
                <a:spcPct val="120000"/>
              </a:lnSpc>
            </a:pPr>
            <a:endParaRPr lang="en-US" altLang="ko-KR" sz="2200" dirty="0" smtClean="0"/>
          </a:p>
          <a:p>
            <a:pPr>
              <a:lnSpc>
                <a:spcPct val="120000"/>
              </a:lnSpc>
            </a:pPr>
            <a:endParaRPr lang="en-US" altLang="ko-KR" sz="2200" dirty="0" smtClean="0"/>
          </a:p>
        </p:txBody>
      </p:sp>
      <p:sp>
        <p:nvSpPr>
          <p:cNvPr id="3" name="아래쪽 화살표 2"/>
          <p:cNvSpPr/>
          <p:nvPr/>
        </p:nvSpPr>
        <p:spPr>
          <a:xfrm>
            <a:off x="5614086" y="3369272"/>
            <a:ext cx="1219200" cy="1537265"/>
          </a:xfrm>
          <a:prstGeom prst="downArrow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7270" y="765580"/>
            <a:ext cx="427245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01 Introduction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342768" y="5045377"/>
            <a:ext cx="9761837" cy="110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Re-examine relationship between </a:t>
            </a:r>
            <a:r>
              <a:rPr lang="en-US" altLang="ko-KR" sz="2000" b="1" dirty="0">
                <a:solidFill>
                  <a:schemeClr val="tx1"/>
                </a:solidFill>
              </a:rPr>
              <a:t>firm’s diversification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strategy </a:t>
            </a:r>
            <a:r>
              <a:rPr lang="en-US" altLang="ko-KR" sz="2000" dirty="0" smtClean="0">
                <a:solidFill>
                  <a:schemeClr val="tx1"/>
                </a:solidFill>
              </a:rPr>
              <a:t>and its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performance </a:t>
            </a:r>
            <a:r>
              <a:rPr lang="en-US" altLang="ko-KR" sz="2000" dirty="0" smtClean="0">
                <a:solidFill>
                  <a:schemeClr val="tx1"/>
                </a:solidFill>
              </a:rPr>
              <a:t>with Hierarchical Bayesian </a:t>
            </a:r>
            <a:r>
              <a:rPr lang="en-US" altLang="ko-KR" sz="2000" dirty="0" smtClean="0">
                <a:solidFill>
                  <a:schemeClr val="tx1"/>
                </a:solidFill>
              </a:rPr>
              <a:t>Modeling.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9634" y="3453768"/>
            <a:ext cx="8688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‘Hierarchical </a:t>
            </a:r>
            <a:r>
              <a:rPr lang="en-US" altLang="ko-KR" sz="2400" b="1" dirty="0"/>
              <a:t>Bayesian </a:t>
            </a:r>
            <a:r>
              <a:rPr lang="en-US" altLang="ko-KR" sz="2400" b="1" dirty="0" smtClean="0"/>
              <a:t>Modeling’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en-US" altLang="ko-KR" sz="2400" dirty="0" smtClean="0"/>
              <a:t>enables </a:t>
            </a:r>
            <a:r>
              <a:rPr lang="en-US" altLang="ko-KR" sz="2400" dirty="0"/>
              <a:t>estimation of this relationship at the firms level</a:t>
            </a:r>
            <a:endParaRPr lang="ko-KR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380279" y="765580"/>
            <a:ext cx="4066728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02 Theory and Hypothesis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90483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04520" y="1428847"/>
            <a:ext cx="10893954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800"/>
              </a:spcAft>
            </a:pPr>
            <a:r>
              <a:rPr lang="en-US" altLang="ko-KR" sz="2400" dirty="0" smtClean="0"/>
              <a:t>2.1 </a:t>
            </a:r>
            <a:r>
              <a:rPr lang="en-US" altLang="ko-KR" sz="2400" b="1" dirty="0" smtClean="0"/>
              <a:t>Theoretical diversification literature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explains</a:t>
            </a:r>
            <a:r>
              <a:rPr lang="en-US" altLang="ko-KR" sz="2400" dirty="0" smtClean="0"/>
              <a:t>…</a:t>
            </a:r>
          </a:p>
          <a:p>
            <a:pPr marL="482600">
              <a:lnSpc>
                <a:spcPct val="120000"/>
              </a:lnSpc>
              <a:spcAft>
                <a:spcPts val="800"/>
              </a:spcAft>
            </a:pPr>
            <a:r>
              <a:rPr lang="en-US" altLang="ko-KR" dirty="0"/>
              <a:t>-</a:t>
            </a:r>
            <a:r>
              <a:rPr lang="en-US" altLang="ko-KR" dirty="0" smtClean="0"/>
              <a:t>conditions </a:t>
            </a:r>
            <a:r>
              <a:rPr lang="en-US" altLang="ko-KR" dirty="0"/>
              <a:t>under which a firm can enhance its economic value </a:t>
            </a:r>
            <a:r>
              <a:rPr lang="en-US" altLang="ko-KR" dirty="0" smtClean="0"/>
              <a:t>by related, unrelated </a:t>
            </a:r>
            <a:r>
              <a:rPr lang="en-US" altLang="ko-KR" dirty="0"/>
              <a:t>diversification or by remaining </a:t>
            </a:r>
            <a:r>
              <a:rPr lang="en-US" altLang="ko-KR" dirty="0" smtClean="0"/>
              <a:t>undiversified.</a:t>
            </a:r>
            <a:endParaRPr lang="ko-KR" altLang="ko-KR" dirty="0"/>
          </a:p>
          <a:p>
            <a:pPr marL="482600">
              <a:lnSpc>
                <a:spcPct val="120000"/>
              </a:lnSpc>
              <a:spcAft>
                <a:spcPts val="800"/>
              </a:spcAft>
            </a:pPr>
            <a:r>
              <a:rPr lang="en-US" altLang="ko-KR" dirty="0" smtClean="0"/>
              <a:t>-conditions </a:t>
            </a:r>
            <a:r>
              <a:rPr lang="en-US" altLang="ko-KR" dirty="0"/>
              <a:t>under which a firm may abandon its profit-maximizing objectives in choosing its diversification </a:t>
            </a:r>
            <a:r>
              <a:rPr lang="en-US" altLang="ko-KR" dirty="0" smtClean="0"/>
              <a:t>strategy.</a:t>
            </a:r>
            <a:endParaRPr lang="ko-KR" altLang="ko-KR" dirty="0" smtClean="0"/>
          </a:p>
          <a:p>
            <a:pPr marL="508000">
              <a:lnSpc>
                <a:spcPct val="120000"/>
              </a:lnSpc>
              <a:spcAft>
                <a:spcPts val="800"/>
              </a:spcAft>
            </a:pP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84634" y="3510958"/>
            <a:ext cx="3443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Hypothesis: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“A </a:t>
            </a:r>
            <a:r>
              <a:rPr lang="en-US" altLang="ko-KR" b="1" dirty="0">
                <a:solidFill>
                  <a:srgbClr val="FF0000"/>
                </a:solidFill>
              </a:rPr>
              <a:t>profit maximizing firm will tend to pursue that corporate diversification strategy that enhances its economic </a:t>
            </a:r>
            <a:r>
              <a:rPr lang="en-US" altLang="ko-KR" b="1" dirty="0" smtClean="0">
                <a:solidFill>
                  <a:srgbClr val="FF0000"/>
                </a:solidFill>
              </a:rPr>
              <a:t>value”</a:t>
            </a:r>
            <a:endParaRPr lang="ko-KR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04518" y="5241369"/>
            <a:ext cx="7280115" cy="606882"/>
            <a:chOff x="754289" y="5251437"/>
            <a:chExt cx="7109975" cy="606882"/>
          </a:xfrm>
          <a:solidFill>
            <a:schemeClr val="accent1"/>
          </a:solidFill>
        </p:grpSpPr>
        <p:sp>
          <p:nvSpPr>
            <p:cNvPr id="7" name="모서리가 둥근 직사각형 6"/>
            <p:cNvSpPr/>
            <p:nvPr/>
          </p:nvSpPr>
          <p:spPr>
            <a:xfrm>
              <a:off x="754289" y="5445724"/>
              <a:ext cx="7109975" cy="4125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2010227" y="5255398"/>
              <a:ext cx="353832" cy="195659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위쪽 화살표 24"/>
            <p:cNvSpPr/>
            <p:nvPr/>
          </p:nvSpPr>
          <p:spPr>
            <a:xfrm>
              <a:off x="4004435" y="5252109"/>
              <a:ext cx="353832" cy="195659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위쪽 화살표 25"/>
            <p:cNvSpPr/>
            <p:nvPr/>
          </p:nvSpPr>
          <p:spPr>
            <a:xfrm>
              <a:off x="5997780" y="5251437"/>
              <a:ext cx="353832" cy="195659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9152" y="3817265"/>
            <a:ext cx="7555232" cy="1972835"/>
            <a:chOff x="2285080" y="3578955"/>
            <a:chExt cx="7963656" cy="1804205"/>
          </a:xfrm>
        </p:grpSpPr>
        <p:grpSp>
          <p:nvGrpSpPr>
            <p:cNvPr id="18" name="그룹 17"/>
            <p:cNvGrpSpPr/>
            <p:nvPr/>
          </p:nvGrpSpPr>
          <p:grpSpPr>
            <a:xfrm>
              <a:off x="2970224" y="3578955"/>
              <a:ext cx="5960202" cy="1295930"/>
              <a:chOff x="2691932" y="3583919"/>
              <a:chExt cx="6502887" cy="1470811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691932" y="3583919"/>
                <a:ext cx="1858833" cy="147081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prstClr val="white"/>
                    </a:solidFill>
                  </a:rPr>
                  <a:t>Related diversification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987701" y="3595206"/>
                <a:ext cx="1858833" cy="14576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prstClr val="white"/>
                    </a:solidFill>
                  </a:rPr>
                  <a:t>Unrelated diversification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335986" y="3589736"/>
                <a:ext cx="1858833" cy="145310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prstClr val="white"/>
                    </a:solidFill>
                  </a:rPr>
                  <a:t>Remain focused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285080" y="5045397"/>
              <a:ext cx="7963656" cy="33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Optimal strategy depends on each firm’s resources and situation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2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380279" y="765580"/>
            <a:ext cx="4066728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02 Theory and Hypothesis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90483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804520" y="1428847"/>
            <a:ext cx="10893954" cy="372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800"/>
              </a:spcAft>
            </a:pPr>
            <a:r>
              <a:rPr lang="en-US" altLang="ko-KR" sz="2400" dirty="0" smtClean="0"/>
              <a:t>2.2 </a:t>
            </a:r>
            <a:r>
              <a:rPr lang="en-US" altLang="ko-KR" sz="2400" b="1" dirty="0" smtClean="0"/>
              <a:t>Empirical diversification literature</a:t>
            </a:r>
            <a:r>
              <a:rPr lang="en-US" altLang="ko-KR" sz="2400" dirty="0" smtClean="0"/>
              <a:t> Explains…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positive average </a:t>
            </a:r>
            <a:r>
              <a:rPr lang="en-US" altLang="ko-KR" sz="2200" dirty="0"/>
              <a:t>effect of diversification on firm </a:t>
            </a:r>
            <a:r>
              <a:rPr lang="en-US" altLang="ko-KR" sz="2200" dirty="0" smtClean="0"/>
              <a:t>value (</a:t>
            </a:r>
            <a:r>
              <a:rPr lang="en-US" altLang="ko-KR" sz="2200" dirty="0" err="1" smtClean="0"/>
              <a:t>Campa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and </a:t>
            </a:r>
            <a:r>
              <a:rPr lang="en-US" altLang="ko-KR" sz="2200" dirty="0" err="1"/>
              <a:t>Kedia</a:t>
            </a:r>
            <a:r>
              <a:rPr lang="en-US" altLang="ko-KR" sz="2200" dirty="0"/>
              <a:t>, 2002</a:t>
            </a:r>
            <a:r>
              <a:rPr lang="en-US" altLang="ko-KR" sz="2200" dirty="0" smtClean="0"/>
              <a:t>).</a:t>
            </a:r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a</a:t>
            </a:r>
            <a:r>
              <a:rPr lang="en-US" altLang="ko-KR" dirty="0" smtClean="0"/>
              <a:t>verage value created: diversification </a:t>
            </a:r>
            <a:r>
              <a:rPr lang="en-US" altLang="ko-KR" b="1" dirty="0"/>
              <a:t>&gt;</a:t>
            </a:r>
            <a:r>
              <a:rPr lang="en-US" altLang="ko-KR" i="1" dirty="0" smtClean="0"/>
              <a:t> </a:t>
            </a:r>
            <a:r>
              <a:rPr lang="en-US" altLang="ko-KR" b="1" i="1" dirty="0" smtClean="0"/>
              <a:t> </a:t>
            </a:r>
            <a:r>
              <a:rPr lang="en-US" altLang="ko-KR" dirty="0" smtClean="0"/>
              <a:t>a portfolio of focused firms</a:t>
            </a:r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/>
              <a:t>does not mean that remaining focused is not the most value strategy.</a:t>
            </a:r>
            <a:endParaRPr lang="en-US" altLang="ko-KR" dirty="0"/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related </a:t>
            </a:r>
            <a:r>
              <a:rPr lang="en-US" altLang="ko-KR" sz="2200" dirty="0"/>
              <a:t>diversification &gt; unrelated diversification (Miller, </a:t>
            </a:r>
            <a:r>
              <a:rPr lang="en-US" altLang="ko-KR" sz="2200" dirty="0" smtClean="0"/>
              <a:t>2006)</a:t>
            </a:r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f</a:t>
            </a:r>
            <a:r>
              <a:rPr lang="en-US" altLang="ko-KR" dirty="0" smtClean="0"/>
              <a:t>irms </a:t>
            </a:r>
            <a:r>
              <a:rPr lang="en-US" altLang="ko-KR" dirty="0"/>
              <a:t>that have related knowledge assets are more likely to create value through diversification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d</a:t>
            </a:r>
            <a:r>
              <a:rPr lang="en-US" altLang="ko-KR" dirty="0" smtClean="0"/>
              <a:t>oes not mean that unrelated diversification is not the most value creating strategy</a:t>
            </a:r>
            <a:endParaRPr lang="ko-KR" altLang="ko-KR" dirty="0"/>
          </a:p>
          <a:p>
            <a:pPr marL="508000">
              <a:lnSpc>
                <a:spcPct val="120000"/>
              </a:lnSpc>
              <a:spcAft>
                <a:spcPts val="800"/>
              </a:spcAft>
            </a:pP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90650" y="5053755"/>
            <a:ext cx="9674955" cy="110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000" b="1" dirty="0">
                <a:solidFill>
                  <a:schemeClr val="tx1"/>
                </a:solidFill>
              </a:rPr>
              <a:t>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esting </a:t>
            </a:r>
            <a:r>
              <a:rPr lang="en-US" altLang="ko-KR" sz="2000" b="1" dirty="0">
                <a:solidFill>
                  <a:schemeClr val="tx1"/>
                </a:solidFill>
              </a:rPr>
              <a:t>hypothesis </a:t>
            </a:r>
            <a:r>
              <a:rPr lang="en-US" altLang="ko-KR" sz="2000" dirty="0">
                <a:solidFill>
                  <a:schemeClr val="tx1"/>
                </a:solidFill>
              </a:rPr>
              <a:t>in this article requires the examination of the </a:t>
            </a:r>
            <a:r>
              <a:rPr lang="en-US" altLang="ko-KR" sz="2000" b="1" dirty="0">
                <a:solidFill>
                  <a:schemeClr val="tx1"/>
                </a:solidFill>
              </a:rPr>
              <a:t>relationship between a particular firm’s diversification and value across a firm.</a:t>
            </a:r>
            <a:endParaRPr lang="ko-KR" altLang="ko-KR" sz="2000" b="1" dirty="0">
              <a:solidFill>
                <a:schemeClr val="tx1"/>
              </a:solidFill>
            </a:endParaRPr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928345" y="507159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258511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03 Method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068716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04520" y="1428847"/>
            <a:ext cx="10893954" cy="432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3.1 To remove </a:t>
            </a:r>
            <a:r>
              <a:rPr lang="en-US" altLang="ko-KR" sz="2400" b="1" dirty="0" smtClean="0"/>
              <a:t>heterogeneity</a:t>
            </a:r>
            <a:r>
              <a:rPr lang="en-US" altLang="ko-KR" sz="2400" dirty="0" smtClean="0"/>
              <a:t>…</a:t>
            </a:r>
          </a:p>
          <a:p>
            <a:endParaRPr lang="ko-KR" altLang="ko-KR" sz="2400" dirty="0"/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use fixed </a:t>
            </a:r>
            <a:r>
              <a:rPr lang="en-US" altLang="ko-KR" sz="2200" dirty="0"/>
              <a:t>or random effects </a:t>
            </a:r>
            <a:r>
              <a:rPr lang="en-US" altLang="ko-KR" sz="2200" dirty="0" smtClean="0"/>
              <a:t>models.</a:t>
            </a:r>
            <a:endParaRPr lang="en-US" altLang="ko-KR" sz="2200" dirty="0" smtClean="0"/>
          </a:p>
          <a:p>
            <a:pPr lvl="1">
              <a:lnSpc>
                <a:spcPct val="120000"/>
              </a:lnSpc>
              <a:spcAft>
                <a:spcPts val="800"/>
              </a:spcAft>
            </a:pPr>
            <a:endParaRPr lang="en-US" altLang="ko-KR" sz="2200" dirty="0" smtClean="0"/>
          </a:p>
          <a:p>
            <a:pPr marL="800100" lvl="1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estimate </a:t>
            </a:r>
            <a:r>
              <a:rPr lang="en-US" altLang="ko-KR" sz="2200" dirty="0"/>
              <a:t>firm-specific </a:t>
            </a:r>
            <a:r>
              <a:rPr lang="en-US" altLang="ko-KR" sz="2200" dirty="0" smtClean="0"/>
              <a:t>relationships.</a:t>
            </a:r>
            <a:endParaRPr lang="en-US" altLang="ko-KR" sz="2200" dirty="0"/>
          </a:p>
          <a:p>
            <a:pPr marL="1257300" lvl="2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/>
              <a:t>apply contingency </a:t>
            </a:r>
            <a:r>
              <a:rPr lang="en-US" altLang="ko-KR" dirty="0"/>
              <a:t>studies and mixed effects </a:t>
            </a:r>
            <a:r>
              <a:rPr lang="en-US" altLang="ko-KR" dirty="0" smtClean="0"/>
              <a:t>modeling. </a:t>
            </a:r>
            <a:endParaRPr lang="en-US" altLang="ko-KR" dirty="0" smtClean="0"/>
          </a:p>
          <a:p>
            <a:pPr lvl="2">
              <a:lnSpc>
                <a:spcPct val="120000"/>
              </a:lnSpc>
              <a:spcAft>
                <a:spcPts val="800"/>
              </a:spcAft>
            </a:pPr>
            <a:endParaRPr lang="en-US" altLang="ko-KR" dirty="0" smtClean="0"/>
          </a:p>
          <a:p>
            <a:pPr marL="1257300" lvl="2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/>
              <a:t>random </a:t>
            </a:r>
            <a:r>
              <a:rPr lang="en-US" altLang="ko-KR" dirty="0"/>
              <a:t>coefficient models, hierarchical linear models </a:t>
            </a:r>
            <a:r>
              <a:rPr lang="en-US" altLang="ko-KR" dirty="0" smtClean="0"/>
              <a:t>can be used to estimate </a:t>
            </a:r>
            <a:r>
              <a:rPr lang="en-US" altLang="ko-KR" dirty="0"/>
              <a:t>average coefficient plus an individual specific deviation from the average </a:t>
            </a:r>
            <a:r>
              <a:rPr lang="en-US" altLang="ko-KR" dirty="0" smtClean="0"/>
              <a:t>coefficient.</a:t>
            </a:r>
            <a:endParaRPr lang="ko-KR" altLang="ko-KR" dirty="0"/>
          </a:p>
          <a:p>
            <a:pPr marL="508000">
              <a:lnSpc>
                <a:spcPct val="120000"/>
              </a:lnSpc>
              <a:spcAft>
                <a:spcPts val="800"/>
              </a:spcAft>
            </a:pP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pic>
        <p:nvPicPr>
          <p:cNvPr id="1028" name="Picture 4" descr="heterogeneit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10465"/>
            <a:ext cx="4811485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195342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44819" y="6956303"/>
            <a:ext cx="9591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 </a:t>
            </a:r>
            <a:endParaRPr lang="ko-KR" altLang="ko-KR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58511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03 Method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68716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804520" y="1428847"/>
            <a:ext cx="108939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/>
              <a:t>3.2 </a:t>
            </a:r>
            <a:r>
              <a:rPr lang="en-US" altLang="ko-KR" sz="2400" b="1" dirty="0"/>
              <a:t>Hierarchical Bayesian </a:t>
            </a:r>
            <a:r>
              <a:rPr lang="en-US" altLang="ko-KR" sz="2400" dirty="0" smtClean="0"/>
              <a:t>model: beneficial to strategy research because…</a:t>
            </a:r>
            <a:endParaRPr lang="ko-KR" altLang="ko-KR" sz="2400" dirty="0"/>
          </a:p>
          <a:p>
            <a:endParaRPr lang="ko-KR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estimates </a:t>
            </a:r>
            <a:r>
              <a:rPr lang="en-US" altLang="ko-KR" sz="2400" dirty="0"/>
              <a:t>a </a:t>
            </a:r>
            <a:r>
              <a:rPr lang="en-US" altLang="ko-KR" sz="2400" b="1" dirty="0"/>
              <a:t>distribution</a:t>
            </a:r>
            <a:r>
              <a:rPr lang="en-US" altLang="ko-KR" sz="2400" dirty="0"/>
              <a:t> for </a:t>
            </a:r>
            <a:r>
              <a:rPr lang="en-US" altLang="ko-KR" sz="2400" b="1" dirty="0" smtClean="0"/>
              <a:t>firm-specific </a:t>
            </a:r>
            <a:r>
              <a:rPr lang="en-US" altLang="ko-KR" sz="2400" b="1" dirty="0" smtClean="0"/>
              <a:t>parameter.</a:t>
            </a:r>
            <a:endParaRPr lang="en-US" altLang="ko-KR" sz="2400" b="1" dirty="0" smtClean="0"/>
          </a:p>
          <a:p>
            <a:pPr lvl="1"/>
            <a:endParaRPr lang="en-US" altLang="ko-KR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improves </a:t>
            </a:r>
            <a:r>
              <a:rPr lang="en-US" altLang="ko-KR" sz="2400" b="1" dirty="0"/>
              <a:t>precision </a:t>
            </a:r>
            <a:r>
              <a:rPr lang="en-US" altLang="ko-KR" sz="2400" dirty="0"/>
              <a:t>by imposing a common distribution between the </a:t>
            </a:r>
            <a:r>
              <a:rPr lang="en-US" altLang="ko-KR" sz="2400" dirty="0" smtClean="0"/>
              <a:t>firm-specific </a:t>
            </a:r>
            <a:r>
              <a:rPr lang="en-US" altLang="ko-KR" sz="2400" dirty="0" smtClean="0"/>
              <a:t>coefficients.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150299" y="4392049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42266" y="4385650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91344" y="3893281"/>
            <a:ext cx="114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Bayesian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1568" y="4147310"/>
            <a:ext cx="172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non-Bayesian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54313" y="3663212"/>
            <a:ext cx="255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</a:t>
            </a:r>
            <a:r>
              <a:rPr lang="en-US" altLang="ko-KR" b="1" dirty="0" smtClean="0">
                <a:solidFill>
                  <a:srgbClr val="FF0000"/>
                </a:solidFill>
              </a:rPr>
              <a:t>ierarchical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Bayesian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04519" y="4513754"/>
            <a:ext cx="3031039" cy="1943026"/>
            <a:chOff x="665375" y="2138302"/>
            <a:chExt cx="3245404" cy="1943026"/>
          </a:xfrm>
        </p:grpSpPr>
        <p:sp>
          <p:nvSpPr>
            <p:cNvPr id="30" name="직사각형 29"/>
            <p:cNvSpPr/>
            <p:nvPr/>
          </p:nvSpPr>
          <p:spPr>
            <a:xfrm>
              <a:off x="665375" y="2138302"/>
              <a:ext cx="3245404" cy="18547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5329" y="2234669"/>
              <a:ext cx="3065401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Point estimation for the firm-specific parameter.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Weak </a:t>
              </a:r>
              <a:r>
                <a:rPr lang="en-US" altLang="ko-KR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confidence on firm-specific </a:t>
              </a:r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parameter.</a:t>
              </a:r>
              <a:endPara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60317" y="4253310"/>
            <a:ext cx="3245404" cy="2672392"/>
            <a:chOff x="665375" y="2138302"/>
            <a:chExt cx="3245404" cy="2337957"/>
          </a:xfrm>
        </p:grpSpPr>
        <p:sp>
          <p:nvSpPr>
            <p:cNvPr id="36" name="직사각형 35"/>
            <p:cNvSpPr/>
            <p:nvPr/>
          </p:nvSpPr>
          <p:spPr>
            <a:xfrm>
              <a:off x="665375" y="2138302"/>
              <a:ext cx="3245404" cy="18547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35329" y="2234669"/>
              <a:ext cx="3065402" cy="224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stimates 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 distribution for each 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coefficient.</a:t>
              </a:r>
            </a:p>
            <a:p>
              <a:pPr marL="3429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Estimates impact-prob. 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of 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independent variable on dependent variable.</a:t>
              </a:r>
              <a:endPara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309673" y="4008161"/>
            <a:ext cx="3245404" cy="2693752"/>
            <a:chOff x="665375" y="2138302"/>
            <a:chExt cx="3245404" cy="2093183"/>
          </a:xfrm>
        </p:grpSpPr>
        <p:sp>
          <p:nvSpPr>
            <p:cNvPr id="39" name="직사각형 38"/>
            <p:cNvSpPr/>
            <p:nvPr/>
          </p:nvSpPr>
          <p:spPr>
            <a:xfrm>
              <a:off x="665375" y="2138302"/>
              <a:ext cx="3245404" cy="18547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76436" y="2258430"/>
              <a:ext cx="3065402" cy="1973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istinct modeling approach that estimates firm-specific parameters.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dequately 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model </a:t>
              </a:r>
              <a:r>
                <a:rPr lang="en-US" altLang="ko-KR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heterogeneity in the value of diversification.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3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58511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03 Method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68716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04520" y="1428847"/>
            <a:ext cx="1089395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smtClean="0"/>
              <a:t>3.3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H</a:t>
            </a:r>
            <a:r>
              <a:rPr lang="en-US" altLang="ko-KR" sz="2400" dirty="0" smtClean="0"/>
              <a:t>ow </a:t>
            </a:r>
            <a:r>
              <a:rPr lang="en-US" altLang="ko-KR" sz="2400" dirty="0" smtClean="0"/>
              <a:t>are </a:t>
            </a:r>
            <a:r>
              <a:rPr lang="en-US" altLang="ko-KR" sz="2400" b="1" dirty="0" smtClean="0"/>
              <a:t>Data and Sample </a:t>
            </a:r>
            <a:r>
              <a:rPr lang="en-US" altLang="ko-KR" sz="2400" dirty="0" smtClean="0"/>
              <a:t>collected?</a:t>
            </a:r>
          </a:p>
          <a:p>
            <a:pPr lvl="0">
              <a:lnSpc>
                <a:spcPct val="150000"/>
              </a:lnSpc>
            </a:pPr>
            <a:endParaRPr lang="ko-KR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Firms in the </a:t>
            </a:r>
            <a:r>
              <a:rPr lang="en-US" altLang="ko-KR" sz="2400" dirty="0" err="1" smtClean="0"/>
              <a:t>Compustat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Industry Segment </a:t>
            </a:r>
            <a:r>
              <a:rPr lang="en-US" altLang="ko-KR" sz="2400" dirty="0" smtClean="0"/>
              <a:t>file. 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From year 1985 to </a:t>
            </a:r>
            <a:r>
              <a:rPr lang="en-US" altLang="ko-KR" sz="2400" dirty="0" smtClean="0"/>
              <a:t>1996.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Remove firms with less than five observations.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Total of 7,442 observations </a:t>
            </a:r>
            <a:r>
              <a:rPr lang="en-US" altLang="ko-KR" sz="2400" dirty="0"/>
              <a:t>on 838 firms.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473273710"/>
              </p:ext>
            </p:extLst>
          </p:nvPr>
        </p:nvGraphicFramePr>
        <p:xfrm>
          <a:off x="8991600" y="2438399"/>
          <a:ext cx="2590797" cy="386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4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58511" y="765580"/>
            <a:ext cx="470927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CONTENTS. 03 Method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068716" y="322261"/>
            <a:ext cx="108000" cy="731651"/>
            <a:chOff x="8267675" y="1647296"/>
            <a:chExt cx="108000" cy="731651"/>
          </a:xfrm>
        </p:grpSpPr>
        <p:sp>
          <p:nvSpPr>
            <p:cNvPr id="17" name="직사각형 16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42950" y="1726089"/>
            <a:ext cx="10409238" cy="4808061"/>
            <a:chOff x="904875" y="1621314"/>
            <a:chExt cx="10409238" cy="4808061"/>
          </a:xfrm>
        </p:grpSpPr>
        <p:sp>
          <p:nvSpPr>
            <p:cNvPr id="2" name="직사각형 1"/>
            <p:cNvSpPr/>
            <p:nvPr/>
          </p:nvSpPr>
          <p:spPr>
            <a:xfrm>
              <a:off x="904875" y="1621314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ko-KR" altLang="ko-KR" dirty="0"/>
            </a:p>
            <a:p>
              <a:pPr lvl="0"/>
              <a:endParaRPr lang="ko-KR" altLang="ko-KR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915439" y="2108294"/>
              <a:ext cx="2707850" cy="2633842"/>
            </a:xfrm>
            <a:prstGeom prst="ellipse">
              <a:avLst/>
            </a:prstGeom>
            <a:solidFill>
              <a:srgbClr val="5E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100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655052" y="2076846"/>
              <a:ext cx="2632073" cy="2696739"/>
            </a:xfrm>
            <a:prstGeom prst="ellipse">
              <a:avLst/>
            </a:prstGeom>
            <a:solidFill>
              <a:srgbClr val="5E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white"/>
                  </a:solidFill>
                </a:rPr>
                <a:t>Excess value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white"/>
                  </a:solidFill>
                </a:rPr>
                <a:t>Tobin’s q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768576" y="4452651"/>
              <a:ext cx="2111386" cy="1976724"/>
            </a:xfrm>
            <a:prstGeom prst="ellipse">
              <a:avLst/>
            </a:prstGeom>
            <a:solidFill>
              <a:schemeClr val="bg1"/>
            </a:solidFill>
            <a:ln w="63500" cmpd="sng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28" idx="6"/>
              <a:endCxn id="30" idx="2"/>
            </p:cNvCxnSpPr>
            <p:nvPr/>
          </p:nvCxnSpPr>
          <p:spPr>
            <a:xfrm>
              <a:off x="4623289" y="3425215"/>
              <a:ext cx="4031763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1" idx="7"/>
              <a:endCxn id="30" idx="2"/>
            </p:cNvCxnSpPr>
            <p:nvPr/>
          </p:nvCxnSpPr>
          <p:spPr>
            <a:xfrm flipV="1">
              <a:off x="6570757" y="3425216"/>
              <a:ext cx="2084295" cy="13169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23839" y="1814533"/>
              <a:ext cx="26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I</a:t>
              </a:r>
              <a:r>
                <a:rPr lang="en-US" altLang="ko-KR" b="1" dirty="0" smtClean="0"/>
                <a:t>ndependent Variables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89791" y="1785958"/>
              <a:ext cx="26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Dependent Variables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30081" y="4053638"/>
              <a:ext cx="2199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Control </a:t>
              </a:r>
              <a:r>
                <a:rPr lang="en-US" altLang="ko-KR" b="1" dirty="0" smtClean="0"/>
                <a:t>Variables</a:t>
              </a:r>
              <a:endParaRPr lang="en-US" altLang="ko-KR" b="1" dirty="0"/>
            </a:p>
            <a:p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81792" y="4682813"/>
            <a:ext cx="1561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Firm size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Firm growth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Capital intensity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Level of R&amp;D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Level of firm </a:t>
            </a: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profitability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91183" y="2652838"/>
            <a:ext cx="2647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</a:rPr>
              <a:t>Corporate diversification</a:t>
            </a:r>
          </a:p>
          <a:p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131263" y="2919136"/>
            <a:ext cx="23165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prstClr val="white"/>
                </a:solidFill>
              </a:rPr>
              <a:t>% shares owned by dominant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shareholders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prstClr val="white"/>
                </a:solidFill>
              </a:rPr>
              <a:t>% shares owned by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institutions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white"/>
                </a:solidFill>
              </a:rPr>
              <a:t>% </a:t>
            </a:r>
            <a:r>
              <a:rPr lang="en-US" altLang="ko-KR" sz="1100" b="1" dirty="0">
                <a:solidFill>
                  <a:prstClr val="white"/>
                </a:solidFill>
              </a:rPr>
              <a:t>shares owned by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insiders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white"/>
                </a:solidFill>
              </a:rPr>
              <a:t>% </a:t>
            </a:r>
            <a:r>
              <a:rPr lang="en-US" altLang="ko-KR" sz="1100" b="1" dirty="0">
                <a:solidFill>
                  <a:prstClr val="white"/>
                </a:solidFill>
              </a:rPr>
              <a:t>of outsider directors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775945" y="1285205"/>
            <a:ext cx="10893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smtClean="0"/>
              <a:t>3.4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Research model</a:t>
            </a:r>
          </a:p>
          <a:p>
            <a:pPr lvl="0">
              <a:lnSpc>
                <a:spcPct val="150000"/>
              </a:lnSpc>
            </a:pP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173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963</Words>
  <Application>Microsoft Office PowerPoint</Application>
  <PresentationFormat>와이드스크린</PresentationFormat>
  <Paragraphs>170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이미지 텍스트</dc:creator>
  <cp:lastModifiedBy>lg</cp:lastModifiedBy>
  <cp:revision>223</cp:revision>
  <dcterms:created xsi:type="dcterms:W3CDTF">2017-05-12T06:14:44Z</dcterms:created>
  <dcterms:modified xsi:type="dcterms:W3CDTF">2017-08-02T14:42:59Z</dcterms:modified>
</cp:coreProperties>
</file>