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13" r:id="rId2"/>
    <p:sldId id="457" r:id="rId3"/>
    <p:sldId id="459" r:id="rId4"/>
    <p:sldId id="500" r:id="rId5"/>
    <p:sldId id="502" r:id="rId6"/>
    <p:sldId id="432" r:id="rId7"/>
    <p:sldId id="439" r:id="rId8"/>
    <p:sldId id="433" r:id="rId9"/>
    <p:sldId id="434" r:id="rId10"/>
    <p:sldId id="440" r:id="rId11"/>
    <p:sldId id="437" r:id="rId12"/>
    <p:sldId id="435" r:id="rId13"/>
    <p:sldId id="501" r:id="rId14"/>
    <p:sldId id="415" r:id="rId15"/>
    <p:sldId id="416" r:id="rId16"/>
    <p:sldId id="436" r:id="rId17"/>
    <p:sldId id="414" r:id="rId18"/>
  </p:sldIdLst>
  <p:sldSz cx="12192000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C5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5" autoAdjust="0"/>
    <p:restoredTop sz="84580" autoAdjust="0"/>
  </p:normalViewPr>
  <p:slideViewPr>
    <p:cSldViewPr>
      <p:cViewPr varScale="1">
        <p:scale>
          <a:sx n="134" d="100"/>
          <a:sy n="134" d="100"/>
        </p:scale>
        <p:origin x="97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899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20" tIns="46824" rIns="95320" bIns="468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9900" y="727075"/>
            <a:ext cx="637698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3371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6988" cy="3587750"/>
          </a:xfrm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53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3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71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6988" cy="3587750"/>
          </a:xfrm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71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35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0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58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59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90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43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50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6000"/>
            <a:ext cx="12192000" cy="1143000"/>
          </a:xfrm>
        </p:spPr>
        <p:txBody>
          <a:bodyPr/>
          <a:lstStyle>
            <a:lvl1pPr>
              <a:defRPr sz="5400">
                <a:latin typeface="Comic Sans MS" pitchFamily="66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3886200"/>
            <a:ext cx="10261600" cy="1752600"/>
          </a:xfrm>
        </p:spPr>
        <p:txBody>
          <a:bodyPr/>
          <a:lstStyle>
            <a:lvl1pPr marL="0" indent="0" algn="ctr">
              <a:buFontTx/>
              <a:buNone/>
              <a:defRPr sz="4400">
                <a:latin typeface="Comic Sans MS" pitchFamily="66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8136" name="Text Box 8"/>
          <p:cNvSpPr txBox="1">
            <a:spLocks noChangeArrowheads="1"/>
          </p:cNvSpPr>
          <p:nvPr userDrawn="1"/>
        </p:nvSpPr>
        <p:spPr bwMode="auto">
          <a:xfrm>
            <a:off x="4064000" y="6400801"/>
            <a:ext cx="50786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Slides Provided for 15.879 Students, Please Do Not Share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379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76200"/>
            <a:ext cx="30480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89408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135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303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733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5994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994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981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939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083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98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024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29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76200"/>
            <a:ext cx="1209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95400"/>
            <a:ext cx="1219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11614152" y="6521450"/>
            <a:ext cx="4363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fld id="{2D5A6224-7803-4D22-8C6C-7CFFE80603E4}" type="slidenum">
              <a:rPr lang="en-US" sz="1600" b="0">
                <a:solidFill>
                  <a:schemeClr val="tx2"/>
                </a:solidFill>
              </a:rPr>
              <a:pPr/>
              <a:t>‹#›</a:t>
            </a:fld>
            <a:endParaRPr lang="en-US" sz="1600" b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1C5CF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1C5CFC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1C5CFC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1C5CFC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1C5CFC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1C5CFC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1C5CFC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1C5CFC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1C5CFC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32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8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1735593"/>
            <a:ext cx="8610600" cy="1143000"/>
          </a:xfrm>
          <a:noFill/>
          <a:ln/>
        </p:spPr>
        <p:txBody>
          <a:bodyPr/>
          <a:lstStyle/>
          <a:p>
            <a:r>
              <a:rPr lang="en-US" dirty="0"/>
              <a:t>System Dynamics Seminar</a:t>
            </a:r>
            <a:br>
              <a:rPr lang="en-US" dirty="0"/>
            </a:br>
            <a:endParaRPr lang="en-US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47900" y="2565789"/>
            <a:ext cx="7696200" cy="1371600"/>
          </a:xfrm>
          <a:noFill/>
          <a:ln/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4000" dirty="0"/>
              <a:t>15.879</a:t>
            </a:r>
          </a:p>
          <a:p>
            <a:pPr marL="342900" indent="-342900">
              <a:lnSpc>
                <a:spcPct val="90000"/>
              </a:lnSpc>
            </a:pPr>
            <a:r>
              <a:rPr lang="en-US" sz="4000" dirty="0"/>
              <a:t>Filtering and State Resetting</a:t>
            </a:r>
          </a:p>
        </p:txBody>
      </p:sp>
      <p:grpSp>
        <p:nvGrpSpPr>
          <p:cNvPr id="180237" name="Group 13"/>
          <p:cNvGrpSpPr>
            <a:grpSpLocks/>
          </p:cNvGrpSpPr>
          <p:nvPr/>
        </p:nvGrpSpPr>
        <p:grpSpPr bwMode="auto">
          <a:xfrm>
            <a:off x="228600" y="3937388"/>
            <a:ext cx="11887200" cy="2158611"/>
            <a:chOff x="432" y="2832"/>
            <a:chExt cx="5112" cy="1029"/>
          </a:xfrm>
        </p:grpSpPr>
        <p:pic>
          <p:nvPicPr>
            <p:cNvPr id="1802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2836"/>
              <a:ext cx="1248" cy="10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80230" name="Group 6"/>
            <p:cNvGrpSpPr>
              <a:grpSpLocks/>
            </p:cNvGrpSpPr>
            <p:nvPr/>
          </p:nvGrpSpPr>
          <p:grpSpPr bwMode="auto">
            <a:xfrm>
              <a:off x="1776" y="2836"/>
              <a:ext cx="1344" cy="1008"/>
              <a:chOff x="1008" y="1056"/>
              <a:chExt cx="3552" cy="2815"/>
            </a:xfrm>
          </p:grpSpPr>
          <p:pic>
            <p:nvPicPr>
              <p:cNvPr id="180231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" y="1056"/>
                <a:ext cx="3552" cy="28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0232" name="Freeform 8"/>
              <p:cNvSpPr>
                <a:spLocks/>
              </p:cNvSpPr>
              <p:nvPr/>
            </p:nvSpPr>
            <p:spPr bwMode="auto">
              <a:xfrm>
                <a:off x="2256" y="1800"/>
                <a:ext cx="752" cy="1304"/>
              </a:xfrm>
              <a:custGeom>
                <a:avLst/>
                <a:gdLst>
                  <a:gd name="T0" fmla="*/ 368 w 752"/>
                  <a:gd name="T1" fmla="*/ 1304 h 1304"/>
                  <a:gd name="T2" fmla="*/ 312 w 752"/>
                  <a:gd name="T3" fmla="*/ 1096 h 1304"/>
                  <a:gd name="T4" fmla="*/ 272 w 752"/>
                  <a:gd name="T5" fmla="*/ 976 h 1304"/>
                  <a:gd name="T6" fmla="*/ 264 w 752"/>
                  <a:gd name="T7" fmla="*/ 944 h 1304"/>
                  <a:gd name="T8" fmla="*/ 192 w 752"/>
                  <a:gd name="T9" fmla="*/ 880 h 1304"/>
                  <a:gd name="T10" fmla="*/ 96 w 752"/>
                  <a:gd name="T11" fmla="*/ 840 h 1304"/>
                  <a:gd name="T12" fmla="*/ 80 w 752"/>
                  <a:gd name="T13" fmla="*/ 864 h 1304"/>
                  <a:gd name="T14" fmla="*/ 72 w 752"/>
                  <a:gd name="T15" fmla="*/ 928 h 1304"/>
                  <a:gd name="T16" fmla="*/ 40 w 752"/>
                  <a:gd name="T17" fmla="*/ 920 h 1304"/>
                  <a:gd name="T18" fmla="*/ 24 w 752"/>
                  <a:gd name="T19" fmla="*/ 816 h 1304"/>
                  <a:gd name="T20" fmla="*/ 72 w 752"/>
                  <a:gd name="T21" fmla="*/ 784 h 1304"/>
                  <a:gd name="T22" fmla="*/ 176 w 752"/>
                  <a:gd name="T23" fmla="*/ 712 h 1304"/>
                  <a:gd name="T24" fmla="*/ 248 w 752"/>
                  <a:gd name="T25" fmla="*/ 688 h 1304"/>
                  <a:gd name="T26" fmla="*/ 376 w 752"/>
                  <a:gd name="T27" fmla="*/ 672 h 1304"/>
                  <a:gd name="T28" fmla="*/ 368 w 752"/>
                  <a:gd name="T29" fmla="*/ 616 h 1304"/>
                  <a:gd name="T30" fmla="*/ 312 w 752"/>
                  <a:gd name="T31" fmla="*/ 560 h 1304"/>
                  <a:gd name="T32" fmla="*/ 320 w 752"/>
                  <a:gd name="T33" fmla="*/ 440 h 1304"/>
                  <a:gd name="T34" fmla="*/ 344 w 752"/>
                  <a:gd name="T35" fmla="*/ 416 h 1304"/>
                  <a:gd name="T36" fmla="*/ 392 w 752"/>
                  <a:gd name="T37" fmla="*/ 384 h 1304"/>
                  <a:gd name="T38" fmla="*/ 424 w 752"/>
                  <a:gd name="T39" fmla="*/ 336 h 1304"/>
                  <a:gd name="T40" fmla="*/ 360 w 752"/>
                  <a:gd name="T41" fmla="*/ 240 h 1304"/>
                  <a:gd name="T42" fmla="*/ 416 w 752"/>
                  <a:gd name="T43" fmla="*/ 232 h 1304"/>
                  <a:gd name="T44" fmla="*/ 448 w 752"/>
                  <a:gd name="T45" fmla="*/ 280 h 1304"/>
                  <a:gd name="T46" fmla="*/ 520 w 752"/>
                  <a:gd name="T47" fmla="*/ 272 h 1304"/>
                  <a:gd name="T48" fmla="*/ 560 w 752"/>
                  <a:gd name="T49" fmla="*/ 328 h 1304"/>
                  <a:gd name="T50" fmla="*/ 584 w 752"/>
                  <a:gd name="T51" fmla="*/ 448 h 1304"/>
                  <a:gd name="T52" fmla="*/ 624 w 752"/>
                  <a:gd name="T53" fmla="*/ 376 h 1304"/>
                  <a:gd name="T54" fmla="*/ 640 w 752"/>
                  <a:gd name="T55" fmla="*/ 288 h 1304"/>
                  <a:gd name="T56" fmla="*/ 688 w 752"/>
                  <a:gd name="T57" fmla="*/ 256 h 1304"/>
                  <a:gd name="T58" fmla="*/ 712 w 752"/>
                  <a:gd name="T59" fmla="*/ 208 h 1304"/>
                  <a:gd name="T60" fmla="*/ 688 w 752"/>
                  <a:gd name="T61" fmla="*/ 200 h 1304"/>
                  <a:gd name="T62" fmla="*/ 600 w 752"/>
                  <a:gd name="T63" fmla="*/ 160 h 1304"/>
                  <a:gd name="T64" fmla="*/ 568 w 752"/>
                  <a:gd name="T65" fmla="*/ 136 h 1304"/>
                  <a:gd name="T66" fmla="*/ 624 w 752"/>
                  <a:gd name="T67" fmla="*/ 64 h 1304"/>
                  <a:gd name="T68" fmla="*/ 656 w 752"/>
                  <a:gd name="T69" fmla="*/ 8 h 1304"/>
                  <a:gd name="T70" fmla="*/ 688 w 752"/>
                  <a:gd name="T71" fmla="*/ 16 h 1304"/>
                  <a:gd name="T72" fmla="*/ 704 w 752"/>
                  <a:gd name="T73" fmla="*/ 80 h 1304"/>
                  <a:gd name="T74" fmla="*/ 712 w 752"/>
                  <a:gd name="T75" fmla="*/ 56 h 1304"/>
                  <a:gd name="T76" fmla="*/ 736 w 752"/>
                  <a:gd name="T77" fmla="*/ 48 h 1304"/>
                  <a:gd name="T78" fmla="*/ 712 w 752"/>
                  <a:gd name="T79" fmla="*/ 0 h 1304"/>
                  <a:gd name="T80" fmla="*/ 704 w 752"/>
                  <a:gd name="T81" fmla="*/ 24 h 1304"/>
                  <a:gd name="T82" fmla="*/ 680 w 752"/>
                  <a:gd name="T83" fmla="*/ 8 h 1304"/>
                  <a:gd name="T84" fmla="*/ 704 w 752"/>
                  <a:gd name="T85" fmla="*/ 0 h 1304"/>
                  <a:gd name="T86" fmla="*/ 752 w 752"/>
                  <a:gd name="T87" fmla="*/ 24 h 1304"/>
                  <a:gd name="T88" fmla="*/ 728 w 752"/>
                  <a:gd name="T89" fmla="*/ 8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52" h="1304">
                    <a:moveTo>
                      <a:pt x="368" y="1304"/>
                    </a:moveTo>
                    <a:cubicBezTo>
                      <a:pt x="439" y="1233"/>
                      <a:pt x="364" y="1148"/>
                      <a:pt x="312" y="1096"/>
                    </a:cubicBezTo>
                    <a:cubicBezTo>
                      <a:pt x="299" y="1056"/>
                      <a:pt x="285" y="1016"/>
                      <a:pt x="272" y="976"/>
                    </a:cubicBezTo>
                    <a:cubicBezTo>
                      <a:pt x="269" y="966"/>
                      <a:pt x="269" y="954"/>
                      <a:pt x="264" y="944"/>
                    </a:cubicBezTo>
                    <a:cubicBezTo>
                      <a:pt x="250" y="919"/>
                      <a:pt x="212" y="900"/>
                      <a:pt x="192" y="880"/>
                    </a:cubicBezTo>
                    <a:cubicBezTo>
                      <a:pt x="169" y="810"/>
                      <a:pt x="249" y="827"/>
                      <a:pt x="96" y="840"/>
                    </a:cubicBezTo>
                    <a:cubicBezTo>
                      <a:pt x="91" y="848"/>
                      <a:pt x="83" y="855"/>
                      <a:pt x="80" y="864"/>
                    </a:cubicBezTo>
                    <a:cubicBezTo>
                      <a:pt x="74" y="885"/>
                      <a:pt x="84" y="911"/>
                      <a:pt x="72" y="928"/>
                    </a:cubicBezTo>
                    <a:cubicBezTo>
                      <a:pt x="66" y="937"/>
                      <a:pt x="51" y="923"/>
                      <a:pt x="40" y="920"/>
                    </a:cubicBezTo>
                    <a:cubicBezTo>
                      <a:pt x="23" y="894"/>
                      <a:pt x="0" y="847"/>
                      <a:pt x="24" y="816"/>
                    </a:cubicBezTo>
                    <a:cubicBezTo>
                      <a:pt x="36" y="801"/>
                      <a:pt x="58" y="798"/>
                      <a:pt x="72" y="784"/>
                    </a:cubicBezTo>
                    <a:cubicBezTo>
                      <a:pt x="105" y="751"/>
                      <a:pt x="139" y="737"/>
                      <a:pt x="176" y="712"/>
                    </a:cubicBezTo>
                    <a:cubicBezTo>
                      <a:pt x="204" y="670"/>
                      <a:pt x="201" y="665"/>
                      <a:pt x="248" y="688"/>
                    </a:cubicBezTo>
                    <a:cubicBezTo>
                      <a:pt x="291" y="683"/>
                      <a:pt x="339" y="694"/>
                      <a:pt x="376" y="672"/>
                    </a:cubicBezTo>
                    <a:cubicBezTo>
                      <a:pt x="392" y="662"/>
                      <a:pt x="372" y="634"/>
                      <a:pt x="368" y="616"/>
                    </a:cubicBezTo>
                    <a:cubicBezTo>
                      <a:pt x="361" y="583"/>
                      <a:pt x="342" y="570"/>
                      <a:pt x="312" y="560"/>
                    </a:cubicBezTo>
                    <a:cubicBezTo>
                      <a:pt x="297" y="515"/>
                      <a:pt x="285" y="482"/>
                      <a:pt x="320" y="440"/>
                    </a:cubicBezTo>
                    <a:cubicBezTo>
                      <a:pt x="327" y="431"/>
                      <a:pt x="335" y="423"/>
                      <a:pt x="344" y="416"/>
                    </a:cubicBezTo>
                    <a:cubicBezTo>
                      <a:pt x="359" y="404"/>
                      <a:pt x="392" y="384"/>
                      <a:pt x="392" y="384"/>
                    </a:cubicBezTo>
                    <a:cubicBezTo>
                      <a:pt x="403" y="368"/>
                      <a:pt x="428" y="355"/>
                      <a:pt x="424" y="336"/>
                    </a:cubicBezTo>
                    <a:cubicBezTo>
                      <a:pt x="409" y="267"/>
                      <a:pt x="418" y="259"/>
                      <a:pt x="360" y="240"/>
                    </a:cubicBezTo>
                    <a:cubicBezTo>
                      <a:pt x="377" y="231"/>
                      <a:pt x="396" y="212"/>
                      <a:pt x="416" y="232"/>
                    </a:cubicBezTo>
                    <a:cubicBezTo>
                      <a:pt x="430" y="246"/>
                      <a:pt x="448" y="280"/>
                      <a:pt x="448" y="280"/>
                    </a:cubicBezTo>
                    <a:cubicBezTo>
                      <a:pt x="504" y="261"/>
                      <a:pt x="480" y="259"/>
                      <a:pt x="520" y="272"/>
                    </a:cubicBezTo>
                    <a:cubicBezTo>
                      <a:pt x="521" y="273"/>
                      <a:pt x="558" y="321"/>
                      <a:pt x="560" y="328"/>
                    </a:cubicBezTo>
                    <a:cubicBezTo>
                      <a:pt x="572" y="363"/>
                      <a:pt x="577" y="411"/>
                      <a:pt x="584" y="448"/>
                    </a:cubicBezTo>
                    <a:cubicBezTo>
                      <a:pt x="605" y="420"/>
                      <a:pt x="616" y="411"/>
                      <a:pt x="624" y="376"/>
                    </a:cubicBezTo>
                    <a:cubicBezTo>
                      <a:pt x="631" y="347"/>
                      <a:pt x="619" y="309"/>
                      <a:pt x="640" y="288"/>
                    </a:cubicBezTo>
                    <a:cubicBezTo>
                      <a:pt x="654" y="274"/>
                      <a:pt x="688" y="256"/>
                      <a:pt x="688" y="256"/>
                    </a:cubicBezTo>
                    <a:cubicBezTo>
                      <a:pt x="691" y="252"/>
                      <a:pt x="717" y="217"/>
                      <a:pt x="712" y="208"/>
                    </a:cubicBezTo>
                    <a:cubicBezTo>
                      <a:pt x="708" y="200"/>
                      <a:pt x="696" y="203"/>
                      <a:pt x="688" y="200"/>
                    </a:cubicBezTo>
                    <a:cubicBezTo>
                      <a:pt x="590" y="155"/>
                      <a:pt x="656" y="179"/>
                      <a:pt x="600" y="160"/>
                    </a:cubicBezTo>
                    <a:cubicBezTo>
                      <a:pt x="589" y="152"/>
                      <a:pt x="574" y="148"/>
                      <a:pt x="568" y="136"/>
                    </a:cubicBezTo>
                    <a:cubicBezTo>
                      <a:pt x="560" y="121"/>
                      <a:pt x="613" y="81"/>
                      <a:pt x="624" y="64"/>
                    </a:cubicBezTo>
                    <a:cubicBezTo>
                      <a:pt x="595" y="21"/>
                      <a:pt x="613" y="19"/>
                      <a:pt x="656" y="8"/>
                    </a:cubicBezTo>
                    <a:cubicBezTo>
                      <a:pt x="667" y="11"/>
                      <a:pt x="684" y="6"/>
                      <a:pt x="688" y="16"/>
                    </a:cubicBezTo>
                    <a:cubicBezTo>
                      <a:pt x="717" y="93"/>
                      <a:pt x="645" y="60"/>
                      <a:pt x="704" y="80"/>
                    </a:cubicBezTo>
                    <a:cubicBezTo>
                      <a:pt x="707" y="72"/>
                      <a:pt x="706" y="62"/>
                      <a:pt x="712" y="56"/>
                    </a:cubicBezTo>
                    <a:cubicBezTo>
                      <a:pt x="718" y="50"/>
                      <a:pt x="732" y="56"/>
                      <a:pt x="736" y="48"/>
                    </a:cubicBezTo>
                    <a:cubicBezTo>
                      <a:pt x="741" y="39"/>
                      <a:pt x="715" y="4"/>
                      <a:pt x="712" y="0"/>
                    </a:cubicBezTo>
                    <a:cubicBezTo>
                      <a:pt x="709" y="8"/>
                      <a:pt x="712" y="22"/>
                      <a:pt x="704" y="24"/>
                    </a:cubicBezTo>
                    <a:cubicBezTo>
                      <a:pt x="695" y="26"/>
                      <a:pt x="680" y="18"/>
                      <a:pt x="680" y="8"/>
                    </a:cubicBezTo>
                    <a:cubicBezTo>
                      <a:pt x="680" y="0"/>
                      <a:pt x="696" y="3"/>
                      <a:pt x="704" y="0"/>
                    </a:cubicBezTo>
                    <a:cubicBezTo>
                      <a:pt x="710" y="2"/>
                      <a:pt x="752" y="14"/>
                      <a:pt x="752" y="24"/>
                    </a:cubicBezTo>
                    <a:cubicBezTo>
                      <a:pt x="752" y="57"/>
                      <a:pt x="728" y="11"/>
                      <a:pt x="728" y="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80235" name="Picture 1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" t="3479" r="53438" b="3912"/>
            <a:stretch>
              <a:fillRect/>
            </a:stretch>
          </p:blipFill>
          <p:spPr bwMode="auto">
            <a:xfrm>
              <a:off x="432" y="2838"/>
              <a:ext cx="1277" cy="1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0236" name="Picture 1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" t="3247" r="68178" b="33116"/>
            <a:stretch>
              <a:fillRect/>
            </a:stretch>
          </p:blipFill>
          <p:spPr bwMode="auto">
            <a:xfrm>
              <a:off x="4320" y="2832"/>
              <a:ext cx="1224" cy="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4">
            <a:extLst>
              <a:ext uri="{FF2B5EF4-FFF2-40B4-BE49-F238E27FC236}">
                <a16:creationId xmlns:a16="http://schemas.microsoft.com/office/drawing/2014/main" id="{4318BB9E-EE58-42E9-BAB3-B45935BED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-9001"/>
            <a:ext cx="2819400" cy="1600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cs typeface=""/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77E208CF-AFE5-4E58-BD48-607DA399AC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1357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1DB5-144E-45E2-A830-062AC307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there is noise in measurement?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DFA8-85F8-4108-8F12-87D3B6F7B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simple reading/inference of stocks is also problematic. The solution:</a:t>
            </a:r>
          </a:p>
          <a:p>
            <a:pPr lvl="1"/>
            <a:r>
              <a:rPr lang="en-US" dirty="0"/>
              <a:t>Optimally reset the stocks somewhere between simulation—based inference and new measurements</a:t>
            </a:r>
          </a:p>
          <a:p>
            <a:pPr lvl="1"/>
            <a:r>
              <a:rPr lang="en-US" dirty="0"/>
              <a:t>Kalman filter does this optimally for linear systems with Gaussian measurement and process noise</a:t>
            </a:r>
          </a:p>
          <a:p>
            <a:r>
              <a:rPr lang="en-US" dirty="0"/>
              <a:t>Example: GPS on your cell-phone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9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-228600"/>
            <a:ext cx="12090400" cy="1143000"/>
          </a:xfrm>
        </p:spPr>
        <p:txBody>
          <a:bodyPr/>
          <a:lstStyle/>
          <a:p>
            <a:r>
              <a:rPr lang="en-US" dirty="0"/>
              <a:t>Filtering’s 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0100"/>
            <a:ext cx="12192000" cy="5257800"/>
          </a:xfrm>
        </p:spPr>
        <p:txBody>
          <a:bodyPr/>
          <a:lstStyle/>
          <a:p>
            <a:r>
              <a:rPr lang="en-US" sz="3200" dirty="0"/>
              <a:t>Simulate the model from t to t+1</a:t>
            </a:r>
          </a:p>
          <a:p>
            <a:pPr lvl="1"/>
            <a:r>
              <a:rPr lang="en-US" sz="2800" dirty="0"/>
              <a:t>E.g. find a car location based on previous speed, direction, and time interval</a:t>
            </a:r>
          </a:p>
          <a:p>
            <a:r>
              <a:rPr lang="en-US" sz="3200" dirty="0"/>
              <a:t>Find stocks based on (noisy) measures of the system at t+1</a:t>
            </a:r>
          </a:p>
          <a:p>
            <a:pPr lvl="1"/>
            <a:r>
              <a:rPr lang="en-US" sz="2800" dirty="0"/>
              <a:t>E.g. satellite measures of car location</a:t>
            </a:r>
          </a:p>
          <a:p>
            <a:r>
              <a:rPr lang="en-US" sz="3200" dirty="0"/>
              <a:t>Find a linear combination of the two that is the best estimate for the true values</a:t>
            </a:r>
          </a:p>
          <a:p>
            <a:pPr lvl="1"/>
            <a:r>
              <a:rPr lang="en-US" sz="2800" dirty="0"/>
              <a:t>This is the car position on your GPS system</a:t>
            </a:r>
          </a:p>
          <a:p>
            <a:pPr lvl="1"/>
            <a:r>
              <a:rPr lang="en-US" sz="2800" dirty="0"/>
              <a:t>Also infer the uncertainty in car location based on these measures, and use for next period simulations</a:t>
            </a:r>
          </a:p>
          <a:p>
            <a:r>
              <a:rPr lang="en-US" sz="3200" dirty="0"/>
              <a:t>Continue updating based on next data point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461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228600"/>
            <a:ext cx="9067800" cy="1143000"/>
          </a:xfrm>
        </p:spPr>
        <p:txBody>
          <a:bodyPr/>
          <a:lstStyle/>
          <a:p>
            <a:r>
              <a:rPr lang="en-US" dirty="0"/>
              <a:t>Filtering and Estimation: Basic Idea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11201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Weighted average of two extremes for finding errors in calibration: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1) Pick one parameter, run through all the time, observe the payoff (typical SD practice)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2) Pick one parameter, start the model from the measurement for last data point and find error till the next datapoint, then sum errors over all intervals (typical regression practice)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Not all stocks are measured, so need estimates for each stock, based on the measured variables.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The equations are more involved, but automated in </a:t>
            </a:r>
            <a:r>
              <a:rPr lang="en-US" sz="3200" dirty="0" err="1"/>
              <a:t>Vensim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92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1E37-44AB-7EB4-4706-7A6281CC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Filtering in </a:t>
            </a:r>
            <a:r>
              <a:rPr lang="en-US" dirty="0" err="1"/>
              <a:t>Vensim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02FC-0576-3BF1-5022-545E870DA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24000"/>
            <a:ext cx="12192000" cy="5257800"/>
          </a:xfrm>
        </p:spPr>
        <p:txBody>
          <a:bodyPr/>
          <a:lstStyle/>
          <a:p>
            <a:r>
              <a:rPr lang="en-US" dirty="0"/>
              <a:t>What you need:</a:t>
            </a:r>
          </a:p>
          <a:p>
            <a:pPr lvl="1"/>
            <a:r>
              <a:rPr lang="en-US" dirty="0"/>
              <a:t>Setup the filter: “</a:t>
            </a:r>
            <a:r>
              <a:rPr lang="en-US" dirty="0" err="1"/>
              <a:t>Kalman.prm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Specify the stocks exposed to process noise and their initial variance</a:t>
            </a:r>
          </a:p>
          <a:p>
            <a:pPr lvl="2"/>
            <a:r>
              <a:rPr lang="en-US" dirty="0"/>
              <a:t>Specify the covariance in the process noise</a:t>
            </a:r>
          </a:p>
          <a:p>
            <a:pPr lvl="1"/>
            <a:r>
              <a:rPr lang="en-US" dirty="0"/>
              <a:t>Setup the filter payoff (</a:t>
            </a:r>
            <a:r>
              <a:rPr lang="en-US" dirty="0" err="1"/>
              <a:t>vpd</a:t>
            </a:r>
            <a:r>
              <a:rPr lang="en-US" dirty="0"/>
              <a:t> file to connect data with model)</a:t>
            </a:r>
          </a:p>
          <a:p>
            <a:pPr lvl="1"/>
            <a:r>
              <a:rPr lang="en-US" dirty="0"/>
              <a:t>Make sure you turn off the process and measurement noise!</a:t>
            </a:r>
          </a:p>
          <a:p>
            <a:r>
              <a:rPr lang="en-US" dirty="0"/>
              <a:t>Lets work through our demo 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00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228600"/>
            <a:ext cx="90678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10287000" cy="6019800"/>
          </a:xfrm>
        </p:spPr>
        <p:txBody>
          <a:bodyPr/>
          <a:lstStyle/>
          <a:p>
            <a:r>
              <a:rPr lang="en-US" dirty="0"/>
              <a:t>A simple model of drug use and control. </a:t>
            </a:r>
          </a:p>
          <a:p>
            <a:r>
              <a:rPr lang="en-US" dirty="0"/>
              <a:t>Generated </a:t>
            </a:r>
            <a:r>
              <a:rPr lang="en-US" i="1" dirty="0"/>
              <a:t>noisy</a:t>
            </a:r>
            <a:r>
              <a:rPr lang="en-US" dirty="0"/>
              <a:t> “data” on “Users” and “Perceived Costs”; then fit the same model to this data with/without filtering.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1800" y="2971801"/>
            <a:ext cx="6934200" cy="3654425"/>
            <a:chOff x="1447800" y="2971800"/>
            <a:chExt cx="6934200" cy="3654425"/>
          </a:xfrm>
        </p:grpSpPr>
        <p:pic>
          <p:nvPicPr>
            <p:cNvPr id="51098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2971800"/>
              <a:ext cx="6934200" cy="3654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438400" y="3276600"/>
              <a:ext cx="1162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</a:rPr>
                <a:t>Pink Noise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 bwMode="auto">
            <a:xfrm>
              <a:off x="3009489" y="3604994"/>
              <a:ext cx="180751" cy="42344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09194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228600"/>
            <a:ext cx="9067800" cy="1143000"/>
          </a:xfrm>
        </p:spPr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66805"/>
            <a:ext cx="6019800" cy="4114800"/>
          </a:xfrm>
        </p:spPr>
        <p:txBody>
          <a:bodyPr/>
          <a:lstStyle/>
          <a:p>
            <a:r>
              <a:rPr lang="en-US" dirty="0"/>
              <a:t>The fit is good for both, but different future predictions</a:t>
            </a:r>
          </a:p>
          <a:p>
            <a:r>
              <a:rPr lang="en-US" dirty="0"/>
              <a:t>Less bias and tighter intervals for filtering and estimation methods</a:t>
            </a:r>
          </a:p>
        </p:txBody>
      </p:sp>
      <p:pic>
        <p:nvPicPr>
          <p:cNvPr id="513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3"/>
          <a:stretch>
            <a:fillRect/>
          </a:stretch>
        </p:blipFill>
        <p:spPr bwMode="auto">
          <a:xfrm>
            <a:off x="6858000" y="457200"/>
            <a:ext cx="4953000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4267200"/>
            <a:ext cx="21304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864" y="4267200"/>
            <a:ext cx="211613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4267200"/>
            <a:ext cx="212883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032" name="Rectangle 8"/>
          <p:cNvSpPr>
            <a:spLocks noChangeArrowheads="1"/>
          </p:cNvSpPr>
          <p:nvPr/>
        </p:nvSpPr>
        <p:spPr bwMode="auto">
          <a:xfrm>
            <a:off x="4106864" y="2724150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3034" name="Rectangle 10"/>
          <p:cNvSpPr>
            <a:spLocks noChangeArrowheads="1"/>
          </p:cNvSpPr>
          <p:nvPr/>
        </p:nvSpPr>
        <p:spPr bwMode="auto">
          <a:xfrm>
            <a:off x="4106864" y="2724150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3036" name="Rectangle 12"/>
          <p:cNvSpPr>
            <a:spLocks noChangeArrowheads="1"/>
          </p:cNvSpPr>
          <p:nvPr/>
        </p:nvSpPr>
        <p:spPr bwMode="auto">
          <a:xfrm>
            <a:off x="4106864" y="2724150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3055" name="Text Box 31"/>
          <p:cNvSpPr txBox="1">
            <a:spLocks noChangeArrowheads="1"/>
          </p:cNvSpPr>
          <p:nvPr/>
        </p:nvSpPr>
        <p:spPr bwMode="auto">
          <a:xfrm>
            <a:off x="1066800" y="4648200"/>
            <a:ext cx="320040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Blue</a:t>
            </a:r>
            <a:r>
              <a:rPr lang="en-US" b="0" dirty="0"/>
              <a:t>: With Filtering</a:t>
            </a:r>
          </a:p>
          <a:p>
            <a:r>
              <a:rPr lang="en-US" dirty="0"/>
              <a:t>Striped</a:t>
            </a:r>
            <a:r>
              <a:rPr lang="en-US" b="0" dirty="0"/>
              <a:t>: Without</a:t>
            </a:r>
          </a:p>
          <a:p>
            <a:r>
              <a:rPr lang="en-US" dirty="0"/>
              <a:t>Vertical line</a:t>
            </a:r>
            <a:r>
              <a:rPr lang="en-US" b="0" dirty="0"/>
              <a:t>: Real parameter value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24938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9067800" cy="762000"/>
          </a:xfrm>
        </p:spPr>
        <p:txBody>
          <a:bodyPr/>
          <a:lstStyle/>
          <a:p>
            <a:r>
              <a:rPr lang="en-US" dirty="0"/>
              <a:t>Interesting because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914400"/>
            <a:ext cx="11963400" cy="5562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Overcomes some of the thorny parameter estimation issues with noisy models</a:t>
            </a:r>
          </a:p>
          <a:p>
            <a:pPr>
              <a:lnSpc>
                <a:spcPct val="110000"/>
              </a:lnSpc>
            </a:pPr>
            <a:r>
              <a:rPr lang="en-US" dirty="0"/>
              <a:t>Different versions increasingly used in looking at technical and environmental systems but less known in social science (except in structural model estimation in econometrics), thus you can add value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Especially important because (process and measurement) noise play a big role in our imprecise models of social systems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09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76200"/>
            <a:ext cx="9067800" cy="1143000"/>
          </a:xfrm>
        </p:spPr>
        <p:txBody>
          <a:bodyPr/>
          <a:lstStyle/>
          <a:p>
            <a:r>
              <a:rPr lang="en-US" dirty="0"/>
              <a:t>Practical Hints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11125200" cy="5791200"/>
          </a:xfrm>
        </p:spPr>
        <p:txBody>
          <a:bodyPr/>
          <a:lstStyle/>
          <a:p>
            <a:r>
              <a:rPr lang="en-US" sz="3200" dirty="0"/>
              <a:t>In estimation, decide on usefulness of filtering by looking at variance of model predictions given different noise seeds. </a:t>
            </a:r>
          </a:p>
          <a:p>
            <a:r>
              <a:rPr lang="en-US" sz="3200" dirty="0"/>
              <a:t>Need the covariance matrix for driving noise and measurement noise</a:t>
            </a:r>
          </a:p>
          <a:p>
            <a:pPr lvl="1"/>
            <a:r>
              <a:rPr lang="en-US" sz="2800" dirty="0"/>
              <a:t>Good news: These can themselves be estimated in the process (but try to restrict ranges)</a:t>
            </a:r>
          </a:p>
          <a:p>
            <a:pPr lvl="1"/>
            <a:r>
              <a:rPr lang="en-US" sz="2800" dirty="0"/>
              <a:t>Some statistical calculations needed</a:t>
            </a:r>
          </a:p>
          <a:p>
            <a:r>
              <a:rPr lang="en-US" sz="3200" dirty="0"/>
              <a:t>Computational costs: O(N^2) for N stocks</a:t>
            </a:r>
          </a:p>
          <a:p>
            <a:r>
              <a:rPr lang="en-US" sz="3200" dirty="0"/>
              <a:t>Consider particle filters when Kalman assumptions are violated (but more expensive computationally)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786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EEBC-C587-4BB0-AF17-F98663FE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12090400" cy="609600"/>
          </a:xfrm>
        </p:spPr>
        <p:txBody>
          <a:bodyPr/>
          <a:lstStyle/>
          <a:p>
            <a:r>
              <a:rPr lang="en-US" dirty="0"/>
              <a:t>Model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D2158-3D1C-4070-87C0-BE4074337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96" y="1143000"/>
            <a:ext cx="12192000" cy="47244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SEIR: Celia, </a:t>
            </a: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Ross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Economic Longwave: Jason, Zeynep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Project management: Rosa, </a:t>
            </a: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Chan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Market Growth: Cathy, Andy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Commodity Cycles: Ali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Service Quality: Jose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Urban Dynamics: </a:t>
            </a:r>
            <a:r>
              <a:rPr lang="en-US" sz="2400" dirty="0" err="1"/>
              <a:t>Arya+Alban</a:t>
            </a: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World 3: </a:t>
            </a:r>
            <a:r>
              <a:rPr lang="en-US" sz="2400" dirty="0" err="1"/>
              <a:t>Alexander+Nunzio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363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EEBC-C587-4BB0-AF17-F98663FE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12090400" cy="609600"/>
          </a:xfrm>
        </p:spPr>
        <p:txBody>
          <a:bodyPr/>
          <a:lstStyle/>
          <a:p>
            <a:r>
              <a:rPr lang="en-US" dirty="0"/>
              <a:t>Assignment 8 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D2158-3D1C-4070-87C0-BE4074337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96" y="1143000"/>
            <a:ext cx="12192000" cy="4724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Longwave: Zeynep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Urban Dynamics: </a:t>
            </a:r>
            <a:r>
              <a:rPr lang="en-US" sz="2400" dirty="0" err="1"/>
              <a:t>Arya+Alban</a:t>
            </a: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Commodity Cycles: Ali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World 3: </a:t>
            </a:r>
            <a:r>
              <a:rPr lang="en-US" sz="2400" dirty="0" err="1"/>
              <a:t>Alexander+Nunzio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Service Quality: Jose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Market Growth: Cathy</a:t>
            </a:r>
          </a:p>
          <a:p>
            <a:pPr marL="0" indent="0">
              <a:buNone/>
            </a:pPr>
            <a:r>
              <a:rPr lang="en-US" sz="2400" dirty="0"/>
              <a:t>Backup: Longwave: Jason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9770EE-5F25-42B8-A985-1F02D88FBC77}"/>
              </a:ext>
            </a:extLst>
          </p:cNvPr>
          <p:cNvSpPr/>
          <p:nvPr/>
        </p:nvSpPr>
        <p:spPr>
          <a:xfrm>
            <a:off x="1828800" y="5514945"/>
            <a:ext cx="9601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You may bring in questions and insights from prior Assignments as well</a:t>
            </a:r>
          </a:p>
        </p:txBody>
      </p:sp>
    </p:spTree>
    <p:extLst>
      <p:ext uri="{BB962C8B-B14F-4D97-AF65-F5344CB8AC3E}">
        <p14:creationId xmlns:p14="http://schemas.microsoft.com/office/powerpoint/2010/main" val="157417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-190500"/>
            <a:ext cx="9067800" cy="876300"/>
          </a:xfrm>
        </p:spPr>
        <p:txBody>
          <a:bodyPr/>
          <a:lstStyle/>
          <a:p>
            <a:r>
              <a:rPr lang="en-US" dirty="0"/>
              <a:t>SD Model Estimation Workflow</a:t>
            </a:r>
          </a:p>
        </p:txBody>
      </p:sp>
      <p:sp>
        <p:nvSpPr>
          <p:cNvPr id="488452" name="Text Box 4"/>
          <p:cNvSpPr txBox="1">
            <a:spLocks noChangeArrowheads="1"/>
          </p:cNvSpPr>
          <p:nvPr/>
        </p:nvSpPr>
        <p:spPr bwMode="auto">
          <a:xfrm>
            <a:off x="3478701" y="979151"/>
            <a:ext cx="3022600" cy="615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/>
              <a:t>Find Data; Identify Target and Driving</a:t>
            </a:r>
          </a:p>
        </p:txBody>
      </p:sp>
      <p:sp>
        <p:nvSpPr>
          <p:cNvPr id="488454" name="Text Box 6"/>
          <p:cNvSpPr txBox="1">
            <a:spLocks noChangeArrowheads="1"/>
          </p:cNvSpPr>
          <p:nvPr/>
        </p:nvSpPr>
        <p:spPr bwMode="auto">
          <a:xfrm>
            <a:off x="5649776" y="2918085"/>
            <a:ext cx="2133600" cy="9233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dirty="0"/>
              <a:t>Estimate with Synthetic Data; Cross Validate</a:t>
            </a:r>
          </a:p>
        </p:txBody>
      </p:sp>
      <p:sp>
        <p:nvSpPr>
          <p:cNvPr id="488459" name="Text Box 11"/>
          <p:cNvSpPr txBox="1">
            <a:spLocks noChangeArrowheads="1"/>
          </p:cNvSpPr>
          <p:nvPr/>
        </p:nvSpPr>
        <p:spPr bwMode="auto">
          <a:xfrm>
            <a:off x="712811" y="2304751"/>
            <a:ext cx="3329271" cy="21544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/>
              <a:t>Diagnose Problems: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Availability?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Computation (cost/algorithm)?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Process Noise? Measurement Noise?</a:t>
            </a:r>
          </a:p>
        </p:txBody>
      </p:sp>
      <p:sp>
        <p:nvSpPr>
          <p:cNvPr id="488460" name="Text Box 12"/>
          <p:cNvSpPr txBox="1">
            <a:spLocks noChangeArrowheads="1"/>
          </p:cNvSpPr>
          <p:nvPr/>
        </p:nvSpPr>
        <p:spPr bwMode="auto">
          <a:xfrm>
            <a:off x="9619150" y="3070485"/>
            <a:ext cx="2133600" cy="61555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dirty="0"/>
              <a:t>Estimation with Real Data</a:t>
            </a:r>
          </a:p>
        </p:txBody>
      </p:sp>
      <p:sp>
        <p:nvSpPr>
          <p:cNvPr id="488464" name="Text Box 16"/>
          <p:cNvSpPr txBox="1">
            <a:spLocks noChangeArrowheads="1"/>
          </p:cNvSpPr>
          <p:nvPr/>
        </p:nvSpPr>
        <p:spPr bwMode="auto">
          <a:xfrm>
            <a:off x="10789535" y="5025400"/>
            <a:ext cx="1692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1C5CFC"/>
                </a:solidFill>
              </a:rPr>
              <a:t>Enhance Estimation</a:t>
            </a:r>
          </a:p>
        </p:txBody>
      </p:sp>
      <p:cxnSp>
        <p:nvCxnSpPr>
          <p:cNvPr id="488473" name="AutoShape 25"/>
          <p:cNvCxnSpPr>
            <a:cxnSpLocks noChangeShapeType="1"/>
            <a:stCxn id="488459" idx="1"/>
            <a:endCxn id="488452" idx="2"/>
          </p:cNvCxnSpPr>
          <p:nvPr/>
        </p:nvCxnSpPr>
        <p:spPr bwMode="auto">
          <a:xfrm rot="10800000" flipH="1">
            <a:off x="712811" y="1595101"/>
            <a:ext cx="4277190" cy="1786868"/>
          </a:xfrm>
          <a:prstGeom prst="bentConnector4">
            <a:avLst>
              <a:gd name="adj1" fmla="val -5345"/>
              <a:gd name="adj2" fmla="val 80143"/>
            </a:avLst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8475" name="Text Box 27"/>
          <p:cNvSpPr txBox="1">
            <a:spLocks noChangeArrowheads="1"/>
          </p:cNvSpPr>
          <p:nvPr/>
        </p:nvSpPr>
        <p:spPr bwMode="auto">
          <a:xfrm>
            <a:off x="49700" y="975404"/>
            <a:ext cx="1905000" cy="615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/>
              <a:t>Build/Update Model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004AA9A-9FE3-4789-A9C5-437C98E64D9A}"/>
              </a:ext>
            </a:extLst>
          </p:cNvPr>
          <p:cNvCxnSpPr>
            <a:cxnSpLocks/>
            <a:stCxn id="488475" idx="3"/>
            <a:endCxn id="488452" idx="1"/>
          </p:cNvCxnSpPr>
          <p:nvPr/>
        </p:nvCxnSpPr>
        <p:spPr bwMode="auto">
          <a:xfrm>
            <a:off x="1954700" y="1283379"/>
            <a:ext cx="1524001" cy="374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1DEA655-485F-4F33-89D5-755C18BA6968}"/>
              </a:ext>
            </a:extLst>
          </p:cNvPr>
          <p:cNvCxnSpPr>
            <a:cxnSpLocks/>
            <a:stCxn id="488452" idx="3"/>
            <a:endCxn id="488454" idx="0"/>
          </p:cNvCxnSpPr>
          <p:nvPr/>
        </p:nvCxnSpPr>
        <p:spPr bwMode="auto">
          <a:xfrm>
            <a:off x="6501301" y="1287126"/>
            <a:ext cx="215275" cy="1630959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25">
            <a:extLst>
              <a:ext uri="{FF2B5EF4-FFF2-40B4-BE49-F238E27FC236}">
                <a16:creationId xmlns:a16="http://schemas.microsoft.com/office/drawing/2014/main" id="{0DECEB8C-8E25-47AD-BA30-467F69041AD0}"/>
              </a:ext>
            </a:extLst>
          </p:cNvPr>
          <p:cNvCxnSpPr>
            <a:cxnSpLocks noChangeShapeType="1"/>
            <a:stCxn id="488454" idx="1"/>
            <a:endCxn id="488459" idx="3"/>
          </p:cNvCxnSpPr>
          <p:nvPr/>
        </p:nvCxnSpPr>
        <p:spPr bwMode="auto">
          <a:xfrm rot="10800000" flipV="1">
            <a:off x="4042082" y="3379749"/>
            <a:ext cx="1607694" cy="2219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25">
            <a:extLst>
              <a:ext uri="{FF2B5EF4-FFF2-40B4-BE49-F238E27FC236}">
                <a16:creationId xmlns:a16="http://schemas.microsoft.com/office/drawing/2014/main" id="{1A7DCD60-EF9F-4922-B924-E19D4255003C}"/>
              </a:ext>
            </a:extLst>
          </p:cNvPr>
          <p:cNvCxnSpPr>
            <a:cxnSpLocks noChangeShapeType="1"/>
            <a:stCxn id="488459" idx="2"/>
            <a:endCxn id="488463" idx="2"/>
          </p:cNvCxnSpPr>
          <p:nvPr/>
        </p:nvCxnSpPr>
        <p:spPr bwMode="auto">
          <a:xfrm rot="16200000" flipH="1">
            <a:off x="3612251" y="3224383"/>
            <a:ext cx="1865413" cy="4335020"/>
          </a:xfrm>
          <a:prstGeom prst="bentConnector3">
            <a:avLst>
              <a:gd name="adj1" fmla="val 112255"/>
            </a:avLst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25">
            <a:extLst>
              <a:ext uri="{FF2B5EF4-FFF2-40B4-BE49-F238E27FC236}">
                <a16:creationId xmlns:a16="http://schemas.microsoft.com/office/drawing/2014/main" id="{556A9E63-93ED-4343-86DF-6DA99B3D19AB}"/>
              </a:ext>
            </a:extLst>
          </p:cNvPr>
          <p:cNvCxnSpPr>
            <a:cxnSpLocks noChangeShapeType="1"/>
            <a:stCxn id="488463" idx="0"/>
            <a:endCxn id="488454" idx="2"/>
          </p:cNvCxnSpPr>
          <p:nvPr/>
        </p:nvCxnSpPr>
        <p:spPr bwMode="auto">
          <a:xfrm rot="5400000" flipH="1" flipV="1">
            <a:off x="6336529" y="4217354"/>
            <a:ext cx="755985" cy="4109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25">
            <a:extLst>
              <a:ext uri="{FF2B5EF4-FFF2-40B4-BE49-F238E27FC236}">
                <a16:creationId xmlns:a16="http://schemas.microsoft.com/office/drawing/2014/main" id="{60404C78-B877-4009-B8EA-25233636A401}"/>
              </a:ext>
            </a:extLst>
          </p:cNvPr>
          <p:cNvCxnSpPr>
            <a:cxnSpLocks noChangeShapeType="1"/>
            <a:stCxn id="488454" idx="3"/>
            <a:endCxn id="488460" idx="1"/>
          </p:cNvCxnSpPr>
          <p:nvPr/>
        </p:nvCxnSpPr>
        <p:spPr bwMode="auto">
          <a:xfrm flipV="1">
            <a:off x="7783376" y="3378262"/>
            <a:ext cx="1835774" cy="14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25">
            <a:extLst>
              <a:ext uri="{FF2B5EF4-FFF2-40B4-BE49-F238E27FC236}">
                <a16:creationId xmlns:a16="http://schemas.microsoft.com/office/drawing/2014/main" id="{56E2B97F-53CA-46CB-B99A-DE5AB16DEDA5}"/>
              </a:ext>
            </a:extLst>
          </p:cNvPr>
          <p:cNvCxnSpPr>
            <a:cxnSpLocks noChangeShapeType="1"/>
            <a:stCxn id="488459" idx="1"/>
            <a:endCxn id="488475" idx="2"/>
          </p:cNvCxnSpPr>
          <p:nvPr/>
        </p:nvCxnSpPr>
        <p:spPr bwMode="auto">
          <a:xfrm rot="10800000" flipH="1">
            <a:off x="712810" y="1591355"/>
            <a:ext cx="289389" cy="1790615"/>
          </a:xfrm>
          <a:prstGeom prst="bentConnector4">
            <a:avLst>
              <a:gd name="adj1" fmla="val -78994"/>
              <a:gd name="adj2" fmla="val 80080"/>
            </a:avLst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25">
            <a:extLst>
              <a:ext uri="{FF2B5EF4-FFF2-40B4-BE49-F238E27FC236}">
                <a16:creationId xmlns:a16="http://schemas.microsoft.com/office/drawing/2014/main" id="{8F1F9405-30D2-4BC3-932D-44DAF9C4BC66}"/>
              </a:ext>
            </a:extLst>
          </p:cNvPr>
          <p:cNvCxnSpPr>
            <a:cxnSpLocks noChangeShapeType="1"/>
            <a:stCxn id="488460" idx="0"/>
            <a:endCxn id="488454" idx="0"/>
          </p:cNvCxnSpPr>
          <p:nvPr/>
        </p:nvCxnSpPr>
        <p:spPr bwMode="auto">
          <a:xfrm rot="16200000" flipV="1">
            <a:off x="8625063" y="1009598"/>
            <a:ext cx="152400" cy="3969374"/>
          </a:xfrm>
          <a:prstGeom prst="bentConnector3">
            <a:avLst>
              <a:gd name="adj1" fmla="val 250000"/>
            </a:avLst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D8E843B-2FA9-4A6F-BB9D-FCE0205503D4}"/>
              </a:ext>
            </a:extLst>
          </p:cNvPr>
          <p:cNvGrpSpPr/>
          <p:nvPr/>
        </p:nvGrpSpPr>
        <p:grpSpPr>
          <a:xfrm>
            <a:off x="2662986" y="4597400"/>
            <a:ext cx="8098961" cy="1727200"/>
            <a:chOff x="2662986" y="4597400"/>
            <a:chExt cx="8098961" cy="1727200"/>
          </a:xfrm>
        </p:grpSpPr>
        <p:sp>
          <p:nvSpPr>
            <p:cNvPr id="488455" name="Text Box 7"/>
            <p:cNvSpPr txBox="1">
              <a:spLocks noChangeArrowheads="1"/>
            </p:cNvSpPr>
            <p:nvPr/>
          </p:nvSpPr>
          <p:spPr bwMode="auto">
            <a:xfrm>
              <a:off x="5345601" y="4659080"/>
              <a:ext cx="2133600" cy="61555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dirty="0"/>
                <a:t>Better Likelihoods</a:t>
              </a:r>
            </a:p>
          </p:txBody>
        </p:sp>
        <p:sp>
          <p:nvSpPr>
            <p:cNvPr id="488456" name="Text Box 8"/>
            <p:cNvSpPr txBox="1">
              <a:spLocks noChangeArrowheads="1"/>
            </p:cNvSpPr>
            <p:nvPr/>
          </p:nvSpPr>
          <p:spPr bwMode="auto">
            <a:xfrm>
              <a:off x="7898302" y="4717624"/>
              <a:ext cx="2286000" cy="61555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dirty="0"/>
                <a:t>Go Likelihood Free</a:t>
              </a:r>
            </a:p>
          </p:txBody>
        </p:sp>
        <p:sp>
          <p:nvSpPr>
            <p:cNvPr id="488461" name="Text Box 13"/>
            <p:cNvSpPr txBox="1">
              <a:spLocks noChangeArrowheads="1"/>
            </p:cNvSpPr>
            <p:nvPr/>
          </p:nvSpPr>
          <p:spPr bwMode="auto">
            <a:xfrm>
              <a:off x="2831417" y="4645864"/>
              <a:ext cx="2133600" cy="9233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dirty="0"/>
                <a:t>Add State Resetting and Filtering</a:t>
              </a:r>
            </a:p>
          </p:txBody>
        </p:sp>
        <p:sp>
          <p:nvSpPr>
            <p:cNvPr id="488463" name="Rectangle 15"/>
            <p:cNvSpPr>
              <a:spLocks noChangeArrowheads="1"/>
            </p:cNvSpPr>
            <p:nvPr/>
          </p:nvSpPr>
          <p:spPr bwMode="auto">
            <a:xfrm>
              <a:off x="2662986" y="4597400"/>
              <a:ext cx="8098961" cy="1727200"/>
            </a:xfrm>
            <a:prstGeom prst="rect">
              <a:avLst/>
            </a:prstGeom>
            <a:noFill/>
            <a:ln w="28575">
              <a:solidFill>
                <a:srgbClr val="1C5CF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8">
              <a:extLst>
                <a:ext uri="{FF2B5EF4-FFF2-40B4-BE49-F238E27FC236}">
                  <a16:creationId xmlns:a16="http://schemas.microsoft.com/office/drawing/2014/main" id="{2992FC20-F22D-4CA8-B2CE-673F8150D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820" y="5601726"/>
              <a:ext cx="2286000" cy="61555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dirty="0"/>
                <a:t>Alternative Algorithms</a:t>
              </a:r>
            </a:p>
          </p:txBody>
        </p:sp>
        <p:sp>
          <p:nvSpPr>
            <p:cNvPr id="69" name="Text Box 8">
              <a:extLst>
                <a:ext uri="{FF2B5EF4-FFF2-40B4-BE49-F238E27FC236}">
                  <a16:creationId xmlns:a16="http://schemas.microsoft.com/office/drawing/2014/main" id="{A69DBA9C-60E0-48D1-93D1-2954A459B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3862" y="5587154"/>
              <a:ext cx="2660440" cy="61555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dirty="0"/>
                <a:t>Add Computational Resources</a:t>
              </a:r>
            </a:p>
          </p:txBody>
        </p:sp>
        <p:sp>
          <p:nvSpPr>
            <p:cNvPr id="96" name="Text Box 7">
              <a:extLst>
                <a:ext uri="{FF2B5EF4-FFF2-40B4-BE49-F238E27FC236}">
                  <a16:creationId xmlns:a16="http://schemas.microsoft.com/office/drawing/2014/main" id="{D590ED47-CBA5-4FA9-B4AE-D514C6B85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3688" y="5584398"/>
              <a:ext cx="2133600" cy="61555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dirty="0"/>
                <a:t>Break to Partial Calibration</a:t>
              </a:r>
            </a:p>
          </p:txBody>
        </p:sp>
      </p:grp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1BA8F183-282D-49A2-9157-7FAF73A8C745}"/>
              </a:ext>
            </a:extLst>
          </p:cNvPr>
          <p:cNvCxnSpPr>
            <a:cxnSpLocks/>
            <a:stCxn id="488452" idx="3"/>
            <a:endCxn id="488460" idx="3"/>
          </p:cNvCxnSpPr>
          <p:nvPr/>
        </p:nvCxnSpPr>
        <p:spPr bwMode="auto">
          <a:xfrm>
            <a:off x="6501301" y="1287126"/>
            <a:ext cx="5251449" cy="2091136"/>
          </a:xfrm>
          <a:prstGeom prst="bentConnector3">
            <a:avLst>
              <a:gd name="adj1" fmla="val 104353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838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13D765-9B6E-0191-573D-2424D20F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 for Estimation workflow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E161D-B4F7-AC3A-4562-B17BC79BD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984" y="1143000"/>
            <a:ext cx="3905192" cy="5257800"/>
          </a:xfrm>
        </p:spPr>
        <p:txBody>
          <a:bodyPr/>
          <a:lstStyle/>
          <a:p>
            <a:pPr marL="251460"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LL with ground truth, or calibration starting from there, better than calibrated LL? </a:t>
            </a:r>
            <a:r>
              <a:rPr lang="en-US" sz="1600" dirty="0">
                <a:sym typeface="Wingdings" panose="05000000000000000000" pitchFamily="2" charset="2"/>
              </a:rPr>
              <a:t>Multi-model likelihood surface</a:t>
            </a:r>
            <a:endParaRPr lang="en-US" sz="1600" dirty="0"/>
          </a:p>
          <a:p>
            <a:pPr marL="491490" lvl="1" indent="-182880">
              <a:spcBef>
                <a:spcPts val="0"/>
              </a:spcBef>
            </a:pPr>
            <a:r>
              <a:rPr lang="en-US" sz="1200" dirty="0"/>
              <a:t>Run multiple restarts; if not finding the ground truth in reasonable time</a:t>
            </a:r>
          </a:p>
          <a:p>
            <a:pPr marL="491490" lvl="1" indent="-182880">
              <a:spcBef>
                <a:spcPts val="0"/>
              </a:spcBef>
            </a:pPr>
            <a:r>
              <a:rPr lang="en-US" sz="1200" dirty="0"/>
              <a:t>Use the iterative calibration if feasible/applicable</a:t>
            </a:r>
          </a:p>
          <a:p>
            <a:pPr marL="365760" indent="-457200"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Estimated parameters too far from ground truth?</a:t>
            </a:r>
          </a:p>
          <a:p>
            <a:pPr marL="76581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1200" dirty="0"/>
              <a:t>Check test 1 above in case it is multi-modality; if real peak is far then:</a:t>
            </a:r>
          </a:p>
          <a:p>
            <a:pPr marL="76581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1200" dirty="0"/>
              <a:t>Check likelihood function components against simulating with ground truth; see if likelihood distribution is the problem</a:t>
            </a:r>
            <a:r>
              <a:rPr lang="en-US" sz="1200" dirty="0">
                <a:sym typeface="Wingdings" panose="05000000000000000000" pitchFamily="2" charset="2"/>
              </a:rPr>
              <a:t> change likelihood distribution</a:t>
            </a:r>
            <a:endParaRPr lang="en-US" sz="1200" dirty="0"/>
          </a:p>
          <a:p>
            <a:pPr marL="76581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1200" dirty="0"/>
              <a:t>Check estimates without process noise; if improved </a:t>
            </a:r>
            <a:r>
              <a:rPr lang="en-US" sz="1200" dirty="0">
                <a:sym typeface="Wingdings" panose="05000000000000000000" pitchFamily="2" charset="2"/>
              </a:rPr>
              <a:t> go towards partial model calibration or state resetting</a:t>
            </a:r>
          </a:p>
          <a:p>
            <a:pPr marL="365760" indent="-4572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Estimated parameters are not off, but confidence intervals are too narrow</a:t>
            </a:r>
          </a:p>
          <a:p>
            <a:pPr marL="76581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sym typeface="Wingdings" panose="05000000000000000000" pitchFamily="2" charset="2"/>
              </a:rPr>
              <a:t>Test alternative distributions or scaling for variances</a:t>
            </a:r>
          </a:p>
          <a:p>
            <a:pPr marL="76581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sym typeface="Wingdings" panose="05000000000000000000" pitchFamily="2" charset="2"/>
              </a:rPr>
              <a:t>Test scaling of likelihood function</a:t>
            </a:r>
          </a:p>
          <a:p>
            <a:pPr marL="76581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sym typeface="Wingdings" panose="05000000000000000000" pitchFamily="2" charset="2"/>
              </a:rPr>
              <a:t>Test alternative MCMC methods</a:t>
            </a:r>
            <a:endParaRPr lang="en-US" sz="1200" dirty="0"/>
          </a:p>
          <a:p>
            <a:pPr marL="765810" lvl="1" indent="-457200">
              <a:spcBef>
                <a:spcPts val="0"/>
              </a:spcBef>
              <a:buFont typeface="+mj-lt"/>
              <a:buAutoNum type="arabicPeriod"/>
            </a:pPr>
            <a:endParaRPr lang="en-US" sz="1200" dirty="0"/>
          </a:p>
          <a:p>
            <a:pPr marL="491490" lvl="1" indent="-182880">
              <a:spcBef>
                <a:spcPts val="0"/>
              </a:spcBef>
            </a:pP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A6564-DDF0-313A-D5DC-B234C9D70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8134409" cy="379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76200"/>
            <a:ext cx="9067800" cy="838200"/>
          </a:xfrm>
        </p:spPr>
        <p:txBody>
          <a:bodyPr/>
          <a:lstStyle/>
          <a:p>
            <a:r>
              <a:rPr lang="en-US" dirty="0"/>
              <a:t>State Resetting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728662"/>
            <a:ext cx="10591800" cy="6019800"/>
          </a:xfrm>
        </p:spPr>
        <p:txBody>
          <a:bodyPr/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Process noise leads to multiple futures (or past) trajectories from an identical model</a:t>
            </a:r>
          </a:p>
          <a:p>
            <a:pPr lvl="1"/>
            <a:r>
              <a:rPr lang="en-US" dirty="0"/>
              <a:t>Thus process noise acts as a model structure not captured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can bias the simulation-based parameter estimates (i.e. parameter values that are different, in expectation, from the true value)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Reset the states every period to what data dictates</a:t>
            </a:r>
          </a:p>
        </p:txBody>
      </p:sp>
    </p:spTree>
    <p:extLst>
      <p:ext uri="{BB962C8B-B14F-4D97-AF65-F5344CB8AC3E}">
        <p14:creationId xmlns:p14="http://schemas.microsoft.com/office/powerpoint/2010/main" val="306142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1F87-39D0-4ECB-BD9A-FADB1002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76200"/>
            <a:ext cx="9067800" cy="838200"/>
          </a:xfrm>
        </p:spPr>
        <p:txBody>
          <a:bodyPr/>
          <a:lstStyle/>
          <a:p>
            <a:r>
              <a:rPr lang="en-US" dirty="0"/>
              <a:t>How to reset the states?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2BDF0-90D8-43E8-A2BE-7C7B46497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9906000" cy="5257800"/>
          </a:xfrm>
        </p:spPr>
        <p:txBody>
          <a:bodyPr/>
          <a:lstStyle/>
          <a:p>
            <a:r>
              <a:rPr lang="en-US" dirty="0"/>
              <a:t>If all stocks are observed</a:t>
            </a:r>
          </a:p>
          <a:p>
            <a:pPr lvl="1"/>
            <a:r>
              <a:rPr lang="en-US" dirty="0"/>
              <a:t>Easy, just use the data, rather than simulation (what regression does)</a:t>
            </a:r>
          </a:p>
          <a:p>
            <a:r>
              <a:rPr lang="en-US" dirty="0"/>
              <a:t>If some stocks are unobserved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Infer unobserved stocks based on observables (when enough observables exist) 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Infer likely stock values based on the prior distribution of stocks and the observations that inform stock values (a Bayesian inference problem; not necessarily easy)</a:t>
            </a:r>
          </a:p>
        </p:txBody>
      </p:sp>
    </p:spTree>
    <p:extLst>
      <p:ext uri="{BB962C8B-B14F-4D97-AF65-F5344CB8AC3E}">
        <p14:creationId xmlns:p14="http://schemas.microsoft.com/office/powerpoint/2010/main" val="74834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in the beer game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917440"/>
            <a:ext cx="9144000" cy="1676400"/>
          </a:xfrm>
        </p:spPr>
        <p:txBody>
          <a:bodyPr/>
          <a:lstStyle/>
          <a:p>
            <a:r>
              <a:rPr lang="en-US" dirty="0"/>
              <a:t>Perfect model can’t predict future</a:t>
            </a:r>
          </a:p>
          <a:p>
            <a:r>
              <a:rPr lang="en-US" dirty="0"/>
              <a:t>Calibrating to past observations may give the wrong parameters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1"/>
            <a:ext cx="6248400" cy="3627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86600" y="6457890"/>
            <a:ext cx="2863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Eberlein</a:t>
            </a:r>
            <a:r>
              <a:rPr lang="en-US" dirty="0"/>
              <a:t> 2015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9200" y="2209800"/>
            <a:ext cx="1324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ym typeface="Wingdings" panose="05000000000000000000" pitchFamily="2" charset="2"/>
              </a:rPr>
              <a:t>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0149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9067800" cy="1143000"/>
          </a:xfrm>
        </p:spPr>
        <p:txBody>
          <a:bodyPr/>
          <a:lstStyle/>
          <a:p>
            <a:r>
              <a:rPr lang="en-US" sz="4000" dirty="0"/>
              <a:t>Pendulum Model: Deterministic Simulation and Naïve State Resetting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1"/>
            <a:ext cx="4343400" cy="258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041526"/>
            <a:ext cx="4377491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815" y="1338899"/>
            <a:ext cx="34480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52291" y="1371918"/>
            <a:ext cx="270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System’s dynamics: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4800601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naïve deterministic calibration with correct model gives very wrong g/l, d, and epsilon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36640" y="4800601"/>
            <a:ext cx="441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Restarting state (angular position) at inflection points (where angular velocity is zero) gives much better estimates.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62800" y="6468050"/>
            <a:ext cx="2863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Eberlein</a:t>
            </a:r>
            <a:r>
              <a:rPr lang="en-US" dirty="0"/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397318797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Presenta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Presentatio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104199892</TotalTime>
  <Pages>43</Pages>
  <Words>1065</Words>
  <Application>Microsoft Office PowerPoint</Application>
  <PresentationFormat>Widescreen</PresentationFormat>
  <Paragraphs>121</Paragraphs>
  <Slides>17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Comic Sans MS</vt:lpstr>
      <vt:lpstr>Times New Roman</vt:lpstr>
      <vt:lpstr>Presentations</vt:lpstr>
      <vt:lpstr>System Dynamics Seminar </vt:lpstr>
      <vt:lpstr>Model Assignments</vt:lpstr>
      <vt:lpstr>Assignment 8 Presentations</vt:lpstr>
      <vt:lpstr>SD Model Estimation Workflow</vt:lpstr>
      <vt:lpstr>Diagnostics for Estimation workflow</vt:lpstr>
      <vt:lpstr>State Resetting</vt:lpstr>
      <vt:lpstr>How to reset the states?</vt:lpstr>
      <vt:lpstr>Uncertainty in the beer game model</vt:lpstr>
      <vt:lpstr>Pendulum Model: Deterministic Simulation and Naïve State Resetting</vt:lpstr>
      <vt:lpstr>What if there is noise in measurement?</vt:lpstr>
      <vt:lpstr>Filtering’s basic idea</vt:lpstr>
      <vt:lpstr>Filtering and Estimation: Basic Idea</vt:lpstr>
      <vt:lpstr>Kalman Filtering in Vensim</vt:lpstr>
      <vt:lpstr>Example</vt:lpstr>
      <vt:lpstr>Results</vt:lpstr>
      <vt:lpstr>Interesting because</vt:lpstr>
      <vt:lpstr>Practical Hints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ISE 5124</dc:title>
  <dc:creator>Lisa L. Smith</dc:creator>
  <cp:lastModifiedBy>Hazhir Rahmandad</cp:lastModifiedBy>
  <cp:revision>292</cp:revision>
  <cp:lastPrinted>2022-11-18T12:59:58Z</cp:lastPrinted>
  <dcterms:created xsi:type="dcterms:W3CDTF">1995-07-25T10:35:52Z</dcterms:created>
  <dcterms:modified xsi:type="dcterms:W3CDTF">2022-11-18T15:30:42Z</dcterms:modified>
</cp:coreProperties>
</file>