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11"/>
  </p:notesMasterIdLst>
  <p:sldIdLst>
    <p:sldId id="256" r:id="rId3"/>
    <p:sldId id="283" r:id="rId4"/>
    <p:sldId id="292" r:id="rId5"/>
    <p:sldId id="293" r:id="rId6"/>
    <p:sldId id="295" r:id="rId7"/>
    <p:sldId id="289" r:id="rId8"/>
    <p:sldId id="291" r:id="rId9"/>
    <p:sldId id="29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94672"/>
  </p:normalViewPr>
  <p:slideViewPr>
    <p:cSldViewPr snapToGrid="0">
      <p:cViewPr varScale="1">
        <p:scale>
          <a:sx n="126" d="100"/>
          <a:sy n="126" d="100"/>
        </p:scale>
        <p:origin x="4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825b12b35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e825b12b35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afc6fd2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e9afc6fd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72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afc6fd2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e9afc6fd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08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afc6fd2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e9afc6fd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798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8af75f581_2_5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e8af75f581_2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79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8af75f581_2_5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e8af75f581_2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13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afc6fd2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e9afc6fd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36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afc6fd2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e9afc6fd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MART general master Slide">
  <p:cSld name="SMART general master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0" y="1"/>
            <a:ext cx="9144000" cy="656035"/>
          </a:xfrm>
          <a:prstGeom prst="rect">
            <a:avLst/>
          </a:prstGeom>
          <a:solidFill>
            <a:srgbClr val="980000"/>
          </a:solidFill>
          <a:ln>
            <a:noFill/>
          </a:ln>
          <a:effectLst>
            <a:outerShdw blurRad="635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100"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88536" y="0"/>
            <a:ext cx="8755464" cy="65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88537" y="774701"/>
            <a:ext cx="8480720" cy="378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l="23773" t="40463" r="24466" b="39791"/>
          <a:stretch/>
        </p:blipFill>
        <p:spPr>
          <a:xfrm>
            <a:off x="4146480" y="4787588"/>
            <a:ext cx="851040" cy="32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 descr="Home | SMART| Singapo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7792" y="4787588"/>
            <a:ext cx="881053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 descr="A black background with red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87908"/>
            <a:ext cx="1140231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88536" y="891540"/>
            <a:ext cx="8126814" cy="374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88620" y="925830"/>
            <a:ext cx="4126230" cy="370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629150" y="925830"/>
            <a:ext cx="4126230" cy="370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42900" y="860822"/>
            <a:ext cx="413813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2"/>
          </p:nvPr>
        </p:nvSpPr>
        <p:spPr>
          <a:xfrm>
            <a:off x="342900" y="1478756"/>
            <a:ext cx="4138136" cy="307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3"/>
          </p:nvPr>
        </p:nvSpPr>
        <p:spPr>
          <a:xfrm>
            <a:off x="4612005" y="860822"/>
            <a:ext cx="413813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4"/>
          </p:nvPr>
        </p:nvSpPr>
        <p:spPr>
          <a:xfrm>
            <a:off x="4612005" y="1478756"/>
            <a:ext cx="4138136" cy="307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394335" y="740568"/>
            <a:ext cx="3184684" cy="80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862274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394335" y="1543050"/>
            <a:ext cx="3184684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42900" y="817245"/>
            <a:ext cx="323611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42900" y="1543050"/>
            <a:ext cx="3236119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sz="3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 rot="5400000">
            <a:off x="2581352" y="-1301276"/>
            <a:ext cx="3741182" cy="812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sz="33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1pPr>
            <a:lvl2pPr marL="914400" lvl="1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88536" y="891540"/>
            <a:ext cx="8126814" cy="374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0" y="1"/>
            <a:ext cx="9144000" cy="656035"/>
          </a:xfrm>
          <a:prstGeom prst="rect">
            <a:avLst/>
          </a:prstGeom>
          <a:solidFill>
            <a:srgbClr val="980000"/>
          </a:solidFill>
          <a:ln>
            <a:noFill/>
          </a:ln>
          <a:effectLst>
            <a:outerShdw blurRad="635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100"/>
          </a:p>
        </p:txBody>
      </p:sp>
      <p:sp>
        <p:nvSpPr>
          <p:cNvPr id="53" name="Google Shape;53;p13"/>
          <p:cNvSpPr txBox="1"/>
          <p:nvPr/>
        </p:nvSpPr>
        <p:spPr>
          <a:xfrm>
            <a:off x="388536" y="0"/>
            <a:ext cx="8755464" cy="65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lang="en" sz="3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Click to edit Master title style</a:t>
            </a:r>
            <a:endParaRPr sz="110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6">
            <a:alphaModFix/>
          </a:blip>
          <a:srcRect l="23773" t="40463" r="24466" b="39791"/>
          <a:stretch/>
        </p:blipFill>
        <p:spPr>
          <a:xfrm>
            <a:off x="4146480" y="4787588"/>
            <a:ext cx="851040" cy="32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Home | SMART| Singapore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737792" y="4787588"/>
            <a:ext cx="881053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A black background with red text&#10;&#10;Description automatically generated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4787908"/>
            <a:ext cx="1140231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dropbox.com/s/dswgvlxhtqlgecq/Operations%20for%20entrepreneurs-%20POM%20paper%202022.pdf?dl=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ctrTitle"/>
          </p:nvPr>
        </p:nvSpPr>
        <p:spPr>
          <a:xfrm>
            <a:off x="460938" y="969816"/>
            <a:ext cx="8222100" cy="24236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en" sz="3300" b="1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MENS, MANUS, AND MACHINA (M3S)</a:t>
            </a:r>
            <a:br>
              <a:rPr lang="en" sz="33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br>
              <a:rPr lang="en" sz="33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33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Panel Discussion:</a:t>
            </a:r>
            <a:br>
              <a:rPr lang="en-US" sz="33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3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AI and Entrepreneurship </a:t>
            </a:r>
            <a:endParaRPr sz="33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4294967295"/>
          </p:nvPr>
        </p:nvSpPr>
        <p:spPr>
          <a:xfrm>
            <a:off x="460938" y="3393439"/>
            <a:ext cx="8222100" cy="125370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</a:t>
            </a:r>
            <a:r>
              <a:rPr lang="en" sz="24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oderator</a:t>
            </a:r>
            <a:r>
              <a:rPr lang="en" sz="2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:  Prof. Charles Fine, MIT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(</a:t>
            </a:r>
            <a:r>
              <a:rPr lang="en" sz="24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charley@mit.edu</a:t>
            </a:r>
            <a:r>
              <a:rPr lang="en" sz="2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) </a:t>
            </a:r>
            <a:endParaRPr sz="24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 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July 2024</a:t>
            </a:r>
            <a:endParaRPr sz="2400" b="0" i="0" u="none" strike="noStrike" cap="none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460938" y="129583"/>
            <a:ext cx="8222100" cy="7106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4">
            <a:alphaModFix/>
          </a:blip>
          <a:srcRect l="23773" t="40463" r="24466" b="39791"/>
          <a:stretch/>
        </p:blipFill>
        <p:spPr>
          <a:xfrm>
            <a:off x="3720950" y="186692"/>
            <a:ext cx="1702077" cy="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 descr="Home | SMART| Singapo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65522" y="186692"/>
            <a:ext cx="1615262" cy="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 descr="A black background with red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0938" y="186692"/>
            <a:ext cx="2090426" cy="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388536" y="0"/>
            <a:ext cx="8755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76200" indent="0" algn="l">
              <a:spcAft>
                <a:spcPts val="600"/>
              </a:spcAft>
              <a:buNone/>
            </a:pPr>
            <a:r>
              <a:rPr lang="en-US" sz="2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Session VI: AI and Entrepreneurship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A9D83-63E9-3CAC-F2E1-3394E84B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57" y="774701"/>
            <a:ext cx="8755500" cy="3783852"/>
          </a:xfrm>
        </p:spPr>
        <p:txBody>
          <a:bodyPr>
            <a:normAutofit fontScale="92500" lnSpcReduction="10000"/>
          </a:bodyPr>
          <a:lstStyle/>
          <a:p>
            <a:pPr marL="7620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02:30 – 03:00</a:t>
            </a:r>
          </a:p>
          <a:p>
            <a:pPr marL="7620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Moderator:  Prof. Charlie Fine, MIT</a:t>
            </a:r>
          </a:p>
          <a:p>
            <a:pPr marL="7620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Improving Entrepreneurial Decision Making &amp; Ecosystems</a:t>
            </a:r>
          </a:p>
          <a:p>
            <a:pPr marL="76200" indent="0" algn="l">
              <a:buNone/>
            </a:pPr>
            <a:endParaRPr lang="en-US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6200" indent="0" algn="l">
              <a:buNone/>
            </a:pPr>
            <a:r>
              <a:rPr lang="en-US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Panel discussion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Moderated by Charlie Fine [30 min]</a:t>
            </a:r>
          </a:p>
          <a:p>
            <a:pPr marL="228600" indent="0" algn="l">
              <a:buNone/>
            </a:pPr>
            <a:r>
              <a:rPr lang="en-US" b="1" i="0" u="none" strike="noStrike" dirty="0">
                <a:solidFill>
                  <a:srgbClr val="6AA84F"/>
                </a:solidFill>
                <a:effectLst/>
                <a:latin typeface="Calibri" panose="020F0502020204030204" pitchFamily="34" charset="0"/>
              </a:rPr>
              <a:t>Helen He,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Co-founder of New Wheel Cap</a:t>
            </a:r>
          </a:p>
          <a:p>
            <a:pPr marL="228600" indent="0" algn="l">
              <a:buNone/>
            </a:pPr>
            <a:r>
              <a:rPr lang="en-US" b="1" i="0" u="none" strike="noStrike" dirty="0">
                <a:solidFill>
                  <a:srgbClr val="6AA84F"/>
                </a:solidFill>
                <a:effectLst/>
                <a:latin typeface="Calibri" panose="020F0502020204030204" pitchFamily="34" charset="0"/>
              </a:rPr>
              <a:t>SNG Ren Yeong,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Managing Director, AI Strategy &amp; Solutions, Temasek </a:t>
            </a:r>
          </a:p>
          <a:p>
            <a:pPr marL="228600" indent="0" algn="l">
              <a:buNone/>
            </a:pPr>
            <a:r>
              <a:rPr lang="en-US" b="1" i="0" u="none" strike="noStrike" dirty="0">
                <a:solidFill>
                  <a:srgbClr val="6AA84F"/>
                </a:solidFill>
                <a:effectLst/>
                <a:latin typeface="Calibri" panose="020F0502020204030204" pitchFamily="34" charset="0"/>
              </a:rPr>
              <a:t>Chris Lee,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SEA Head SoftBank</a:t>
            </a:r>
          </a:p>
          <a:p>
            <a:pPr marL="228600" indent="0" algn="l">
              <a:buNone/>
            </a:pPr>
            <a:r>
              <a:rPr lang="en-US" b="1" i="0" u="none" strike="noStrike" dirty="0">
                <a:solidFill>
                  <a:srgbClr val="6AA84F"/>
                </a:solidFill>
                <a:effectLst/>
                <a:latin typeface="Calibri" panose="020F0502020204030204" pitchFamily="34" charset="0"/>
              </a:rPr>
              <a:t>Alexander Lau,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Vice President, Venture Building, ST Engineering</a:t>
            </a:r>
          </a:p>
          <a:p>
            <a:pPr marL="228600" indent="0" algn="l">
              <a:buNone/>
            </a:pPr>
            <a:r>
              <a:rPr lang="en-US" b="1" i="0" u="none" strike="noStrike" dirty="0">
                <a:solidFill>
                  <a:srgbClr val="6AA84F"/>
                </a:solidFill>
                <a:effectLst/>
                <a:latin typeface="Calibri" panose="020F0502020204030204" pitchFamily="34" charset="0"/>
              </a:rPr>
              <a:t>Saurav Bhattacharyya,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CEO of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Proxtera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Private Limited</a:t>
            </a:r>
          </a:p>
          <a:p>
            <a:pPr marL="7620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037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388536" y="0"/>
            <a:ext cx="8755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ENTREPRENEURSHIP W</a:t>
            </a: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ITHIN M3S ARCHITECTURE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700845-746E-2ED3-D612-C9C911EE4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51252"/>
              </p:ext>
            </p:extLst>
          </p:nvPr>
        </p:nvGraphicFramePr>
        <p:xfrm>
          <a:off x="150471" y="679314"/>
          <a:ext cx="8938402" cy="413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201">
                  <a:extLst>
                    <a:ext uri="{9D8B030D-6E8A-4147-A177-3AD203B41FA5}">
                      <a16:colId xmlns:a16="http://schemas.microsoft.com/office/drawing/2014/main" val="1296077428"/>
                    </a:ext>
                  </a:extLst>
                </a:gridCol>
                <a:gridCol w="4469201">
                  <a:extLst>
                    <a:ext uri="{9D8B030D-6E8A-4147-A177-3AD203B41FA5}">
                      <a16:colId xmlns:a16="http://schemas.microsoft.com/office/drawing/2014/main" val="1336632565"/>
                    </a:ext>
                  </a:extLst>
                </a:gridCol>
              </a:tblGrid>
              <a:tr h="84151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          T4</a:t>
                      </a:r>
                    </a:p>
                    <a:p>
                      <a:pPr algn="l"/>
                      <a:r>
                        <a:rPr lang="en-US" sz="2400" b="1" dirty="0"/>
                        <a:t>Human Capital </a:t>
                      </a:r>
                    </a:p>
                    <a:p>
                      <a:pPr algn="l"/>
                      <a:r>
                        <a:rPr lang="en-US" sz="2400" b="1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/>
                        <a:t>                                 T5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/>
                        <a:t>Economic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0327"/>
                  </a:ext>
                </a:extLst>
              </a:tr>
              <a:tr h="58650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Business </a:t>
                      </a:r>
                    </a:p>
                    <a:p>
                      <a:pPr algn="l"/>
                      <a:r>
                        <a:rPr lang="en-US" sz="2400" b="1" dirty="0"/>
                        <a:t>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National</a:t>
                      </a:r>
                    </a:p>
                    <a:p>
                      <a:pPr algn="r"/>
                      <a:r>
                        <a:rPr lang="en-US" sz="2400" b="1" dirty="0"/>
                        <a:t>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66681"/>
                  </a:ext>
                </a:extLst>
              </a:tr>
              <a:tr h="57470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Human/Firm</a:t>
                      </a:r>
                    </a:p>
                    <a:p>
                      <a:pPr algn="l"/>
                      <a:r>
                        <a:rPr lang="en-US" sz="2400" b="1" dirty="0"/>
                        <a:t>Productivity/Success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Entrepreneurship</a:t>
                      </a:r>
                    </a:p>
                    <a:p>
                      <a:pPr algn="r"/>
                      <a:r>
                        <a:rPr lang="en-US" sz="2400" b="1" dirty="0"/>
                        <a:t>Network in 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19220"/>
                  </a:ext>
                </a:extLst>
              </a:tr>
              <a:tr h="84151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Long-term</a:t>
                      </a:r>
                    </a:p>
                    <a:p>
                      <a:pPr algn="l"/>
                      <a:r>
                        <a:rPr lang="en-US" sz="2400" b="1" dirty="0"/>
                        <a:t>Career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Global Entrepreneurship</a:t>
                      </a:r>
                    </a:p>
                    <a:p>
                      <a:pPr algn="r"/>
                      <a:r>
                        <a:rPr lang="en-US" sz="2400" b="1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15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63692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58B6AA27-AEF7-F085-A937-0555562DE69A}"/>
              </a:ext>
            </a:extLst>
          </p:cNvPr>
          <p:cNvSpPr/>
          <p:nvPr/>
        </p:nvSpPr>
        <p:spPr>
          <a:xfrm>
            <a:off x="2766348" y="544001"/>
            <a:ext cx="3599727" cy="29283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Organization Development: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</a:rPr>
              <a:t>Firms and Organizations actualize both Human Capital and National Economic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70236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194250" y="772833"/>
            <a:ext cx="8755499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Entrepreneurship is complex: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-- Product, Market, Customers, Competition, Org Dev, Stakeholders,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-- Very high cognitive load for entrepreneurs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-- Risky:  High failure rate &amp; crowded AI space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"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Improvement approaches</a:t>
            </a:r>
          </a:p>
          <a:p>
            <a:pPr marL="457200" lvl="1" indent="0">
              <a:spcBef>
                <a:spcPts val="0"/>
              </a:spcBef>
              <a:buSzPts val="1100"/>
              <a:buNone/>
            </a:pPr>
            <a:endParaRPr lang="en" sz="2000" b="1" dirty="0"/>
          </a:p>
          <a:p>
            <a:pPr marL="457200" lvl="1" indent="0">
              <a:spcBef>
                <a:spcPts val="0"/>
              </a:spcBef>
              <a:buSzPts val="1100"/>
              <a:buNone/>
            </a:pPr>
            <a:r>
              <a:rPr lang="en" sz="2000" b="1" dirty="0"/>
              <a:t>A.  Product-market decisions:  “optimal” pivoting</a:t>
            </a:r>
          </a:p>
          <a:p>
            <a:pPr marL="457200" lvl="1" indent="0">
              <a:spcBef>
                <a:spcPts val="0"/>
              </a:spcBef>
              <a:buSzPts val="1100"/>
              <a:buNone/>
            </a:pPr>
            <a:r>
              <a:rPr lang="en" sz="2000" b="1" dirty="0"/>
              <a:t>		</a:t>
            </a:r>
            <a:r>
              <a:rPr lang="en-US" sz="2000" dirty="0">
                <a:solidFill>
                  <a:schemeClr val="bg2"/>
                </a:solidFill>
                <a:latin typeface="Play"/>
                <a:ea typeface="Play"/>
                <a:cs typeface="Play"/>
                <a:sym typeface="Play"/>
              </a:rPr>
              <a:t>(joint work with Angie Moon, MIT)</a:t>
            </a:r>
            <a:endParaRPr lang="en" sz="2000" b="1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0"/>
              </a:spcBef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B.  Organization Design &amp; Management:  Nailing, Scaling, Sailing</a:t>
            </a:r>
          </a:p>
          <a:p>
            <a:pPr marL="457200" lvl="1" indent="0">
              <a:spcBef>
                <a:spcPts val="0"/>
              </a:spcBef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		</a:t>
            </a:r>
            <a:r>
              <a:rPr lang="en-US" sz="2000" dirty="0">
                <a:solidFill>
                  <a:schemeClr val="bg2"/>
                </a:solidFill>
                <a:latin typeface="Play"/>
                <a:ea typeface="Play"/>
                <a:cs typeface="Play"/>
                <a:sym typeface="Play"/>
              </a:rPr>
              <a:t>(joint work with Loredana </a:t>
            </a:r>
            <a:r>
              <a:rPr lang="en-US" sz="2000" dirty="0" err="1">
                <a:solidFill>
                  <a:schemeClr val="bg2"/>
                </a:solidFill>
                <a:latin typeface="Play"/>
                <a:ea typeface="Play"/>
                <a:cs typeface="Play"/>
                <a:sym typeface="Play"/>
              </a:rPr>
              <a:t>Padurean</a:t>
            </a:r>
            <a:r>
              <a:rPr lang="en-US" sz="2000" dirty="0">
                <a:solidFill>
                  <a:schemeClr val="bg2"/>
                </a:solidFill>
                <a:latin typeface="Play"/>
                <a:ea typeface="Play"/>
                <a:cs typeface="Play"/>
                <a:sym typeface="Play"/>
              </a:rPr>
              <a:t>, Northeastern Univ)</a:t>
            </a:r>
            <a:endParaRPr lang="en" sz="2000" b="1" dirty="0">
              <a:solidFill>
                <a:schemeClr val="dk1"/>
              </a:solidFill>
            </a:endParaRPr>
          </a:p>
          <a:p>
            <a:pPr marL="457200" lvl="1" indent="0">
              <a:spcBef>
                <a:spcPts val="0"/>
              </a:spcBef>
              <a:buSzPts val="1100"/>
              <a:buNone/>
            </a:pPr>
            <a:r>
              <a:rPr lang="en-US" sz="2000" b="1" dirty="0">
                <a:solidFill>
                  <a:schemeClr val="dk1"/>
                </a:solidFill>
              </a:rPr>
              <a:t>C.  Encouraging entrepreneurs into the ecosystem:  </a:t>
            </a:r>
          </a:p>
          <a:p>
            <a:pPr marL="457200" lvl="1" indent="0">
              <a:spcBef>
                <a:spcPts val="0"/>
              </a:spcBef>
              <a:buSzPts val="1100"/>
              <a:buNone/>
            </a:pPr>
            <a:r>
              <a:rPr lang="en-US" sz="2000" b="1" dirty="0">
                <a:solidFill>
                  <a:schemeClr val="dk1"/>
                </a:solidFill>
              </a:rPr>
              <a:t>	    easing the runway 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133" name="Google Shape;133;p29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388536" y="0"/>
            <a:ext cx="8755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THREE CHALLENGES IN ~THREE MINUTES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79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ldNum" idx="12"/>
          </p:nvPr>
        </p:nvSpPr>
        <p:spPr>
          <a:xfrm>
            <a:off x="7885238" y="4844841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88500" y="24759"/>
            <a:ext cx="8755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OPTIMIZING PRODUCT VS.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MARKET PIVOTS</a:t>
            </a:r>
            <a:endParaRPr dirty="0"/>
          </a:p>
        </p:txBody>
      </p:sp>
      <p:sp>
        <p:nvSpPr>
          <p:cNvPr id="2" name="idea💡">
            <a:extLst>
              <a:ext uri="{FF2B5EF4-FFF2-40B4-BE49-F238E27FC236}">
                <a16:creationId xmlns:a16="http://schemas.microsoft.com/office/drawing/2014/main" id="{DA885394-5726-0DC7-5FC9-E03C09BF6D90}"/>
              </a:ext>
            </a:extLst>
          </p:cNvPr>
          <p:cNvSpPr txBox="1"/>
          <p:nvPr/>
        </p:nvSpPr>
        <p:spPr>
          <a:xfrm flipH="1">
            <a:off x="69659" y="2317770"/>
            <a:ext cx="620790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idea</a:t>
            </a:r>
          </a:p>
        </p:txBody>
      </p:sp>
      <p:sp>
        <p:nvSpPr>
          <p:cNvPr id="3" name="experiment🧪">
            <a:extLst>
              <a:ext uri="{FF2B5EF4-FFF2-40B4-BE49-F238E27FC236}">
                <a16:creationId xmlns:a16="http://schemas.microsoft.com/office/drawing/2014/main" id="{6C2F2080-D96B-8656-3A33-BA8059ECC790}"/>
              </a:ext>
            </a:extLst>
          </p:cNvPr>
          <p:cNvSpPr txBox="1"/>
          <p:nvPr/>
        </p:nvSpPr>
        <p:spPr>
          <a:xfrm>
            <a:off x="998241" y="2317770"/>
            <a:ext cx="1257490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experiment</a:t>
            </a:r>
          </a:p>
        </p:txBody>
      </p:sp>
      <p:cxnSp>
        <p:nvCxnSpPr>
          <p:cNvPr id="6" name="Connection Line">
            <a:extLst>
              <a:ext uri="{FF2B5EF4-FFF2-40B4-BE49-F238E27FC236}">
                <a16:creationId xmlns:a16="http://schemas.microsoft.com/office/drawing/2014/main" id="{FF8EB6A0-9EC7-0757-F6CF-088714E9792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255731" y="2463963"/>
            <a:ext cx="606356" cy="1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7" name="analyze data">
            <a:extLst>
              <a:ext uri="{FF2B5EF4-FFF2-40B4-BE49-F238E27FC236}">
                <a16:creationId xmlns:a16="http://schemas.microsoft.com/office/drawing/2014/main" id="{33A63B75-C0A9-3A01-F1B3-910F9006B625}"/>
              </a:ext>
            </a:extLst>
          </p:cNvPr>
          <p:cNvSpPr txBox="1"/>
          <p:nvPr/>
        </p:nvSpPr>
        <p:spPr>
          <a:xfrm>
            <a:off x="2913245" y="2158112"/>
            <a:ext cx="1042658" cy="5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kumimoji="0" lang="en-US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yze data</a:t>
            </a:r>
          </a:p>
        </p:txBody>
      </p:sp>
      <p:sp>
        <p:nvSpPr>
          <p:cNvPr id="8" name="scale (sales &gt; high bar)">
            <a:extLst>
              <a:ext uri="{FF2B5EF4-FFF2-40B4-BE49-F238E27FC236}">
                <a16:creationId xmlns:a16="http://schemas.microsoft.com/office/drawing/2014/main" id="{AB11CEBC-0F3B-A196-BEB0-6A2FA56C6E24}"/>
              </a:ext>
            </a:extLst>
          </p:cNvPr>
          <p:cNvSpPr txBox="1"/>
          <p:nvPr/>
        </p:nvSpPr>
        <p:spPr>
          <a:xfrm>
            <a:off x="7313418" y="1738450"/>
            <a:ext cx="1761701" cy="5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SCALE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n-US" sz="165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(sales &gt; high bar)</a:t>
            </a:r>
          </a:p>
        </p:txBody>
      </p:sp>
      <p:sp>
        <p:nvSpPr>
          <p:cNvPr id="10" name="pivot product…">
            <a:extLst>
              <a:ext uri="{FF2B5EF4-FFF2-40B4-BE49-F238E27FC236}">
                <a16:creationId xmlns:a16="http://schemas.microsoft.com/office/drawing/2014/main" id="{083CE8C6-6BFC-A8B1-C130-A8D282A52438}"/>
              </a:ext>
            </a:extLst>
          </p:cNvPr>
          <p:cNvSpPr txBox="1"/>
          <p:nvPr/>
        </p:nvSpPr>
        <p:spPr>
          <a:xfrm>
            <a:off x="6341339" y="835376"/>
            <a:ext cx="2847039" cy="54630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PIVOT PRODUCT</a:t>
            </a:r>
            <a:endParaRPr kumimoji="0" sz="165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(low bar &lt; sales &lt; high bar)</a:t>
            </a:r>
          </a:p>
        </p:txBody>
      </p:sp>
      <p:sp>
        <p:nvSpPr>
          <p:cNvPr id="11" name="pivot market…">
            <a:extLst>
              <a:ext uri="{FF2B5EF4-FFF2-40B4-BE49-F238E27FC236}">
                <a16:creationId xmlns:a16="http://schemas.microsoft.com/office/drawing/2014/main" id="{AAAA3CAD-08DC-5167-FCD5-6D0139B50282}"/>
              </a:ext>
            </a:extLst>
          </p:cNvPr>
          <p:cNvSpPr txBox="1"/>
          <p:nvPr/>
        </p:nvSpPr>
        <p:spPr>
          <a:xfrm>
            <a:off x="6716990" y="4043680"/>
            <a:ext cx="1683154" cy="54630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PIVOT MARKET</a:t>
            </a:r>
            <a:endParaRPr kumimoji="0" sz="165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(sales &lt; low bar)</a:t>
            </a:r>
          </a:p>
        </p:txBody>
      </p:sp>
      <p:sp>
        <p:nvSpPr>
          <p:cNvPr id="12" name="fail (run out of money)">
            <a:extLst>
              <a:ext uri="{FF2B5EF4-FFF2-40B4-BE49-F238E27FC236}">
                <a16:creationId xmlns:a16="http://schemas.microsoft.com/office/drawing/2014/main" id="{67136D97-AF42-773E-8665-6A9E3527D1D0}"/>
              </a:ext>
            </a:extLst>
          </p:cNvPr>
          <p:cNvSpPr txBox="1"/>
          <p:nvPr/>
        </p:nvSpPr>
        <p:spPr>
          <a:xfrm>
            <a:off x="6990080" y="3209921"/>
            <a:ext cx="1941237" cy="5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FAIL</a:t>
            </a:r>
          </a:p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(run out of money)</a:t>
            </a:r>
          </a:p>
        </p:txBody>
      </p:sp>
      <p:sp>
        <p:nvSpPr>
          <p:cNvPr id="13" name="update what market…">
            <a:extLst>
              <a:ext uri="{FF2B5EF4-FFF2-40B4-BE49-F238E27FC236}">
                <a16:creationId xmlns:a16="http://schemas.microsoft.com/office/drawing/2014/main" id="{3D85DA8F-D99F-B100-DF71-78EB4C49BFF5}"/>
              </a:ext>
            </a:extLst>
          </p:cNvPr>
          <p:cNvSpPr txBox="1"/>
          <p:nvPr/>
        </p:nvSpPr>
        <p:spPr>
          <a:xfrm>
            <a:off x="2127279" y="4253306"/>
            <a:ext cx="2338782" cy="5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update what 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9437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market</a:t>
            </a:r>
            <a:r>
              <a:rPr kumimoji="0" lang="en-US" sz="1650" b="1" i="0" u="none" strike="noStrike" kern="0" cap="none" spc="0" normalizeH="0" baseline="0" noProof="0" dirty="0">
                <a:ln>
                  <a:noFill/>
                </a:ln>
                <a:solidFill>
                  <a:srgbClr val="9437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would like this 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009051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product</a:t>
            </a:r>
          </a:p>
        </p:txBody>
      </p:sp>
      <p:sp>
        <p:nvSpPr>
          <p:cNvPr id="14" name="update product desires…">
            <a:extLst>
              <a:ext uri="{FF2B5EF4-FFF2-40B4-BE49-F238E27FC236}">
                <a16:creationId xmlns:a16="http://schemas.microsoft.com/office/drawing/2014/main" id="{2A475273-7DAB-557C-A87F-0C8444DBF0F8}"/>
              </a:ext>
            </a:extLst>
          </p:cNvPr>
          <p:cNvSpPr txBox="1"/>
          <p:nvPr/>
        </p:nvSpPr>
        <p:spPr>
          <a:xfrm>
            <a:off x="2865679" y="709651"/>
            <a:ext cx="2447786" cy="5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update 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009051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product 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desires </a:t>
            </a:r>
          </a:p>
          <a:p>
            <a:pPr marL="0" marR="0" lvl="0" indent="0" algn="ctr" defTabSz="914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given the 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9437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market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cxnSp>
        <p:nvCxnSpPr>
          <p:cNvPr id="16" name="Connection Line">
            <a:extLst>
              <a:ext uri="{FF2B5EF4-FFF2-40B4-BE49-F238E27FC236}">
                <a16:creationId xmlns:a16="http://schemas.microsoft.com/office/drawing/2014/main" id="{28F0CF1C-B644-DF55-4E8C-F1E72C1FF19F}"/>
              </a:ext>
            </a:extLst>
          </p:cNvPr>
          <p:cNvCxnSpPr>
            <a:cxnSpLocks/>
          </p:cNvCxnSpPr>
          <p:nvPr/>
        </p:nvCxnSpPr>
        <p:spPr>
          <a:xfrm flipV="1">
            <a:off x="5112328" y="1971184"/>
            <a:ext cx="2281183" cy="346298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17" name="Connection Line">
            <a:extLst>
              <a:ext uri="{FF2B5EF4-FFF2-40B4-BE49-F238E27FC236}">
                <a16:creationId xmlns:a16="http://schemas.microsoft.com/office/drawing/2014/main" id="{B87F6A04-D240-D504-7FF3-D48FD28923F2}"/>
              </a:ext>
            </a:extLst>
          </p:cNvPr>
          <p:cNvCxnSpPr>
            <a:cxnSpLocks/>
          </p:cNvCxnSpPr>
          <p:nvPr/>
        </p:nvCxnSpPr>
        <p:spPr>
          <a:xfrm flipV="1">
            <a:off x="4925291" y="1404485"/>
            <a:ext cx="1557450" cy="892007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18" name="Connection Line">
            <a:extLst>
              <a:ext uri="{FF2B5EF4-FFF2-40B4-BE49-F238E27FC236}">
                <a16:creationId xmlns:a16="http://schemas.microsoft.com/office/drawing/2014/main" id="{1C304F84-B6A6-D207-99A0-5FFD2F3BFA3F}"/>
              </a:ext>
            </a:extLst>
          </p:cNvPr>
          <p:cNvCxnSpPr>
            <a:cxnSpLocks/>
          </p:cNvCxnSpPr>
          <p:nvPr/>
        </p:nvCxnSpPr>
        <p:spPr>
          <a:xfrm>
            <a:off x="4976420" y="2486294"/>
            <a:ext cx="1922220" cy="1557386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19" name="Connection Line">
            <a:extLst>
              <a:ext uri="{FF2B5EF4-FFF2-40B4-BE49-F238E27FC236}">
                <a16:creationId xmlns:a16="http://schemas.microsoft.com/office/drawing/2014/main" id="{7F4D7878-AEE7-0AF4-CC1F-91E4C5B8760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004783" y="2399790"/>
            <a:ext cx="2955916" cy="810131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20" name="Connection Line">
            <a:extLst>
              <a:ext uri="{FF2B5EF4-FFF2-40B4-BE49-F238E27FC236}">
                <a16:creationId xmlns:a16="http://schemas.microsoft.com/office/drawing/2014/main" id="{22ED4480-4C4B-E754-7A39-24EEB35F5268}"/>
              </a:ext>
            </a:extLst>
          </p:cNvPr>
          <p:cNvCxnSpPr>
            <a:cxnSpLocks/>
          </p:cNvCxnSpPr>
          <p:nvPr/>
        </p:nvCxnSpPr>
        <p:spPr>
          <a:xfrm>
            <a:off x="610693" y="2486294"/>
            <a:ext cx="376444" cy="0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21" name="Connection Line">
            <a:extLst>
              <a:ext uri="{FF2B5EF4-FFF2-40B4-BE49-F238E27FC236}">
                <a16:creationId xmlns:a16="http://schemas.microsoft.com/office/drawing/2014/main" id="{A01F1F1C-1A4A-8CD8-3C5A-1FE5394783B8}"/>
              </a:ext>
            </a:extLst>
          </p:cNvPr>
          <p:cNvCxnSpPr>
            <a:cxnSpLocks/>
          </p:cNvCxnSpPr>
          <p:nvPr/>
        </p:nvCxnSpPr>
        <p:spPr>
          <a:xfrm>
            <a:off x="3771852" y="2431264"/>
            <a:ext cx="1153439" cy="0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22" name="Connection Line">
            <a:extLst>
              <a:ext uri="{FF2B5EF4-FFF2-40B4-BE49-F238E27FC236}">
                <a16:creationId xmlns:a16="http://schemas.microsoft.com/office/drawing/2014/main" id="{3C8A6DB6-D0FE-38F4-A714-5D17AA79FEA9}"/>
              </a:ext>
            </a:extLst>
          </p:cNvPr>
          <p:cNvCxnSpPr>
            <a:cxnSpLocks/>
          </p:cNvCxnSpPr>
          <p:nvPr/>
        </p:nvCxnSpPr>
        <p:spPr>
          <a:xfrm flipH="1" flipV="1">
            <a:off x="5236227" y="905361"/>
            <a:ext cx="1442916" cy="143986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23" name="Connection Line">
            <a:extLst>
              <a:ext uri="{FF2B5EF4-FFF2-40B4-BE49-F238E27FC236}">
                <a16:creationId xmlns:a16="http://schemas.microsoft.com/office/drawing/2014/main" id="{F68AA217-A72A-4C9B-E15D-BCC29F28AFD7}"/>
              </a:ext>
            </a:extLst>
          </p:cNvPr>
          <p:cNvCxnSpPr>
            <a:cxnSpLocks/>
          </p:cNvCxnSpPr>
          <p:nvPr/>
        </p:nvCxnSpPr>
        <p:spPr>
          <a:xfrm flipH="1">
            <a:off x="1637196" y="1180407"/>
            <a:ext cx="1224891" cy="1116085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24" name="Connection Line">
            <a:extLst>
              <a:ext uri="{FF2B5EF4-FFF2-40B4-BE49-F238E27FC236}">
                <a16:creationId xmlns:a16="http://schemas.microsoft.com/office/drawing/2014/main" id="{89F1D1A7-940D-E52B-0B7B-3765F1EBFA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378208" y="4316832"/>
            <a:ext cx="2338782" cy="209625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25" name="Connection Line">
            <a:extLst>
              <a:ext uri="{FF2B5EF4-FFF2-40B4-BE49-F238E27FC236}">
                <a16:creationId xmlns:a16="http://schemas.microsoft.com/office/drawing/2014/main" id="{B1440C0C-AD73-DC4C-DB6C-876D829176AD}"/>
              </a:ext>
            </a:extLst>
          </p:cNvPr>
          <p:cNvCxnSpPr>
            <a:cxnSpLocks/>
          </p:cNvCxnSpPr>
          <p:nvPr/>
        </p:nvCxnSpPr>
        <p:spPr>
          <a:xfrm flipH="1" flipV="1">
            <a:off x="1237479" y="2704416"/>
            <a:ext cx="933196" cy="1624437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306AA4-FE87-A42D-0955-65DF8058E647}"/>
              </a:ext>
            </a:extLst>
          </p:cNvPr>
          <p:cNvSpPr txBox="1"/>
          <p:nvPr/>
        </p:nvSpPr>
        <p:spPr>
          <a:xfrm>
            <a:off x="92278" y="814647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Simulation</a:t>
            </a:r>
          </a:p>
          <a:p>
            <a:r>
              <a:rPr lang="en-US" sz="1800" b="1" dirty="0"/>
              <a:t>Calibration</a:t>
            </a:r>
          </a:p>
          <a:p>
            <a:r>
              <a:rPr lang="en-US" sz="1800" b="1" dirty="0"/>
              <a:t>“Optimization”</a:t>
            </a:r>
          </a:p>
        </p:txBody>
      </p:sp>
    </p:spTree>
    <p:extLst>
      <p:ext uri="{BB962C8B-B14F-4D97-AF65-F5344CB8AC3E}">
        <p14:creationId xmlns:p14="http://schemas.microsoft.com/office/powerpoint/2010/main" val="12311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ldNum" idx="12"/>
          </p:nvPr>
        </p:nvSpPr>
        <p:spPr>
          <a:xfrm>
            <a:off x="7885238" y="4844841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CA170-B152-DEEF-F0BD-5E5E229E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7" y="0"/>
            <a:ext cx="3965309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3F8D0-79DF-2791-A59F-7F3FDF5899BF}"/>
              </a:ext>
            </a:extLst>
          </p:cNvPr>
          <p:cNvSpPr txBox="1"/>
          <p:nvPr/>
        </p:nvSpPr>
        <p:spPr>
          <a:xfrm>
            <a:off x="81722" y="708370"/>
            <a:ext cx="264046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b="1" dirty="0"/>
          </a:p>
          <a:p>
            <a:pPr marL="285750" indent="-285750">
              <a:buFont typeface="Wingdings" pitchFamily="2" charset="2"/>
              <a:buChar char="n"/>
            </a:pPr>
            <a:r>
              <a:rPr lang="en-US" sz="1800" b="1" dirty="0"/>
              <a:t>Opportunities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sz="1800" b="1" dirty="0"/>
              <a:t>Pitfalls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sz="1800" b="1" dirty="0"/>
              <a:t>Players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sz="1800" b="1" dirty="0"/>
              <a:t>See around corners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sz="1800" b="1" dirty="0"/>
              <a:t>Decision Support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796AC-DD29-5C3A-B9AF-4CB623966899}"/>
              </a:ext>
            </a:extLst>
          </p:cNvPr>
          <p:cNvSpPr txBox="1"/>
          <p:nvPr/>
        </p:nvSpPr>
        <p:spPr>
          <a:xfrm>
            <a:off x="6854175" y="1140589"/>
            <a:ext cx="2208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120-page </a:t>
            </a:r>
          </a:p>
          <a:p>
            <a:r>
              <a:rPr lang="en-US" sz="2400" b="1" dirty="0"/>
              <a:t>“textbook disguised as a comic novel”</a:t>
            </a:r>
          </a:p>
          <a:p>
            <a:endParaRPr lang="en-US" sz="1200" b="1" dirty="0"/>
          </a:p>
          <a:p>
            <a:r>
              <a:rPr lang="en-US" sz="2400" b="1" dirty="0"/>
              <a:t>All drawings by ChatGPT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7747E-D36E-AF9F-EB6A-884121425197}"/>
              </a:ext>
            </a:extLst>
          </p:cNvPr>
          <p:cNvSpPr txBox="1"/>
          <p:nvPr/>
        </p:nvSpPr>
        <p:spPr>
          <a:xfrm>
            <a:off x="21487" y="2375138"/>
            <a:ext cx="2575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C11FF"/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Reference:  F</a:t>
            </a:r>
            <a:r>
              <a:rPr lang="en-US" sz="1600" b="1" dirty="0">
                <a:solidFill>
                  <a:srgbClr val="0C11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ine, Padurean &amp; Naumov, “Operations for Entrepreneurs: Can OM make a difference in Entrepreneurial </a:t>
            </a:r>
          </a:p>
          <a:p>
            <a:r>
              <a:rPr lang="en-US" sz="1600" b="1" dirty="0">
                <a:solidFill>
                  <a:srgbClr val="0C11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 and Practice?” </a:t>
            </a:r>
            <a:r>
              <a:rPr lang="en-US" sz="1600" b="1" i="1" dirty="0">
                <a:solidFill>
                  <a:srgbClr val="0C11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Production &amp; Operations Management</a:t>
            </a:r>
            <a:r>
              <a:rPr lang="en-US" sz="1600" b="1" dirty="0">
                <a:solidFill>
                  <a:srgbClr val="0C11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31(12), 4599-4615, 2022. </a:t>
            </a:r>
            <a:endParaRPr lang="en-US" sz="1600" b="1" dirty="0">
              <a:solidFill>
                <a:srgbClr val="0C11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03040-55E6-4936-A06B-188EA3299A5A}"/>
              </a:ext>
            </a:extLst>
          </p:cNvPr>
          <p:cNvSpPr txBox="1"/>
          <p:nvPr/>
        </p:nvSpPr>
        <p:spPr>
          <a:xfrm>
            <a:off x="21487" y="16472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Understand the Journey</a:t>
            </a:r>
          </a:p>
        </p:txBody>
      </p:sp>
    </p:spTree>
    <p:extLst>
      <p:ext uri="{BB962C8B-B14F-4D97-AF65-F5344CB8AC3E}">
        <p14:creationId xmlns:p14="http://schemas.microsoft.com/office/powerpoint/2010/main" val="144155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194250" y="772833"/>
            <a:ext cx="8755499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 b="1" dirty="0">
                <a:solidFill>
                  <a:schemeClr val="dk1"/>
                </a:solidFill>
              </a:rPr>
              <a:t>The AI-infused startup landscape is exploding.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 b="1" dirty="0">
                <a:solidFill>
                  <a:schemeClr val="dk1"/>
                </a:solidFill>
              </a:rPr>
              <a:t>There will likely more losers than winners.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 b="1" dirty="0">
                <a:solidFill>
                  <a:schemeClr val="dk1"/>
                </a:solidFill>
              </a:rPr>
              <a:t>How to catalyze more and better Singaporean entrepreneurs and entrepreneurial ventures?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 b="1" dirty="0">
                <a:solidFill>
                  <a:schemeClr val="dk1"/>
                </a:solidFill>
              </a:rPr>
              <a:t>How to strengthen the Singaporean entrepreneurship ecosystem? </a:t>
            </a: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33" name="Google Shape;133;p29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388536" y="0"/>
            <a:ext cx="8755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OPTIMIZING SINGAPOREAN ENTREPRENEURSHIP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6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194250" y="772833"/>
            <a:ext cx="8755499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Round 1: panelist intros and initial remarks (3 mins for each panelist)</a:t>
            </a:r>
          </a:p>
          <a:p>
            <a:pPr marL="457200" lvl="1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Each Panelist:    What is the highest impact insight or observation that you would like to share?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Round 2: </a:t>
            </a:r>
          </a:p>
          <a:p>
            <a:pPr marL="457200" lvl="1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Each panelist:  Any advice on how entrepreneurs and their firms can improve their decision making?</a:t>
            </a:r>
          </a:p>
          <a:p>
            <a:pPr marL="457200" lvl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Round 3:</a:t>
            </a:r>
          </a:p>
          <a:p>
            <a:pPr marL="457200" lvl="1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Each panelist:  Any advice on how Singapore can improve the entrepreneurship ecosystem? </a:t>
            </a:r>
            <a:endParaRPr lang="en-US" sz="2400" b="1" i="0" u="none" strike="noStrike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33" name="Google Shape;133;p29"/>
          <p:cNvSpPr txBox="1">
            <a:spLocks noGrp="1"/>
          </p:cNvSpPr>
          <p:nvPr>
            <p:ph type="sldNum" idx="12"/>
          </p:nvPr>
        </p:nvSpPr>
        <p:spPr>
          <a:xfrm>
            <a:off x="8104873" y="4812666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388536" y="0"/>
            <a:ext cx="8755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QUESTIONS FOR OUR PANELISTS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2548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509</Words>
  <Application>Microsoft Macintosh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Arial</vt:lpstr>
      <vt:lpstr>Avenir</vt:lpstr>
      <vt:lpstr>Calibri</vt:lpstr>
      <vt:lpstr>Helvetica Neue</vt:lpstr>
      <vt:lpstr>Play</vt:lpstr>
      <vt:lpstr>Roboto</vt:lpstr>
      <vt:lpstr>Times New Roman</vt:lpstr>
      <vt:lpstr>Wingdings</vt:lpstr>
      <vt:lpstr>Simple Light</vt:lpstr>
      <vt:lpstr>Office Theme</vt:lpstr>
      <vt:lpstr>MENS, MANUS, AND MACHINA (M3S)  Panel Discussion: AI and Entrepreneurship </vt:lpstr>
      <vt:lpstr>Session VI: AI and Entrepreneurship</vt:lpstr>
      <vt:lpstr>ENTREPRENEURSHIP WITHIN M3S ARCHITECTURE</vt:lpstr>
      <vt:lpstr>THREE CHALLENGES IN ~THREE MINUTES</vt:lpstr>
      <vt:lpstr>OPTIMIZING PRODUCT VS. MARKET PIVOTS</vt:lpstr>
      <vt:lpstr>PowerPoint Presentation</vt:lpstr>
      <vt:lpstr>OPTIMIZING SINGAPOREAN ENTREPRENEURSHIP</vt:lpstr>
      <vt:lpstr>QUESTIONS FOR OUR PANELISTS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Charles H Fine</cp:lastModifiedBy>
  <cp:revision>21</cp:revision>
  <dcterms:modified xsi:type="dcterms:W3CDTF">2024-07-09T23:12:50Z</dcterms:modified>
</cp:coreProperties>
</file>