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50" r:id="rId4"/>
  </p:sldMasterIdLst>
  <p:notesMasterIdLst>
    <p:notesMasterId r:id="rId49"/>
  </p:notesMasterIdLst>
  <p:handoutMasterIdLst>
    <p:handoutMasterId r:id="rId50"/>
  </p:handoutMasterIdLst>
  <p:sldIdLst>
    <p:sldId id="1049" r:id="rId5"/>
    <p:sldId id="1054" r:id="rId6"/>
    <p:sldId id="1053" r:id="rId7"/>
    <p:sldId id="2468" r:id="rId8"/>
    <p:sldId id="1050" r:id="rId9"/>
    <p:sldId id="2476" r:id="rId10"/>
    <p:sldId id="1051" r:id="rId11"/>
    <p:sldId id="2467" r:id="rId12"/>
    <p:sldId id="2463" r:id="rId13"/>
    <p:sldId id="1107" r:id="rId14"/>
    <p:sldId id="1088" r:id="rId15"/>
    <p:sldId id="1096" r:id="rId16"/>
    <p:sldId id="1062" r:id="rId17"/>
    <p:sldId id="2475" r:id="rId18"/>
    <p:sldId id="2470" r:id="rId19"/>
    <p:sldId id="2449" r:id="rId20"/>
    <p:sldId id="1103" r:id="rId21"/>
    <p:sldId id="1102" r:id="rId22"/>
    <p:sldId id="2464" r:id="rId23"/>
    <p:sldId id="1108" r:id="rId24"/>
    <p:sldId id="2456" r:id="rId25"/>
    <p:sldId id="2459" r:id="rId26"/>
    <p:sldId id="2457" r:id="rId27"/>
    <p:sldId id="2455" r:id="rId28"/>
    <p:sldId id="1059" r:id="rId29"/>
    <p:sldId id="1061" r:id="rId30"/>
    <p:sldId id="1109" r:id="rId31"/>
    <p:sldId id="2450" r:id="rId32"/>
    <p:sldId id="2452" r:id="rId33"/>
    <p:sldId id="2473" r:id="rId34"/>
    <p:sldId id="2458" r:id="rId35"/>
    <p:sldId id="1074" r:id="rId36"/>
    <p:sldId id="1092" r:id="rId37"/>
    <p:sldId id="1094" r:id="rId38"/>
    <p:sldId id="2453" r:id="rId39"/>
    <p:sldId id="1079" r:id="rId40"/>
    <p:sldId id="1097" r:id="rId41"/>
    <p:sldId id="2460" r:id="rId42"/>
    <p:sldId id="2472" r:id="rId43"/>
    <p:sldId id="1066" r:id="rId44"/>
    <p:sldId id="1082" r:id="rId45"/>
    <p:sldId id="1083" r:id="rId46"/>
    <p:sldId id="1099" r:id="rId47"/>
    <p:sldId id="2474" r:id="rId48"/>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521415D9-36F7-43E2-AB2F-B90AF26B5E84}">
      <p14:sectionLst xmlns:p14="http://schemas.microsoft.com/office/powerpoint/2010/main">
        <p14:section name="Default Section" id="{F7BBEF8C-3112-4DC8-B7A1-4560C9B6A2FA}">
          <p14:sldIdLst>
            <p14:sldId id="1049"/>
            <p14:sldId id="1054"/>
            <p14:sldId id="1053"/>
            <p14:sldId id="2468"/>
          </p14:sldIdLst>
        </p14:section>
        <p14:section name="Problem statement" id="{20528967-BC14-4084-B24D-5E6B3F102145}">
          <p14:sldIdLst>
            <p14:sldId id="1050"/>
            <p14:sldId id="2476"/>
            <p14:sldId id="1051"/>
            <p14:sldId id="2467"/>
            <p14:sldId id="2463"/>
            <p14:sldId id="1107"/>
            <p14:sldId id="1088"/>
          </p14:sldIdLst>
        </p14:section>
        <p14:section name="Visions" id="{DB759460-DC3A-4602-B054-B4B21B7A9711}">
          <p14:sldIdLst>
            <p14:sldId id="1096"/>
            <p14:sldId id="1062"/>
            <p14:sldId id="2475"/>
            <p14:sldId id="2470"/>
            <p14:sldId id="2449"/>
            <p14:sldId id="1103"/>
            <p14:sldId id="1102"/>
            <p14:sldId id="2464"/>
            <p14:sldId id="1108"/>
            <p14:sldId id="2456"/>
            <p14:sldId id="2459"/>
            <p14:sldId id="2457"/>
            <p14:sldId id="2455"/>
            <p14:sldId id="1059"/>
            <p14:sldId id="1061"/>
            <p14:sldId id="1109"/>
            <p14:sldId id="2450"/>
            <p14:sldId id="2452"/>
            <p14:sldId id="2473"/>
          </p14:sldIdLst>
        </p14:section>
        <p14:section name="First Steps" id="{49EC068E-AA11-4CC7-9911-BC928C876508}">
          <p14:sldIdLst>
            <p14:sldId id="2458"/>
            <p14:sldId id="1074"/>
            <p14:sldId id="1092"/>
            <p14:sldId id="1094"/>
            <p14:sldId id="2453"/>
            <p14:sldId id="1079"/>
          </p14:sldIdLst>
        </p14:section>
        <p14:section name="Road Map" id="{CBFDB788-9B18-4276-95FE-7F24E23A06D0}">
          <p14:sldIdLst>
            <p14:sldId id="1097"/>
            <p14:sldId id="2460"/>
            <p14:sldId id="2472"/>
            <p14:sldId id="1066"/>
            <p14:sldId id="1082"/>
            <p14:sldId id="1083"/>
            <p14:sldId id="1099"/>
            <p14:sldId id="24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207A95-44BF-D6FB-26A8-988CD74D0391}" name="Tom Fiddaman" initials="TF" userId="Tom Fidda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Fid" initials="TF" lastIdx="8" clrIdx="0"/>
  <p:cmAuthor id="1" name="Fid"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FFFF00"/>
    <a:srgbClr val="D9E1F2"/>
    <a:srgbClr val="008000"/>
    <a:srgbClr val="CC6600"/>
    <a:srgbClr val="FF99CC"/>
    <a:srgbClr val="99CCFF"/>
    <a:srgbClr val="33CC33"/>
    <a:srgbClr val="979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8" autoAdjust="0"/>
    <p:restoredTop sz="96727" autoAdjust="0"/>
  </p:normalViewPr>
  <p:slideViewPr>
    <p:cSldViewPr>
      <p:cViewPr varScale="1">
        <p:scale>
          <a:sx n="224" d="100"/>
          <a:sy n="224" d="100"/>
        </p:scale>
        <p:origin x="4152" y="168"/>
      </p:cViewPr>
      <p:guideLst>
        <p:guide orient="horz" pos="2160"/>
        <p:guide pos="3840"/>
      </p:guideLst>
    </p:cSldViewPr>
  </p:slideViewPr>
  <p:outlineViewPr>
    <p:cViewPr>
      <p:scale>
        <a:sx n="33" d="100"/>
        <a:sy n="33" d="100"/>
      </p:scale>
      <p:origin x="0" y="-24954"/>
    </p:cViewPr>
  </p:outlineViewPr>
  <p:notesTextViewPr>
    <p:cViewPr>
      <p:scale>
        <a:sx n="100" d="100"/>
        <a:sy n="100" d="100"/>
      </p:scale>
      <p:origin x="0" y="0"/>
    </p:cViewPr>
  </p:notesTextViewPr>
  <p:sorterViewPr>
    <p:cViewPr>
      <p:scale>
        <a:sx n="80" d="100"/>
        <a:sy n="80" d="100"/>
      </p:scale>
      <p:origin x="0" y="-47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3" name="Rectangle 5">
            <a:extLst>
              <a:ext uri="{FF2B5EF4-FFF2-40B4-BE49-F238E27FC236}">
                <a16:creationId xmlns:a16="http://schemas.microsoft.com/office/drawing/2014/main" id="{D64B6F2D-371C-4456-BA2D-290C124ECCD1}"/>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rgbClr val="333399"/>
                </a:solidFill>
              </a:defRPr>
            </a:lvl1pPr>
          </a:lstStyle>
          <a:p>
            <a:fld id="{A3320140-3CBA-4672-ABEB-324A75BB39D2}" type="slidenum">
              <a:rPr lang="en-US" altLang="en-US"/>
              <a:pPr/>
              <a:t>‹#›</a:t>
            </a:fld>
            <a:endParaRPr lang="en-US" altLang="en-US"/>
          </a:p>
        </p:txBody>
      </p:sp>
      <p:sp>
        <p:nvSpPr>
          <p:cNvPr id="32776" name="Rectangle 8">
            <a:extLst>
              <a:ext uri="{FF2B5EF4-FFF2-40B4-BE49-F238E27FC236}">
                <a16:creationId xmlns:a16="http://schemas.microsoft.com/office/drawing/2014/main" id="{1EB9AF6F-8C1A-4B81-8E37-FAD271B7BBFB}"/>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rgbClr val="333399"/>
                </a:solidFill>
              </a:defRPr>
            </a:lvl1pPr>
          </a:lstStyle>
          <a:p>
            <a:pPr>
              <a:defRPr/>
            </a:pPr>
            <a:r>
              <a:rPr lang="en-US" altLang="en-US"/>
              <a:t>1</a:t>
            </a:r>
          </a:p>
        </p:txBody>
      </p:sp>
      <p:pic>
        <p:nvPicPr>
          <p:cNvPr id="16388" name="Picture 12" descr="Abbrv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61913"/>
            <a:ext cx="13716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13">
            <a:extLst>
              <a:ext uri="{FF2B5EF4-FFF2-40B4-BE49-F238E27FC236}">
                <a16:creationId xmlns:a16="http://schemas.microsoft.com/office/drawing/2014/main" id="{0CF58555-BEF4-4318-84E2-459D5B46B495}"/>
              </a:ext>
            </a:extLst>
          </p:cNvPr>
          <p:cNvSpPr>
            <a:spLocks noChangeArrowheads="1"/>
          </p:cNvSpPr>
          <p:nvPr/>
        </p:nvSpPr>
        <p:spPr bwMode="auto">
          <a:xfrm>
            <a:off x="1377950" y="403225"/>
            <a:ext cx="5257800" cy="76200"/>
          </a:xfrm>
          <a:prstGeom prst="rect">
            <a:avLst/>
          </a:prstGeom>
          <a:gradFill rotWithShape="0">
            <a:gsLst>
              <a:gs pos="0">
                <a:srgbClr val="C9CFE1"/>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a:p>
        </p:txBody>
      </p:sp>
      <p:sp>
        <p:nvSpPr>
          <p:cNvPr id="16390" name="Rectangle 14">
            <a:extLst>
              <a:ext uri="{FF2B5EF4-FFF2-40B4-BE49-F238E27FC236}">
                <a16:creationId xmlns:a16="http://schemas.microsoft.com/office/drawing/2014/main" id="{D85290E1-69F5-4594-9CBE-355C23EDD9DA}"/>
              </a:ext>
            </a:extLst>
          </p:cNvPr>
          <p:cNvSpPr>
            <a:spLocks noChangeArrowheads="1"/>
          </p:cNvSpPr>
          <p:nvPr/>
        </p:nvSpPr>
        <p:spPr bwMode="auto">
          <a:xfrm>
            <a:off x="385763" y="8434388"/>
            <a:ext cx="6170612" cy="76200"/>
          </a:xfrm>
          <a:prstGeom prst="rect">
            <a:avLst/>
          </a:prstGeom>
          <a:gradFill rotWithShape="0">
            <a:gsLst>
              <a:gs pos="0">
                <a:schemeClr val="bg1"/>
              </a:gs>
              <a:gs pos="100000">
                <a:srgbClr val="C9CFE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a:p>
        </p:txBody>
      </p:sp>
    </p:spTree>
    <p:extLst>
      <p:ext uri="{BB962C8B-B14F-4D97-AF65-F5344CB8AC3E}">
        <p14:creationId xmlns:p14="http://schemas.microsoft.com/office/powerpoint/2010/main" val="556457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381000" y="1066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a:extLst>
              <a:ext uri="{FF2B5EF4-FFF2-40B4-BE49-F238E27FC236}">
                <a16:creationId xmlns:a16="http://schemas.microsoft.com/office/drawing/2014/main" id="{6663E892-25F5-48E7-8BBA-97677201B725}"/>
              </a:ext>
            </a:extLst>
          </p:cNvPr>
          <p:cNvSpPr>
            <a:spLocks noGrp="1" noChangeArrowheads="1"/>
          </p:cNvSpPr>
          <p:nvPr>
            <p:ph type="body" sz="quarter" idx="3"/>
          </p:nvPr>
        </p:nvSpPr>
        <p:spPr bwMode="auto">
          <a:xfrm>
            <a:off x="914400" y="4724400"/>
            <a:ext cx="5029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1750" name="Rectangle 6">
            <a:extLst>
              <a:ext uri="{FF2B5EF4-FFF2-40B4-BE49-F238E27FC236}">
                <a16:creationId xmlns:a16="http://schemas.microsoft.com/office/drawing/2014/main" id="{87BB6BAF-16C4-4D08-9F9D-C48C6D2E5BBA}"/>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pPr>
              <a:defRPr/>
            </a:pPr>
            <a:r>
              <a:rPr lang="en-US" altLang="en-US"/>
              <a:t>1</a:t>
            </a:r>
          </a:p>
        </p:txBody>
      </p:sp>
      <p:sp>
        <p:nvSpPr>
          <p:cNvPr id="31751" name="Rectangle 7">
            <a:extLst>
              <a:ext uri="{FF2B5EF4-FFF2-40B4-BE49-F238E27FC236}">
                <a16:creationId xmlns:a16="http://schemas.microsoft.com/office/drawing/2014/main" id="{DF84D3FF-AA9B-493D-ADA3-10DE791CD725}"/>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70F3A399-E5A0-4EC3-8C42-C989A841B056}" type="slidenum">
              <a:rPr lang="en-US" altLang="en-US"/>
              <a:pPr/>
              <a:t>‹#›</a:t>
            </a:fld>
            <a:endParaRPr lang="en-US" altLang="en-US"/>
          </a:p>
        </p:txBody>
      </p:sp>
      <p:pic>
        <p:nvPicPr>
          <p:cNvPr id="15366" name="Picture 12" descr="Abbrv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55563"/>
            <a:ext cx="13716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Rectangle 13">
            <a:extLst>
              <a:ext uri="{FF2B5EF4-FFF2-40B4-BE49-F238E27FC236}">
                <a16:creationId xmlns:a16="http://schemas.microsoft.com/office/drawing/2014/main" id="{7764ED95-3C42-431C-8577-823B0F30616C}"/>
              </a:ext>
            </a:extLst>
          </p:cNvPr>
          <p:cNvSpPr>
            <a:spLocks noChangeArrowheads="1"/>
          </p:cNvSpPr>
          <p:nvPr/>
        </p:nvSpPr>
        <p:spPr bwMode="auto">
          <a:xfrm>
            <a:off x="1312863" y="398463"/>
            <a:ext cx="5257800" cy="76200"/>
          </a:xfrm>
          <a:prstGeom prst="rect">
            <a:avLst/>
          </a:prstGeom>
          <a:gradFill rotWithShape="0">
            <a:gsLst>
              <a:gs pos="0">
                <a:srgbClr val="C9CFE1"/>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a:p>
        </p:txBody>
      </p:sp>
      <p:sp>
        <p:nvSpPr>
          <p:cNvPr id="15368" name="Rectangle 14">
            <a:extLst>
              <a:ext uri="{FF2B5EF4-FFF2-40B4-BE49-F238E27FC236}">
                <a16:creationId xmlns:a16="http://schemas.microsoft.com/office/drawing/2014/main" id="{73E32513-FB79-4A90-99AB-AF21BDF1A3C1}"/>
              </a:ext>
            </a:extLst>
          </p:cNvPr>
          <p:cNvSpPr>
            <a:spLocks noChangeArrowheads="1"/>
          </p:cNvSpPr>
          <p:nvPr/>
        </p:nvSpPr>
        <p:spPr bwMode="auto">
          <a:xfrm>
            <a:off x="385763" y="8440738"/>
            <a:ext cx="6170612" cy="76200"/>
          </a:xfrm>
          <a:prstGeom prst="rect">
            <a:avLst/>
          </a:prstGeom>
          <a:gradFill rotWithShape="0">
            <a:gsLst>
              <a:gs pos="0">
                <a:schemeClr val="bg1"/>
              </a:gs>
              <a:gs pos="100000">
                <a:srgbClr val="C9CFE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a:p>
        </p:txBody>
      </p:sp>
    </p:spTree>
    <p:extLst>
      <p:ext uri="{BB962C8B-B14F-4D97-AF65-F5344CB8AC3E}">
        <p14:creationId xmlns:p14="http://schemas.microsoft.com/office/powerpoint/2010/main" val="66951580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973230C-1E78-450A-8D49-E46FF2098B3D}"/>
              </a:ext>
            </a:extLst>
          </p:cNvPr>
          <p:cNvSpPr>
            <a:spLocks noChangeArrowheads="1"/>
          </p:cNvSpPr>
          <p:nvPr/>
        </p:nvSpPr>
        <p:spPr bwMode="auto">
          <a:xfrm>
            <a:off x="5994400" y="0"/>
            <a:ext cx="6197600" cy="6858000"/>
          </a:xfrm>
          <a:prstGeom prst="rect">
            <a:avLst/>
          </a:prstGeom>
          <a:gradFill rotWithShape="0">
            <a:gsLst>
              <a:gs pos="0">
                <a:schemeClr val="bg1"/>
              </a:gs>
              <a:gs pos="100000">
                <a:srgbClr val="B8C5DA"/>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sz="2400"/>
          </a:p>
        </p:txBody>
      </p:sp>
      <p:sp>
        <p:nvSpPr>
          <p:cNvPr id="5" name="Text Box 3">
            <a:extLst>
              <a:ext uri="{FF2B5EF4-FFF2-40B4-BE49-F238E27FC236}">
                <a16:creationId xmlns:a16="http://schemas.microsoft.com/office/drawing/2014/main" id="{81E593DA-31EB-4D29-9C73-751F0DA278F3}"/>
              </a:ext>
            </a:extLst>
          </p:cNvPr>
          <p:cNvSpPr txBox="1">
            <a:spLocks noChangeArrowheads="1"/>
          </p:cNvSpPr>
          <p:nvPr/>
        </p:nvSpPr>
        <p:spPr bwMode="auto">
          <a:xfrm>
            <a:off x="711200" y="3962400"/>
            <a:ext cx="1036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defRPr/>
            </a:pPr>
            <a:endParaRPr lang="en-US" altLang="en-US" sz="2400">
              <a:latin typeface="Times New Roman" panose="02020603050405020304" pitchFamily="18" charset="0"/>
            </a:endParaRPr>
          </a:p>
        </p:txBody>
      </p:sp>
      <p:sp>
        <p:nvSpPr>
          <p:cNvPr id="6" name="Line 6"/>
          <p:cNvSpPr>
            <a:spLocks noChangeShapeType="1"/>
          </p:cNvSpPr>
          <p:nvPr/>
        </p:nvSpPr>
        <p:spPr bwMode="auto">
          <a:xfrm>
            <a:off x="0" y="2336800"/>
            <a:ext cx="9652000" cy="0"/>
          </a:xfrm>
          <a:prstGeom prst="line">
            <a:avLst/>
          </a:prstGeom>
          <a:noFill/>
          <a:ln w="31750">
            <a:solidFill>
              <a:srgbClr val="8B0E1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pic>
        <p:nvPicPr>
          <p:cNvPr id="7" name="Picture 7" descr="Full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556"/>
            <a:ext cx="436880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8"/>
          <p:cNvSpPr>
            <a:spLocks noChangeShapeType="1"/>
          </p:cNvSpPr>
          <p:nvPr/>
        </p:nvSpPr>
        <p:spPr bwMode="auto">
          <a:xfrm>
            <a:off x="0" y="2336800"/>
            <a:ext cx="9652000" cy="0"/>
          </a:xfrm>
          <a:prstGeom prst="line">
            <a:avLst/>
          </a:prstGeom>
          <a:noFill/>
          <a:ln w="31750">
            <a:solidFill>
              <a:srgbClr val="8B0E1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0356" name="Rectangle 4"/>
          <p:cNvSpPr>
            <a:spLocks noGrp="1" noChangeArrowheads="1"/>
          </p:cNvSpPr>
          <p:nvPr>
            <p:ph type="ctrTitle" sz="quarter"/>
          </p:nvPr>
        </p:nvSpPr>
        <p:spPr>
          <a:xfrm>
            <a:off x="812800" y="3733800"/>
            <a:ext cx="10464800" cy="1219200"/>
          </a:xfrm>
          <a:extLst>
            <a:ext uri="{909E8E84-426E-40DD-AFC4-6F175D3DCCD1}">
              <a14:hiddenFill xmlns:a14="http://schemas.microsoft.com/office/drawing/2010/main">
                <a:solidFill>
                  <a:srgbClr val="FFFFFF"/>
                </a:solidFill>
              </a14:hiddenFill>
            </a:ext>
          </a:extLst>
        </p:spPr>
        <p:txBody>
          <a:bodyPr/>
          <a:lstStyle>
            <a:lvl1pPr>
              <a:defRPr sz="3200" b="0">
                <a:solidFill>
                  <a:srgbClr val="000066"/>
                </a:solidFill>
              </a:defRPr>
            </a:lvl1pPr>
          </a:lstStyle>
          <a:p>
            <a:pPr lvl="0"/>
            <a:r>
              <a:rPr lang="en-US" altLang="en-US" noProof="0"/>
              <a:t>Click to edit Master title style</a:t>
            </a:r>
          </a:p>
        </p:txBody>
      </p:sp>
      <p:sp>
        <p:nvSpPr>
          <p:cNvPr id="100357" name="Rectangle 5"/>
          <p:cNvSpPr>
            <a:spLocks noGrp="1" noChangeArrowheads="1"/>
          </p:cNvSpPr>
          <p:nvPr>
            <p:ph type="subTitle" sz="quarter" idx="1"/>
          </p:nvPr>
        </p:nvSpPr>
        <p:spPr>
          <a:xfrm>
            <a:off x="812800" y="5334000"/>
            <a:ext cx="8534400" cy="1371600"/>
          </a:xfrm>
          <a:extLst>
            <a:ext uri="{909E8E84-426E-40DD-AFC4-6F175D3DCCD1}">
              <a14:hiddenFill xmlns:a14="http://schemas.microsoft.com/office/drawing/2010/main">
                <a:solidFill>
                  <a:srgbClr val="FFFFFF"/>
                </a:solidFill>
              </a14:hiddenFill>
            </a:ext>
          </a:extLst>
        </p:spPr>
        <p:txBody>
          <a:bodyPr/>
          <a:lstStyle>
            <a:lvl1pPr marL="0" indent="0">
              <a:buFontTx/>
              <a:buNone/>
              <a:defRPr sz="1400"/>
            </a:lvl1pPr>
          </a:lstStyle>
          <a:p>
            <a:pPr lvl="0"/>
            <a:r>
              <a:rPr lang="en-US" altLang="en-US" noProof="0"/>
              <a:t>Click to edit Master subtitle style</a:t>
            </a:r>
          </a:p>
        </p:txBody>
      </p:sp>
    </p:spTree>
    <p:extLst>
      <p:ext uri="{BB962C8B-B14F-4D97-AF65-F5344CB8AC3E}">
        <p14:creationId xmlns:p14="http://schemas.microsoft.com/office/powerpoint/2010/main" val="150992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833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838200"/>
            <a:ext cx="2590800" cy="5372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838200"/>
            <a:ext cx="7569200" cy="5372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351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410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474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3035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0955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0955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46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97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710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46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5598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167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
            <a:extLst>
              <a:ext uri="{FF2B5EF4-FFF2-40B4-BE49-F238E27FC236}">
                <a16:creationId xmlns:a16="http://schemas.microsoft.com/office/drawing/2014/main" id="{0A1D39D1-E020-4F5E-B9AB-C9566B4E29AD}"/>
              </a:ext>
            </a:extLst>
          </p:cNvPr>
          <p:cNvSpPr txBox="1">
            <a:spLocks noChangeArrowheads="1"/>
          </p:cNvSpPr>
          <p:nvPr/>
        </p:nvSpPr>
        <p:spPr bwMode="auto">
          <a:xfrm>
            <a:off x="711200" y="3962400"/>
            <a:ext cx="1036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defRPr/>
            </a:pPr>
            <a:endParaRPr lang="en-US" altLang="en-US" sz="2400">
              <a:latin typeface="Times New Roman" panose="02020603050405020304" pitchFamily="18" charset="0"/>
            </a:endParaRPr>
          </a:p>
        </p:txBody>
      </p:sp>
      <p:sp>
        <p:nvSpPr>
          <p:cNvPr id="1028" name="Text Box 4">
            <a:extLst>
              <a:ext uri="{FF2B5EF4-FFF2-40B4-BE49-F238E27FC236}">
                <a16:creationId xmlns:a16="http://schemas.microsoft.com/office/drawing/2014/main" id="{9C0EE1F9-4307-4C82-805C-17CEE9C4462A}"/>
              </a:ext>
            </a:extLst>
          </p:cNvPr>
          <p:cNvSpPr txBox="1">
            <a:spLocks noChangeArrowheads="1"/>
          </p:cNvSpPr>
          <p:nvPr/>
        </p:nvSpPr>
        <p:spPr bwMode="auto">
          <a:xfrm>
            <a:off x="10845800" y="6381750"/>
            <a:ext cx="914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a:spcBef>
                <a:spcPct val="50000"/>
              </a:spcBef>
            </a:pPr>
            <a:fld id="{F563BFA0-5946-493D-89D2-B0FA81472B18}" type="slidenum">
              <a:rPr lang="en-US" altLang="en-US" sz="1600">
                <a:solidFill>
                  <a:srgbClr val="333399"/>
                </a:solidFill>
              </a:rPr>
              <a:pPr algn="r">
                <a:spcBef>
                  <a:spcPct val="50000"/>
                </a:spcBef>
              </a:pPr>
              <a:t>‹#›</a:t>
            </a:fld>
            <a:endParaRPr lang="en-US" altLang="en-US" sz="1600">
              <a:solidFill>
                <a:srgbClr val="333399"/>
              </a:solidFill>
            </a:endParaRPr>
          </a:p>
        </p:txBody>
      </p:sp>
      <p:sp>
        <p:nvSpPr>
          <p:cNvPr id="1029" name="Rectangle 5"/>
          <p:cNvSpPr>
            <a:spLocks noGrp="1" noChangeArrowheads="1"/>
          </p:cNvSpPr>
          <p:nvPr>
            <p:ph type="body" idx="1"/>
          </p:nvPr>
        </p:nvSpPr>
        <p:spPr bwMode="auto">
          <a:xfrm>
            <a:off x="914400" y="20955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 Fourth level</a:t>
            </a:r>
          </a:p>
          <a:p>
            <a:pPr lvl="4"/>
            <a:r>
              <a:rPr lang="en-US" altLang="en-US"/>
              <a:t>Fifth level</a:t>
            </a:r>
          </a:p>
        </p:txBody>
      </p:sp>
      <p:pic>
        <p:nvPicPr>
          <p:cNvPr id="1030" name="Picture 6" descr="Abbrv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22352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a:extLst>
              <a:ext uri="{FF2B5EF4-FFF2-40B4-BE49-F238E27FC236}">
                <a16:creationId xmlns:a16="http://schemas.microsoft.com/office/drawing/2014/main" id="{C58B9C8D-CAC4-4E18-BFEB-09CD0A68FF15}"/>
              </a:ext>
            </a:extLst>
          </p:cNvPr>
          <p:cNvSpPr>
            <a:spLocks noChangeArrowheads="1"/>
          </p:cNvSpPr>
          <p:nvPr/>
        </p:nvSpPr>
        <p:spPr bwMode="auto">
          <a:xfrm>
            <a:off x="2133600" y="431800"/>
            <a:ext cx="9323917" cy="63500"/>
          </a:xfrm>
          <a:prstGeom prst="rect">
            <a:avLst/>
          </a:prstGeom>
          <a:gradFill rotWithShape="0">
            <a:gsLst>
              <a:gs pos="0">
                <a:srgbClr val="C9CFE1"/>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sz="2400"/>
          </a:p>
        </p:txBody>
      </p:sp>
      <p:sp>
        <p:nvSpPr>
          <p:cNvPr id="1032" name="Rectangle 8">
            <a:extLst>
              <a:ext uri="{FF2B5EF4-FFF2-40B4-BE49-F238E27FC236}">
                <a16:creationId xmlns:a16="http://schemas.microsoft.com/office/drawing/2014/main" id="{6826C443-E1A7-4FED-A2F6-9F3A2BB3BFB3}"/>
              </a:ext>
            </a:extLst>
          </p:cNvPr>
          <p:cNvSpPr>
            <a:spLocks noChangeArrowheads="1"/>
          </p:cNvSpPr>
          <p:nvPr/>
        </p:nvSpPr>
        <p:spPr bwMode="auto">
          <a:xfrm>
            <a:off x="304800" y="6529388"/>
            <a:ext cx="10644717" cy="63500"/>
          </a:xfrm>
          <a:prstGeom prst="rect">
            <a:avLst/>
          </a:prstGeom>
          <a:gradFill rotWithShape="0">
            <a:gsLst>
              <a:gs pos="0">
                <a:schemeClr val="bg1"/>
              </a:gs>
              <a:gs pos="100000">
                <a:srgbClr val="C9CFE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sz="2400"/>
          </a:p>
        </p:txBody>
      </p:sp>
      <p:sp>
        <p:nvSpPr>
          <p:cNvPr id="1033" name="Rectangle 9"/>
          <p:cNvSpPr>
            <a:spLocks noGrp="1" noChangeArrowheads="1"/>
          </p:cNvSpPr>
          <p:nvPr>
            <p:ph type="title"/>
          </p:nvPr>
        </p:nvSpPr>
        <p:spPr bwMode="auto">
          <a:xfrm>
            <a:off x="914400" y="838200"/>
            <a:ext cx="10363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Footer Placeholder 1">
            <a:extLst>
              <a:ext uri="{FF2B5EF4-FFF2-40B4-BE49-F238E27FC236}">
                <a16:creationId xmlns:a16="http://schemas.microsoft.com/office/drawing/2014/main" id="{88AF9900-FE52-457E-A60E-18E5B51A129F}"/>
              </a:ext>
            </a:extLst>
          </p:cNvPr>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Lst>
  <p:txStyles>
    <p:titleStyle>
      <a:lvl1pPr algn="ctr" rtl="0" eaLnBrk="1" fontAlgn="base" hangingPunct="1">
        <a:spcBef>
          <a:spcPct val="0"/>
        </a:spcBef>
        <a:spcAft>
          <a:spcPct val="0"/>
        </a:spcAft>
        <a:defRPr sz="2800" b="1" kern="1200">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Tahoma" panose="020B0604030504040204" pitchFamily="34" charset="0"/>
        </a:defRPr>
      </a:lvl2pPr>
      <a:lvl3pPr algn="ctr" rtl="0" eaLnBrk="1" fontAlgn="base" hangingPunct="1">
        <a:spcBef>
          <a:spcPct val="0"/>
        </a:spcBef>
        <a:spcAft>
          <a:spcPct val="0"/>
        </a:spcAft>
        <a:defRPr sz="2400" b="1">
          <a:solidFill>
            <a:schemeClr val="tx2"/>
          </a:solidFill>
          <a:latin typeface="Tahoma" panose="020B0604030504040204" pitchFamily="34" charset="0"/>
        </a:defRPr>
      </a:lvl3pPr>
      <a:lvl4pPr algn="ctr" rtl="0" eaLnBrk="1" fontAlgn="base" hangingPunct="1">
        <a:spcBef>
          <a:spcPct val="0"/>
        </a:spcBef>
        <a:spcAft>
          <a:spcPct val="0"/>
        </a:spcAft>
        <a:defRPr sz="2400" b="1">
          <a:solidFill>
            <a:schemeClr val="tx2"/>
          </a:solidFill>
          <a:latin typeface="Tahoma" panose="020B0604030504040204" pitchFamily="34" charset="0"/>
        </a:defRPr>
      </a:lvl4pPr>
      <a:lvl5pPr algn="ctr" rtl="0" eaLnBrk="1" fontAlgn="base" hangingPunct="1">
        <a:spcBef>
          <a:spcPct val="0"/>
        </a:spcBef>
        <a:spcAft>
          <a:spcPct val="0"/>
        </a:spcAft>
        <a:defRPr sz="2400" b="1">
          <a:solidFill>
            <a:schemeClr val="tx2"/>
          </a:solidFill>
          <a:latin typeface="Tahoma" panose="020B0604030504040204" pitchFamily="34" charset="0"/>
        </a:defRPr>
      </a:lvl5pPr>
      <a:lvl6pPr marL="457200" algn="ctr" rtl="0" eaLnBrk="1" fontAlgn="base" hangingPunct="1">
        <a:spcBef>
          <a:spcPct val="0"/>
        </a:spcBef>
        <a:spcAft>
          <a:spcPct val="0"/>
        </a:spcAft>
        <a:defRPr sz="2400" b="1">
          <a:solidFill>
            <a:schemeClr val="tx2"/>
          </a:solidFill>
          <a:latin typeface="Tahoma" panose="020B0604030504040204" pitchFamily="34" charset="0"/>
        </a:defRPr>
      </a:lvl6pPr>
      <a:lvl7pPr marL="914400" algn="ctr" rtl="0" eaLnBrk="1" fontAlgn="base" hangingPunct="1">
        <a:spcBef>
          <a:spcPct val="0"/>
        </a:spcBef>
        <a:spcAft>
          <a:spcPct val="0"/>
        </a:spcAft>
        <a:defRPr sz="2400" b="1">
          <a:solidFill>
            <a:schemeClr val="tx2"/>
          </a:solidFill>
          <a:latin typeface="Tahoma" panose="020B0604030504040204" pitchFamily="34" charset="0"/>
        </a:defRPr>
      </a:lvl7pPr>
      <a:lvl8pPr marL="1371600" algn="ctr" rtl="0" eaLnBrk="1" fontAlgn="base" hangingPunct="1">
        <a:spcBef>
          <a:spcPct val="0"/>
        </a:spcBef>
        <a:spcAft>
          <a:spcPct val="0"/>
        </a:spcAft>
        <a:defRPr sz="2400" b="1">
          <a:solidFill>
            <a:schemeClr val="tx2"/>
          </a:solidFill>
          <a:latin typeface="Tahoma" panose="020B0604030504040204" pitchFamily="34" charset="0"/>
        </a:defRPr>
      </a:lvl8pPr>
      <a:lvl9pPr marL="1828800" algn="ctr" rtl="0" eaLnBrk="1" fontAlgn="base" hangingPunct="1">
        <a:spcBef>
          <a:spcPct val="0"/>
        </a:spcBef>
        <a:spcAft>
          <a:spcPct val="0"/>
        </a:spcAft>
        <a:defRPr sz="2400" b="1">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har char="•"/>
        <a:defRPr sz="2000" b="1"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T Extra" pitchFamily="18" charset="2"/>
        <a:buChar char="o"/>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137E7E-6746-80C3-CC1A-DADA03890771}"/>
              </a:ext>
            </a:extLst>
          </p:cNvPr>
          <p:cNvSpPr>
            <a:spLocks noGrp="1"/>
          </p:cNvSpPr>
          <p:nvPr>
            <p:ph type="ctrTitle" sz="quarter"/>
          </p:nvPr>
        </p:nvSpPr>
        <p:spPr/>
        <p:txBody>
          <a:bodyPr/>
          <a:lstStyle/>
          <a:p>
            <a:r>
              <a:rPr lang="en-US" dirty="0"/>
              <a:t>If Vensim is the answer, what is the question?</a:t>
            </a:r>
            <a:br>
              <a:rPr lang="en-US" dirty="0"/>
            </a:br>
            <a:r>
              <a:rPr lang="en-US" dirty="0"/>
              <a:t>Exploring the tool-user ecosystem and the future of SD</a:t>
            </a:r>
          </a:p>
        </p:txBody>
      </p:sp>
      <p:sp>
        <p:nvSpPr>
          <p:cNvPr id="5" name="Subtitle 4">
            <a:extLst>
              <a:ext uri="{FF2B5EF4-FFF2-40B4-BE49-F238E27FC236}">
                <a16:creationId xmlns:a16="http://schemas.microsoft.com/office/drawing/2014/main" id="{1DA5D52E-0B32-8262-F23B-29684F125100}"/>
              </a:ext>
            </a:extLst>
          </p:cNvPr>
          <p:cNvSpPr>
            <a:spLocks noGrp="1"/>
          </p:cNvSpPr>
          <p:nvPr>
            <p:ph type="subTitle" sz="quarter" idx="1"/>
          </p:nvPr>
        </p:nvSpPr>
        <p:spPr/>
        <p:txBody>
          <a:bodyPr/>
          <a:lstStyle/>
          <a:p>
            <a:r>
              <a:rPr lang="en-US" dirty="0"/>
              <a:t>Tom Fiddaman &amp; Angie Moon </a:t>
            </a:r>
          </a:p>
          <a:p>
            <a:r>
              <a:rPr lang="en-US" dirty="0"/>
              <a:t>10/20/2023</a:t>
            </a:r>
          </a:p>
        </p:txBody>
      </p:sp>
    </p:spTree>
    <p:extLst>
      <p:ext uri="{BB962C8B-B14F-4D97-AF65-F5344CB8AC3E}">
        <p14:creationId xmlns:p14="http://schemas.microsoft.com/office/powerpoint/2010/main" val="138824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310C-D21E-5365-5E8B-EA97C95A6BD9}"/>
              </a:ext>
            </a:extLst>
          </p:cNvPr>
          <p:cNvSpPr>
            <a:spLocks noGrp="1"/>
          </p:cNvSpPr>
          <p:nvPr>
            <p:ph type="title"/>
          </p:nvPr>
        </p:nvSpPr>
        <p:spPr/>
        <p:txBody>
          <a:bodyPr/>
          <a:lstStyle/>
          <a:p>
            <a:r>
              <a:rPr lang="en-US" dirty="0"/>
              <a:t>SD Weaknesses</a:t>
            </a:r>
          </a:p>
        </p:txBody>
      </p:sp>
      <p:sp>
        <p:nvSpPr>
          <p:cNvPr id="3" name="Content Placeholder 2">
            <a:extLst>
              <a:ext uri="{FF2B5EF4-FFF2-40B4-BE49-F238E27FC236}">
                <a16:creationId xmlns:a16="http://schemas.microsoft.com/office/drawing/2014/main" id="{2B895DF6-3A07-1915-95C4-74CC5BAB32F4}"/>
              </a:ext>
            </a:extLst>
          </p:cNvPr>
          <p:cNvSpPr>
            <a:spLocks noGrp="1"/>
          </p:cNvSpPr>
          <p:nvPr>
            <p:ph sz="half" idx="1"/>
          </p:nvPr>
        </p:nvSpPr>
        <p:spPr/>
        <p:txBody>
          <a:bodyPr/>
          <a:lstStyle/>
          <a:p>
            <a:r>
              <a:rPr lang="en-US" dirty="0"/>
              <a:t>Formal data</a:t>
            </a:r>
          </a:p>
          <a:p>
            <a:pPr lvl="1"/>
            <a:r>
              <a:rPr lang="en-US" dirty="0"/>
              <a:t>Measurement</a:t>
            </a:r>
          </a:p>
          <a:p>
            <a:pPr lvl="1"/>
            <a:r>
              <a:rPr lang="en-US" dirty="0"/>
              <a:t>Large datasets</a:t>
            </a:r>
          </a:p>
          <a:p>
            <a:endParaRPr lang="en-US" dirty="0"/>
          </a:p>
          <a:p>
            <a:r>
              <a:rPr lang="en-US" dirty="0"/>
              <a:t>Verification</a:t>
            </a:r>
          </a:p>
          <a:p>
            <a:pPr lvl="1"/>
            <a:r>
              <a:rPr lang="en-US" dirty="0"/>
              <a:t>Aggregation</a:t>
            </a:r>
          </a:p>
          <a:p>
            <a:pPr lvl="1"/>
            <a:r>
              <a:rPr lang="en-US" dirty="0"/>
              <a:t>Algorithms</a:t>
            </a:r>
          </a:p>
          <a:p>
            <a:pPr lvl="1"/>
            <a:endParaRPr lang="en-US" dirty="0"/>
          </a:p>
          <a:p>
            <a:r>
              <a:rPr lang="en-US" dirty="0"/>
              <a:t>Reuse</a:t>
            </a:r>
          </a:p>
        </p:txBody>
      </p:sp>
      <p:sp>
        <p:nvSpPr>
          <p:cNvPr id="4" name="Content Placeholder 3">
            <a:extLst>
              <a:ext uri="{FF2B5EF4-FFF2-40B4-BE49-F238E27FC236}">
                <a16:creationId xmlns:a16="http://schemas.microsoft.com/office/drawing/2014/main" id="{4E04D53E-A1B3-3831-9341-45817B25850F}"/>
              </a:ext>
            </a:extLst>
          </p:cNvPr>
          <p:cNvSpPr>
            <a:spLocks noGrp="1"/>
          </p:cNvSpPr>
          <p:nvPr>
            <p:ph sz="half" idx="2"/>
          </p:nvPr>
        </p:nvSpPr>
        <p:spPr/>
        <p:txBody>
          <a:bodyPr/>
          <a:lstStyle/>
          <a:p>
            <a:r>
              <a:rPr lang="en-US" dirty="0"/>
              <a:t>Threats</a:t>
            </a:r>
          </a:p>
          <a:p>
            <a:pPr lvl="1"/>
            <a:r>
              <a:rPr lang="en-US" dirty="0"/>
              <a:t>Brain drain</a:t>
            </a:r>
          </a:p>
          <a:p>
            <a:pPr lvl="1"/>
            <a:r>
              <a:rPr lang="en-US" dirty="0"/>
              <a:t>Replication crisis</a:t>
            </a:r>
          </a:p>
          <a:p>
            <a:pPr lvl="1"/>
            <a:r>
              <a:rPr lang="en-US" dirty="0"/>
              <a:t>Models as propaganda</a:t>
            </a:r>
          </a:p>
          <a:p>
            <a:endParaRPr lang="en-US" dirty="0"/>
          </a:p>
        </p:txBody>
      </p:sp>
    </p:spTree>
    <p:extLst>
      <p:ext uri="{BB962C8B-B14F-4D97-AF65-F5344CB8AC3E}">
        <p14:creationId xmlns:p14="http://schemas.microsoft.com/office/powerpoint/2010/main" val="352394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DE991B-133E-B8F5-075A-A0843DB3BC48}"/>
              </a:ext>
            </a:extLst>
          </p:cNvPr>
          <p:cNvSpPr>
            <a:spLocks noGrp="1"/>
          </p:cNvSpPr>
          <p:nvPr>
            <p:ph type="title"/>
          </p:nvPr>
        </p:nvSpPr>
        <p:spPr>
          <a:xfrm>
            <a:off x="914400" y="838200"/>
            <a:ext cx="10363200" cy="914400"/>
          </a:xfrm>
        </p:spPr>
        <p:txBody>
          <a:bodyPr/>
          <a:lstStyle/>
          <a:p>
            <a:r>
              <a:rPr lang="en-US" dirty="0"/>
              <a:t>What is modeling technology for?</a:t>
            </a:r>
          </a:p>
        </p:txBody>
      </p:sp>
      <p:sp>
        <p:nvSpPr>
          <p:cNvPr id="29" name="Content Placeholder 28">
            <a:extLst>
              <a:ext uri="{FF2B5EF4-FFF2-40B4-BE49-F238E27FC236}">
                <a16:creationId xmlns:a16="http://schemas.microsoft.com/office/drawing/2014/main" id="{05A2E09F-E445-A8C1-F320-DD8CDDFBC1CC}"/>
              </a:ext>
            </a:extLst>
          </p:cNvPr>
          <p:cNvSpPr>
            <a:spLocks noGrp="1"/>
          </p:cNvSpPr>
          <p:nvPr>
            <p:ph sz="half" idx="1"/>
          </p:nvPr>
        </p:nvSpPr>
        <p:spPr>
          <a:xfrm>
            <a:off x="914400" y="2095500"/>
            <a:ext cx="5080000" cy="4114800"/>
          </a:xfrm>
        </p:spPr>
        <p:txBody>
          <a:bodyPr/>
          <a:lstStyle/>
          <a:p>
            <a:r>
              <a:rPr lang="en-US" dirty="0"/>
              <a:t>Enrich representation</a:t>
            </a:r>
          </a:p>
          <a:p>
            <a:pPr lvl="1"/>
            <a:r>
              <a:rPr lang="en-US" dirty="0"/>
              <a:t>Bigger arrays</a:t>
            </a:r>
          </a:p>
          <a:p>
            <a:pPr lvl="1"/>
            <a:r>
              <a:rPr lang="en-US" dirty="0"/>
              <a:t>More agents</a:t>
            </a:r>
          </a:p>
          <a:p>
            <a:pPr lvl="1"/>
            <a:r>
              <a:rPr lang="en-US" dirty="0"/>
              <a:t>New functions</a:t>
            </a:r>
          </a:p>
          <a:p>
            <a:pPr lvl="1"/>
            <a:endParaRPr lang="en-US" dirty="0"/>
          </a:p>
          <a:p>
            <a:r>
              <a:rPr lang="en-US" dirty="0"/>
              <a:t>Enrich analysis</a:t>
            </a:r>
          </a:p>
          <a:p>
            <a:pPr lvl="1"/>
            <a:r>
              <a:rPr lang="en-US" dirty="0"/>
              <a:t>Pervasive uncertainty</a:t>
            </a:r>
          </a:p>
          <a:p>
            <a:pPr lvl="1"/>
            <a:r>
              <a:rPr lang="en-US" dirty="0"/>
              <a:t>Structure-behavior connections</a:t>
            </a:r>
          </a:p>
          <a:p>
            <a:pPr lvl="1"/>
            <a:r>
              <a:rPr lang="en-US" dirty="0"/>
              <a:t>Deeper inspection</a:t>
            </a:r>
          </a:p>
          <a:p>
            <a:pPr lvl="1"/>
            <a:endParaRPr lang="en-US" dirty="0"/>
          </a:p>
          <a:p>
            <a:r>
              <a:rPr lang="en-US" dirty="0"/>
              <a:t>Improve quality</a:t>
            </a:r>
          </a:p>
        </p:txBody>
      </p:sp>
      <p:sp>
        <p:nvSpPr>
          <p:cNvPr id="30" name="Content Placeholder 29">
            <a:extLst>
              <a:ext uri="{FF2B5EF4-FFF2-40B4-BE49-F238E27FC236}">
                <a16:creationId xmlns:a16="http://schemas.microsoft.com/office/drawing/2014/main" id="{667883AF-429E-3FB5-A853-8D9316B505BB}"/>
              </a:ext>
            </a:extLst>
          </p:cNvPr>
          <p:cNvSpPr>
            <a:spLocks noGrp="1"/>
          </p:cNvSpPr>
          <p:nvPr>
            <p:ph sz="half" idx="2"/>
          </p:nvPr>
        </p:nvSpPr>
        <p:spPr>
          <a:xfrm>
            <a:off x="6197600" y="2095500"/>
            <a:ext cx="5080000" cy="4114800"/>
          </a:xfrm>
        </p:spPr>
        <p:txBody>
          <a:bodyPr/>
          <a:lstStyle/>
          <a:p>
            <a:r>
              <a:rPr lang="en-US" dirty="0"/>
              <a:t>Improve modeler productivity</a:t>
            </a:r>
          </a:p>
          <a:p>
            <a:pPr lvl="1"/>
            <a:r>
              <a:rPr lang="en-US" dirty="0"/>
              <a:t>More speed</a:t>
            </a:r>
          </a:p>
          <a:p>
            <a:pPr lvl="1"/>
            <a:r>
              <a:rPr lang="en-US" dirty="0"/>
              <a:t>Better analysis tools</a:t>
            </a:r>
          </a:p>
          <a:p>
            <a:pPr lvl="1"/>
            <a:r>
              <a:rPr lang="en-US" dirty="0"/>
              <a:t>Automation</a:t>
            </a:r>
          </a:p>
          <a:p>
            <a:pPr lvl="1"/>
            <a:r>
              <a:rPr lang="en-US" dirty="0"/>
              <a:t>Better data management</a:t>
            </a:r>
          </a:p>
          <a:p>
            <a:pPr lvl="1"/>
            <a:r>
              <a:rPr lang="en-US" dirty="0"/>
              <a:t>Reuse</a:t>
            </a:r>
          </a:p>
          <a:p>
            <a:pPr lvl="1"/>
            <a:endParaRPr lang="en-US" dirty="0"/>
          </a:p>
          <a:p>
            <a:pPr lvl="1"/>
            <a:endParaRPr lang="en-US" dirty="0"/>
          </a:p>
          <a:p>
            <a:pPr lvl="1"/>
            <a:endParaRPr lang="en-US" dirty="0"/>
          </a:p>
          <a:p>
            <a:pPr marL="0" indent="0" algn="ctr">
              <a:buNone/>
            </a:pPr>
            <a:r>
              <a:rPr lang="en-US" dirty="0">
                <a:solidFill>
                  <a:schemeClr val="accent2"/>
                </a:solidFill>
              </a:rPr>
              <a:t>Better – faster – cheaper: pick two</a:t>
            </a:r>
          </a:p>
        </p:txBody>
      </p:sp>
    </p:spTree>
    <p:extLst>
      <p:ext uri="{BB962C8B-B14F-4D97-AF65-F5344CB8AC3E}">
        <p14:creationId xmlns:p14="http://schemas.microsoft.com/office/powerpoint/2010/main" val="222493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woman in a lounge chair, wearing VR goggles, watching a complex diagram projected in the air">
            <a:extLst>
              <a:ext uri="{FF2B5EF4-FFF2-40B4-BE49-F238E27FC236}">
                <a16:creationId xmlns:a16="http://schemas.microsoft.com/office/drawing/2014/main" id="{28EB7F9B-BD5D-0E5D-ED46-F7DB83881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man in a lounge chair, wearing VR goggles, watching a complex diagram projected in the air">
            <a:extLst>
              <a:ext uri="{FF2B5EF4-FFF2-40B4-BE49-F238E27FC236}">
                <a16:creationId xmlns:a16="http://schemas.microsoft.com/office/drawing/2014/main" id="{445FB635-286A-7E66-7959-00FCF0299F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333"/>
          <a:stretch/>
        </p:blipFill>
        <p:spPr bwMode="auto">
          <a:xfrm flipH="1">
            <a:off x="6248400" y="0"/>
            <a:ext cx="594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E8420C04-CC89-F11B-1733-DC26F94CEF58}"/>
              </a:ext>
            </a:extLst>
          </p:cNvPr>
          <p:cNvSpPr>
            <a:spLocks noGrp="1"/>
          </p:cNvSpPr>
          <p:nvPr>
            <p:ph type="title"/>
          </p:nvPr>
        </p:nvSpPr>
        <p:spPr>
          <a:xfrm>
            <a:off x="990600" y="2590800"/>
            <a:ext cx="10515600" cy="1057278"/>
          </a:xfrm>
        </p:spPr>
        <p:txBody>
          <a:bodyPr/>
          <a:lstStyle/>
          <a:p>
            <a:r>
              <a:rPr lang="en-US" dirty="0">
                <a:solidFill>
                  <a:srgbClr val="FF0000"/>
                </a:solidFill>
              </a:rPr>
              <a:t>Visions</a:t>
            </a:r>
          </a:p>
        </p:txBody>
      </p:sp>
      <p:sp>
        <p:nvSpPr>
          <p:cNvPr id="5" name="Text Placeholder 4">
            <a:extLst>
              <a:ext uri="{FF2B5EF4-FFF2-40B4-BE49-F238E27FC236}">
                <a16:creationId xmlns:a16="http://schemas.microsoft.com/office/drawing/2014/main" id="{66E29C4C-4C4D-617F-7D65-378A1987A9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275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E9C881-0684-DA21-476C-41F395F80EF2}"/>
              </a:ext>
            </a:extLst>
          </p:cNvPr>
          <p:cNvSpPr>
            <a:spLocks noGrp="1"/>
          </p:cNvSpPr>
          <p:nvPr>
            <p:ph type="title"/>
          </p:nvPr>
        </p:nvSpPr>
        <p:spPr>
          <a:xfrm>
            <a:off x="914400" y="838200"/>
            <a:ext cx="10363200" cy="914400"/>
          </a:xfrm>
        </p:spPr>
        <p:txBody>
          <a:bodyPr/>
          <a:lstStyle/>
          <a:p>
            <a:r>
              <a:rPr lang="en-US" dirty="0"/>
              <a:t>What if …</a:t>
            </a:r>
          </a:p>
        </p:txBody>
      </p:sp>
      <p:sp>
        <p:nvSpPr>
          <p:cNvPr id="5" name="Content Placeholder 4">
            <a:extLst>
              <a:ext uri="{FF2B5EF4-FFF2-40B4-BE49-F238E27FC236}">
                <a16:creationId xmlns:a16="http://schemas.microsoft.com/office/drawing/2014/main" id="{98D8045B-9153-B388-7711-33F8577F8821}"/>
              </a:ext>
            </a:extLst>
          </p:cNvPr>
          <p:cNvSpPr>
            <a:spLocks noGrp="1"/>
          </p:cNvSpPr>
          <p:nvPr>
            <p:ph idx="1"/>
          </p:nvPr>
        </p:nvSpPr>
        <p:spPr>
          <a:xfrm>
            <a:off x="914400" y="2095500"/>
            <a:ext cx="10363200" cy="4114800"/>
          </a:xfrm>
        </p:spPr>
        <p:txBody>
          <a:bodyPr/>
          <a:lstStyle/>
          <a:p>
            <a:r>
              <a:rPr lang="en-US" altLang="en-US" dirty="0"/>
              <a:t>it's easy to make every model a blend of structure and parameter priors from subject matter expertise and data likelihoods? </a:t>
            </a:r>
          </a:p>
          <a:p>
            <a:r>
              <a:rPr lang="en-US" altLang="en-US" dirty="0"/>
              <a:t>aggregation is not a dark art, but automated in a flexible and principled way? </a:t>
            </a:r>
          </a:p>
          <a:p>
            <a:r>
              <a:rPr lang="en-US" altLang="en-US" dirty="0"/>
              <a:t>every model run is a synthetic data experiment supporting decision making under uncertainty?</a:t>
            </a:r>
          </a:p>
          <a:p>
            <a:r>
              <a:rPr lang="en-US" altLang="en-US" dirty="0"/>
              <a:t>support for exploration of the state space yields as much understanding as we get from analytical methods on simple models?</a:t>
            </a:r>
          </a:p>
          <a:p>
            <a:r>
              <a:rPr lang="en-US" altLang="en-US" dirty="0"/>
              <a:t>we have the computing power to support these innovations, and</a:t>
            </a:r>
          </a:p>
          <a:p>
            <a:r>
              <a:rPr lang="en-US" altLang="en-US" dirty="0"/>
              <a:t>we can explain what we're doing to influence people to solve our biggest problems.</a:t>
            </a:r>
          </a:p>
          <a:p>
            <a:endParaRPr lang="en-US" dirty="0"/>
          </a:p>
        </p:txBody>
      </p:sp>
    </p:spTree>
    <p:extLst>
      <p:ext uri="{BB962C8B-B14F-4D97-AF65-F5344CB8AC3E}">
        <p14:creationId xmlns:p14="http://schemas.microsoft.com/office/powerpoint/2010/main" val="218008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C4-7003-FA4A-7F6E-48D81CD78D50}"/>
              </a:ext>
            </a:extLst>
          </p:cNvPr>
          <p:cNvSpPr>
            <a:spLocks noGrp="1"/>
          </p:cNvSpPr>
          <p:nvPr>
            <p:ph type="title"/>
          </p:nvPr>
        </p:nvSpPr>
        <p:spPr/>
        <p:txBody>
          <a:bodyPr/>
          <a:lstStyle/>
          <a:p>
            <a:r>
              <a:rPr lang="en-US" dirty="0"/>
              <a:t>Discussion (5min)</a:t>
            </a:r>
          </a:p>
        </p:txBody>
      </p:sp>
      <p:sp>
        <p:nvSpPr>
          <p:cNvPr id="3" name="Content Placeholder 2">
            <a:extLst>
              <a:ext uri="{FF2B5EF4-FFF2-40B4-BE49-F238E27FC236}">
                <a16:creationId xmlns:a16="http://schemas.microsoft.com/office/drawing/2014/main" id="{4B2D1EC0-2024-F087-E18A-8EF477D19189}"/>
              </a:ext>
            </a:extLst>
          </p:cNvPr>
          <p:cNvSpPr>
            <a:spLocks noGrp="1"/>
          </p:cNvSpPr>
          <p:nvPr>
            <p:ph idx="1"/>
          </p:nvPr>
        </p:nvSpPr>
        <p:spPr/>
        <p:txBody>
          <a:bodyPr/>
          <a:lstStyle/>
          <a:p>
            <a:pPr marL="0" indent="0">
              <a:buNone/>
            </a:pPr>
            <a:r>
              <a:rPr lang="en-US" sz="4000" dirty="0"/>
              <a:t>Q2: One wish and vision for </a:t>
            </a:r>
            <a:r>
              <a:rPr lang="en-US" sz="4000" dirty="0" err="1"/>
              <a:t>Vensim</a:t>
            </a:r>
            <a:r>
              <a:rPr lang="en-US" sz="4000" dirty="0"/>
              <a:t> use? What new tech would delight you (be as specific as possible)?</a:t>
            </a:r>
          </a:p>
        </p:txBody>
      </p:sp>
    </p:spTree>
    <p:extLst>
      <p:ext uri="{BB962C8B-B14F-4D97-AF65-F5344CB8AC3E}">
        <p14:creationId xmlns:p14="http://schemas.microsoft.com/office/powerpoint/2010/main" val="392237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0712-5100-FA8E-6FD2-2266557180CF}"/>
              </a:ext>
            </a:extLst>
          </p:cNvPr>
          <p:cNvSpPr>
            <a:spLocks noGrp="1"/>
          </p:cNvSpPr>
          <p:nvPr>
            <p:ph type="title"/>
          </p:nvPr>
        </p:nvSpPr>
        <p:spPr/>
        <p:txBody>
          <a:bodyPr/>
          <a:lstStyle/>
          <a:p>
            <a:r>
              <a:rPr lang="en-US" dirty="0"/>
              <a:t>Several (not all) of these ideas are Bayesian</a:t>
            </a:r>
          </a:p>
        </p:txBody>
      </p:sp>
      <p:sp>
        <p:nvSpPr>
          <p:cNvPr id="3" name="Content Placeholder 2">
            <a:extLst>
              <a:ext uri="{FF2B5EF4-FFF2-40B4-BE49-F238E27FC236}">
                <a16:creationId xmlns:a16="http://schemas.microsoft.com/office/drawing/2014/main" id="{39FA732C-EEFF-ED9C-818F-BB316ED2B82F}"/>
              </a:ext>
            </a:extLst>
          </p:cNvPr>
          <p:cNvSpPr>
            <a:spLocks noGrp="1"/>
          </p:cNvSpPr>
          <p:nvPr>
            <p:ph idx="1"/>
          </p:nvPr>
        </p:nvSpPr>
        <p:spPr/>
        <p:txBody>
          <a:bodyPr/>
          <a:lstStyle/>
          <a:p>
            <a:r>
              <a:rPr lang="en-US" dirty="0"/>
              <a:t>Exploitation of samples from a posterior for policy under uncertainty</a:t>
            </a:r>
          </a:p>
          <a:p>
            <a:endParaRPr lang="en-US" dirty="0"/>
          </a:p>
          <a:p>
            <a:r>
              <a:rPr lang="en-US" dirty="0"/>
              <a:t>Selection of alternative model structures</a:t>
            </a:r>
          </a:p>
          <a:p>
            <a:endParaRPr lang="en-US" dirty="0"/>
          </a:p>
          <a:p>
            <a:r>
              <a:rPr lang="en-US" dirty="0"/>
              <a:t>Automatic verification of methods</a:t>
            </a:r>
          </a:p>
          <a:p>
            <a:endParaRPr lang="en-US" dirty="0"/>
          </a:p>
          <a:p>
            <a:r>
              <a:rPr lang="en-US" dirty="0"/>
              <a:t>Propagation of uncertainty into policy</a:t>
            </a:r>
          </a:p>
        </p:txBody>
      </p:sp>
    </p:spTree>
    <p:extLst>
      <p:ext uri="{BB962C8B-B14F-4D97-AF65-F5344CB8AC3E}">
        <p14:creationId xmlns:p14="http://schemas.microsoft.com/office/powerpoint/2010/main" val="87006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43BA-75A7-975F-D2D2-02D104E47CCE}"/>
              </a:ext>
            </a:extLst>
          </p:cNvPr>
          <p:cNvSpPr>
            <a:spLocks noGrp="1"/>
          </p:cNvSpPr>
          <p:nvPr>
            <p:ph type="title"/>
          </p:nvPr>
        </p:nvSpPr>
        <p:spPr/>
        <p:txBody>
          <a:bodyPr/>
          <a:lstStyle/>
          <a:p>
            <a:r>
              <a:rPr lang="en-US" dirty="0"/>
              <a:t>Most of us are already quasi-Bayesians</a:t>
            </a:r>
          </a:p>
        </p:txBody>
      </p:sp>
      <p:sp>
        <p:nvSpPr>
          <p:cNvPr id="3" name="Content Placeholder 2">
            <a:extLst>
              <a:ext uri="{FF2B5EF4-FFF2-40B4-BE49-F238E27FC236}">
                <a16:creationId xmlns:a16="http://schemas.microsoft.com/office/drawing/2014/main" id="{BE7D00B3-5657-D1E6-6349-5349F3047BFD}"/>
              </a:ext>
            </a:extLst>
          </p:cNvPr>
          <p:cNvSpPr>
            <a:spLocks noGrp="1"/>
          </p:cNvSpPr>
          <p:nvPr>
            <p:ph idx="1"/>
          </p:nvPr>
        </p:nvSpPr>
        <p:spPr/>
        <p:txBody>
          <a:bodyPr/>
          <a:lstStyle/>
          <a:p>
            <a:r>
              <a:rPr lang="en-US" dirty="0"/>
              <a:t>SD relies heavily on a priori information</a:t>
            </a:r>
          </a:p>
          <a:p>
            <a:pPr lvl="1"/>
            <a:r>
              <a:rPr lang="en-US" dirty="0"/>
              <a:t>Model structure</a:t>
            </a:r>
          </a:p>
          <a:p>
            <a:pPr lvl="1"/>
            <a:r>
              <a:rPr lang="en-US" dirty="0"/>
              <a:t>Reference modes</a:t>
            </a:r>
          </a:p>
          <a:p>
            <a:pPr lvl="1"/>
            <a:r>
              <a:rPr lang="en-US" dirty="0"/>
              <a:t>Dynamic hypotheses</a:t>
            </a:r>
          </a:p>
          <a:p>
            <a:pPr lvl="1"/>
            <a:r>
              <a:rPr lang="en-US" dirty="0"/>
              <a:t>CLDs</a:t>
            </a:r>
          </a:p>
          <a:p>
            <a:pPr lvl="1"/>
            <a:r>
              <a:rPr lang="en-US" dirty="0"/>
              <a:t>Parameters sourced from SMEs, literature, other models</a:t>
            </a:r>
          </a:p>
          <a:p>
            <a:r>
              <a:rPr lang="en-US" dirty="0"/>
              <a:t>We use Bayesian updates</a:t>
            </a:r>
          </a:p>
          <a:p>
            <a:pPr lvl="1"/>
            <a:r>
              <a:rPr lang="en-US" dirty="0"/>
              <a:t>Adaptive expectations or smoothing</a:t>
            </a:r>
          </a:p>
          <a:p>
            <a:pPr lvl="1"/>
            <a:r>
              <a:rPr lang="en-US" dirty="0"/>
              <a:t>Kalman filtering</a:t>
            </a:r>
          </a:p>
        </p:txBody>
      </p:sp>
    </p:spTree>
    <p:extLst>
      <p:ext uri="{BB962C8B-B14F-4D97-AF65-F5344CB8AC3E}">
        <p14:creationId xmlns:p14="http://schemas.microsoft.com/office/powerpoint/2010/main" val="352080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CC9F-53C5-1E6F-BD9D-9C1F2E946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F33823-1644-5BD0-255F-6ADA3B801EDD}"/>
              </a:ext>
            </a:extLst>
          </p:cNvPr>
          <p:cNvSpPr>
            <a:spLocks noGrp="1"/>
          </p:cNvSpPr>
          <p:nvPr>
            <p:ph idx="1"/>
          </p:nvPr>
        </p:nvSpPr>
        <p:spPr/>
        <p:txBody>
          <a:bodyPr/>
          <a:lstStyle/>
          <a:p>
            <a:endParaRPr lang="en-US"/>
          </a:p>
        </p:txBody>
      </p:sp>
      <p:pic>
        <p:nvPicPr>
          <p:cNvPr id="4" name="image3.png">
            <a:extLst>
              <a:ext uri="{FF2B5EF4-FFF2-40B4-BE49-F238E27FC236}">
                <a16:creationId xmlns:a16="http://schemas.microsoft.com/office/drawing/2014/main" id="{19BC30CB-9F1D-897C-4923-7C813B36DE3D}"/>
              </a:ext>
            </a:extLst>
          </p:cNvPr>
          <p:cNvPicPr>
            <a:picLocks noChangeAspect="1"/>
          </p:cNvPicPr>
          <p:nvPr/>
        </p:nvPicPr>
        <p:blipFill>
          <a:blip r:embed="rId2"/>
          <a:srcRect/>
          <a:stretch>
            <a:fillRect/>
          </a:stretch>
        </p:blipFill>
        <p:spPr>
          <a:xfrm>
            <a:off x="34636" y="0"/>
            <a:ext cx="12157364" cy="6858000"/>
          </a:xfrm>
          <a:prstGeom prst="rect">
            <a:avLst/>
          </a:prstGeom>
          <a:ln/>
        </p:spPr>
      </p:pic>
    </p:spTree>
    <p:extLst>
      <p:ext uri="{BB962C8B-B14F-4D97-AF65-F5344CB8AC3E}">
        <p14:creationId xmlns:p14="http://schemas.microsoft.com/office/powerpoint/2010/main" val="94753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5.png">
            <a:extLst>
              <a:ext uri="{FF2B5EF4-FFF2-40B4-BE49-F238E27FC236}">
                <a16:creationId xmlns:a16="http://schemas.microsoft.com/office/drawing/2014/main" id="{8E2FF06C-3C6C-2606-448E-F3435B6C6304}"/>
              </a:ext>
            </a:extLst>
          </p:cNvPr>
          <p:cNvPicPr>
            <a:picLocks noChangeAspect="1"/>
          </p:cNvPicPr>
          <p:nvPr/>
        </p:nvPicPr>
        <p:blipFill>
          <a:blip r:embed="rId2"/>
          <a:srcRect/>
          <a:stretch>
            <a:fillRect/>
          </a:stretch>
        </p:blipFill>
        <p:spPr>
          <a:xfrm>
            <a:off x="1029878" y="2801453"/>
            <a:ext cx="10058400" cy="4062046"/>
          </a:xfrm>
          <a:prstGeom prst="rect">
            <a:avLst/>
          </a:prstGeom>
          <a:ln/>
        </p:spPr>
      </p:pic>
      <p:pic>
        <p:nvPicPr>
          <p:cNvPr id="20" name="image1.png">
            <a:extLst>
              <a:ext uri="{FF2B5EF4-FFF2-40B4-BE49-F238E27FC236}">
                <a16:creationId xmlns:a16="http://schemas.microsoft.com/office/drawing/2014/main" id="{437C9261-0F61-6F78-07B1-CF6F7A851B56}"/>
              </a:ext>
            </a:extLst>
          </p:cNvPr>
          <p:cNvPicPr>
            <a:picLocks noChangeAspect="1"/>
          </p:cNvPicPr>
          <p:nvPr/>
        </p:nvPicPr>
        <p:blipFill>
          <a:blip r:embed="rId3"/>
          <a:srcRect/>
          <a:stretch>
            <a:fillRect/>
          </a:stretch>
        </p:blipFill>
        <p:spPr>
          <a:xfrm>
            <a:off x="2133600" y="0"/>
            <a:ext cx="9829916" cy="2719848"/>
          </a:xfrm>
          <a:prstGeom prst="rect">
            <a:avLst/>
          </a:prstGeom>
          <a:ln/>
        </p:spPr>
      </p:pic>
      <p:sp>
        <p:nvSpPr>
          <p:cNvPr id="4" name="Title 3">
            <a:extLst>
              <a:ext uri="{FF2B5EF4-FFF2-40B4-BE49-F238E27FC236}">
                <a16:creationId xmlns:a16="http://schemas.microsoft.com/office/drawing/2014/main" id="{CE9E3BA1-DE53-BD00-E902-7CA215EF8F99}"/>
              </a:ext>
            </a:extLst>
          </p:cNvPr>
          <p:cNvSpPr>
            <a:spLocks noGrp="1"/>
          </p:cNvSpPr>
          <p:nvPr>
            <p:ph type="title"/>
          </p:nvPr>
        </p:nvSpPr>
        <p:spPr>
          <a:xfrm>
            <a:off x="609600" y="990600"/>
            <a:ext cx="10363200" cy="914400"/>
          </a:xfrm>
        </p:spPr>
        <p:txBody>
          <a:bodyPr/>
          <a:lstStyle/>
          <a:p>
            <a:pPr algn="l"/>
            <a:r>
              <a:rPr lang="en-US" dirty="0" err="1"/>
              <a:t>Stanify</a:t>
            </a:r>
            <a:r>
              <a:rPr lang="en-US" dirty="0"/>
              <a:t> </a:t>
            </a:r>
            <a:br>
              <a:rPr lang="en-US" dirty="0"/>
            </a:br>
            <a:r>
              <a:rPr lang="en-US" dirty="0"/>
              <a:t>&amp; SBC</a:t>
            </a:r>
          </a:p>
        </p:txBody>
      </p:sp>
    </p:spTree>
    <p:extLst>
      <p:ext uri="{BB962C8B-B14F-4D97-AF65-F5344CB8AC3E}">
        <p14:creationId xmlns:p14="http://schemas.microsoft.com/office/powerpoint/2010/main" val="218068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2F2B-FCF2-CC45-7944-835E23EE21F7}"/>
              </a:ext>
            </a:extLst>
          </p:cNvPr>
          <p:cNvSpPr>
            <a:spLocks noGrp="1"/>
          </p:cNvSpPr>
          <p:nvPr>
            <p:ph type="title"/>
          </p:nvPr>
        </p:nvSpPr>
        <p:spPr/>
        <p:txBody>
          <a:bodyPr/>
          <a:lstStyle/>
          <a:p>
            <a:r>
              <a:rPr lang="en-US" dirty="0"/>
              <a:t>Robust Policy</a:t>
            </a:r>
          </a:p>
        </p:txBody>
      </p:sp>
      <p:sp>
        <p:nvSpPr>
          <p:cNvPr id="10" name="Content Placeholder 9">
            <a:extLst>
              <a:ext uri="{FF2B5EF4-FFF2-40B4-BE49-F238E27FC236}">
                <a16:creationId xmlns:a16="http://schemas.microsoft.com/office/drawing/2014/main" id="{981115F4-D338-F356-D9B8-CED73584F886}"/>
              </a:ext>
            </a:extLst>
          </p:cNvPr>
          <p:cNvSpPr>
            <a:spLocks noGrp="1"/>
          </p:cNvSpPr>
          <p:nvPr>
            <p:ph idx="1"/>
          </p:nvPr>
        </p:nvSpPr>
        <p:spPr>
          <a:xfrm>
            <a:off x="372564" y="2133600"/>
            <a:ext cx="4419600" cy="3143250"/>
          </a:xfrm>
        </p:spPr>
        <p:txBody>
          <a:bodyPr/>
          <a:lstStyle/>
          <a:p>
            <a:pPr marL="0" indent="0">
              <a:buNone/>
            </a:pPr>
            <a:r>
              <a:rPr lang="en-US" dirty="0"/>
              <a:t>Payoff</a:t>
            </a:r>
          </a:p>
          <a:p>
            <a:r>
              <a:rPr lang="en-US" dirty="0"/>
              <a:t>Confidence bounds on decision effects</a:t>
            </a:r>
          </a:p>
        </p:txBody>
      </p:sp>
      <p:pic>
        <p:nvPicPr>
          <p:cNvPr id="5" name="Picture 4">
            <a:extLst>
              <a:ext uri="{FF2B5EF4-FFF2-40B4-BE49-F238E27FC236}">
                <a16:creationId xmlns:a16="http://schemas.microsoft.com/office/drawing/2014/main" id="{D2AD3519-4D76-A7B2-5C06-D397A40B09F7}"/>
              </a:ext>
            </a:extLst>
          </p:cNvPr>
          <p:cNvPicPr>
            <a:picLocks noChangeAspect="1"/>
          </p:cNvPicPr>
          <p:nvPr/>
        </p:nvPicPr>
        <p:blipFill>
          <a:blip r:embed="rId2"/>
          <a:stretch>
            <a:fillRect/>
          </a:stretch>
        </p:blipFill>
        <p:spPr>
          <a:xfrm>
            <a:off x="4829175" y="2209800"/>
            <a:ext cx="6829425" cy="3143250"/>
          </a:xfrm>
          <a:prstGeom prst="rect">
            <a:avLst/>
          </a:prstGeom>
        </p:spPr>
      </p:pic>
      <p:pic>
        <p:nvPicPr>
          <p:cNvPr id="9" name="Picture 8">
            <a:extLst>
              <a:ext uri="{FF2B5EF4-FFF2-40B4-BE49-F238E27FC236}">
                <a16:creationId xmlns:a16="http://schemas.microsoft.com/office/drawing/2014/main" id="{6725BDCE-85C6-08FC-1B7E-1CBF1F39A411}"/>
              </a:ext>
            </a:extLst>
          </p:cNvPr>
          <p:cNvPicPr>
            <a:picLocks noChangeAspect="1"/>
          </p:cNvPicPr>
          <p:nvPr/>
        </p:nvPicPr>
        <p:blipFill>
          <a:blip r:embed="rId3"/>
          <a:stretch>
            <a:fillRect/>
          </a:stretch>
        </p:blipFill>
        <p:spPr>
          <a:xfrm>
            <a:off x="4829175" y="2209800"/>
            <a:ext cx="6829425" cy="3143250"/>
          </a:xfrm>
          <a:prstGeom prst="rect">
            <a:avLst/>
          </a:prstGeom>
        </p:spPr>
      </p:pic>
      <p:sp>
        <p:nvSpPr>
          <p:cNvPr id="11" name="Content Placeholder 9">
            <a:extLst>
              <a:ext uri="{FF2B5EF4-FFF2-40B4-BE49-F238E27FC236}">
                <a16:creationId xmlns:a16="http://schemas.microsoft.com/office/drawing/2014/main" id="{62529590-C48F-2A25-498B-31C49E55312A}"/>
              </a:ext>
            </a:extLst>
          </p:cNvPr>
          <p:cNvSpPr txBox="1">
            <a:spLocks/>
          </p:cNvSpPr>
          <p:nvPr/>
        </p:nvSpPr>
        <p:spPr bwMode="auto">
          <a:xfrm>
            <a:off x="372564" y="3257550"/>
            <a:ext cx="44196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T Extra" pitchFamily="18" charset="2"/>
              <a:buChar char="o"/>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SBC/</a:t>
            </a:r>
            <a:r>
              <a:rPr lang="en-US" dirty="0" err="1"/>
              <a:t>Stanify</a:t>
            </a:r>
            <a:r>
              <a:rPr lang="en-US" dirty="0"/>
              <a:t> gets you …</a:t>
            </a:r>
          </a:p>
          <a:p>
            <a:r>
              <a:rPr lang="en-US" dirty="0"/>
              <a:t>Verification of methods</a:t>
            </a:r>
          </a:p>
          <a:p>
            <a:r>
              <a:rPr lang="en-US" dirty="0"/>
              <a:t>Alternative solvers</a:t>
            </a:r>
          </a:p>
          <a:p>
            <a:r>
              <a:rPr lang="en-US" dirty="0"/>
              <a:t>Better diagnostics</a:t>
            </a:r>
          </a:p>
          <a:p>
            <a:r>
              <a:rPr lang="en-US" dirty="0"/>
              <a:t>Visualization </a:t>
            </a:r>
          </a:p>
          <a:p>
            <a:endParaRPr lang="en-US" dirty="0"/>
          </a:p>
          <a:p>
            <a:pPr marL="0" indent="0">
              <a:buNone/>
            </a:pPr>
            <a:r>
              <a:rPr lang="en-US" dirty="0"/>
              <a:t>This needs a smoother, automated workflow!</a:t>
            </a:r>
          </a:p>
        </p:txBody>
      </p:sp>
    </p:spTree>
    <p:extLst>
      <p:ext uri="{BB962C8B-B14F-4D97-AF65-F5344CB8AC3E}">
        <p14:creationId xmlns:p14="http://schemas.microsoft.com/office/powerpoint/2010/main" val="800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C0D4-F1A6-C78B-D108-C8AE59154506}"/>
              </a:ext>
            </a:extLst>
          </p:cNvPr>
          <p:cNvSpPr>
            <a:spLocks noGrp="1"/>
          </p:cNvSpPr>
          <p:nvPr>
            <p:ph type="title"/>
          </p:nvPr>
        </p:nvSpPr>
        <p:spPr/>
        <p:txBody>
          <a:bodyPr/>
          <a:lstStyle/>
          <a:p>
            <a:r>
              <a:rPr lang="en-US" dirty="0"/>
              <a:t>Abstract</a:t>
            </a:r>
          </a:p>
        </p:txBody>
      </p:sp>
      <p:sp>
        <p:nvSpPr>
          <p:cNvPr id="4" name="Rectangle 1">
            <a:extLst>
              <a:ext uri="{FF2B5EF4-FFF2-40B4-BE49-F238E27FC236}">
                <a16:creationId xmlns:a16="http://schemas.microsoft.com/office/drawing/2014/main" id="{42F78568-633A-D147-48B4-41AB2E663854}"/>
              </a:ext>
            </a:extLst>
          </p:cNvPr>
          <p:cNvSpPr>
            <a:spLocks noGrp="1" noChangeArrowheads="1"/>
          </p:cNvSpPr>
          <p:nvPr>
            <p:ph idx="1"/>
          </p:nvPr>
        </p:nvSpPr>
        <p:spPr bwMode="auto">
          <a:xfrm>
            <a:off x="914400" y="1983075"/>
            <a:ext cx="10363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Once upon a time, data was scarce, simulation was nearly unheard of, there were few ways to build and use quality dynamic models, and models rarely gave direct input to decisions. This made it easy for tool builders and tool users to coevolve within their own disciplinary stovepipes. The scale of our problems, and hopefully our opportunities, means that isolation is no longer viable. System Dynamics modelers can increasingly benefit from new tools in data science, AI and machine learning, and many fields could benefit from SD knowledge guiding better dynamics, realistic behavior, and useful interaction with decision makers.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Our future could be bright, with AI assistants freeing modelers from boring tasks, raising the productivity of thinking about systems, and making model results accessible to users. Or, it could be dark, with "</a:t>
            </a:r>
            <a:r>
              <a:rPr kumimoji="0" lang="en-US" altLang="en-US" sz="1200" b="0" i="0" u="none" strike="noStrike" cap="none" normalizeH="0" baseline="0" dirty="0" err="1">
                <a:ln>
                  <a:noFill/>
                </a:ln>
                <a:solidFill>
                  <a:schemeClr val="tx1"/>
                </a:solidFill>
                <a:effectLst/>
                <a:latin typeface="Arial" panose="020B0604020202020204" pitchFamily="34" charset="0"/>
              </a:rPr>
              <a:t>ChatMDL</a:t>
            </a:r>
            <a:r>
              <a:rPr kumimoji="0" lang="en-US" altLang="en-US" sz="1200" b="0" i="0" u="none" strike="noStrike" cap="none" normalizeH="0" baseline="0" dirty="0">
                <a:ln>
                  <a:noFill/>
                </a:ln>
                <a:solidFill>
                  <a:schemeClr val="tx1"/>
                </a:solidFill>
                <a:effectLst/>
                <a:latin typeface="Arial" panose="020B0604020202020204" pitchFamily="34" charset="0"/>
              </a:rPr>
              <a:t>" rapidly generating the simulation equivalent of 3-legged chicken images, models with superficial validity but more propaganda value than predictive accuracy, faster than we can debunk them.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In this seminar, I'd like to explore the state of the SD tool portfolio and the requirements of modelers and model consumers. In passing, I will mention the near-term roadmap for Vensim, as well as the broader ecosystem of SD tools many of us use. But the real goal is to discuss the long-term vision for System Dynamics. How do we realize a future in which: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a:p>
            <a:pPr eaLnBrk="0" hangingPunct="0">
              <a:spcBef>
                <a:spcPct val="0"/>
              </a:spcBef>
            </a:pPr>
            <a:r>
              <a:rPr kumimoji="0" lang="en-US" altLang="en-US" sz="1200" b="0" i="0" u="none" strike="noStrike" cap="none" normalizeH="0" baseline="0" dirty="0">
                <a:ln>
                  <a:noFill/>
                </a:ln>
                <a:solidFill>
                  <a:schemeClr val="tx1"/>
                </a:solidFill>
                <a:effectLst/>
                <a:latin typeface="Arial" panose="020B0604020202020204" pitchFamily="34" charset="0"/>
              </a:rPr>
              <a:t>it's easy to make every model a Bayesian blend of structure and parameter priors from subject matter expertise and data likelihoods? </a:t>
            </a:r>
          </a:p>
          <a:p>
            <a:pPr eaLnBrk="0" hangingPunct="0">
              <a:spcBef>
                <a:spcPct val="0"/>
              </a:spcBef>
            </a:pPr>
            <a:r>
              <a:rPr kumimoji="0" lang="en-US" altLang="en-US" sz="1200" b="0" i="0" u="none" strike="noStrike" cap="none" normalizeH="0" baseline="0" dirty="0">
                <a:ln>
                  <a:noFill/>
                </a:ln>
                <a:solidFill>
                  <a:schemeClr val="tx1"/>
                </a:solidFill>
                <a:effectLst/>
                <a:latin typeface="Arial" panose="020B0604020202020204" pitchFamily="34" charset="0"/>
              </a:rPr>
              <a:t>aggregation is not a dark art, but automated in a flexible and principled way? </a:t>
            </a:r>
          </a:p>
          <a:p>
            <a:pPr eaLnBrk="0" hangingPunct="0">
              <a:spcBef>
                <a:spcPct val="0"/>
              </a:spcBef>
            </a:pPr>
            <a:r>
              <a:rPr kumimoji="0" lang="en-US" altLang="en-US" sz="1200" b="0" i="0" u="none" strike="noStrike" cap="none" normalizeH="0" baseline="0" dirty="0">
                <a:ln>
                  <a:noFill/>
                </a:ln>
                <a:solidFill>
                  <a:schemeClr val="tx1"/>
                </a:solidFill>
                <a:effectLst/>
                <a:latin typeface="Arial" panose="020B0604020202020204" pitchFamily="34" charset="0"/>
              </a:rPr>
              <a:t>every model run is a synthetic data experiment supporting decision making under uncertainty?</a:t>
            </a:r>
          </a:p>
          <a:p>
            <a:pPr eaLnBrk="0" hangingPunct="0">
              <a:spcBef>
                <a:spcPct val="0"/>
              </a:spcBef>
            </a:pPr>
            <a:r>
              <a:rPr kumimoji="0" lang="en-US" altLang="en-US" sz="1200" b="0" i="0" u="none" strike="noStrike" cap="none" normalizeH="0" baseline="0" dirty="0">
                <a:ln>
                  <a:noFill/>
                </a:ln>
                <a:solidFill>
                  <a:schemeClr val="tx1"/>
                </a:solidFill>
                <a:effectLst/>
                <a:latin typeface="Arial" panose="020B0604020202020204" pitchFamily="34" charset="0"/>
              </a:rPr>
              <a:t>support for exploration of the state space yields as much understanding as we get from analytical methods on simple models?</a:t>
            </a:r>
          </a:p>
          <a:p>
            <a:pPr eaLnBrk="0" hangingPunct="0">
              <a:spcBef>
                <a:spcPct val="0"/>
              </a:spcBef>
            </a:pPr>
            <a:r>
              <a:rPr kumimoji="0" lang="en-US" altLang="en-US" sz="1200" b="0" i="0" u="none" strike="noStrike" cap="none" normalizeH="0" baseline="0" dirty="0">
                <a:ln>
                  <a:noFill/>
                </a:ln>
                <a:solidFill>
                  <a:schemeClr val="tx1"/>
                </a:solidFill>
                <a:effectLst/>
                <a:latin typeface="Arial" panose="020B0604020202020204" pitchFamily="34" charset="0"/>
              </a:rPr>
              <a:t>we have the computing power to support these innovations, and</a:t>
            </a:r>
          </a:p>
          <a:p>
            <a:pPr eaLnBrk="0" hangingPunct="0">
              <a:spcBef>
                <a:spcPct val="0"/>
              </a:spcBef>
            </a:pPr>
            <a:r>
              <a:rPr kumimoji="0" lang="en-US" altLang="en-US" sz="1200" b="0" i="0" u="none" strike="noStrike" cap="none" normalizeH="0" baseline="0" dirty="0">
                <a:ln>
                  <a:noFill/>
                </a:ln>
                <a:solidFill>
                  <a:schemeClr val="tx1"/>
                </a:solidFill>
                <a:effectLst/>
                <a:latin typeface="Arial" panose="020B0604020202020204" pitchFamily="34" charset="0"/>
              </a:rPr>
              <a:t>we can explain what we're doing to influence people to solve our biggest problems.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I don't own the answers to all of these questions, so I hope we'll have an engaging discussion, and emerge with some common understanding of our prospects that will guide what we do next.</a:t>
            </a:r>
          </a:p>
        </p:txBody>
      </p:sp>
    </p:spTree>
    <p:extLst>
      <p:ext uri="{BB962C8B-B14F-4D97-AF65-F5344CB8AC3E}">
        <p14:creationId xmlns:p14="http://schemas.microsoft.com/office/powerpoint/2010/main" val="423751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07CB-B1CC-7FE5-741D-452E23171B27}"/>
              </a:ext>
            </a:extLst>
          </p:cNvPr>
          <p:cNvSpPr>
            <a:spLocks noGrp="1"/>
          </p:cNvSpPr>
          <p:nvPr>
            <p:ph type="title"/>
          </p:nvPr>
        </p:nvSpPr>
        <p:spPr/>
        <p:txBody>
          <a:bodyPr/>
          <a:lstStyle/>
          <a:p>
            <a:r>
              <a:rPr lang="en-US" dirty="0"/>
              <a:t>Change the Specification of Models</a:t>
            </a:r>
          </a:p>
        </p:txBody>
      </p:sp>
      <p:sp>
        <p:nvSpPr>
          <p:cNvPr id="3" name="Content Placeholder 2">
            <a:extLst>
              <a:ext uri="{FF2B5EF4-FFF2-40B4-BE49-F238E27FC236}">
                <a16:creationId xmlns:a16="http://schemas.microsoft.com/office/drawing/2014/main" id="{48FEDEF9-2A2A-C70A-D56D-606DDCE32F73}"/>
              </a:ext>
            </a:extLst>
          </p:cNvPr>
          <p:cNvSpPr>
            <a:spLocks noGrp="1"/>
          </p:cNvSpPr>
          <p:nvPr>
            <p:ph idx="1"/>
          </p:nvPr>
        </p:nvSpPr>
        <p:spPr/>
        <p:txBody>
          <a:bodyPr/>
          <a:lstStyle/>
          <a:p>
            <a:r>
              <a:rPr lang="en-US" dirty="0"/>
              <a:t>Bottom-up stock &amp; flow description with automatic aggregation</a:t>
            </a:r>
          </a:p>
          <a:p>
            <a:endParaRPr lang="en-US" dirty="0"/>
          </a:p>
          <a:p>
            <a:r>
              <a:rPr lang="en-US" dirty="0"/>
              <a:t>Abstract functional forms</a:t>
            </a:r>
          </a:p>
          <a:p>
            <a:endParaRPr lang="en-US" dirty="0"/>
          </a:p>
          <a:p>
            <a:r>
              <a:rPr lang="en-US" dirty="0"/>
              <a:t>Parameter meta &amp; priors</a:t>
            </a:r>
          </a:p>
          <a:p>
            <a:endParaRPr lang="en-US" dirty="0"/>
          </a:p>
          <a:p>
            <a:r>
              <a:rPr lang="en-US" dirty="0"/>
              <a:t>Data meta</a:t>
            </a:r>
          </a:p>
        </p:txBody>
      </p:sp>
    </p:spTree>
    <p:extLst>
      <p:ext uri="{BB962C8B-B14F-4D97-AF65-F5344CB8AC3E}">
        <p14:creationId xmlns:p14="http://schemas.microsoft.com/office/powerpoint/2010/main" val="2469709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AF9C-0BD1-27EA-9872-AFE3EA34C760}"/>
              </a:ext>
            </a:extLst>
          </p:cNvPr>
          <p:cNvSpPr>
            <a:spLocks noGrp="1"/>
          </p:cNvSpPr>
          <p:nvPr>
            <p:ph type="title"/>
          </p:nvPr>
        </p:nvSpPr>
        <p:spPr/>
        <p:txBody>
          <a:bodyPr/>
          <a:lstStyle/>
          <a:p>
            <a:pPr lvl="0"/>
            <a:r>
              <a:rPr lang="en-US" dirty="0"/>
              <a:t>Bottom-up stock &amp; flow aggregation</a:t>
            </a:r>
            <a:br>
              <a:rPr lang="en-US" dirty="0"/>
            </a:br>
            <a:r>
              <a:rPr lang="en-US" sz="2000" dirty="0">
                <a:solidFill>
                  <a:schemeClr val="tx1"/>
                </a:solidFill>
              </a:rPr>
              <a:t>Suppose you’re modeling a hospital’s patient flow, with high and low risk patients having distinct residence times…</a:t>
            </a:r>
            <a:endParaRPr lang="en-US" dirty="0">
              <a:solidFill>
                <a:schemeClr val="tx1"/>
              </a:solidFill>
            </a:endParaRPr>
          </a:p>
        </p:txBody>
      </p:sp>
      <p:sp>
        <p:nvSpPr>
          <p:cNvPr id="6" name="Text Placeholder 5">
            <a:extLst>
              <a:ext uri="{FF2B5EF4-FFF2-40B4-BE49-F238E27FC236}">
                <a16:creationId xmlns:a16="http://schemas.microsoft.com/office/drawing/2014/main" id="{A86AD46F-A415-D210-411A-FD3F9F37788A}"/>
              </a:ext>
            </a:extLst>
          </p:cNvPr>
          <p:cNvSpPr>
            <a:spLocks noGrp="1"/>
          </p:cNvSpPr>
          <p:nvPr>
            <p:ph type="body" idx="1"/>
          </p:nvPr>
        </p:nvSpPr>
        <p:spPr/>
        <p:txBody>
          <a:bodyPr/>
          <a:lstStyle/>
          <a:p>
            <a:r>
              <a:rPr lang="en-US" dirty="0"/>
              <a:t>Stratify – wrong if you don’t have enough range &amp; resolution</a:t>
            </a:r>
          </a:p>
        </p:txBody>
      </p:sp>
      <p:pic>
        <p:nvPicPr>
          <p:cNvPr id="11" name="Content Placeholder 10">
            <a:extLst>
              <a:ext uri="{FF2B5EF4-FFF2-40B4-BE49-F238E27FC236}">
                <a16:creationId xmlns:a16="http://schemas.microsoft.com/office/drawing/2014/main" id="{170A8D4F-6CF3-49A7-369E-6DB513706363}"/>
              </a:ext>
            </a:extLst>
          </p:cNvPr>
          <p:cNvPicPr>
            <a:picLocks noGrp="1" noChangeAspect="1"/>
          </p:cNvPicPr>
          <p:nvPr>
            <p:ph sz="half" idx="2"/>
          </p:nvPr>
        </p:nvPicPr>
        <p:blipFill>
          <a:blip r:embed="rId2"/>
          <a:stretch>
            <a:fillRect/>
          </a:stretch>
        </p:blipFill>
        <p:spPr>
          <a:xfrm>
            <a:off x="944361" y="2505075"/>
            <a:ext cx="4950229" cy="3684588"/>
          </a:xfrm>
        </p:spPr>
      </p:pic>
      <p:sp>
        <p:nvSpPr>
          <p:cNvPr id="8" name="Text Placeholder 7">
            <a:extLst>
              <a:ext uri="{FF2B5EF4-FFF2-40B4-BE49-F238E27FC236}">
                <a16:creationId xmlns:a16="http://schemas.microsoft.com/office/drawing/2014/main" id="{60DD1B1B-A171-ED67-96A7-7D5EB7259F45}"/>
              </a:ext>
            </a:extLst>
          </p:cNvPr>
          <p:cNvSpPr>
            <a:spLocks noGrp="1"/>
          </p:cNvSpPr>
          <p:nvPr>
            <p:ph type="body" sz="quarter" idx="3"/>
          </p:nvPr>
        </p:nvSpPr>
        <p:spPr/>
        <p:txBody>
          <a:bodyPr/>
          <a:lstStyle/>
          <a:p>
            <a:r>
              <a:rPr lang="en-US" dirty="0" err="1"/>
              <a:t>Coflow</a:t>
            </a:r>
            <a:r>
              <a:rPr lang="en-US" dirty="0"/>
              <a:t> – wrong if risk affects dynamics</a:t>
            </a:r>
          </a:p>
        </p:txBody>
      </p:sp>
      <p:pic>
        <p:nvPicPr>
          <p:cNvPr id="13" name="Content Placeholder 12">
            <a:extLst>
              <a:ext uri="{FF2B5EF4-FFF2-40B4-BE49-F238E27FC236}">
                <a16:creationId xmlns:a16="http://schemas.microsoft.com/office/drawing/2014/main" id="{DC29C9D5-3829-30FE-1FF9-FDDE17B706C5}"/>
              </a:ext>
            </a:extLst>
          </p:cNvPr>
          <p:cNvPicPr>
            <a:picLocks noGrp="1" noChangeAspect="1"/>
          </p:cNvPicPr>
          <p:nvPr>
            <p:ph sz="quarter" idx="4"/>
          </p:nvPr>
        </p:nvPicPr>
        <p:blipFill>
          <a:blip r:embed="rId3"/>
          <a:stretch>
            <a:fillRect/>
          </a:stretch>
        </p:blipFill>
        <p:spPr>
          <a:xfrm>
            <a:off x="6172200" y="2714259"/>
            <a:ext cx="5183188" cy="3266219"/>
          </a:xfrm>
        </p:spPr>
      </p:pic>
    </p:spTree>
    <p:extLst>
      <p:ext uri="{BB962C8B-B14F-4D97-AF65-F5344CB8AC3E}">
        <p14:creationId xmlns:p14="http://schemas.microsoft.com/office/powerpoint/2010/main" val="4267194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2D31-394B-1C7A-6667-87230F324E73}"/>
              </a:ext>
            </a:extLst>
          </p:cNvPr>
          <p:cNvSpPr>
            <a:spLocks noGrp="1"/>
          </p:cNvSpPr>
          <p:nvPr>
            <p:ph type="title"/>
          </p:nvPr>
        </p:nvSpPr>
        <p:spPr/>
        <p:txBody>
          <a:bodyPr/>
          <a:lstStyle/>
          <a:p>
            <a:r>
              <a:rPr lang="en-US" dirty="0"/>
              <a:t>Fundamental Description</a:t>
            </a:r>
          </a:p>
        </p:txBody>
      </p:sp>
      <p:sp>
        <p:nvSpPr>
          <p:cNvPr id="7" name="Content Placeholder 6">
            <a:extLst>
              <a:ext uri="{FF2B5EF4-FFF2-40B4-BE49-F238E27FC236}">
                <a16:creationId xmlns:a16="http://schemas.microsoft.com/office/drawing/2014/main" id="{89244374-6A46-6067-697A-55E65428F405}"/>
              </a:ext>
            </a:extLst>
          </p:cNvPr>
          <p:cNvSpPr>
            <a:spLocks noGrp="1"/>
          </p:cNvSpPr>
          <p:nvPr>
            <p:ph sz="half" idx="1"/>
          </p:nvPr>
        </p:nvSpPr>
        <p:spPr/>
        <p:txBody>
          <a:bodyPr/>
          <a:lstStyle/>
          <a:p>
            <a:r>
              <a:rPr lang="en-US" dirty="0"/>
              <a:t>Patients are agents</a:t>
            </a:r>
          </a:p>
          <a:p>
            <a:r>
              <a:rPr lang="en-US" dirty="0"/>
              <a:t>States</a:t>
            </a:r>
          </a:p>
          <a:p>
            <a:pPr lvl="1"/>
            <a:r>
              <a:rPr lang="en-US" dirty="0"/>
              <a:t>Time in hospital</a:t>
            </a:r>
          </a:p>
          <a:p>
            <a:pPr lvl="1"/>
            <a:r>
              <a:rPr lang="en-US" dirty="0"/>
              <a:t>Risk</a:t>
            </a:r>
          </a:p>
          <a:p>
            <a:r>
              <a:rPr lang="en-US" dirty="0"/>
              <a:t>Events</a:t>
            </a:r>
          </a:p>
          <a:p>
            <a:pPr lvl="1"/>
            <a:r>
              <a:rPr lang="en-US" dirty="0"/>
              <a:t>Admission</a:t>
            </a:r>
          </a:p>
          <a:p>
            <a:pPr lvl="1"/>
            <a:r>
              <a:rPr lang="en-US" dirty="0"/>
              <a:t>Discharge</a:t>
            </a:r>
          </a:p>
        </p:txBody>
      </p:sp>
      <p:sp>
        <p:nvSpPr>
          <p:cNvPr id="10" name="Content Placeholder 9">
            <a:extLst>
              <a:ext uri="{FF2B5EF4-FFF2-40B4-BE49-F238E27FC236}">
                <a16:creationId xmlns:a16="http://schemas.microsoft.com/office/drawing/2014/main" id="{96884930-9478-F8A4-F993-06E173C9CB40}"/>
              </a:ext>
            </a:extLst>
          </p:cNvPr>
          <p:cNvSpPr>
            <a:spLocks noGrp="1"/>
          </p:cNvSpPr>
          <p:nvPr>
            <p:ph sz="half" idx="2"/>
          </p:nvPr>
        </p:nvSpPr>
        <p:spPr/>
        <p:txBody>
          <a:bodyPr/>
          <a:lstStyle/>
          <a:p>
            <a:r>
              <a:rPr lang="en-US" dirty="0"/>
              <a:t>Simulating this way may be unattractive (slow, stochastic, hard to trace and interpret, etc.)</a:t>
            </a:r>
          </a:p>
          <a:p>
            <a:r>
              <a:rPr lang="en-US" dirty="0"/>
              <a:t>But … once you specify these things, any aggregation can be derived.</a:t>
            </a:r>
          </a:p>
        </p:txBody>
      </p:sp>
      <p:pic>
        <p:nvPicPr>
          <p:cNvPr id="9" name="Picture 8">
            <a:extLst>
              <a:ext uri="{FF2B5EF4-FFF2-40B4-BE49-F238E27FC236}">
                <a16:creationId xmlns:a16="http://schemas.microsoft.com/office/drawing/2014/main" id="{71CADABE-9729-DD56-1887-2FD7E840E6BC}"/>
              </a:ext>
            </a:extLst>
          </p:cNvPr>
          <p:cNvPicPr>
            <a:picLocks noChangeAspect="1"/>
          </p:cNvPicPr>
          <p:nvPr/>
        </p:nvPicPr>
        <p:blipFill>
          <a:blip r:embed="rId2"/>
          <a:stretch>
            <a:fillRect/>
          </a:stretch>
        </p:blipFill>
        <p:spPr>
          <a:xfrm>
            <a:off x="3276600" y="4016016"/>
            <a:ext cx="8562975" cy="2800350"/>
          </a:xfrm>
          <a:prstGeom prst="rect">
            <a:avLst/>
          </a:prstGeom>
        </p:spPr>
      </p:pic>
    </p:spTree>
    <p:extLst>
      <p:ext uri="{BB962C8B-B14F-4D97-AF65-F5344CB8AC3E}">
        <p14:creationId xmlns:p14="http://schemas.microsoft.com/office/powerpoint/2010/main" val="270188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BDD8-3C04-F364-54CB-D9DBB160C2D6}"/>
              </a:ext>
            </a:extLst>
          </p:cNvPr>
          <p:cNvSpPr>
            <a:spLocks noGrp="1"/>
          </p:cNvSpPr>
          <p:nvPr>
            <p:ph type="title"/>
          </p:nvPr>
        </p:nvSpPr>
        <p:spPr/>
        <p:txBody>
          <a:bodyPr/>
          <a:lstStyle/>
          <a:p>
            <a:r>
              <a:rPr lang="en-US" dirty="0"/>
              <a:t>Auto-Aggregation</a:t>
            </a:r>
          </a:p>
        </p:txBody>
      </p:sp>
      <p:sp>
        <p:nvSpPr>
          <p:cNvPr id="3" name="Content Placeholder 2">
            <a:extLst>
              <a:ext uri="{FF2B5EF4-FFF2-40B4-BE49-F238E27FC236}">
                <a16:creationId xmlns:a16="http://schemas.microsoft.com/office/drawing/2014/main" id="{83B6E321-D24B-8889-8CF9-A16E92F8CBC7}"/>
              </a:ext>
            </a:extLst>
          </p:cNvPr>
          <p:cNvSpPr>
            <a:spLocks noGrp="1"/>
          </p:cNvSpPr>
          <p:nvPr>
            <p:ph idx="1"/>
          </p:nvPr>
        </p:nvSpPr>
        <p:spPr/>
        <p:txBody>
          <a:bodyPr/>
          <a:lstStyle/>
          <a:p>
            <a:r>
              <a:rPr lang="en-US" dirty="0"/>
              <a:t>If you can flexibly aggregate from a fundamental specification, you can use Bayesian tools to decide what to do.</a:t>
            </a:r>
          </a:p>
          <a:p>
            <a:endParaRPr lang="en-US" dirty="0"/>
          </a:p>
          <a:p>
            <a:pPr lvl="1"/>
            <a:r>
              <a:rPr lang="en-US" dirty="0"/>
              <a:t>Model selection: try different models and pick the best one.</a:t>
            </a:r>
          </a:p>
          <a:p>
            <a:pPr lvl="2"/>
            <a:r>
              <a:rPr lang="en-US" dirty="0" err="1"/>
              <a:t>Coflow</a:t>
            </a:r>
            <a:r>
              <a:rPr lang="en-US" dirty="0"/>
              <a:t>, stratification, agent, or monolithic?</a:t>
            </a:r>
          </a:p>
          <a:p>
            <a:pPr lvl="2"/>
            <a:r>
              <a:rPr lang="en-US" dirty="0"/>
              <a:t>Delay order?</a:t>
            </a:r>
          </a:p>
          <a:p>
            <a:pPr lvl="2"/>
            <a:endParaRPr lang="en-US" dirty="0"/>
          </a:p>
          <a:p>
            <a:pPr lvl="1"/>
            <a:r>
              <a:rPr lang="en-US" dirty="0"/>
              <a:t>Parameter variety: should risk be segmented by age, sex, gender, region </a:t>
            </a:r>
            <a:r>
              <a:rPr lang="en-US" dirty="0" err="1"/>
              <a:t>etc</a:t>
            </a:r>
            <a:r>
              <a:rPr lang="en-US" dirty="0"/>
              <a:t>? This is a Bayesian hierarchical model.</a:t>
            </a:r>
          </a:p>
        </p:txBody>
      </p:sp>
    </p:spTree>
    <p:extLst>
      <p:ext uri="{BB962C8B-B14F-4D97-AF65-F5344CB8AC3E}">
        <p14:creationId xmlns:p14="http://schemas.microsoft.com/office/powerpoint/2010/main" val="24394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84F0-6547-8749-5DD7-50A429584524}"/>
              </a:ext>
            </a:extLst>
          </p:cNvPr>
          <p:cNvSpPr>
            <a:spLocks noGrp="1"/>
          </p:cNvSpPr>
          <p:nvPr>
            <p:ph type="title"/>
          </p:nvPr>
        </p:nvSpPr>
        <p:spPr/>
        <p:txBody>
          <a:bodyPr/>
          <a:lstStyle/>
          <a:p>
            <a:pPr lvl="0"/>
            <a:r>
              <a:rPr lang="en-US" dirty="0"/>
              <a:t>Abstract functional forms</a:t>
            </a:r>
          </a:p>
        </p:txBody>
      </p:sp>
      <p:sp>
        <p:nvSpPr>
          <p:cNvPr id="3" name="Content Placeholder 2">
            <a:extLst>
              <a:ext uri="{FF2B5EF4-FFF2-40B4-BE49-F238E27FC236}">
                <a16:creationId xmlns:a16="http://schemas.microsoft.com/office/drawing/2014/main" id="{7E916299-C6C4-F120-1099-6CF7FCA2B8AE}"/>
              </a:ext>
            </a:extLst>
          </p:cNvPr>
          <p:cNvSpPr>
            <a:spLocks noGrp="1"/>
          </p:cNvSpPr>
          <p:nvPr>
            <p:ph idx="1"/>
          </p:nvPr>
        </p:nvSpPr>
        <p:spPr>
          <a:xfrm>
            <a:off x="914400" y="1905000"/>
            <a:ext cx="10363200" cy="4114800"/>
          </a:xfrm>
        </p:spPr>
        <p:txBody>
          <a:bodyPr/>
          <a:lstStyle/>
          <a:p>
            <a:r>
              <a:rPr lang="en-US" dirty="0"/>
              <a:t>Lookup tables are the classic “easy” way to define nonlinear relationships. </a:t>
            </a:r>
          </a:p>
          <a:p>
            <a:pPr lvl="1"/>
            <a:r>
              <a:rPr lang="en-US" dirty="0"/>
              <a:t>But ... they’re cumbersome to modify and experiment with, and not addressable by optimization.</a:t>
            </a:r>
          </a:p>
          <a:p>
            <a:r>
              <a:rPr lang="en-US" dirty="0"/>
              <a:t>Algebraic expressions are easier to modify.</a:t>
            </a:r>
          </a:p>
          <a:p>
            <a:pPr lvl="1"/>
            <a:r>
              <a:rPr lang="en-US" dirty="0"/>
              <a:t>But … they’re sometimes hard to dream up, and not visual (except in a </a:t>
            </a:r>
            <a:r>
              <a:rPr lang="en-US" dirty="0" err="1"/>
              <a:t>Synthesim</a:t>
            </a:r>
            <a:r>
              <a:rPr lang="en-US" dirty="0"/>
              <a:t>, override, requiring a runnable model).</a:t>
            </a:r>
          </a:p>
          <a:p>
            <a:r>
              <a:rPr lang="en-US" dirty="0"/>
              <a:t>Neither is necessarily a natural description.</a:t>
            </a:r>
          </a:p>
          <a:p>
            <a:pPr lvl="1"/>
            <a:r>
              <a:rPr lang="en-US" dirty="0"/>
              <a:t>Rather than parameters alpha, beta, gamma, we’d like to know operating point, intercept, saturation point, first derivative, etc.</a:t>
            </a:r>
          </a:p>
          <a:p>
            <a:r>
              <a:rPr lang="en-US" dirty="0"/>
              <a:t>Solution: combine …</a:t>
            </a:r>
          </a:p>
          <a:p>
            <a:pPr lvl="1"/>
            <a:r>
              <a:rPr lang="en-US" dirty="0"/>
              <a:t>Library of functions, or a general-purpose approximator (e.g., spline or neural net)</a:t>
            </a:r>
          </a:p>
          <a:p>
            <a:pPr lvl="1"/>
            <a:r>
              <a:rPr lang="en-US" dirty="0"/>
              <a:t>Visualizer</a:t>
            </a:r>
          </a:p>
          <a:p>
            <a:pPr lvl="1"/>
            <a:r>
              <a:rPr lang="en-US" dirty="0"/>
              <a:t>Local optimization to achieve specified properties</a:t>
            </a:r>
          </a:p>
        </p:txBody>
      </p:sp>
    </p:spTree>
    <p:extLst>
      <p:ext uri="{BB962C8B-B14F-4D97-AF65-F5344CB8AC3E}">
        <p14:creationId xmlns:p14="http://schemas.microsoft.com/office/powerpoint/2010/main" val="2334948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6ACC73-2DE1-B530-67DD-B17CE7D9CAE8}"/>
              </a:ext>
            </a:extLst>
          </p:cNvPr>
          <p:cNvSpPr>
            <a:spLocks noGrp="1"/>
          </p:cNvSpPr>
          <p:nvPr>
            <p:ph type="title"/>
          </p:nvPr>
        </p:nvSpPr>
        <p:spPr/>
        <p:txBody>
          <a:bodyPr/>
          <a:lstStyle/>
          <a:p>
            <a:pPr algn="l"/>
            <a:r>
              <a:rPr lang="en-US" dirty="0"/>
              <a:t>Vision or hallucination?</a:t>
            </a:r>
          </a:p>
        </p:txBody>
      </p:sp>
      <p:pic>
        <p:nvPicPr>
          <p:cNvPr id="5" name="Content Placeholder 4" descr="A rooster walking on a road">
            <a:extLst>
              <a:ext uri="{FF2B5EF4-FFF2-40B4-BE49-F238E27FC236}">
                <a16:creationId xmlns:a16="http://schemas.microsoft.com/office/drawing/2014/main" id="{9FB63A41-4CD6-7957-9EB9-1302D3F3528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248400" y="752475"/>
            <a:ext cx="5448300" cy="5476875"/>
          </a:xfrm>
        </p:spPr>
      </p:pic>
    </p:spTree>
    <p:extLst>
      <p:ext uri="{BB962C8B-B14F-4D97-AF65-F5344CB8AC3E}">
        <p14:creationId xmlns:p14="http://schemas.microsoft.com/office/powerpoint/2010/main" val="163792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08E5-5893-3F72-A308-50F4ED01B1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EEFCD2-05FC-1053-B24E-7C168A34806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5881422-C984-B4F0-89F6-0187B6250EE9}"/>
              </a:ext>
            </a:extLst>
          </p:cNvPr>
          <p:cNvPicPr>
            <a:picLocks noChangeAspect="1"/>
          </p:cNvPicPr>
          <p:nvPr/>
        </p:nvPicPr>
        <p:blipFill>
          <a:blip r:embed="rId2"/>
          <a:stretch>
            <a:fillRect/>
          </a:stretch>
        </p:blipFill>
        <p:spPr>
          <a:xfrm>
            <a:off x="0" y="809626"/>
            <a:ext cx="12192000" cy="5591174"/>
          </a:xfrm>
          <a:prstGeom prst="rect">
            <a:avLst/>
          </a:prstGeom>
        </p:spPr>
      </p:pic>
    </p:spTree>
    <p:extLst>
      <p:ext uri="{BB962C8B-B14F-4D97-AF65-F5344CB8AC3E}">
        <p14:creationId xmlns:p14="http://schemas.microsoft.com/office/powerpoint/2010/main" val="4137648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1C0-57DC-6E23-AAB7-F64696AE5DF1}"/>
              </a:ext>
            </a:extLst>
          </p:cNvPr>
          <p:cNvSpPr>
            <a:spLocks noGrp="1"/>
          </p:cNvSpPr>
          <p:nvPr>
            <p:ph type="title"/>
          </p:nvPr>
        </p:nvSpPr>
        <p:spPr/>
        <p:txBody>
          <a:bodyPr/>
          <a:lstStyle/>
          <a:p>
            <a:r>
              <a:rPr lang="en-US" dirty="0"/>
              <a:t>Embrace AI/ML</a:t>
            </a:r>
          </a:p>
        </p:txBody>
      </p:sp>
      <p:sp>
        <p:nvSpPr>
          <p:cNvPr id="3" name="Content Placeholder 2">
            <a:extLst>
              <a:ext uri="{FF2B5EF4-FFF2-40B4-BE49-F238E27FC236}">
                <a16:creationId xmlns:a16="http://schemas.microsoft.com/office/drawing/2014/main" id="{A100F010-EFD0-3286-C4CA-3A02C221EE79}"/>
              </a:ext>
            </a:extLst>
          </p:cNvPr>
          <p:cNvSpPr>
            <a:spLocks noGrp="1"/>
          </p:cNvSpPr>
          <p:nvPr>
            <p:ph sz="half" idx="1"/>
          </p:nvPr>
        </p:nvSpPr>
        <p:spPr/>
        <p:txBody>
          <a:bodyPr/>
          <a:lstStyle/>
          <a:p>
            <a:r>
              <a:rPr lang="en-US" dirty="0"/>
              <a:t>Exploit tools for …</a:t>
            </a:r>
          </a:p>
          <a:p>
            <a:pPr lvl="1"/>
            <a:r>
              <a:rPr lang="en-US" dirty="0"/>
              <a:t>Data management</a:t>
            </a:r>
          </a:p>
          <a:p>
            <a:pPr lvl="1"/>
            <a:r>
              <a:rPr lang="en-US" dirty="0"/>
              <a:t>Visualization</a:t>
            </a:r>
          </a:p>
          <a:p>
            <a:pPr lvl="1"/>
            <a:r>
              <a:rPr lang="en-US" dirty="0"/>
              <a:t>Documentation</a:t>
            </a:r>
          </a:p>
          <a:p>
            <a:pPr lvl="1"/>
            <a:r>
              <a:rPr lang="en-US" dirty="0"/>
              <a:t>Description</a:t>
            </a:r>
          </a:p>
          <a:p>
            <a:pPr lvl="1"/>
            <a:r>
              <a:rPr lang="en-US" dirty="0"/>
              <a:t>Prior discovery</a:t>
            </a:r>
          </a:p>
        </p:txBody>
      </p:sp>
      <p:sp>
        <p:nvSpPr>
          <p:cNvPr id="4" name="Content Placeholder 3">
            <a:extLst>
              <a:ext uri="{FF2B5EF4-FFF2-40B4-BE49-F238E27FC236}">
                <a16:creationId xmlns:a16="http://schemas.microsoft.com/office/drawing/2014/main" id="{B78B9AD1-0C4F-117C-7E02-058F7A1AC4CC}"/>
              </a:ext>
            </a:extLst>
          </p:cNvPr>
          <p:cNvSpPr>
            <a:spLocks noGrp="1"/>
          </p:cNvSpPr>
          <p:nvPr>
            <p:ph sz="half" idx="2"/>
          </p:nvPr>
        </p:nvSpPr>
        <p:spPr/>
        <p:txBody>
          <a:bodyPr/>
          <a:lstStyle/>
          <a:p>
            <a:r>
              <a:rPr lang="en-US" dirty="0"/>
              <a:t>Prepare to upload our brains into the cloud</a:t>
            </a:r>
          </a:p>
          <a:p>
            <a:pPr lvl="1"/>
            <a:r>
              <a:rPr lang="en-US" dirty="0"/>
              <a:t>Codify our informal practices</a:t>
            </a:r>
          </a:p>
          <a:p>
            <a:pPr lvl="1"/>
            <a:r>
              <a:rPr lang="en-US" dirty="0"/>
              <a:t>Label pathologies</a:t>
            </a:r>
          </a:p>
          <a:p>
            <a:pPr lvl="1"/>
            <a:r>
              <a:rPr lang="en-US" dirty="0"/>
              <a:t>Codify SME input</a:t>
            </a:r>
          </a:p>
          <a:p>
            <a:pPr lvl="1"/>
            <a:r>
              <a:rPr lang="en-US" dirty="0"/>
              <a:t>Gradients</a:t>
            </a:r>
          </a:p>
          <a:p>
            <a:pPr lvl="1"/>
            <a:r>
              <a:rPr lang="en-US" dirty="0"/>
              <a:t>Neural ODEs</a:t>
            </a:r>
          </a:p>
          <a:p>
            <a:endParaRPr lang="en-US" dirty="0"/>
          </a:p>
        </p:txBody>
      </p:sp>
    </p:spTree>
    <p:extLst>
      <p:ext uri="{BB962C8B-B14F-4D97-AF65-F5344CB8AC3E}">
        <p14:creationId xmlns:p14="http://schemas.microsoft.com/office/powerpoint/2010/main" val="2264873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34D2-54C6-5A88-6598-37041259AA81}"/>
              </a:ext>
            </a:extLst>
          </p:cNvPr>
          <p:cNvSpPr>
            <a:spLocks noGrp="1"/>
          </p:cNvSpPr>
          <p:nvPr>
            <p:ph type="title"/>
          </p:nvPr>
        </p:nvSpPr>
        <p:spPr/>
        <p:txBody>
          <a:bodyPr/>
          <a:lstStyle/>
          <a:p>
            <a:r>
              <a:rPr lang="en-US" dirty="0"/>
              <a:t>Enablers from the AI/Machine Learning Space</a:t>
            </a:r>
          </a:p>
        </p:txBody>
      </p:sp>
      <p:sp>
        <p:nvSpPr>
          <p:cNvPr id="3" name="Content Placeholder 2">
            <a:extLst>
              <a:ext uri="{FF2B5EF4-FFF2-40B4-BE49-F238E27FC236}">
                <a16:creationId xmlns:a16="http://schemas.microsoft.com/office/drawing/2014/main" id="{98A96442-D39F-5F6F-AC5E-2E573E202E58}"/>
              </a:ext>
            </a:extLst>
          </p:cNvPr>
          <p:cNvSpPr>
            <a:spLocks noGrp="1"/>
          </p:cNvSpPr>
          <p:nvPr>
            <p:ph idx="1"/>
          </p:nvPr>
        </p:nvSpPr>
        <p:spPr/>
        <p:txBody>
          <a:bodyPr/>
          <a:lstStyle/>
          <a:p>
            <a:r>
              <a:rPr lang="en-US" dirty="0"/>
              <a:t>Gradients</a:t>
            </a:r>
          </a:p>
          <a:p>
            <a:endParaRPr lang="en-US" dirty="0"/>
          </a:p>
          <a:p>
            <a:r>
              <a:rPr lang="en-US" dirty="0"/>
              <a:t>Neural ODEs</a:t>
            </a:r>
          </a:p>
          <a:p>
            <a:endParaRPr lang="en-US" dirty="0"/>
          </a:p>
          <a:p>
            <a:r>
              <a:rPr lang="en-US" dirty="0"/>
              <a:t>Massive parallelism</a:t>
            </a:r>
          </a:p>
          <a:p>
            <a:endParaRPr lang="en-US" dirty="0"/>
          </a:p>
          <a:p>
            <a:r>
              <a:rPr lang="en-US" dirty="0"/>
              <a:t>GPUs</a:t>
            </a:r>
          </a:p>
        </p:txBody>
      </p:sp>
    </p:spTree>
    <p:extLst>
      <p:ext uri="{BB962C8B-B14F-4D97-AF65-F5344CB8AC3E}">
        <p14:creationId xmlns:p14="http://schemas.microsoft.com/office/powerpoint/2010/main" val="111915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03BD-6C89-844C-3B1E-F3CF42D5F52A}"/>
              </a:ext>
            </a:extLst>
          </p:cNvPr>
          <p:cNvSpPr>
            <a:spLocks noGrp="1"/>
          </p:cNvSpPr>
          <p:nvPr>
            <p:ph type="title"/>
          </p:nvPr>
        </p:nvSpPr>
        <p:spPr>
          <a:xfrm>
            <a:off x="914400" y="457200"/>
            <a:ext cx="10363200" cy="914400"/>
          </a:xfrm>
        </p:spPr>
        <p:txBody>
          <a:bodyPr/>
          <a:lstStyle/>
          <a:p>
            <a:pPr lvl="0"/>
            <a:r>
              <a:rPr lang="en-US" dirty="0"/>
              <a:t>Reality Check™ 2.0</a:t>
            </a:r>
          </a:p>
        </p:txBody>
      </p:sp>
      <p:sp>
        <p:nvSpPr>
          <p:cNvPr id="3" name="Content Placeholder 2">
            <a:extLst>
              <a:ext uri="{FF2B5EF4-FFF2-40B4-BE49-F238E27FC236}">
                <a16:creationId xmlns:a16="http://schemas.microsoft.com/office/drawing/2014/main" id="{7C222AFA-0662-9AE6-0A3A-BA3C1D78097B}"/>
              </a:ext>
            </a:extLst>
          </p:cNvPr>
          <p:cNvSpPr>
            <a:spLocks noGrp="1"/>
          </p:cNvSpPr>
          <p:nvPr>
            <p:ph idx="1"/>
          </p:nvPr>
        </p:nvSpPr>
        <p:spPr>
          <a:xfrm>
            <a:off x="914400" y="1524000"/>
            <a:ext cx="10363200" cy="4114800"/>
          </a:xfrm>
        </p:spPr>
        <p:txBody>
          <a:bodyPr/>
          <a:lstStyle/>
          <a:p>
            <a:r>
              <a:rPr lang="en-US" dirty="0"/>
              <a:t>Currently Vensim has a language for automated robustness checking</a:t>
            </a:r>
          </a:p>
          <a:p>
            <a:pPr lvl="1"/>
            <a:r>
              <a:rPr lang="en-US" dirty="0"/>
              <a:t>UI is poor</a:t>
            </a:r>
          </a:p>
          <a:p>
            <a:pPr lvl="1"/>
            <a:r>
              <a:rPr lang="en-US" dirty="0"/>
              <a:t>It seems like more work</a:t>
            </a:r>
          </a:p>
          <a:p>
            <a:pPr lvl="1"/>
            <a:r>
              <a:rPr lang="en-US" dirty="0"/>
              <a:t>Model consumers don’t perceive the benefits</a:t>
            </a:r>
          </a:p>
          <a:p>
            <a:pPr lvl="1"/>
            <a:r>
              <a:rPr lang="en-US" dirty="0"/>
              <a:t>Almost no one uses it</a:t>
            </a:r>
          </a:p>
          <a:p>
            <a:pPr lvl="1"/>
            <a:endParaRPr lang="en-US" dirty="0"/>
          </a:p>
          <a:p>
            <a:r>
              <a:rPr lang="en-US" dirty="0"/>
              <a:t>But:</a:t>
            </a:r>
          </a:p>
          <a:p>
            <a:pPr lvl="1"/>
            <a:r>
              <a:rPr lang="en-US" dirty="0"/>
              <a:t>Manual robustness testing isn’t good enough</a:t>
            </a:r>
          </a:p>
          <a:p>
            <a:pPr lvl="1"/>
            <a:r>
              <a:rPr lang="en-US" dirty="0"/>
              <a:t>Data driven checks like R^2 or cross-validation aren’t good enough</a:t>
            </a:r>
          </a:p>
          <a:p>
            <a:endParaRPr lang="en-US" dirty="0"/>
          </a:p>
          <a:p>
            <a:r>
              <a:rPr lang="en-US" dirty="0"/>
              <a:t>Opportunity</a:t>
            </a:r>
          </a:p>
          <a:p>
            <a:pPr lvl="1"/>
            <a:r>
              <a:rPr lang="en-US" dirty="0"/>
              <a:t>Make it easy</a:t>
            </a:r>
          </a:p>
          <a:p>
            <a:pPr lvl="1"/>
            <a:r>
              <a:rPr lang="en-US" dirty="0"/>
              <a:t>Make it pretty</a:t>
            </a:r>
          </a:p>
        </p:txBody>
      </p:sp>
    </p:spTree>
    <p:extLst>
      <p:ext uri="{BB962C8B-B14F-4D97-AF65-F5344CB8AC3E}">
        <p14:creationId xmlns:p14="http://schemas.microsoft.com/office/powerpoint/2010/main" val="134216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FBE9-4E99-300A-AA64-505CDDF5910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F5775F3-5874-28E8-D41B-7A7F4A66736C}"/>
              </a:ext>
            </a:extLst>
          </p:cNvPr>
          <p:cNvSpPr>
            <a:spLocks noGrp="1"/>
          </p:cNvSpPr>
          <p:nvPr>
            <p:ph idx="1"/>
          </p:nvPr>
        </p:nvSpPr>
        <p:spPr/>
        <p:txBody>
          <a:bodyPr/>
          <a:lstStyle/>
          <a:p>
            <a:r>
              <a:rPr lang="en-US" dirty="0"/>
              <a:t>Problem statement</a:t>
            </a:r>
          </a:p>
          <a:p>
            <a:pPr marL="0" indent="0">
              <a:buNone/>
            </a:pPr>
            <a:endParaRPr lang="en-US" dirty="0"/>
          </a:p>
          <a:p>
            <a:r>
              <a:rPr lang="en-US" dirty="0"/>
              <a:t>Visions</a:t>
            </a:r>
          </a:p>
          <a:p>
            <a:endParaRPr lang="en-US" dirty="0"/>
          </a:p>
          <a:p>
            <a:r>
              <a:rPr lang="en-US" dirty="0"/>
              <a:t>First steps</a:t>
            </a:r>
          </a:p>
          <a:p>
            <a:endParaRPr lang="en-US" dirty="0"/>
          </a:p>
          <a:p>
            <a:r>
              <a:rPr lang="en-US" dirty="0"/>
              <a:t>How do we get there from here?</a:t>
            </a:r>
          </a:p>
        </p:txBody>
      </p:sp>
    </p:spTree>
    <p:extLst>
      <p:ext uri="{BB962C8B-B14F-4D97-AF65-F5344CB8AC3E}">
        <p14:creationId xmlns:p14="http://schemas.microsoft.com/office/powerpoint/2010/main" val="322945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03BD-6C89-844C-3B1E-F3CF42D5F52A}"/>
              </a:ext>
            </a:extLst>
          </p:cNvPr>
          <p:cNvSpPr>
            <a:spLocks noGrp="1"/>
          </p:cNvSpPr>
          <p:nvPr>
            <p:ph type="title"/>
          </p:nvPr>
        </p:nvSpPr>
        <p:spPr>
          <a:xfrm>
            <a:off x="914400" y="457200"/>
            <a:ext cx="10363200" cy="914400"/>
          </a:xfrm>
        </p:spPr>
        <p:txBody>
          <a:bodyPr/>
          <a:lstStyle/>
          <a:p>
            <a:pPr lvl="0"/>
            <a:r>
              <a:rPr lang="en-US" dirty="0"/>
              <a:t>Reality Check™ 2.0</a:t>
            </a:r>
          </a:p>
        </p:txBody>
      </p:sp>
      <p:sp>
        <p:nvSpPr>
          <p:cNvPr id="3" name="Content Placeholder 2">
            <a:extLst>
              <a:ext uri="{FF2B5EF4-FFF2-40B4-BE49-F238E27FC236}">
                <a16:creationId xmlns:a16="http://schemas.microsoft.com/office/drawing/2014/main" id="{7C222AFA-0662-9AE6-0A3A-BA3C1D78097B}"/>
              </a:ext>
            </a:extLst>
          </p:cNvPr>
          <p:cNvSpPr>
            <a:spLocks noGrp="1"/>
          </p:cNvSpPr>
          <p:nvPr>
            <p:ph idx="1"/>
          </p:nvPr>
        </p:nvSpPr>
        <p:spPr>
          <a:xfrm>
            <a:off x="914400" y="1524000"/>
            <a:ext cx="10363200" cy="4114800"/>
          </a:xfrm>
        </p:spPr>
        <p:txBody>
          <a:bodyPr/>
          <a:lstStyle/>
          <a:p>
            <a:r>
              <a:rPr lang="en-US" dirty="0"/>
              <a:t>Reality checks are a lot like</a:t>
            </a:r>
          </a:p>
          <a:p>
            <a:pPr lvl="1"/>
            <a:r>
              <a:rPr lang="en-US" dirty="0"/>
              <a:t>Free data points</a:t>
            </a:r>
          </a:p>
          <a:p>
            <a:pPr lvl="1"/>
            <a:r>
              <a:rPr lang="en-US" dirty="0"/>
              <a:t>Priors that apply in counterfactual conditions in the model</a:t>
            </a:r>
          </a:p>
          <a:p>
            <a:pPr lvl="1"/>
            <a:r>
              <a:rPr lang="en-US" dirty="0"/>
              <a:t>Both could guide construction of something like a Neural ODE, so that it also conforms to things like conservation laws</a:t>
            </a:r>
          </a:p>
          <a:p>
            <a:pPr lvl="1"/>
            <a:endParaRPr lang="en-US" dirty="0"/>
          </a:p>
          <a:p>
            <a:r>
              <a:rPr lang="en-US" dirty="0"/>
              <a:t>Payoffs:</a:t>
            </a:r>
          </a:p>
          <a:p>
            <a:pPr lvl="1"/>
            <a:r>
              <a:rPr lang="en-US" dirty="0"/>
              <a:t>Better model quality (from more &amp; repeated testing)</a:t>
            </a:r>
          </a:p>
          <a:p>
            <a:pPr lvl="1"/>
            <a:r>
              <a:rPr lang="en-US" dirty="0"/>
              <a:t>Better parameter estimates (from added data and structural prior information)</a:t>
            </a:r>
          </a:p>
          <a:p>
            <a:pPr lvl="1"/>
            <a:r>
              <a:rPr lang="en-US" dirty="0"/>
              <a:t>Higher productivity in the long run (kill bugs early in the rework cycle)</a:t>
            </a:r>
          </a:p>
          <a:p>
            <a:pPr lvl="1"/>
            <a:r>
              <a:rPr lang="en-US" dirty="0"/>
              <a:t>Safer reuse of structure</a:t>
            </a:r>
          </a:p>
        </p:txBody>
      </p:sp>
    </p:spTree>
    <p:extLst>
      <p:ext uri="{BB962C8B-B14F-4D97-AF65-F5344CB8AC3E}">
        <p14:creationId xmlns:p14="http://schemas.microsoft.com/office/powerpoint/2010/main" val="384687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1D7E-26C7-5906-026E-1F999A1C60D2}"/>
              </a:ext>
            </a:extLst>
          </p:cNvPr>
          <p:cNvSpPr>
            <a:spLocks noGrp="1"/>
          </p:cNvSpPr>
          <p:nvPr>
            <p:ph type="title"/>
          </p:nvPr>
        </p:nvSpPr>
        <p:spPr>
          <a:xfrm>
            <a:off x="840317" y="228600"/>
            <a:ext cx="10515600" cy="1325563"/>
          </a:xfrm>
        </p:spPr>
        <p:txBody>
          <a:bodyPr/>
          <a:lstStyle/>
          <a:p>
            <a:r>
              <a:rPr lang="en-US" dirty="0"/>
              <a:t>First Steps - Vensim</a:t>
            </a:r>
          </a:p>
        </p:txBody>
      </p:sp>
      <p:sp>
        <p:nvSpPr>
          <p:cNvPr id="4" name="Text Placeholder 3">
            <a:extLst>
              <a:ext uri="{FF2B5EF4-FFF2-40B4-BE49-F238E27FC236}">
                <a16:creationId xmlns:a16="http://schemas.microsoft.com/office/drawing/2014/main" id="{6D86A699-73D5-A0C5-0342-D866033BFC5D}"/>
              </a:ext>
            </a:extLst>
          </p:cNvPr>
          <p:cNvSpPr>
            <a:spLocks noGrp="1"/>
          </p:cNvSpPr>
          <p:nvPr>
            <p:ph type="body" idx="1"/>
          </p:nvPr>
        </p:nvSpPr>
        <p:spPr>
          <a:xfrm>
            <a:off x="840319" y="1219200"/>
            <a:ext cx="5158316" cy="823912"/>
          </a:xfrm>
        </p:spPr>
        <p:txBody>
          <a:bodyPr/>
          <a:lstStyle/>
          <a:p>
            <a:r>
              <a:rPr lang="en-US" dirty="0"/>
              <a:t>Soonish</a:t>
            </a:r>
          </a:p>
        </p:txBody>
      </p:sp>
      <p:sp>
        <p:nvSpPr>
          <p:cNvPr id="3" name="Content Placeholder 2">
            <a:extLst>
              <a:ext uri="{FF2B5EF4-FFF2-40B4-BE49-F238E27FC236}">
                <a16:creationId xmlns:a16="http://schemas.microsoft.com/office/drawing/2014/main" id="{07C78068-66BC-5C51-3449-88F215B28071}"/>
              </a:ext>
            </a:extLst>
          </p:cNvPr>
          <p:cNvSpPr>
            <a:spLocks noGrp="1"/>
          </p:cNvSpPr>
          <p:nvPr>
            <p:ph sz="half" idx="2"/>
          </p:nvPr>
        </p:nvSpPr>
        <p:spPr>
          <a:xfrm>
            <a:off x="840319" y="2043112"/>
            <a:ext cx="5158316" cy="3684588"/>
          </a:xfrm>
        </p:spPr>
        <p:txBody>
          <a:bodyPr/>
          <a:lstStyle/>
          <a:p>
            <a:r>
              <a:rPr lang="en-US" dirty="0"/>
              <a:t>Built-in functions for distribution PDF, CDF (supporting priors)</a:t>
            </a:r>
          </a:p>
          <a:p>
            <a:r>
              <a:rPr lang="en-US" dirty="0"/>
              <a:t>Improved MCMC diagnostics</a:t>
            </a:r>
          </a:p>
          <a:p>
            <a:endParaRPr lang="en-US" dirty="0"/>
          </a:p>
          <a:p>
            <a:r>
              <a:rPr lang="en-US" dirty="0"/>
              <a:t>Embedded Python scripting</a:t>
            </a:r>
          </a:p>
          <a:p>
            <a:r>
              <a:rPr lang="en-US" dirty="0"/>
              <a:t>System calls in .</a:t>
            </a:r>
            <a:r>
              <a:rPr lang="en-US" dirty="0" err="1"/>
              <a:t>cmd</a:t>
            </a:r>
            <a:r>
              <a:rPr lang="en-US" dirty="0"/>
              <a:t> scripts</a:t>
            </a:r>
          </a:p>
          <a:p>
            <a:endParaRPr lang="en-US" dirty="0"/>
          </a:p>
          <a:p>
            <a:r>
              <a:rPr lang="en-US" dirty="0"/>
              <a:t>Interface tools</a:t>
            </a:r>
          </a:p>
          <a:p>
            <a:pPr lvl="1"/>
            <a:endParaRPr lang="en-US" dirty="0"/>
          </a:p>
        </p:txBody>
      </p:sp>
      <p:sp>
        <p:nvSpPr>
          <p:cNvPr id="5" name="Text Placeholder 4">
            <a:extLst>
              <a:ext uri="{FF2B5EF4-FFF2-40B4-BE49-F238E27FC236}">
                <a16:creationId xmlns:a16="http://schemas.microsoft.com/office/drawing/2014/main" id="{8463BD04-4ADA-94C7-FAF5-41A9707E06D5}"/>
              </a:ext>
            </a:extLst>
          </p:cNvPr>
          <p:cNvSpPr>
            <a:spLocks noGrp="1"/>
          </p:cNvSpPr>
          <p:nvPr>
            <p:ph type="body" sz="quarter" idx="3"/>
          </p:nvPr>
        </p:nvSpPr>
        <p:spPr>
          <a:xfrm>
            <a:off x="6172200" y="1219200"/>
            <a:ext cx="5183717" cy="823912"/>
          </a:xfrm>
        </p:spPr>
        <p:txBody>
          <a:bodyPr/>
          <a:lstStyle/>
          <a:p>
            <a:r>
              <a:rPr lang="en-US" dirty="0"/>
              <a:t>A little later</a:t>
            </a:r>
          </a:p>
        </p:txBody>
      </p:sp>
      <p:sp>
        <p:nvSpPr>
          <p:cNvPr id="6" name="Content Placeholder 5">
            <a:extLst>
              <a:ext uri="{FF2B5EF4-FFF2-40B4-BE49-F238E27FC236}">
                <a16:creationId xmlns:a16="http://schemas.microsoft.com/office/drawing/2014/main" id="{D854CF3B-66BF-4BE2-A1C8-438C92BEC522}"/>
              </a:ext>
            </a:extLst>
          </p:cNvPr>
          <p:cNvSpPr>
            <a:spLocks noGrp="1"/>
          </p:cNvSpPr>
          <p:nvPr>
            <p:ph sz="quarter" idx="4"/>
          </p:nvPr>
        </p:nvSpPr>
        <p:spPr>
          <a:xfrm>
            <a:off x="6172200" y="2043112"/>
            <a:ext cx="5183717" cy="3684588"/>
          </a:xfrm>
        </p:spPr>
        <p:txBody>
          <a:bodyPr/>
          <a:lstStyle/>
          <a:p>
            <a:r>
              <a:rPr lang="en-US" dirty="0" err="1"/>
              <a:t>InferenceData</a:t>
            </a:r>
            <a:r>
              <a:rPr lang="en-US" dirty="0"/>
              <a:t> connection</a:t>
            </a:r>
          </a:p>
          <a:p>
            <a:endParaRPr lang="en-US" dirty="0"/>
          </a:p>
          <a:p>
            <a:r>
              <a:rPr lang="en-US" dirty="0"/>
              <a:t>Optimization reorganization</a:t>
            </a:r>
          </a:p>
          <a:p>
            <a:endParaRPr lang="en-US" dirty="0"/>
          </a:p>
          <a:p>
            <a:r>
              <a:rPr lang="en-US" dirty="0"/>
              <a:t>Enhanced Causal Tracing™</a:t>
            </a:r>
          </a:p>
          <a:p>
            <a:endParaRPr lang="en-US" dirty="0"/>
          </a:p>
          <a:p>
            <a:r>
              <a:rPr lang="en-US" dirty="0"/>
              <a:t>Quality control panel</a:t>
            </a:r>
          </a:p>
          <a:p>
            <a:endParaRPr lang="en-US" dirty="0"/>
          </a:p>
          <a:p>
            <a:r>
              <a:rPr lang="en-US" dirty="0"/>
              <a:t>Improved Reality Check™ interface</a:t>
            </a:r>
          </a:p>
          <a:p>
            <a:endParaRPr lang="en-US" dirty="0"/>
          </a:p>
        </p:txBody>
      </p:sp>
    </p:spTree>
    <p:extLst>
      <p:ext uri="{BB962C8B-B14F-4D97-AF65-F5344CB8AC3E}">
        <p14:creationId xmlns:p14="http://schemas.microsoft.com/office/powerpoint/2010/main" val="2134912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D03D1-4960-900D-74B4-54D0963B49E0}"/>
              </a:ext>
            </a:extLst>
          </p:cNvPr>
          <p:cNvSpPr>
            <a:spLocks noGrp="1"/>
          </p:cNvSpPr>
          <p:nvPr>
            <p:ph type="title"/>
          </p:nvPr>
        </p:nvSpPr>
        <p:spPr/>
        <p:txBody>
          <a:bodyPr/>
          <a:lstStyle/>
          <a:p>
            <a:r>
              <a:rPr lang="en-US" dirty="0"/>
              <a:t>Optimization Control Structure Rethink</a:t>
            </a:r>
          </a:p>
        </p:txBody>
      </p:sp>
      <p:sp>
        <p:nvSpPr>
          <p:cNvPr id="5" name="Text Placeholder 4">
            <a:extLst>
              <a:ext uri="{FF2B5EF4-FFF2-40B4-BE49-F238E27FC236}">
                <a16:creationId xmlns:a16="http://schemas.microsoft.com/office/drawing/2014/main" id="{8465B07E-41C8-B6FE-DFAA-934938A1C331}"/>
              </a:ext>
            </a:extLst>
          </p:cNvPr>
          <p:cNvSpPr>
            <a:spLocks noGrp="1"/>
          </p:cNvSpPr>
          <p:nvPr>
            <p:ph type="body" idx="1"/>
          </p:nvPr>
        </p:nvSpPr>
        <p:spPr/>
        <p:txBody>
          <a:bodyPr/>
          <a:lstStyle/>
          <a:p>
            <a:r>
              <a:rPr lang="en-US" dirty="0"/>
              <a:t>Payoff (.</a:t>
            </a:r>
            <a:r>
              <a:rPr lang="en-US" dirty="0" err="1"/>
              <a:t>vpd</a:t>
            </a:r>
            <a:r>
              <a:rPr lang="en-US" dirty="0"/>
              <a:t>)</a:t>
            </a:r>
          </a:p>
          <a:p>
            <a:endParaRPr lang="en-US" dirty="0"/>
          </a:p>
        </p:txBody>
      </p:sp>
      <p:sp>
        <p:nvSpPr>
          <p:cNvPr id="7" name="Text Placeholder 6">
            <a:extLst>
              <a:ext uri="{FF2B5EF4-FFF2-40B4-BE49-F238E27FC236}">
                <a16:creationId xmlns:a16="http://schemas.microsoft.com/office/drawing/2014/main" id="{309D29EE-DF31-274C-52D4-DD4AA693A2EA}"/>
              </a:ext>
            </a:extLst>
          </p:cNvPr>
          <p:cNvSpPr>
            <a:spLocks noGrp="1"/>
          </p:cNvSpPr>
          <p:nvPr>
            <p:ph type="body" sz="quarter" idx="3"/>
          </p:nvPr>
        </p:nvSpPr>
        <p:spPr/>
        <p:txBody>
          <a:bodyPr/>
          <a:lstStyle/>
          <a:p>
            <a:r>
              <a:rPr lang="en-US" dirty="0"/>
              <a:t> Control (.</a:t>
            </a:r>
            <a:r>
              <a:rPr lang="en-US" dirty="0" err="1"/>
              <a:t>voc</a:t>
            </a:r>
            <a:r>
              <a:rPr lang="en-US" dirty="0"/>
              <a:t>)</a:t>
            </a:r>
          </a:p>
          <a:p>
            <a:r>
              <a:rPr lang="en-US" dirty="0"/>
              <a:t>	</a:t>
            </a:r>
            <a:r>
              <a:rPr lang="en-US" sz="1600" b="0" dirty="0"/>
              <a:t>Parameters</a:t>
            </a:r>
            <a:endParaRPr lang="en-US" b="0" dirty="0"/>
          </a:p>
        </p:txBody>
      </p:sp>
      <p:pic>
        <p:nvPicPr>
          <p:cNvPr id="14" name="Content Placeholder 13">
            <a:extLst>
              <a:ext uri="{FF2B5EF4-FFF2-40B4-BE49-F238E27FC236}">
                <a16:creationId xmlns:a16="http://schemas.microsoft.com/office/drawing/2014/main" id="{267F7E9C-6F97-88FA-12D3-F0B498AB995B}"/>
              </a:ext>
            </a:extLst>
          </p:cNvPr>
          <p:cNvPicPr>
            <a:picLocks noGrp="1" noChangeAspect="1"/>
          </p:cNvPicPr>
          <p:nvPr>
            <p:ph sz="half" idx="2"/>
          </p:nvPr>
        </p:nvPicPr>
        <p:blipFill>
          <a:blip r:embed="rId2"/>
          <a:stretch>
            <a:fillRect/>
          </a:stretch>
        </p:blipFill>
        <p:spPr>
          <a:xfrm>
            <a:off x="57436" y="2590800"/>
            <a:ext cx="5941727" cy="3255884"/>
          </a:xfrm>
          <a:prstGeom prst="rect">
            <a:avLst/>
          </a:prstGeom>
        </p:spPr>
      </p:pic>
      <p:pic>
        <p:nvPicPr>
          <p:cNvPr id="15" name="Content Placeholder 14">
            <a:extLst>
              <a:ext uri="{FF2B5EF4-FFF2-40B4-BE49-F238E27FC236}">
                <a16:creationId xmlns:a16="http://schemas.microsoft.com/office/drawing/2014/main" id="{46D222FB-95B8-23BD-0009-4B52D265C367}"/>
              </a:ext>
            </a:extLst>
          </p:cNvPr>
          <p:cNvPicPr>
            <a:picLocks noGrp="1" noChangeAspect="1"/>
          </p:cNvPicPr>
          <p:nvPr>
            <p:ph sz="quarter" idx="4"/>
          </p:nvPr>
        </p:nvPicPr>
        <p:blipFill rotWithShape="1">
          <a:blip r:embed="rId3"/>
          <a:srcRect t="43333"/>
          <a:stretch/>
        </p:blipFill>
        <p:spPr>
          <a:xfrm>
            <a:off x="7162800" y="2590800"/>
            <a:ext cx="3995882" cy="3684588"/>
          </a:xfrm>
          <a:prstGeom prst="rect">
            <a:avLst/>
          </a:prstGeom>
        </p:spPr>
      </p:pic>
      <p:sp>
        <p:nvSpPr>
          <p:cNvPr id="16" name="Right Brace 15">
            <a:extLst>
              <a:ext uri="{FF2B5EF4-FFF2-40B4-BE49-F238E27FC236}">
                <a16:creationId xmlns:a16="http://schemas.microsoft.com/office/drawing/2014/main" id="{2991BC4B-AB34-1A34-A092-987AEE66702D}"/>
              </a:ext>
            </a:extLst>
          </p:cNvPr>
          <p:cNvSpPr/>
          <p:nvPr/>
        </p:nvSpPr>
        <p:spPr bwMode="auto">
          <a:xfrm>
            <a:off x="6096000" y="4343400"/>
            <a:ext cx="228600" cy="1371600"/>
          </a:xfrm>
          <a:prstGeom prst="rightBrace">
            <a:avLst/>
          </a:prstGeom>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anose="020B0604030504040204" pitchFamily="34" charset="0"/>
            </a:endParaRPr>
          </a:p>
        </p:txBody>
      </p:sp>
      <p:cxnSp>
        <p:nvCxnSpPr>
          <p:cNvPr id="18" name="Straight Arrow Connector 17">
            <a:extLst>
              <a:ext uri="{FF2B5EF4-FFF2-40B4-BE49-F238E27FC236}">
                <a16:creationId xmlns:a16="http://schemas.microsoft.com/office/drawing/2014/main" id="{26DC2902-8DE7-A15B-158E-EACB3448B3CB}"/>
              </a:ext>
            </a:extLst>
          </p:cNvPr>
          <p:cNvCxnSpPr/>
          <p:nvPr/>
        </p:nvCxnSpPr>
        <p:spPr bwMode="auto">
          <a:xfrm>
            <a:off x="6477000" y="5029200"/>
            <a:ext cx="533400"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1409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510A40-8907-AD4A-6EF7-10987F9E401B}"/>
              </a:ext>
            </a:extLst>
          </p:cNvPr>
          <p:cNvPicPr>
            <a:picLocks noChangeAspect="1"/>
          </p:cNvPicPr>
          <p:nvPr/>
        </p:nvPicPr>
        <p:blipFill>
          <a:blip r:embed="rId2"/>
          <a:stretch>
            <a:fillRect/>
          </a:stretch>
        </p:blipFill>
        <p:spPr>
          <a:xfrm>
            <a:off x="6983963" y="0"/>
            <a:ext cx="5360437" cy="6858000"/>
          </a:xfrm>
          <a:prstGeom prst="rect">
            <a:avLst/>
          </a:prstGeom>
        </p:spPr>
      </p:pic>
      <p:pic>
        <p:nvPicPr>
          <p:cNvPr id="4" name="Picture 3">
            <a:extLst>
              <a:ext uri="{FF2B5EF4-FFF2-40B4-BE49-F238E27FC236}">
                <a16:creationId xmlns:a16="http://schemas.microsoft.com/office/drawing/2014/main" id="{55148B94-BCE5-6525-A9CF-098060227D66}"/>
              </a:ext>
            </a:extLst>
          </p:cNvPr>
          <p:cNvPicPr>
            <a:picLocks noChangeAspect="1"/>
          </p:cNvPicPr>
          <p:nvPr/>
        </p:nvPicPr>
        <p:blipFill>
          <a:blip r:embed="rId3"/>
          <a:stretch>
            <a:fillRect/>
          </a:stretch>
        </p:blipFill>
        <p:spPr>
          <a:xfrm>
            <a:off x="0" y="1304925"/>
            <a:ext cx="7048500" cy="5476875"/>
          </a:xfrm>
          <a:prstGeom prst="rect">
            <a:avLst/>
          </a:prstGeom>
        </p:spPr>
      </p:pic>
      <p:sp>
        <p:nvSpPr>
          <p:cNvPr id="2" name="Title 1">
            <a:extLst>
              <a:ext uri="{FF2B5EF4-FFF2-40B4-BE49-F238E27FC236}">
                <a16:creationId xmlns:a16="http://schemas.microsoft.com/office/drawing/2014/main" id="{BE4AFFD0-4F79-4E66-BB82-E140B1FA8D2E}"/>
              </a:ext>
            </a:extLst>
          </p:cNvPr>
          <p:cNvSpPr>
            <a:spLocks noGrp="1"/>
          </p:cNvSpPr>
          <p:nvPr>
            <p:ph type="title"/>
          </p:nvPr>
        </p:nvSpPr>
        <p:spPr>
          <a:xfrm>
            <a:off x="304800" y="685800"/>
            <a:ext cx="5105400" cy="914400"/>
          </a:xfrm>
        </p:spPr>
        <p:txBody>
          <a:bodyPr/>
          <a:lstStyle/>
          <a:p>
            <a:pPr algn="l"/>
            <a:r>
              <a:rPr lang="en-US" dirty="0"/>
              <a:t>Parameter Management</a:t>
            </a:r>
          </a:p>
        </p:txBody>
      </p:sp>
    </p:spTree>
    <p:extLst>
      <p:ext uri="{BB962C8B-B14F-4D97-AF65-F5344CB8AC3E}">
        <p14:creationId xmlns:p14="http://schemas.microsoft.com/office/powerpoint/2010/main" val="3418589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5063-A4F0-A77A-69F1-0D0CAC22BDD8}"/>
              </a:ext>
            </a:extLst>
          </p:cNvPr>
          <p:cNvSpPr>
            <a:spLocks noGrp="1"/>
          </p:cNvSpPr>
          <p:nvPr>
            <p:ph type="title"/>
          </p:nvPr>
        </p:nvSpPr>
        <p:spPr/>
        <p:txBody>
          <a:bodyPr/>
          <a:lstStyle/>
          <a:p>
            <a:r>
              <a:rPr lang="en-US" dirty="0"/>
              <a:t>Default Priors</a:t>
            </a:r>
          </a:p>
        </p:txBody>
      </p:sp>
      <p:sp>
        <p:nvSpPr>
          <p:cNvPr id="3" name="Content Placeholder 2">
            <a:extLst>
              <a:ext uri="{FF2B5EF4-FFF2-40B4-BE49-F238E27FC236}">
                <a16:creationId xmlns:a16="http://schemas.microsoft.com/office/drawing/2014/main" id="{2C8C153E-1201-29E3-8C42-95D4AF30FB0C}"/>
              </a:ext>
            </a:extLst>
          </p:cNvPr>
          <p:cNvSpPr>
            <a:spLocks noGrp="1"/>
          </p:cNvSpPr>
          <p:nvPr>
            <p:ph idx="1"/>
          </p:nvPr>
        </p:nvSpPr>
        <p:spPr/>
        <p:txBody>
          <a:bodyPr/>
          <a:lstStyle/>
          <a:p>
            <a:r>
              <a:rPr lang="en-US" dirty="0"/>
              <a:t>Time constants (fractional rates are the inverse)</a:t>
            </a:r>
          </a:p>
          <a:p>
            <a:pPr lvl="1"/>
            <a:r>
              <a:rPr lang="en-US" dirty="0"/>
              <a:t>Known to be bounded below by TIME STEP</a:t>
            </a:r>
          </a:p>
          <a:p>
            <a:pPr lvl="1"/>
            <a:r>
              <a:rPr lang="en-US" dirty="0"/>
              <a:t>Likely &lt;&lt; simulation horizon</a:t>
            </a:r>
          </a:p>
          <a:p>
            <a:pPr lvl="1"/>
            <a:r>
              <a:rPr lang="en-US" dirty="0"/>
              <a:t>In between, lognormal (informative mean) or scale-free (uninformative)</a:t>
            </a:r>
          </a:p>
          <a:p>
            <a:r>
              <a:rPr lang="en-US" dirty="0"/>
              <a:t>Fractional shares</a:t>
            </a:r>
          </a:p>
          <a:p>
            <a:pPr lvl="1"/>
            <a:r>
              <a:rPr lang="en-US" dirty="0"/>
              <a:t>Bounded 0&lt;=X&lt;=1</a:t>
            </a:r>
          </a:p>
          <a:p>
            <a:pPr lvl="1"/>
            <a:r>
              <a:rPr lang="en-US" dirty="0"/>
              <a:t>Beta or uniform</a:t>
            </a:r>
          </a:p>
          <a:p>
            <a:r>
              <a:rPr lang="en-US" dirty="0"/>
              <a:t>Noise standard deviations</a:t>
            </a:r>
          </a:p>
          <a:p>
            <a:pPr lvl="1"/>
            <a:r>
              <a:rPr lang="en-US" dirty="0"/>
              <a:t>0 &lt;= X</a:t>
            </a:r>
          </a:p>
          <a:p>
            <a:r>
              <a:rPr lang="en-US" dirty="0"/>
              <a:t>General</a:t>
            </a:r>
          </a:p>
          <a:p>
            <a:pPr lvl="1"/>
            <a:r>
              <a:rPr lang="en-US" dirty="0"/>
              <a:t>Make it easy to select a few understandable choices (Normal, PERT, etc.)</a:t>
            </a:r>
          </a:p>
        </p:txBody>
      </p:sp>
    </p:spTree>
    <p:extLst>
      <p:ext uri="{BB962C8B-B14F-4D97-AF65-F5344CB8AC3E}">
        <p14:creationId xmlns:p14="http://schemas.microsoft.com/office/powerpoint/2010/main" val="302502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EB9B-4114-2745-29E8-731289D3884A}"/>
              </a:ext>
            </a:extLst>
          </p:cNvPr>
          <p:cNvSpPr>
            <a:spLocks noGrp="1"/>
          </p:cNvSpPr>
          <p:nvPr>
            <p:ph type="title"/>
          </p:nvPr>
        </p:nvSpPr>
        <p:spPr/>
        <p:txBody>
          <a:bodyPr/>
          <a:lstStyle/>
          <a:p>
            <a:pPr lvl="0"/>
            <a:r>
              <a:rPr lang="en-US" dirty="0"/>
              <a:t>Data meta</a:t>
            </a:r>
          </a:p>
        </p:txBody>
      </p:sp>
      <p:sp>
        <p:nvSpPr>
          <p:cNvPr id="3" name="Content Placeholder 2">
            <a:extLst>
              <a:ext uri="{FF2B5EF4-FFF2-40B4-BE49-F238E27FC236}">
                <a16:creationId xmlns:a16="http://schemas.microsoft.com/office/drawing/2014/main" id="{4E8F8DA0-DF3F-3C7A-B933-074BC302E40D}"/>
              </a:ext>
            </a:extLst>
          </p:cNvPr>
          <p:cNvSpPr>
            <a:spLocks noGrp="1"/>
          </p:cNvSpPr>
          <p:nvPr>
            <p:ph idx="1"/>
          </p:nvPr>
        </p:nvSpPr>
        <p:spPr/>
        <p:txBody>
          <a:bodyPr/>
          <a:lstStyle/>
          <a:p>
            <a:r>
              <a:rPr lang="en-US" dirty="0"/>
              <a:t>Describe data usage</a:t>
            </a:r>
          </a:p>
          <a:p>
            <a:pPr lvl="1"/>
            <a:r>
              <a:rPr lang="en-US" dirty="0"/>
              <a:t>Driving</a:t>
            </a:r>
          </a:p>
          <a:p>
            <a:pPr lvl="1"/>
            <a:r>
              <a:rPr lang="en-US" dirty="0"/>
              <a:t>Comparison</a:t>
            </a:r>
          </a:p>
          <a:p>
            <a:pPr lvl="1"/>
            <a:r>
              <a:rPr lang="en-US" dirty="0"/>
              <a:t>Initialization</a:t>
            </a:r>
          </a:p>
          <a:p>
            <a:r>
              <a:rPr lang="en-US" dirty="0"/>
              <a:t>Automate handling of nuisances</a:t>
            </a:r>
          </a:p>
          <a:p>
            <a:pPr lvl="1"/>
            <a:r>
              <a:rPr lang="en-US" dirty="0"/>
              <a:t>Smoothing</a:t>
            </a:r>
          </a:p>
          <a:p>
            <a:pPr lvl="1"/>
            <a:r>
              <a:rPr lang="en-US" dirty="0"/>
              <a:t>Re-aggregation</a:t>
            </a:r>
          </a:p>
          <a:p>
            <a:pPr lvl="1"/>
            <a:r>
              <a:rPr lang="en-US" dirty="0"/>
              <a:t>Centering</a:t>
            </a:r>
          </a:p>
          <a:p>
            <a:pPr lvl="1"/>
            <a:r>
              <a:rPr lang="en-US" dirty="0"/>
              <a:t>Reporting aggregation</a:t>
            </a:r>
          </a:p>
          <a:p>
            <a:r>
              <a:rPr lang="en-US" dirty="0"/>
              <a:t>Guide selection of error distributions</a:t>
            </a:r>
          </a:p>
        </p:txBody>
      </p:sp>
    </p:spTree>
    <p:extLst>
      <p:ext uri="{BB962C8B-B14F-4D97-AF65-F5344CB8AC3E}">
        <p14:creationId xmlns:p14="http://schemas.microsoft.com/office/powerpoint/2010/main" val="2985571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7E0B-3E5F-D9E8-5530-4FA9FD194F22}"/>
              </a:ext>
            </a:extLst>
          </p:cNvPr>
          <p:cNvSpPr>
            <a:spLocks noGrp="1"/>
          </p:cNvSpPr>
          <p:nvPr>
            <p:ph type="title"/>
          </p:nvPr>
        </p:nvSpPr>
        <p:spPr/>
        <p:txBody>
          <a:bodyPr/>
          <a:lstStyle/>
          <a:p>
            <a:r>
              <a:rPr lang="en-US" dirty="0"/>
              <a:t>Continuous Quality Control Panel</a:t>
            </a:r>
          </a:p>
        </p:txBody>
      </p:sp>
      <p:sp>
        <p:nvSpPr>
          <p:cNvPr id="3" name="Content Placeholder 2">
            <a:extLst>
              <a:ext uri="{FF2B5EF4-FFF2-40B4-BE49-F238E27FC236}">
                <a16:creationId xmlns:a16="http://schemas.microsoft.com/office/drawing/2014/main" id="{9A3002EB-662A-4B98-C015-1FADF3A88081}"/>
              </a:ext>
            </a:extLst>
          </p:cNvPr>
          <p:cNvSpPr>
            <a:spLocks noGrp="1"/>
          </p:cNvSpPr>
          <p:nvPr>
            <p:ph idx="1"/>
          </p:nvPr>
        </p:nvSpPr>
        <p:spPr/>
        <p:txBody>
          <a:bodyPr/>
          <a:lstStyle/>
          <a:p>
            <a:pPr marL="0" indent="0">
              <a:buNone/>
            </a:pPr>
            <a:r>
              <a:rPr lang="en-US" dirty="0"/>
              <a:t>In one view …</a:t>
            </a:r>
          </a:p>
          <a:p>
            <a:r>
              <a:rPr lang="en-US" dirty="0"/>
              <a:t># of unit errors</a:t>
            </a:r>
          </a:p>
          <a:p>
            <a:r>
              <a:rPr lang="en-US" dirty="0"/>
              <a:t># of runtime warnings, by subtype</a:t>
            </a:r>
          </a:p>
          <a:p>
            <a:r>
              <a:rPr lang="en-US" dirty="0"/>
              <a:t>Undocumented equations</a:t>
            </a:r>
          </a:p>
          <a:p>
            <a:r>
              <a:rPr lang="en-US" dirty="0"/>
              <a:t>Items tagged TODO</a:t>
            </a:r>
          </a:p>
          <a:p>
            <a:endParaRPr lang="en-US" dirty="0"/>
          </a:p>
          <a:p>
            <a:r>
              <a:rPr lang="en-US" dirty="0"/>
              <a:t>Later augment with auto-detection of common pathologies (dt error, negative stocks, …)</a:t>
            </a:r>
          </a:p>
        </p:txBody>
      </p:sp>
    </p:spTree>
    <p:extLst>
      <p:ext uri="{BB962C8B-B14F-4D97-AF65-F5344CB8AC3E}">
        <p14:creationId xmlns:p14="http://schemas.microsoft.com/office/powerpoint/2010/main" val="4014044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canyon filled with lava; on the left side is an industrial wasteland; on the right side is a garden">
            <a:extLst>
              <a:ext uri="{FF2B5EF4-FFF2-40B4-BE49-F238E27FC236}">
                <a16:creationId xmlns:a16="http://schemas.microsoft.com/office/drawing/2014/main" id="{6C9B6890-B634-7563-60FE-C0CD4FD20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53C81D-694B-6A2C-3A6E-3D2D915B0E98}"/>
              </a:ext>
            </a:extLst>
          </p:cNvPr>
          <p:cNvSpPr txBox="1"/>
          <p:nvPr/>
        </p:nvSpPr>
        <p:spPr>
          <a:xfrm>
            <a:off x="404330" y="1219200"/>
            <a:ext cx="2198222" cy="954107"/>
          </a:xfrm>
          <a:prstGeom prst="rect">
            <a:avLst/>
          </a:prstGeom>
          <a:noFill/>
        </p:spPr>
        <p:txBody>
          <a:bodyPr wrap="square" rtlCol="0">
            <a:spAutoFit/>
          </a:bodyPr>
          <a:lstStyle/>
          <a:p>
            <a:r>
              <a:rPr lang="en-US" sz="2800" b="1" dirty="0">
                <a:solidFill>
                  <a:schemeClr val="tx2"/>
                </a:solidFill>
              </a:rPr>
              <a:t>How do we get there?</a:t>
            </a:r>
          </a:p>
        </p:txBody>
      </p:sp>
      <p:sp>
        <p:nvSpPr>
          <p:cNvPr id="4" name="TextBox 3">
            <a:extLst>
              <a:ext uri="{FF2B5EF4-FFF2-40B4-BE49-F238E27FC236}">
                <a16:creationId xmlns:a16="http://schemas.microsoft.com/office/drawing/2014/main" id="{6172CC91-E178-ED71-0D29-28BADB853F1A}"/>
              </a:ext>
            </a:extLst>
          </p:cNvPr>
          <p:cNvSpPr txBox="1"/>
          <p:nvPr/>
        </p:nvSpPr>
        <p:spPr>
          <a:xfrm>
            <a:off x="9589448" y="5638800"/>
            <a:ext cx="2233304" cy="523220"/>
          </a:xfrm>
          <a:prstGeom prst="rect">
            <a:avLst/>
          </a:prstGeom>
          <a:noFill/>
        </p:spPr>
        <p:txBody>
          <a:bodyPr wrap="none" rtlCol="0">
            <a:spAutoFit/>
          </a:bodyPr>
          <a:lstStyle/>
          <a:p>
            <a:r>
              <a:rPr lang="en-US" sz="2800" b="1" dirty="0">
                <a:solidFill>
                  <a:schemeClr val="tx2"/>
                </a:solidFill>
              </a:rPr>
              <a:t>From here?</a:t>
            </a:r>
          </a:p>
        </p:txBody>
      </p:sp>
    </p:spTree>
    <p:extLst>
      <p:ext uri="{BB962C8B-B14F-4D97-AF65-F5344CB8AC3E}">
        <p14:creationId xmlns:p14="http://schemas.microsoft.com/office/powerpoint/2010/main" val="967967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344-62D1-07EB-AF68-26670F7DF672}"/>
              </a:ext>
            </a:extLst>
          </p:cNvPr>
          <p:cNvSpPr>
            <a:spLocks noGrp="1"/>
          </p:cNvSpPr>
          <p:nvPr>
            <p:ph type="title"/>
          </p:nvPr>
        </p:nvSpPr>
        <p:spPr>
          <a:xfrm>
            <a:off x="914400" y="2971800"/>
            <a:ext cx="10363200" cy="914400"/>
          </a:xfrm>
        </p:spPr>
        <p:txBody>
          <a:bodyPr/>
          <a:lstStyle/>
          <a:p>
            <a:r>
              <a:rPr lang="en-US" sz="1400" dirty="0"/>
              <a:t>We are tiny</a:t>
            </a:r>
          </a:p>
        </p:txBody>
      </p:sp>
    </p:spTree>
    <p:extLst>
      <p:ext uri="{BB962C8B-B14F-4D97-AF65-F5344CB8AC3E}">
        <p14:creationId xmlns:p14="http://schemas.microsoft.com/office/powerpoint/2010/main" val="2362945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CC9F-53C5-1E6F-BD9D-9C1F2E946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F33823-1644-5BD0-255F-6ADA3B801EDD}"/>
              </a:ext>
            </a:extLst>
          </p:cNvPr>
          <p:cNvSpPr>
            <a:spLocks noGrp="1"/>
          </p:cNvSpPr>
          <p:nvPr>
            <p:ph idx="1"/>
          </p:nvPr>
        </p:nvSpPr>
        <p:spPr/>
        <p:txBody>
          <a:bodyPr/>
          <a:lstStyle/>
          <a:p>
            <a:endParaRPr lang="en-US"/>
          </a:p>
        </p:txBody>
      </p:sp>
      <p:pic>
        <p:nvPicPr>
          <p:cNvPr id="4" name="image3.png">
            <a:extLst>
              <a:ext uri="{FF2B5EF4-FFF2-40B4-BE49-F238E27FC236}">
                <a16:creationId xmlns:a16="http://schemas.microsoft.com/office/drawing/2014/main" id="{19BC30CB-9F1D-897C-4923-7C813B36DE3D}"/>
              </a:ext>
            </a:extLst>
          </p:cNvPr>
          <p:cNvPicPr>
            <a:picLocks noChangeAspect="1"/>
          </p:cNvPicPr>
          <p:nvPr/>
        </p:nvPicPr>
        <p:blipFill>
          <a:blip r:embed="rId2"/>
          <a:srcRect/>
          <a:stretch>
            <a:fillRect/>
          </a:stretch>
        </p:blipFill>
        <p:spPr>
          <a:xfrm>
            <a:off x="34636" y="0"/>
            <a:ext cx="12157364" cy="6858000"/>
          </a:xfrm>
          <a:prstGeom prst="rect">
            <a:avLst/>
          </a:prstGeom>
          <a:ln/>
        </p:spPr>
      </p:pic>
      <p:sp>
        <p:nvSpPr>
          <p:cNvPr id="5" name="Oval 4">
            <a:extLst>
              <a:ext uri="{FF2B5EF4-FFF2-40B4-BE49-F238E27FC236}">
                <a16:creationId xmlns:a16="http://schemas.microsoft.com/office/drawing/2014/main" id="{88F8D452-BD09-FE73-43F8-94A227BB2069}"/>
              </a:ext>
            </a:extLst>
          </p:cNvPr>
          <p:cNvSpPr/>
          <p:nvPr/>
        </p:nvSpPr>
        <p:spPr bwMode="auto">
          <a:xfrm>
            <a:off x="2286000" y="1676400"/>
            <a:ext cx="3124200" cy="2971800"/>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anose="020B0604030504040204" pitchFamily="34" charset="0"/>
            </a:endParaRPr>
          </a:p>
        </p:txBody>
      </p:sp>
      <p:cxnSp>
        <p:nvCxnSpPr>
          <p:cNvPr id="8" name="Straight Arrow Connector 7">
            <a:extLst>
              <a:ext uri="{FF2B5EF4-FFF2-40B4-BE49-F238E27FC236}">
                <a16:creationId xmlns:a16="http://schemas.microsoft.com/office/drawing/2014/main" id="{97745378-D385-71A8-7163-C003B9CF1AEF}"/>
              </a:ext>
            </a:extLst>
          </p:cNvPr>
          <p:cNvCxnSpPr/>
          <p:nvPr/>
        </p:nvCxnSpPr>
        <p:spPr bwMode="auto">
          <a:xfrm flipH="1">
            <a:off x="9144000" y="171450"/>
            <a:ext cx="1905000" cy="1123950"/>
          </a:xfrm>
          <a:prstGeom prst="straightConnector1">
            <a:avLst/>
          </a:prstGeom>
          <a:solidFill>
            <a:srgbClr val="FFFFFF"/>
          </a:solidFill>
          <a:ln w="76200" cap="flat" cmpd="sng" algn="ctr">
            <a:solidFill>
              <a:srgbClr val="FF000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FE0DD47B-DA03-79D3-0020-1B347E1FD70A}"/>
              </a:ext>
            </a:extLst>
          </p:cNvPr>
          <p:cNvCxnSpPr/>
          <p:nvPr/>
        </p:nvCxnSpPr>
        <p:spPr bwMode="auto">
          <a:xfrm>
            <a:off x="9982200" y="5562600"/>
            <a:ext cx="1447800" cy="990600"/>
          </a:xfrm>
          <a:prstGeom prst="straightConnector1">
            <a:avLst/>
          </a:prstGeom>
          <a:solidFill>
            <a:srgbClr val="FFFFFF"/>
          </a:solidFill>
          <a:ln w="76200" cap="flat" cmpd="sng" algn="ctr">
            <a:solidFill>
              <a:srgbClr val="FF000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4A945D76-503B-D0BD-6659-C65A2C9F8D9E}"/>
              </a:ext>
            </a:extLst>
          </p:cNvPr>
          <p:cNvCxnSpPr/>
          <p:nvPr/>
        </p:nvCxnSpPr>
        <p:spPr bwMode="auto">
          <a:xfrm flipH="1">
            <a:off x="762000" y="5562600"/>
            <a:ext cx="1905000" cy="1029517"/>
          </a:xfrm>
          <a:prstGeom prst="straightConnector1">
            <a:avLst/>
          </a:prstGeom>
          <a:solidFill>
            <a:srgbClr val="FFFFFF"/>
          </a:solidFill>
          <a:ln w="76200" cap="flat" cmpd="sng" algn="ctr">
            <a:solidFill>
              <a:srgbClr val="FF000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6313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25BE-0BEA-E5B1-57AA-57BAFA46D19C}"/>
              </a:ext>
            </a:extLst>
          </p:cNvPr>
          <p:cNvSpPr>
            <a:spLocks noGrp="1"/>
          </p:cNvSpPr>
          <p:nvPr>
            <p:ph type="title"/>
          </p:nvPr>
        </p:nvSpPr>
        <p:spPr/>
        <p:txBody>
          <a:bodyPr/>
          <a:lstStyle/>
          <a:p>
            <a:r>
              <a:rPr lang="en-US" dirty="0"/>
              <a:t>Hidden Agenda</a:t>
            </a:r>
          </a:p>
        </p:txBody>
      </p:sp>
      <p:sp>
        <p:nvSpPr>
          <p:cNvPr id="3" name="Content Placeholder 2">
            <a:extLst>
              <a:ext uri="{FF2B5EF4-FFF2-40B4-BE49-F238E27FC236}">
                <a16:creationId xmlns:a16="http://schemas.microsoft.com/office/drawing/2014/main" id="{251C03AB-8C42-FF06-FAA9-36A679081F96}"/>
              </a:ext>
            </a:extLst>
          </p:cNvPr>
          <p:cNvSpPr>
            <a:spLocks noGrp="1"/>
          </p:cNvSpPr>
          <p:nvPr>
            <p:ph idx="1"/>
          </p:nvPr>
        </p:nvSpPr>
        <p:spPr>
          <a:xfrm>
            <a:off x="914400" y="1936423"/>
            <a:ext cx="10363200" cy="4114800"/>
          </a:xfrm>
        </p:spPr>
        <p:txBody>
          <a:bodyPr/>
          <a:lstStyle/>
          <a:p>
            <a:r>
              <a:rPr lang="en-US" dirty="0"/>
              <a:t>Socialize some possible Bayesian System Dynamics innovations</a:t>
            </a:r>
          </a:p>
          <a:p>
            <a:endParaRPr lang="en-US" dirty="0"/>
          </a:p>
          <a:p>
            <a:r>
              <a:rPr lang="en-US" dirty="0"/>
              <a:t>Listen to the voice of the customer</a:t>
            </a:r>
          </a:p>
          <a:p>
            <a:pPr lvl="1"/>
            <a:r>
              <a:rPr lang="en-US" dirty="0"/>
              <a:t>What directions should Vensim 11+ pursue?</a:t>
            </a:r>
          </a:p>
          <a:p>
            <a:pPr lvl="1"/>
            <a:r>
              <a:rPr lang="en-US" dirty="0"/>
              <a:t>What new tech would delight you?</a:t>
            </a:r>
          </a:p>
          <a:p>
            <a:pPr lvl="1"/>
            <a:r>
              <a:rPr lang="en-US" dirty="0"/>
              <a:t>What do your customers want?</a:t>
            </a:r>
          </a:p>
          <a:p>
            <a:pPr lvl="1"/>
            <a:r>
              <a:rPr lang="en-US" dirty="0"/>
              <a:t>What are they willing to pay for?</a:t>
            </a:r>
          </a:p>
          <a:p>
            <a:pPr lvl="1"/>
            <a:endParaRPr lang="en-US" dirty="0"/>
          </a:p>
          <a:p>
            <a:r>
              <a:rPr lang="en-US" dirty="0"/>
              <a:t>Coordinate progress</a:t>
            </a:r>
          </a:p>
          <a:p>
            <a:pPr lvl="1"/>
            <a:r>
              <a:rPr lang="en-US" dirty="0"/>
              <a:t>Engage users, other fields</a:t>
            </a:r>
          </a:p>
          <a:p>
            <a:endParaRPr lang="en-US" dirty="0"/>
          </a:p>
          <a:p>
            <a:r>
              <a:rPr lang="en-US" dirty="0"/>
              <a:t>Solve big problems</a:t>
            </a:r>
          </a:p>
        </p:txBody>
      </p:sp>
    </p:spTree>
    <p:extLst>
      <p:ext uri="{BB962C8B-B14F-4D97-AF65-F5344CB8AC3E}">
        <p14:creationId xmlns:p14="http://schemas.microsoft.com/office/powerpoint/2010/main" val="3774560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DEAE5-F90E-5786-D555-A8348AF6B505}"/>
              </a:ext>
            </a:extLst>
          </p:cNvPr>
          <p:cNvSpPr>
            <a:spLocks noGrp="1"/>
          </p:cNvSpPr>
          <p:nvPr>
            <p:ph type="title"/>
          </p:nvPr>
        </p:nvSpPr>
        <p:spPr>
          <a:ln w="38100">
            <a:noFill/>
          </a:ln>
        </p:spPr>
        <p:txBody>
          <a:bodyPr/>
          <a:lstStyle/>
          <a:p>
            <a:r>
              <a:rPr lang="en-US" dirty="0"/>
              <a:t>Possible directions</a:t>
            </a:r>
          </a:p>
        </p:txBody>
      </p:sp>
      <p:sp>
        <p:nvSpPr>
          <p:cNvPr id="9" name="Content Placeholder 8">
            <a:extLst>
              <a:ext uri="{FF2B5EF4-FFF2-40B4-BE49-F238E27FC236}">
                <a16:creationId xmlns:a16="http://schemas.microsoft.com/office/drawing/2014/main" id="{5259372E-FBDF-5E4C-3637-04C946DC1AC3}"/>
              </a:ext>
            </a:extLst>
          </p:cNvPr>
          <p:cNvSpPr>
            <a:spLocks noGrp="1"/>
          </p:cNvSpPr>
          <p:nvPr>
            <p:ph sz="half" idx="4294967295"/>
          </p:nvPr>
        </p:nvSpPr>
        <p:spPr>
          <a:xfrm>
            <a:off x="2692400" y="4973430"/>
            <a:ext cx="4495800" cy="465058"/>
          </a:xfrm>
          <a:ln w="38100">
            <a:noFill/>
          </a:ln>
        </p:spPr>
        <p:txBody>
          <a:bodyPr/>
          <a:lstStyle/>
          <a:p>
            <a:pPr marL="0" indent="0">
              <a:buNone/>
            </a:pPr>
            <a:r>
              <a:rPr lang="en-US" dirty="0"/>
              <a:t>Make existing tools easier to use</a:t>
            </a:r>
          </a:p>
        </p:txBody>
      </p:sp>
      <p:sp>
        <p:nvSpPr>
          <p:cNvPr id="10" name="Content Placeholder 9">
            <a:extLst>
              <a:ext uri="{FF2B5EF4-FFF2-40B4-BE49-F238E27FC236}">
                <a16:creationId xmlns:a16="http://schemas.microsoft.com/office/drawing/2014/main" id="{B423E6D1-DC6E-EF9E-DB8F-6D49EB958F44}"/>
              </a:ext>
            </a:extLst>
          </p:cNvPr>
          <p:cNvSpPr>
            <a:spLocks noGrp="1"/>
          </p:cNvSpPr>
          <p:nvPr>
            <p:ph sz="half" idx="4294967295"/>
          </p:nvPr>
        </p:nvSpPr>
        <p:spPr>
          <a:xfrm>
            <a:off x="927100" y="2438400"/>
            <a:ext cx="4013200" cy="480771"/>
          </a:xfrm>
          <a:ln w="38100">
            <a:noFill/>
          </a:ln>
        </p:spPr>
        <p:txBody>
          <a:bodyPr/>
          <a:lstStyle/>
          <a:p>
            <a:pPr marL="0" indent="0">
              <a:buNone/>
            </a:pPr>
            <a:r>
              <a:rPr lang="en-US" dirty="0"/>
              <a:t>Bring in new capabilities</a:t>
            </a:r>
          </a:p>
        </p:txBody>
      </p:sp>
      <p:sp>
        <p:nvSpPr>
          <p:cNvPr id="13" name="Rectangle: Rounded Corners 12">
            <a:extLst>
              <a:ext uri="{FF2B5EF4-FFF2-40B4-BE49-F238E27FC236}">
                <a16:creationId xmlns:a16="http://schemas.microsoft.com/office/drawing/2014/main" id="{D1FA445D-1C4E-DBED-9397-18B65DD4397C}"/>
              </a:ext>
            </a:extLst>
          </p:cNvPr>
          <p:cNvSpPr/>
          <p:nvPr/>
        </p:nvSpPr>
        <p:spPr bwMode="auto">
          <a:xfrm>
            <a:off x="834272" y="3369299"/>
            <a:ext cx="1600200" cy="1066800"/>
          </a:xfrm>
          <a:prstGeom prst="round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anose="020B0604030504040204" pitchFamily="34" charset="0"/>
              </a:rPr>
              <a:t>Algorithm Builders</a:t>
            </a:r>
          </a:p>
        </p:txBody>
      </p:sp>
      <p:sp>
        <p:nvSpPr>
          <p:cNvPr id="14" name="Rectangle: Rounded Corners 13">
            <a:extLst>
              <a:ext uri="{FF2B5EF4-FFF2-40B4-BE49-F238E27FC236}">
                <a16:creationId xmlns:a16="http://schemas.microsoft.com/office/drawing/2014/main" id="{9B6F2D57-631D-6463-DD67-F6074A8134A7}"/>
              </a:ext>
            </a:extLst>
          </p:cNvPr>
          <p:cNvSpPr/>
          <p:nvPr/>
        </p:nvSpPr>
        <p:spPr bwMode="auto">
          <a:xfrm>
            <a:off x="2895600" y="3350446"/>
            <a:ext cx="1600200" cy="1066800"/>
          </a:xfrm>
          <a:prstGeom prst="round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anose="020B0604030504040204" pitchFamily="34" charset="0"/>
              </a:rPr>
              <a:t>Tool Builders</a:t>
            </a:r>
          </a:p>
        </p:txBody>
      </p:sp>
      <p:sp>
        <p:nvSpPr>
          <p:cNvPr id="15" name="Rectangle: Rounded Corners 14">
            <a:extLst>
              <a:ext uri="{FF2B5EF4-FFF2-40B4-BE49-F238E27FC236}">
                <a16:creationId xmlns:a16="http://schemas.microsoft.com/office/drawing/2014/main" id="{6D674CCB-C6CE-3EC5-3FAB-EE77D05992C3}"/>
              </a:ext>
            </a:extLst>
          </p:cNvPr>
          <p:cNvSpPr/>
          <p:nvPr/>
        </p:nvSpPr>
        <p:spPr bwMode="auto">
          <a:xfrm>
            <a:off x="4940431" y="3369299"/>
            <a:ext cx="1600200" cy="1066800"/>
          </a:xfrm>
          <a:prstGeom prst="round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Tahoma" panose="020B0604030504040204" pitchFamily="34" charset="0"/>
              </a:rPr>
              <a:t>Model Builders</a:t>
            </a:r>
            <a:endParaRPr kumimoji="0" lang="en-US" sz="2400" b="0" i="0" u="none" strike="noStrike" cap="none" normalizeH="0" baseline="0" dirty="0">
              <a:ln>
                <a:noFill/>
              </a:ln>
              <a:solidFill>
                <a:schemeClr val="tx1"/>
              </a:solidFill>
              <a:effectLst/>
              <a:latin typeface="Tahoma" panose="020B0604030504040204" pitchFamily="34" charset="0"/>
            </a:endParaRPr>
          </a:p>
        </p:txBody>
      </p:sp>
      <p:sp>
        <p:nvSpPr>
          <p:cNvPr id="16" name="Rectangle: Rounded Corners 15">
            <a:extLst>
              <a:ext uri="{FF2B5EF4-FFF2-40B4-BE49-F238E27FC236}">
                <a16:creationId xmlns:a16="http://schemas.microsoft.com/office/drawing/2014/main" id="{6D882DCA-587F-E0B7-4600-5471F294B565}"/>
              </a:ext>
            </a:extLst>
          </p:cNvPr>
          <p:cNvSpPr/>
          <p:nvPr/>
        </p:nvSpPr>
        <p:spPr bwMode="auto">
          <a:xfrm>
            <a:off x="6985262" y="3369299"/>
            <a:ext cx="1701538" cy="1066800"/>
          </a:xfrm>
          <a:prstGeom prst="round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Tahoma" panose="020B0604030504040204" pitchFamily="34" charset="0"/>
              </a:rPr>
              <a:t>Policy Designers</a:t>
            </a:r>
            <a:endParaRPr kumimoji="0" lang="en-US" sz="2400" b="0" i="0" u="none" strike="noStrike" cap="none" normalizeH="0" baseline="0" dirty="0">
              <a:ln>
                <a:noFill/>
              </a:ln>
              <a:solidFill>
                <a:schemeClr val="tx1"/>
              </a:solidFill>
              <a:effectLst/>
              <a:latin typeface="Tahoma" panose="020B0604030504040204" pitchFamily="34" charset="0"/>
            </a:endParaRPr>
          </a:p>
        </p:txBody>
      </p:sp>
      <p:sp>
        <p:nvSpPr>
          <p:cNvPr id="17" name="Rectangle: Rounded Corners 16">
            <a:extLst>
              <a:ext uri="{FF2B5EF4-FFF2-40B4-BE49-F238E27FC236}">
                <a16:creationId xmlns:a16="http://schemas.microsoft.com/office/drawing/2014/main" id="{5F1898A7-1751-37B5-3918-564BD057328C}"/>
              </a:ext>
            </a:extLst>
          </p:cNvPr>
          <p:cNvSpPr/>
          <p:nvPr/>
        </p:nvSpPr>
        <p:spPr bwMode="auto">
          <a:xfrm>
            <a:off x="9131430" y="3372441"/>
            <a:ext cx="2069969" cy="1066800"/>
          </a:xfrm>
          <a:prstGeom prst="round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Tahoma" panose="020B0604030504040204" pitchFamily="34" charset="0"/>
              </a:rPr>
              <a:t>Stakeholders</a:t>
            </a:r>
            <a:endParaRPr kumimoji="0" lang="en-US" sz="2400" b="0" i="0" u="none" strike="noStrike" cap="none" normalizeH="0" baseline="0" dirty="0">
              <a:ln>
                <a:noFill/>
              </a:ln>
              <a:solidFill>
                <a:schemeClr val="tx1"/>
              </a:solidFill>
              <a:effectLst/>
              <a:latin typeface="Tahoma" panose="020B0604030504040204" pitchFamily="34" charset="0"/>
            </a:endParaRPr>
          </a:p>
        </p:txBody>
      </p:sp>
      <p:cxnSp>
        <p:nvCxnSpPr>
          <p:cNvPr id="19" name="Straight Arrow Connector 18">
            <a:extLst>
              <a:ext uri="{FF2B5EF4-FFF2-40B4-BE49-F238E27FC236}">
                <a16:creationId xmlns:a16="http://schemas.microsoft.com/office/drawing/2014/main" id="{2418337C-5865-9B8F-64F9-00E7630C90FD}"/>
              </a:ext>
            </a:extLst>
          </p:cNvPr>
          <p:cNvCxnSpPr>
            <a:cxnSpLocks/>
            <a:stCxn id="13" idx="3"/>
            <a:endCxn id="14" idx="1"/>
          </p:cNvCxnSpPr>
          <p:nvPr/>
        </p:nvCxnSpPr>
        <p:spPr bwMode="auto">
          <a:xfrm flipV="1">
            <a:off x="2434472" y="3883846"/>
            <a:ext cx="461128" cy="18853"/>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26AD5581-5EB9-A194-2FDA-2DFA72A5EEFA}"/>
              </a:ext>
            </a:extLst>
          </p:cNvPr>
          <p:cNvCxnSpPr>
            <a:cxnSpLocks/>
          </p:cNvCxnSpPr>
          <p:nvPr/>
        </p:nvCxnSpPr>
        <p:spPr bwMode="auto">
          <a:xfrm flipV="1">
            <a:off x="4479172" y="3883846"/>
            <a:ext cx="461128" cy="18853"/>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0825708C-6A0A-ABB7-0969-5188C745B61F}"/>
              </a:ext>
            </a:extLst>
          </p:cNvPr>
          <p:cNvCxnSpPr>
            <a:cxnSpLocks/>
          </p:cNvCxnSpPr>
          <p:nvPr/>
        </p:nvCxnSpPr>
        <p:spPr bwMode="auto">
          <a:xfrm flipV="1">
            <a:off x="6524133" y="3893272"/>
            <a:ext cx="461128" cy="18853"/>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923B4162-6A83-B4FC-4C11-BB541C8ED861}"/>
              </a:ext>
            </a:extLst>
          </p:cNvPr>
          <p:cNvCxnSpPr>
            <a:cxnSpLocks/>
          </p:cNvCxnSpPr>
          <p:nvPr/>
        </p:nvCxnSpPr>
        <p:spPr bwMode="auto">
          <a:xfrm flipV="1">
            <a:off x="8686800" y="3912125"/>
            <a:ext cx="461128" cy="18853"/>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Content Placeholder 8">
            <a:extLst>
              <a:ext uri="{FF2B5EF4-FFF2-40B4-BE49-F238E27FC236}">
                <a16:creationId xmlns:a16="http://schemas.microsoft.com/office/drawing/2014/main" id="{1A480418-A21E-3742-C6C0-FBB497B8212A}"/>
              </a:ext>
            </a:extLst>
          </p:cNvPr>
          <p:cNvSpPr txBox="1">
            <a:spLocks/>
          </p:cNvSpPr>
          <p:nvPr/>
        </p:nvSpPr>
        <p:spPr bwMode="auto">
          <a:xfrm>
            <a:off x="5791200" y="2446648"/>
            <a:ext cx="4495800" cy="465058"/>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T Extra" pitchFamily="18" charset="2"/>
              <a:buChar char="o"/>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dirty="0"/>
              <a:t>Make experimentation easier</a:t>
            </a:r>
          </a:p>
        </p:txBody>
      </p:sp>
      <p:sp>
        <p:nvSpPr>
          <p:cNvPr id="30" name="Content Placeholder 8">
            <a:extLst>
              <a:ext uri="{FF2B5EF4-FFF2-40B4-BE49-F238E27FC236}">
                <a16:creationId xmlns:a16="http://schemas.microsoft.com/office/drawing/2014/main" id="{1A4F6BE8-98B6-168B-FB88-F1611FF289B8}"/>
              </a:ext>
            </a:extLst>
          </p:cNvPr>
          <p:cNvSpPr txBox="1">
            <a:spLocks/>
          </p:cNvSpPr>
          <p:nvPr/>
        </p:nvSpPr>
        <p:spPr bwMode="auto">
          <a:xfrm>
            <a:off x="7315200" y="5502902"/>
            <a:ext cx="4495800" cy="465058"/>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T Extra" pitchFamily="18" charset="2"/>
              <a:buChar char="o"/>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dirty="0"/>
              <a:t>Make output more accessible</a:t>
            </a:r>
          </a:p>
        </p:txBody>
      </p:sp>
      <p:cxnSp>
        <p:nvCxnSpPr>
          <p:cNvPr id="32" name="Straight Arrow Connector 31">
            <a:extLst>
              <a:ext uri="{FF2B5EF4-FFF2-40B4-BE49-F238E27FC236}">
                <a16:creationId xmlns:a16="http://schemas.microsoft.com/office/drawing/2014/main" id="{7537A9AC-F46A-B716-30DB-3DC692AA223F}"/>
              </a:ext>
            </a:extLst>
          </p:cNvPr>
          <p:cNvCxnSpPr>
            <a:stCxn id="10" idx="2"/>
            <a:endCxn id="13" idx="0"/>
          </p:cNvCxnSpPr>
          <p:nvPr/>
        </p:nvCxnSpPr>
        <p:spPr bwMode="auto">
          <a:xfrm flipH="1">
            <a:off x="1634372" y="2919171"/>
            <a:ext cx="1299328" cy="450128"/>
          </a:xfrm>
          <a:prstGeom prst="straightConnector1">
            <a:avLst/>
          </a:prstGeom>
          <a:solidFill>
            <a:srgbClr val="FFFF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D88FB596-9A6C-2FAD-9395-7FB1CA21CB06}"/>
              </a:ext>
            </a:extLst>
          </p:cNvPr>
          <p:cNvCxnSpPr>
            <a:stCxn id="10" idx="2"/>
            <a:endCxn id="14" idx="0"/>
          </p:cNvCxnSpPr>
          <p:nvPr/>
        </p:nvCxnSpPr>
        <p:spPr bwMode="auto">
          <a:xfrm>
            <a:off x="2933700" y="2919171"/>
            <a:ext cx="762000" cy="431275"/>
          </a:xfrm>
          <a:prstGeom prst="straightConnector1">
            <a:avLst/>
          </a:prstGeom>
          <a:solidFill>
            <a:srgbClr val="FFFF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a:extLst>
              <a:ext uri="{FF2B5EF4-FFF2-40B4-BE49-F238E27FC236}">
                <a16:creationId xmlns:a16="http://schemas.microsoft.com/office/drawing/2014/main" id="{494A490B-A935-FE11-C057-0B469155D7C0}"/>
              </a:ext>
            </a:extLst>
          </p:cNvPr>
          <p:cNvCxnSpPr>
            <a:stCxn id="29" idx="2"/>
            <a:endCxn id="16" idx="0"/>
          </p:cNvCxnSpPr>
          <p:nvPr/>
        </p:nvCxnSpPr>
        <p:spPr bwMode="auto">
          <a:xfrm flipH="1">
            <a:off x="7836031" y="2911706"/>
            <a:ext cx="203069" cy="457593"/>
          </a:xfrm>
          <a:prstGeom prst="straightConnector1">
            <a:avLst/>
          </a:prstGeom>
          <a:solidFill>
            <a:srgbClr val="FFFF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2A8B285D-4046-6A70-E791-FAC1EB4CB100}"/>
              </a:ext>
            </a:extLst>
          </p:cNvPr>
          <p:cNvCxnSpPr>
            <a:stCxn id="9" idx="0"/>
            <a:endCxn id="15" idx="2"/>
          </p:cNvCxnSpPr>
          <p:nvPr/>
        </p:nvCxnSpPr>
        <p:spPr bwMode="auto">
          <a:xfrm flipV="1">
            <a:off x="4940300" y="4436099"/>
            <a:ext cx="800231" cy="537331"/>
          </a:xfrm>
          <a:prstGeom prst="straightConnector1">
            <a:avLst/>
          </a:prstGeom>
          <a:solidFill>
            <a:srgbClr val="FFFF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AF2B8B08-0455-219B-1B72-C95C2761CF58}"/>
              </a:ext>
            </a:extLst>
          </p:cNvPr>
          <p:cNvCxnSpPr>
            <a:stCxn id="30" idx="0"/>
            <a:endCxn id="17" idx="2"/>
          </p:cNvCxnSpPr>
          <p:nvPr/>
        </p:nvCxnSpPr>
        <p:spPr bwMode="auto">
          <a:xfrm flipV="1">
            <a:off x="9563100" y="4439241"/>
            <a:ext cx="603315" cy="1063661"/>
          </a:xfrm>
          <a:prstGeom prst="straightConnector1">
            <a:avLst/>
          </a:prstGeom>
          <a:solidFill>
            <a:srgbClr val="FFFF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2E8516B7-2C8C-CD62-2F95-24337071009E}"/>
              </a:ext>
            </a:extLst>
          </p:cNvPr>
          <p:cNvCxnSpPr/>
          <p:nvPr/>
        </p:nvCxnSpPr>
        <p:spPr bwMode="auto">
          <a:xfrm flipH="1">
            <a:off x="11201399" y="2007125"/>
            <a:ext cx="63501" cy="60292"/>
          </a:xfrm>
          <a:prstGeom prst="straightConnector1">
            <a:avLst/>
          </a:prstGeom>
          <a:solidFill>
            <a:srgbClr val="FFFFFF"/>
          </a:solidFill>
          <a:ln>
            <a:noFill/>
            <a:tailEnd type="triangle"/>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95205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C547D8-1EAC-8515-5B54-2396E8757E72}"/>
              </a:ext>
            </a:extLst>
          </p:cNvPr>
          <p:cNvPicPr>
            <a:picLocks noChangeAspect="1"/>
          </p:cNvPicPr>
          <p:nvPr/>
        </p:nvPicPr>
        <p:blipFill>
          <a:blip r:embed="rId2"/>
          <a:stretch>
            <a:fillRect/>
          </a:stretch>
        </p:blipFill>
        <p:spPr>
          <a:xfrm>
            <a:off x="3629016" y="0"/>
            <a:ext cx="7648584" cy="6858000"/>
          </a:xfrm>
          <a:prstGeom prst="rect">
            <a:avLst/>
          </a:prstGeom>
        </p:spPr>
      </p:pic>
      <p:sp>
        <p:nvSpPr>
          <p:cNvPr id="3" name="Title 2">
            <a:extLst>
              <a:ext uri="{FF2B5EF4-FFF2-40B4-BE49-F238E27FC236}">
                <a16:creationId xmlns:a16="http://schemas.microsoft.com/office/drawing/2014/main" id="{7A275321-0622-5C96-2859-69CAC60B6645}"/>
              </a:ext>
            </a:extLst>
          </p:cNvPr>
          <p:cNvSpPr>
            <a:spLocks noGrp="1"/>
          </p:cNvSpPr>
          <p:nvPr>
            <p:ph type="title"/>
          </p:nvPr>
        </p:nvSpPr>
        <p:spPr>
          <a:xfrm>
            <a:off x="533400" y="914400"/>
            <a:ext cx="10363200" cy="914400"/>
          </a:xfrm>
        </p:spPr>
        <p:txBody>
          <a:bodyPr/>
          <a:lstStyle/>
          <a:p>
            <a:pPr algn="l"/>
            <a:r>
              <a:rPr lang="en-US" dirty="0"/>
              <a:t>SD Tool Ecosystem</a:t>
            </a:r>
            <a:br>
              <a:rPr lang="en-US" dirty="0"/>
            </a:br>
            <a:r>
              <a:rPr lang="en-US" dirty="0"/>
              <a:t>(Vensim-centric view)</a:t>
            </a:r>
          </a:p>
        </p:txBody>
      </p:sp>
      <p:sp>
        <p:nvSpPr>
          <p:cNvPr id="5" name="Content Placeholder 4">
            <a:extLst>
              <a:ext uri="{FF2B5EF4-FFF2-40B4-BE49-F238E27FC236}">
                <a16:creationId xmlns:a16="http://schemas.microsoft.com/office/drawing/2014/main" id="{ACC56278-BE8D-107C-18A4-14A433BA2581}"/>
              </a:ext>
            </a:extLst>
          </p:cNvPr>
          <p:cNvSpPr>
            <a:spLocks noGrp="1"/>
          </p:cNvSpPr>
          <p:nvPr>
            <p:ph idx="1"/>
          </p:nvPr>
        </p:nvSpPr>
        <p:spPr>
          <a:xfrm>
            <a:off x="533400" y="4419600"/>
            <a:ext cx="10363200" cy="2552700"/>
          </a:xfrm>
        </p:spPr>
        <p:txBody>
          <a:bodyPr/>
          <a:lstStyle/>
          <a:p>
            <a:pPr marL="0" indent="0">
              <a:buNone/>
            </a:pPr>
            <a:r>
              <a:rPr lang="en-US" dirty="0"/>
              <a:t>We lack standards for:</a:t>
            </a:r>
          </a:p>
          <a:p>
            <a:r>
              <a:rPr lang="en-US" dirty="0"/>
              <a:t>Data</a:t>
            </a:r>
          </a:p>
          <a:p>
            <a:r>
              <a:rPr lang="en-US" dirty="0"/>
              <a:t>Samples</a:t>
            </a:r>
          </a:p>
          <a:p>
            <a:r>
              <a:rPr lang="en-US" dirty="0"/>
              <a:t>Priors</a:t>
            </a:r>
          </a:p>
          <a:p>
            <a:r>
              <a:rPr lang="en-US" dirty="0"/>
              <a:t>Algorithm controls</a:t>
            </a:r>
          </a:p>
        </p:txBody>
      </p:sp>
      <p:sp>
        <p:nvSpPr>
          <p:cNvPr id="4" name="TextBox 3">
            <a:extLst>
              <a:ext uri="{FF2B5EF4-FFF2-40B4-BE49-F238E27FC236}">
                <a16:creationId xmlns:a16="http://schemas.microsoft.com/office/drawing/2014/main" id="{A1C271EF-D7EB-D9BA-0EE7-498D2910A5B1}"/>
              </a:ext>
            </a:extLst>
          </p:cNvPr>
          <p:cNvSpPr txBox="1"/>
          <p:nvPr/>
        </p:nvSpPr>
        <p:spPr>
          <a:xfrm>
            <a:off x="533400" y="2133600"/>
            <a:ext cx="3033710" cy="1323439"/>
          </a:xfrm>
          <a:prstGeom prst="rect">
            <a:avLst/>
          </a:prstGeom>
          <a:solidFill>
            <a:schemeClr val="tx1"/>
          </a:solidFill>
        </p:spPr>
        <p:txBody>
          <a:bodyPr wrap="square" rtlCol="0">
            <a:spAutoFit/>
          </a:bodyPr>
          <a:lstStyle/>
          <a:p>
            <a:r>
              <a:rPr lang="en-US" sz="2000" dirty="0">
                <a:solidFill>
                  <a:srgbClr val="FFFF00"/>
                </a:solidFill>
              </a:rPr>
              <a:t>Tools</a:t>
            </a:r>
          </a:p>
          <a:p>
            <a:r>
              <a:rPr lang="en-US" sz="2000" dirty="0">
                <a:solidFill>
                  <a:srgbClr val="FFC000"/>
                </a:solidFill>
              </a:rPr>
              <a:t>Bridge Tools</a:t>
            </a:r>
          </a:p>
          <a:p>
            <a:r>
              <a:rPr lang="en-US" sz="2000" dirty="0">
                <a:solidFill>
                  <a:srgbClr val="00B0F0"/>
                </a:solidFill>
              </a:rPr>
              <a:t>Standards/Formats/APIs</a:t>
            </a:r>
          </a:p>
          <a:p>
            <a:r>
              <a:rPr lang="en-US" sz="2000" dirty="0">
                <a:solidFill>
                  <a:srgbClr val="00B050"/>
                </a:solidFill>
              </a:rPr>
              <a:t>End Uses</a:t>
            </a:r>
          </a:p>
        </p:txBody>
      </p:sp>
    </p:spTree>
    <p:extLst>
      <p:ext uri="{BB962C8B-B14F-4D97-AF65-F5344CB8AC3E}">
        <p14:creationId xmlns:p14="http://schemas.microsoft.com/office/powerpoint/2010/main" val="3049286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E9D7-BE43-51E4-A1B5-FBD8E2F78ED2}"/>
              </a:ext>
            </a:extLst>
          </p:cNvPr>
          <p:cNvSpPr>
            <a:spLocks noGrp="1"/>
          </p:cNvSpPr>
          <p:nvPr>
            <p:ph type="title"/>
          </p:nvPr>
        </p:nvSpPr>
        <p:spPr/>
        <p:txBody>
          <a:bodyPr/>
          <a:lstStyle/>
          <a:p>
            <a:r>
              <a:rPr lang="en-US" dirty="0" err="1"/>
              <a:t>SDEverywhere</a:t>
            </a:r>
            <a:endParaRPr lang="en-US" dirty="0"/>
          </a:p>
        </p:txBody>
      </p:sp>
      <p:pic>
        <p:nvPicPr>
          <p:cNvPr id="5" name="Content Placeholder 4" descr="A diagram of a computer language&#10;&#10;Description automatically generated">
            <a:extLst>
              <a:ext uri="{FF2B5EF4-FFF2-40B4-BE49-F238E27FC236}">
                <a16:creationId xmlns:a16="http://schemas.microsoft.com/office/drawing/2014/main" id="{A44C5D2B-685B-958A-A10F-5AC179A51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146" y="2095500"/>
            <a:ext cx="8921708" cy="4114800"/>
          </a:xfrm>
        </p:spPr>
      </p:pic>
    </p:spTree>
    <p:extLst>
      <p:ext uri="{BB962C8B-B14F-4D97-AF65-F5344CB8AC3E}">
        <p14:creationId xmlns:p14="http://schemas.microsoft.com/office/powerpoint/2010/main" val="1583835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074F-FE37-A0A2-E56B-7C06EA30CCEA}"/>
              </a:ext>
            </a:extLst>
          </p:cNvPr>
          <p:cNvSpPr>
            <a:spLocks noGrp="1"/>
          </p:cNvSpPr>
          <p:nvPr>
            <p:ph type="title"/>
          </p:nvPr>
        </p:nvSpPr>
        <p:spPr/>
        <p:txBody>
          <a:bodyPr/>
          <a:lstStyle/>
          <a:p>
            <a:r>
              <a:rPr lang="en-US" dirty="0"/>
              <a:t>How do we get there from here?</a:t>
            </a:r>
            <a:br>
              <a:rPr lang="en-US" dirty="0"/>
            </a:br>
            <a:r>
              <a:rPr lang="en-US" dirty="0"/>
              <a:t>Some strategic questions …</a:t>
            </a:r>
          </a:p>
        </p:txBody>
      </p:sp>
      <p:sp>
        <p:nvSpPr>
          <p:cNvPr id="3" name="Content Placeholder 2">
            <a:extLst>
              <a:ext uri="{FF2B5EF4-FFF2-40B4-BE49-F238E27FC236}">
                <a16:creationId xmlns:a16="http://schemas.microsoft.com/office/drawing/2014/main" id="{E4A12CDE-F666-A292-2236-E545732ED582}"/>
              </a:ext>
            </a:extLst>
          </p:cNvPr>
          <p:cNvSpPr>
            <a:spLocks noGrp="1"/>
          </p:cNvSpPr>
          <p:nvPr>
            <p:ph sz="half" idx="1"/>
          </p:nvPr>
        </p:nvSpPr>
        <p:spPr/>
        <p:txBody>
          <a:bodyPr/>
          <a:lstStyle/>
          <a:p>
            <a:r>
              <a:rPr lang="en-US" dirty="0"/>
              <a:t>What do we achieve with …</a:t>
            </a:r>
          </a:p>
          <a:p>
            <a:pPr lvl="1"/>
            <a:r>
              <a:rPr lang="en-US" dirty="0"/>
              <a:t>Tools</a:t>
            </a:r>
          </a:p>
          <a:p>
            <a:pPr lvl="1"/>
            <a:r>
              <a:rPr lang="en-US" dirty="0"/>
              <a:t>Training &amp; cookbooks</a:t>
            </a:r>
          </a:p>
          <a:p>
            <a:pPr lvl="1"/>
            <a:endParaRPr lang="en-US" dirty="0"/>
          </a:p>
          <a:p>
            <a:r>
              <a:rPr lang="en-US" dirty="0"/>
              <a:t>What pieces are provided by …</a:t>
            </a:r>
          </a:p>
          <a:p>
            <a:pPr lvl="1"/>
            <a:r>
              <a:rPr lang="en-US" dirty="0"/>
              <a:t>Vendors</a:t>
            </a:r>
          </a:p>
          <a:p>
            <a:pPr lvl="1"/>
            <a:r>
              <a:rPr lang="en-US" dirty="0"/>
              <a:t>Open source</a:t>
            </a:r>
          </a:p>
          <a:p>
            <a:pPr lvl="1"/>
            <a:r>
              <a:rPr lang="en-US" dirty="0"/>
              <a:t>Bridges to other fields</a:t>
            </a:r>
          </a:p>
          <a:p>
            <a:endParaRPr lang="en-US" dirty="0"/>
          </a:p>
        </p:txBody>
      </p:sp>
      <p:sp>
        <p:nvSpPr>
          <p:cNvPr id="4" name="Content Placeholder 3">
            <a:extLst>
              <a:ext uri="{FF2B5EF4-FFF2-40B4-BE49-F238E27FC236}">
                <a16:creationId xmlns:a16="http://schemas.microsoft.com/office/drawing/2014/main" id="{18797580-F7E1-6F9B-FE8E-B38FE34DE6D5}"/>
              </a:ext>
            </a:extLst>
          </p:cNvPr>
          <p:cNvSpPr>
            <a:spLocks noGrp="1"/>
          </p:cNvSpPr>
          <p:nvPr>
            <p:ph sz="half" idx="2"/>
          </p:nvPr>
        </p:nvSpPr>
        <p:spPr/>
        <p:txBody>
          <a:bodyPr/>
          <a:lstStyle/>
          <a:p>
            <a:r>
              <a:rPr lang="en-US" dirty="0"/>
              <a:t>What is the emphasis on …</a:t>
            </a:r>
          </a:p>
          <a:p>
            <a:pPr lvl="1"/>
            <a:r>
              <a:rPr lang="en-US" dirty="0"/>
              <a:t>Getting better</a:t>
            </a:r>
          </a:p>
          <a:p>
            <a:pPr lvl="1"/>
            <a:r>
              <a:rPr lang="en-US" dirty="0"/>
              <a:t>Getting faster/cheaper</a:t>
            </a:r>
          </a:p>
          <a:p>
            <a:pPr lvl="1"/>
            <a:endParaRPr lang="en-US" dirty="0"/>
          </a:p>
          <a:p>
            <a:r>
              <a:rPr lang="en-US" dirty="0"/>
              <a:t>What are the sustaining positive loops?</a:t>
            </a:r>
          </a:p>
          <a:p>
            <a:pPr lvl="1"/>
            <a:r>
              <a:rPr lang="en-US" dirty="0"/>
              <a:t>Success</a:t>
            </a:r>
          </a:p>
          <a:p>
            <a:pPr lvl="1"/>
            <a:r>
              <a:rPr lang="en-US" dirty="0"/>
              <a:t>Revenue</a:t>
            </a:r>
          </a:p>
          <a:p>
            <a:pPr lvl="1"/>
            <a:r>
              <a:rPr lang="en-US" dirty="0"/>
              <a:t>… ?</a:t>
            </a:r>
          </a:p>
        </p:txBody>
      </p:sp>
    </p:spTree>
    <p:extLst>
      <p:ext uri="{BB962C8B-B14F-4D97-AF65-F5344CB8AC3E}">
        <p14:creationId xmlns:p14="http://schemas.microsoft.com/office/powerpoint/2010/main" val="181137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C4-7003-FA4A-7F6E-48D81CD78D50}"/>
              </a:ext>
            </a:extLst>
          </p:cNvPr>
          <p:cNvSpPr>
            <a:spLocks noGrp="1"/>
          </p:cNvSpPr>
          <p:nvPr>
            <p:ph type="title"/>
          </p:nvPr>
        </p:nvSpPr>
        <p:spPr/>
        <p:txBody>
          <a:bodyPr/>
          <a:lstStyle/>
          <a:p>
            <a:r>
              <a:rPr lang="en-US" dirty="0"/>
              <a:t>Discussion (5min)</a:t>
            </a:r>
          </a:p>
        </p:txBody>
      </p:sp>
      <p:sp>
        <p:nvSpPr>
          <p:cNvPr id="3" name="Content Placeholder 2">
            <a:extLst>
              <a:ext uri="{FF2B5EF4-FFF2-40B4-BE49-F238E27FC236}">
                <a16:creationId xmlns:a16="http://schemas.microsoft.com/office/drawing/2014/main" id="{4B2D1EC0-2024-F087-E18A-8EF477D19189}"/>
              </a:ext>
            </a:extLst>
          </p:cNvPr>
          <p:cNvSpPr>
            <a:spLocks noGrp="1"/>
          </p:cNvSpPr>
          <p:nvPr>
            <p:ph idx="1"/>
          </p:nvPr>
        </p:nvSpPr>
        <p:spPr/>
        <p:txBody>
          <a:bodyPr/>
          <a:lstStyle/>
          <a:p>
            <a:pPr marL="0" indent="0">
              <a:buNone/>
            </a:pPr>
            <a:r>
              <a:rPr lang="en-US" sz="4000" dirty="0"/>
              <a:t>Q3: What topics </a:t>
            </a:r>
            <a:r>
              <a:rPr lang="en-US" sz="4000"/>
              <a:t>in System </a:t>
            </a:r>
            <a:r>
              <a:rPr lang="en-US" sz="4000" dirty="0"/>
              <a:t>D</a:t>
            </a:r>
            <a:r>
              <a:rPr lang="en-US" sz="4000"/>
              <a:t>ynamics </a:t>
            </a:r>
            <a:r>
              <a:rPr lang="en-US" sz="4000" dirty="0"/>
              <a:t>should </a:t>
            </a:r>
            <a:r>
              <a:rPr lang="en-US" sz="4000" dirty="0" err="1"/>
              <a:t>Vensim</a:t>
            </a:r>
            <a:r>
              <a:rPr lang="en-US" sz="4000" dirty="0"/>
              <a:t> 11+ focus on  (be as specific as possible)?</a:t>
            </a:r>
          </a:p>
        </p:txBody>
      </p:sp>
    </p:spTree>
    <p:extLst>
      <p:ext uri="{BB962C8B-B14F-4D97-AF65-F5344CB8AC3E}">
        <p14:creationId xmlns:p14="http://schemas.microsoft.com/office/powerpoint/2010/main" val="137892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D425-5D83-8B48-1B17-0F962A89C876}"/>
              </a:ext>
            </a:extLst>
          </p:cNvPr>
          <p:cNvSpPr>
            <a:spLocks noGrp="1"/>
          </p:cNvSpPr>
          <p:nvPr>
            <p:ph type="title"/>
          </p:nvPr>
        </p:nvSpPr>
        <p:spPr>
          <a:xfrm>
            <a:off x="914400" y="838200"/>
            <a:ext cx="10363200" cy="914400"/>
          </a:xfrm>
        </p:spPr>
        <p:txBody>
          <a:bodyPr/>
          <a:lstStyle/>
          <a:p>
            <a:r>
              <a:rPr lang="en-US" dirty="0"/>
              <a:t>What are our biggest societal problems?</a:t>
            </a:r>
          </a:p>
        </p:txBody>
      </p:sp>
      <p:sp>
        <p:nvSpPr>
          <p:cNvPr id="3" name="Content Placeholder 2">
            <a:extLst>
              <a:ext uri="{FF2B5EF4-FFF2-40B4-BE49-F238E27FC236}">
                <a16:creationId xmlns:a16="http://schemas.microsoft.com/office/drawing/2014/main" id="{2C183B05-3D2A-383A-7568-E9D81ADDD942}"/>
              </a:ext>
            </a:extLst>
          </p:cNvPr>
          <p:cNvSpPr>
            <a:spLocks noGrp="1"/>
          </p:cNvSpPr>
          <p:nvPr>
            <p:ph sz="half" idx="1"/>
          </p:nvPr>
        </p:nvSpPr>
        <p:spPr>
          <a:xfrm>
            <a:off x="914400" y="2095500"/>
            <a:ext cx="5080000" cy="4114800"/>
          </a:xfrm>
        </p:spPr>
        <p:txBody>
          <a:bodyPr/>
          <a:lstStyle/>
          <a:p>
            <a:pPr marL="0" indent="0">
              <a:buNone/>
            </a:pPr>
            <a:r>
              <a:rPr lang="en-US" dirty="0"/>
              <a:t>Global</a:t>
            </a:r>
          </a:p>
          <a:p>
            <a:r>
              <a:rPr lang="en-US" dirty="0"/>
              <a:t>Environmental overshoot</a:t>
            </a:r>
          </a:p>
          <a:p>
            <a:r>
              <a:rPr lang="en-US" dirty="0"/>
              <a:t>Nuclear war</a:t>
            </a:r>
          </a:p>
          <a:p>
            <a:r>
              <a:rPr lang="en-US" dirty="0"/>
              <a:t>Pandemics</a:t>
            </a:r>
          </a:p>
          <a:p>
            <a:r>
              <a:rPr lang="en-US" dirty="0"/>
              <a:t>Ocean fishing</a:t>
            </a:r>
          </a:p>
          <a:p>
            <a:endParaRPr lang="en-US" dirty="0"/>
          </a:p>
          <a:p>
            <a:pPr marL="0" indent="0">
              <a:buNone/>
            </a:pPr>
            <a:r>
              <a:rPr lang="en-US" dirty="0"/>
              <a:t>Universal</a:t>
            </a:r>
          </a:p>
          <a:p>
            <a:r>
              <a:rPr lang="en-US" dirty="0"/>
              <a:t>Poverty/inequality</a:t>
            </a:r>
          </a:p>
          <a:p>
            <a:r>
              <a:rPr lang="en-US" dirty="0"/>
              <a:t>Authoritarianism</a:t>
            </a:r>
          </a:p>
          <a:p>
            <a:r>
              <a:rPr lang="en-US" dirty="0"/>
              <a:t>Air &amp; water pollution</a:t>
            </a:r>
          </a:p>
          <a:p>
            <a:r>
              <a:rPr lang="en-US" dirty="0"/>
              <a:t>Local fishing</a:t>
            </a:r>
          </a:p>
        </p:txBody>
      </p:sp>
      <p:sp>
        <p:nvSpPr>
          <p:cNvPr id="6" name="Content Placeholder 5">
            <a:extLst>
              <a:ext uri="{FF2B5EF4-FFF2-40B4-BE49-F238E27FC236}">
                <a16:creationId xmlns:a16="http://schemas.microsoft.com/office/drawing/2014/main" id="{6F160253-73B3-5DBB-A50A-40BDA8177830}"/>
              </a:ext>
            </a:extLst>
          </p:cNvPr>
          <p:cNvSpPr>
            <a:spLocks noGrp="1"/>
          </p:cNvSpPr>
          <p:nvPr>
            <p:ph sz="half" idx="2"/>
          </p:nvPr>
        </p:nvSpPr>
        <p:spPr>
          <a:xfrm>
            <a:off x="6883400" y="2095500"/>
            <a:ext cx="5080000" cy="4114800"/>
          </a:xfrm>
        </p:spPr>
        <p:txBody>
          <a:bodyPr/>
          <a:lstStyle/>
          <a:p>
            <a:pPr marL="0" indent="0">
              <a:buNone/>
            </a:pPr>
            <a:r>
              <a:rPr lang="en-US" dirty="0"/>
              <a:t>Common origins</a:t>
            </a:r>
          </a:p>
          <a:p>
            <a:r>
              <a:rPr lang="en-US" dirty="0"/>
              <a:t>Misperceptions of feedback</a:t>
            </a:r>
          </a:p>
          <a:p>
            <a:r>
              <a:rPr lang="en-US" dirty="0"/>
              <a:t>Rent seeking</a:t>
            </a:r>
          </a:p>
          <a:p>
            <a:r>
              <a:rPr lang="en-US" dirty="0"/>
              <a:t>Free riding</a:t>
            </a:r>
          </a:p>
          <a:p>
            <a:r>
              <a:rPr lang="en-US" dirty="0"/>
              <a:t>Coordination costs</a:t>
            </a:r>
          </a:p>
          <a:p>
            <a:r>
              <a:rPr lang="en-US" dirty="0"/>
              <a:t>Diverse goals</a:t>
            </a:r>
          </a:p>
          <a:p>
            <a:endParaRPr lang="en-US" dirty="0"/>
          </a:p>
          <a:p>
            <a:r>
              <a:rPr lang="en-US" dirty="0"/>
              <a:t>Population growth</a:t>
            </a:r>
          </a:p>
          <a:p>
            <a:r>
              <a:rPr lang="en-US" dirty="0"/>
              <a:t>Material growth</a:t>
            </a:r>
          </a:p>
          <a:p>
            <a:r>
              <a:rPr lang="en-US" dirty="0"/>
              <a:t>Technology</a:t>
            </a:r>
          </a:p>
        </p:txBody>
      </p:sp>
      <p:pic>
        <p:nvPicPr>
          <p:cNvPr id="21" name="Picture 5">
            <a:extLst>
              <a:ext uri="{FF2B5EF4-FFF2-40B4-BE49-F238E27FC236}">
                <a16:creationId xmlns:a16="http://schemas.microsoft.com/office/drawing/2014/main" id="{7CED87F9-E672-B056-1320-93B393D180A1}"/>
              </a:ext>
            </a:extLst>
          </p:cNvPr>
          <p:cNvPicPr>
            <a:picLocks noChangeAspect="1" noChangeArrowheads="1"/>
          </p:cNvPicPr>
          <p:nvPr/>
        </p:nvPicPr>
        <p:blipFill>
          <a:blip r:embed="rId2" cstate="print"/>
          <a:srcRect/>
          <a:stretch>
            <a:fillRect/>
          </a:stretch>
        </p:blipFill>
        <p:spPr bwMode="auto">
          <a:xfrm>
            <a:off x="3454400" y="3043087"/>
            <a:ext cx="3295650" cy="2219625"/>
          </a:xfrm>
          <a:prstGeom prst="rect">
            <a:avLst/>
          </a:prstGeom>
          <a:noFill/>
          <a:ln w="9525">
            <a:noFill/>
            <a:miter lim="800000"/>
            <a:headEnd/>
            <a:tailEnd/>
          </a:ln>
          <a:effectLst/>
        </p:spPr>
      </p:pic>
    </p:spTree>
    <p:extLst>
      <p:ext uri="{BB962C8B-B14F-4D97-AF65-F5344CB8AC3E}">
        <p14:creationId xmlns:p14="http://schemas.microsoft.com/office/powerpoint/2010/main" val="118805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C4-7003-FA4A-7F6E-48D81CD78D50}"/>
              </a:ext>
            </a:extLst>
          </p:cNvPr>
          <p:cNvSpPr>
            <a:spLocks noGrp="1"/>
          </p:cNvSpPr>
          <p:nvPr>
            <p:ph type="title"/>
          </p:nvPr>
        </p:nvSpPr>
        <p:spPr/>
        <p:txBody>
          <a:bodyPr/>
          <a:lstStyle/>
          <a:p>
            <a:r>
              <a:rPr lang="en-US" dirty="0"/>
              <a:t>Discussion (5min)</a:t>
            </a:r>
          </a:p>
        </p:txBody>
      </p:sp>
      <p:sp>
        <p:nvSpPr>
          <p:cNvPr id="3" name="Content Placeholder 2">
            <a:extLst>
              <a:ext uri="{FF2B5EF4-FFF2-40B4-BE49-F238E27FC236}">
                <a16:creationId xmlns:a16="http://schemas.microsoft.com/office/drawing/2014/main" id="{4B2D1EC0-2024-F087-E18A-8EF477D19189}"/>
              </a:ext>
            </a:extLst>
          </p:cNvPr>
          <p:cNvSpPr>
            <a:spLocks noGrp="1"/>
          </p:cNvSpPr>
          <p:nvPr>
            <p:ph idx="1"/>
          </p:nvPr>
        </p:nvSpPr>
        <p:spPr/>
        <p:txBody>
          <a:bodyPr/>
          <a:lstStyle/>
          <a:p>
            <a:pPr marL="0" indent="0">
              <a:buNone/>
            </a:pPr>
            <a:r>
              <a:rPr lang="en-US" sz="4000" dirty="0"/>
              <a:t>Q1: What do your customers want and what are they willing to pay for?</a:t>
            </a:r>
          </a:p>
        </p:txBody>
      </p:sp>
    </p:spTree>
    <p:extLst>
      <p:ext uri="{BB962C8B-B14F-4D97-AF65-F5344CB8AC3E}">
        <p14:creationId xmlns:p14="http://schemas.microsoft.com/office/powerpoint/2010/main" val="386985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1EB8-D7D8-DD16-3C11-370B8BEBB8B4}"/>
              </a:ext>
            </a:extLst>
          </p:cNvPr>
          <p:cNvSpPr>
            <a:spLocks noGrp="1"/>
          </p:cNvSpPr>
          <p:nvPr>
            <p:ph type="title"/>
          </p:nvPr>
        </p:nvSpPr>
        <p:spPr/>
        <p:txBody>
          <a:bodyPr/>
          <a:lstStyle/>
          <a:p>
            <a:r>
              <a:rPr lang="en-US" dirty="0"/>
              <a:t>What are our biggest technical problems?</a:t>
            </a:r>
          </a:p>
        </p:txBody>
      </p:sp>
      <p:sp>
        <p:nvSpPr>
          <p:cNvPr id="3" name="Content Placeholder 2">
            <a:extLst>
              <a:ext uri="{FF2B5EF4-FFF2-40B4-BE49-F238E27FC236}">
                <a16:creationId xmlns:a16="http://schemas.microsoft.com/office/drawing/2014/main" id="{EAD0F597-78DB-DD7B-81D0-A80B6E6984F7}"/>
              </a:ext>
            </a:extLst>
          </p:cNvPr>
          <p:cNvSpPr>
            <a:spLocks noGrp="1"/>
          </p:cNvSpPr>
          <p:nvPr>
            <p:ph sz="half" idx="1"/>
          </p:nvPr>
        </p:nvSpPr>
        <p:spPr>
          <a:xfrm>
            <a:off x="914400" y="1905000"/>
            <a:ext cx="5080000" cy="4114800"/>
          </a:xfrm>
        </p:spPr>
        <p:txBody>
          <a:bodyPr/>
          <a:lstStyle/>
          <a:p>
            <a:r>
              <a:rPr lang="en-US" dirty="0"/>
              <a:t>Data management</a:t>
            </a:r>
          </a:p>
          <a:p>
            <a:r>
              <a:rPr lang="en-US" dirty="0"/>
              <a:t>Connectivity to enterprise systems and other software</a:t>
            </a:r>
          </a:p>
          <a:p>
            <a:r>
              <a:rPr lang="en-US" dirty="0"/>
              <a:t>Long run times on big models with big parameter spaces</a:t>
            </a:r>
          </a:p>
          <a:p>
            <a:r>
              <a:rPr lang="en-US" dirty="0"/>
              <a:t>State estimation (filtering)</a:t>
            </a:r>
          </a:p>
          <a:p>
            <a:r>
              <a:rPr lang="en-US" dirty="0"/>
              <a:t>Understanding model behavior</a:t>
            </a:r>
          </a:p>
          <a:p>
            <a:r>
              <a:rPr lang="en-US" dirty="0"/>
              <a:t>Structural experimentation (aggregation, functional form)</a:t>
            </a:r>
          </a:p>
          <a:p>
            <a:endParaRPr lang="en-US" dirty="0"/>
          </a:p>
        </p:txBody>
      </p:sp>
      <p:sp>
        <p:nvSpPr>
          <p:cNvPr id="5" name="Content Placeholder 4">
            <a:extLst>
              <a:ext uri="{FF2B5EF4-FFF2-40B4-BE49-F238E27FC236}">
                <a16:creationId xmlns:a16="http://schemas.microsoft.com/office/drawing/2014/main" id="{3919CB37-6A38-5FB8-6EA6-0243669BE6A8}"/>
              </a:ext>
            </a:extLst>
          </p:cNvPr>
          <p:cNvSpPr>
            <a:spLocks noGrp="1"/>
          </p:cNvSpPr>
          <p:nvPr>
            <p:ph sz="half" idx="2"/>
          </p:nvPr>
        </p:nvSpPr>
        <p:spPr>
          <a:xfrm>
            <a:off x="6197600" y="1905000"/>
            <a:ext cx="5080000" cy="4114800"/>
          </a:xfrm>
        </p:spPr>
        <p:txBody>
          <a:bodyPr/>
          <a:lstStyle/>
          <a:p>
            <a:r>
              <a:rPr lang="en-US" dirty="0"/>
              <a:t>Ad hoc data &amp; relationships</a:t>
            </a:r>
          </a:p>
          <a:p>
            <a:r>
              <a:rPr lang="en-US" dirty="0"/>
              <a:t>Sparse matrices</a:t>
            </a:r>
          </a:p>
          <a:p>
            <a:r>
              <a:rPr lang="en-US" dirty="0"/>
              <a:t>Reuse</a:t>
            </a:r>
          </a:p>
          <a:p>
            <a:r>
              <a:rPr lang="en-US" dirty="0"/>
              <a:t>Including uncertainty</a:t>
            </a:r>
          </a:p>
          <a:p>
            <a:r>
              <a:rPr lang="en-US" dirty="0"/>
              <a:t>Diagnosing payoff behavior</a:t>
            </a:r>
          </a:p>
          <a:p>
            <a:r>
              <a:rPr lang="en-US" dirty="0"/>
              <a:t>Model management (e.g., source control)</a:t>
            </a:r>
          </a:p>
          <a:p>
            <a:r>
              <a:rPr lang="en-US" dirty="0"/>
              <a:t>Model quality maintenance</a:t>
            </a:r>
          </a:p>
          <a:p>
            <a:endParaRPr lang="en-US" dirty="0"/>
          </a:p>
          <a:p>
            <a:endParaRPr lang="en-US" dirty="0"/>
          </a:p>
        </p:txBody>
      </p:sp>
      <p:sp>
        <p:nvSpPr>
          <p:cNvPr id="7" name="TextBox 6">
            <a:extLst>
              <a:ext uri="{FF2B5EF4-FFF2-40B4-BE49-F238E27FC236}">
                <a16:creationId xmlns:a16="http://schemas.microsoft.com/office/drawing/2014/main" id="{34D29458-B2A2-9093-21D9-14E7366CD0C6}"/>
              </a:ext>
            </a:extLst>
          </p:cNvPr>
          <p:cNvSpPr txBox="1"/>
          <p:nvPr/>
        </p:nvSpPr>
        <p:spPr>
          <a:xfrm>
            <a:off x="1066800" y="6258580"/>
            <a:ext cx="4724400" cy="523220"/>
          </a:xfrm>
          <a:prstGeom prst="rect">
            <a:avLst/>
          </a:prstGeom>
          <a:solidFill>
            <a:schemeClr val="bg1"/>
          </a:solidFill>
        </p:spPr>
        <p:txBody>
          <a:bodyPr wrap="square" rtlCol="0">
            <a:spAutoFit/>
          </a:bodyPr>
          <a:lstStyle/>
          <a:p>
            <a:r>
              <a:rPr lang="en-US" sz="2800" dirty="0">
                <a:solidFill>
                  <a:schemeClr val="accent2"/>
                </a:solidFill>
              </a:rPr>
              <a:t>What are your pain points?</a:t>
            </a:r>
          </a:p>
        </p:txBody>
      </p:sp>
    </p:spTree>
    <p:extLst>
      <p:ext uri="{BB962C8B-B14F-4D97-AF65-F5344CB8AC3E}">
        <p14:creationId xmlns:p14="http://schemas.microsoft.com/office/powerpoint/2010/main" val="99121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1EB8-D7D8-DD16-3C11-370B8BEBB8B4}"/>
              </a:ext>
            </a:extLst>
          </p:cNvPr>
          <p:cNvSpPr>
            <a:spLocks noGrp="1"/>
          </p:cNvSpPr>
          <p:nvPr>
            <p:ph type="title"/>
          </p:nvPr>
        </p:nvSpPr>
        <p:spPr/>
        <p:txBody>
          <a:bodyPr/>
          <a:lstStyle/>
          <a:p>
            <a:r>
              <a:rPr lang="en-US" dirty="0"/>
              <a:t>What are our biggest practical problems?</a:t>
            </a:r>
          </a:p>
        </p:txBody>
      </p:sp>
      <p:sp>
        <p:nvSpPr>
          <p:cNvPr id="3" name="Content Placeholder 2">
            <a:extLst>
              <a:ext uri="{FF2B5EF4-FFF2-40B4-BE49-F238E27FC236}">
                <a16:creationId xmlns:a16="http://schemas.microsoft.com/office/drawing/2014/main" id="{EAD0F597-78DB-DD7B-81D0-A80B6E6984F7}"/>
              </a:ext>
            </a:extLst>
          </p:cNvPr>
          <p:cNvSpPr>
            <a:spLocks noGrp="1"/>
          </p:cNvSpPr>
          <p:nvPr>
            <p:ph idx="1"/>
          </p:nvPr>
        </p:nvSpPr>
        <p:spPr/>
        <p:txBody>
          <a:bodyPr/>
          <a:lstStyle/>
          <a:p>
            <a:r>
              <a:rPr lang="en-US" dirty="0"/>
              <a:t>Getting people to act on the model</a:t>
            </a:r>
          </a:p>
          <a:p>
            <a:pPr lvl="1"/>
            <a:r>
              <a:rPr lang="en-US" dirty="0"/>
              <a:t>Pushing through worse-before-better behavior</a:t>
            </a:r>
          </a:p>
          <a:p>
            <a:pPr lvl="1"/>
            <a:r>
              <a:rPr lang="en-US" dirty="0"/>
              <a:t>Making model outcomes real to users</a:t>
            </a:r>
          </a:p>
          <a:p>
            <a:pPr lvl="1"/>
            <a:r>
              <a:rPr lang="en-US" dirty="0"/>
              <a:t>Engaging people who weren’t involved in building the model</a:t>
            </a:r>
          </a:p>
          <a:p>
            <a:pPr lvl="1"/>
            <a:r>
              <a:rPr lang="en-US" dirty="0"/>
              <a:t>Tackling skepticism about the very idea of modeling</a:t>
            </a:r>
          </a:p>
          <a:p>
            <a:r>
              <a:rPr lang="en-US" dirty="0"/>
              <a:t>Cost</a:t>
            </a:r>
          </a:p>
          <a:p>
            <a:r>
              <a:rPr lang="en-US" dirty="0"/>
              <a:t>Delivery time from question to answer</a:t>
            </a:r>
          </a:p>
          <a:p>
            <a:r>
              <a:rPr lang="en-US" dirty="0"/>
              <a:t>Communication with other disciplines</a:t>
            </a:r>
          </a:p>
          <a:p>
            <a:pPr marL="0" indent="0">
              <a:buNone/>
            </a:pPr>
            <a:endParaRPr lang="en-US" dirty="0"/>
          </a:p>
          <a:p>
            <a:endParaRPr lang="en-US" dirty="0"/>
          </a:p>
        </p:txBody>
      </p:sp>
      <p:sp>
        <p:nvSpPr>
          <p:cNvPr id="4" name="TextBox 3">
            <a:extLst>
              <a:ext uri="{FF2B5EF4-FFF2-40B4-BE49-F238E27FC236}">
                <a16:creationId xmlns:a16="http://schemas.microsoft.com/office/drawing/2014/main" id="{32C0A2A5-FA16-EC1D-FEDD-F137358ADF8A}"/>
              </a:ext>
            </a:extLst>
          </p:cNvPr>
          <p:cNvSpPr txBox="1"/>
          <p:nvPr/>
        </p:nvSpPr>
        <p:spPr>
          <a:xfrm>
            <a:off x="1066800" y="6258580"/>
            <a:ext cx="4724400" cy="523220"/>
          </a:xfrm>
          <a:prstGeom prst="rect">
            <a:avLst/>
          </a:prstGeom>
          <a:solidFill>
            <a:schemeClr val="bg1"/>
          </a:solidFill>
        </p:spPr>
        <p:txBody>
          <a:bodyPr wrap="square" rtlCol="0">
            <a:spAutoFit/>
          </a:bodyPr>
          <a:lstStyle/>
          <a:p>
            <a:r>
              <a:rPr lang="en-US" sz="2800" dirty="0">
                <a:solidFill>
                  <a:schemeClr val="accent2"/>
                </a:solidFill>
              </a:rPr>
              <a:t>What are your pain points?</a:t>
            </a:r>
          </a:p>
        </p:txBody>
      </p:sp>
    </p:spTree>
    <p:extLst>
      <p:ext uri="{BB962C8B-B14F-4D97-AF65-F5344CB8AC3E}">
        <p14:creationId xmlns:p14="http://schemas.microsoft.com/office/powerpoint/2010/main" val="71202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34DB8F-2596-61CA-792C-BA2AAAD1ED4A}"/>
              </a:ext>
            </a:extLst>
          </p:cNvPr>
          <p:cNvPicPr>
            <a:picLocks noChangeAspect="1"/>
          </p:cNvPicPr>
          <p:nvPr/>
        </p:nvPicPr>
        <p:blipFill>
          <a:blip r:embed="rId2"/>
          <a:stretch>
            <a:fillRect/>
          </a:stretch>
        </p:blipFill>
        <p:spPr>
          <a:xfrm>
            <a:off x="1907608" y="0"/>
            <a:ext cx="9369992" cy="6858000"/>
          </a:xfrm>
          <a:prstGeom prst="rect">
            <a:avLst/>
          </a:prstGeom>
        </p:spPr>
      </p:pic>
      <p:sp>
        <p:nvSpPr>
          <p:cNvPr id="4" name="Title 3">
            <a:extLst>
              <a:ext uri="{FF2B5EF4-FFF2-40B4-BE49-F238E27FC236}">
                <a16:creationId xmlns:a16="http://schemas.microsoft.com/office/drawing/2014/main" id="{E52C6FEA-B320-6647-B133-40CB42123CE9}"/>
              </a:ext>
            </a:extLst>
          </p:cNvPr>
          <p:cNvSpPr>
            <a:spLocks noGrp="1"/>
          </p:cNvSpPr>
          <p:nvPr>
            <p:ph type="title"/>
          </p:nvPr>
        </p:nvSpPr>
        <p:spPr>
          <a:xfrm>
            <a:off x="304800" y="762000"/>
            <a:ext cx="10363200" cy="914400"/>
          </a:xfrm>
        </p:spPr>
        <p:txBody>
          <a:bodyPr/>
          <a:lstStyle/>
          <a:p>
            <a:pPr algn="l"/>
            <a:r>
              <a:rPr lang="en-US" dirty="0"/>
              <a:t>What is the secret sauce?</a:t>
            </a:r>
          </a:p>
        </p:txBody>
      </p:sp>
    </p:spTree>
    <p:extLst>
      <p:ext uri="{BB962C8B-B14F-4D97-AF65-F5344CB8AC3E}">
        <p14:creationId xmlns:p14="http://schemas.microsoft.com/office/powerpoint/2010/main" val="1017409710"/>
      </p:ext>
    </p:extLst>
  </p:cSld>
  <p:clrMapOvr>
    <a:masterClrMapping/>
  </p:clrMapOvr>
</p:sld>
</file>

<file path=ppt/theme/theme1.xml><?xml version="1.0" encoding="utf-8"?>
<a:theme xmlns:a="http://schemas.openxmlformats.org/drawingml/2006/main" name="Ventana">
  <a:themeElements>
    <a:clrScheme name="">
      <a:dk1>
        <a:srgbClr val="000000"/>
      </a:dk1>
      <a:lt1>
        <a:srgbClr val="FFFFFF"/>
      </a:lt1>
      <a:dk2>
        <a:srgbClr val="333399"/>
      </a:dk2>
      <a:lt2>
        <a:srgbClr val="B2B2B2"/>
      </a:lt2>
      <a:accent1>
        <a:srgbClr val="99CCFF"/>
      </a:accent1>
      <a:accent2>
        <a:srgbClr val="990033"/>
      </a:accent2>
      <a:accent3>
        <a:srgbClr val="FFFFFF"/>
      </a:accent3>
      <a:accent4>
        <a:srgbClr val="000000"/>
      </a:accent4>
      <a:accent5>
        <a:srgbClr val="CAE2FF"/>
      </a:accent5>
      <a:accent6>
        <a:srgbClr val="8A002D"/>
      </a:accent6>
      <a:hlink>
        <a:srgbClr val="333399"/>
      </a:hlink>
      <a:folHlink>
        <a:srgbClr val="B2B2B2"/>
      </a:folHlink>
    </a:clrScheme>
    <a:fontScheme name="Ventan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Ventan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entan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entan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entan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entan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entan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entan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Keynote.pptx" id="{FA7E0E74-65E1-4903-A3DF-4AEA982E8C1F}" vid="{C30A0B1A-2086-4F49-88E2-511354A0EB8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F155E8619B104D9D2E639002B6B9F2" ma:contentTypeVersion="13" ma:contentTypeDescription="Create a new document." ma:contentTypeScope="" ma:versionID="1917e1d814ea04abcee1a20fcede2704">
  <xsd:schema xmlns:xsd="http://www.w3.org/2001/XMLSchema" xmlns:xs="http://www.w3.org/2001/XMLSchema" xmlns:p="http://schemas.microsoft.com/office/2006/metadata/properties" xmlns:ns3="f45bffe4-8e04-4c50-ac69-040edf7b0f02" xmlns:ns4="4c1a070f-4980-4cc4-9ab3-147f96430ddf" targetNamespace="http://schemas.microsoft.com/office/2006/metadata/properties" ma:root="true" ma:fieldsID="301b87e92deb77f05a1a8d9fd79c42ba" ns3:_="" ns4:_="">
    <xsd:import namespace="f45bffe4-8e04-4c50-ac69-040edf7b0f02"/>
    <xsd:import namespace="4c1a070f-4980-4cc4-9ab3-147f96430dd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5bffe4-8e04-4c50-ac69-040edf7b0f0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1a070f-4980-4cc4-9ab3-147f96430dd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5BF38B-A0C8-42C2-9048-1595ED5B04DB}">
  <ds:schemaRefs>
    <ds:schemaRef ds:uri="http://purl.org/dc/terms/"/>
    <ds:schemaRef ds:uri="http://schemas.microsoft.com/office/2006/documentManagement/types"/>
    <ds:schemaRef ds:uri="http://schemas.microsoft.com/office/infopath/2007/PartnerControls"/>
    <ds:schemaRef ds:uri="http://purl.org/dc/dcmitype/"/>
    <ds:schemaRef ds:uri="f45bffe4-8e04-4c50-ac69-040edf7b0f02"/>
    <ds:schemaRef ds:uri="http://purl.org/dc/elements/1.1/"/>
    <ds:schemaRef ds:uri="http://schemas.microsoft.com/office/2006/metadata/properties"/>
    <ds:schemaRef ds:uri="http://schemas.openxmlformats.org/package/2006/metadata/core-properties"/>
    <ds:schemaRef ds:uri="4c1a070f-4980-4cc4-9ab3-147f96430ddf"/>
    <ds:schemaRef ds:uri="http://www.w3.org/XML/1998/namespace"/>
  </ds:schemaRefs>
</ds:datastoreItem>
</file>

<file path=customXml/itemProps2.xml><?xml version="1.0" encoding="utf-8"?>
<ds:datastoreItem xmlns:ds="http://schemas.openxmlformats.org/officeDocument/2006/customXml" ds:itemID="{AB1576A4-070B-48DB-8A3C-BA66B5AA78E8}">
  <ds:schemaRefs>
    <ds:schemaRef ds:uri="4c1a070f-4980-4cc4-9ab3-147f96430ddf"/>
    <ds:schemaRef ds:uri="f45bffe4-8e04-4c50-ac69-040edf7b0f0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F768310-AEED-4EAF-B39B-49C328003E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Keynote</Template>
  <TotalTime>76885</TotalTime>
  <Words>1851</Words>
  <Application>Microsoft Macintosh PowerPoint</Application>
  <PresentationFormat>Widescreen</PresentationFormat>
  <Paragraphs>349</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MT Extra</vt:lpstr>
      <vt:lpstr>Symbol</vt:lpstr>
      <vt:lpstr>Tahoma</vt:lpstr>
      <vt:lpstr>Times New Roman</vt:lpstr>
      <vt:lpstr>Ventana</vt:lpstr>
      <vt:lpstr>If Vensim is the answer, what is the question? Exploring the tool-user ecosystem and the future of SD</vt:lpstr>
      <vt:lpstr>Abstract</vt:lpstr>
      <vt:lpstr>Agenda</vt:lpstr>
      <vt:lpstr>Hidden Agenda</vt:lpstr>
      <vt:lpstr>What are our biggest societal problems?</vt:lpstr>
      <vt:lpstr>Discussion (5min)</vt:lpstr>
      <vt:lpstr>What are our biggest technical problems?</vt:lpstr>
      <vt:lpstr>What are our biggest practical problems?</vt:lpstr>
      <vt:lpstr>What is the secret sauce?</vt:lpstr>
      <vt:lpstr>SD Weaknesses</vt:lpstr>
      <vt:lpstr>What is modeling technology for?</vt:lpstr>
      <vt:lpstr>Visions</vt:lpstr>
      <vt:lpstr>What if …</vt:lpstr>
      <vt:lpstr>Discussion (5min)</vt:lpstr>
      <vt:lpstr>Several (not all) of these ideas are Bayesian</vt:lpstr>
      <vt:lpstr>Most of us are already quasi-Bayesians</vt:lpstr>
      <vt:lpstr>PowerPoint Presentation</vt:lpstr>
      <vt:lpstr>Stanify  &amp; SBC</vt:lpstr>
      <vt:lpstr>Robust Policy</vt:lpstr>
      <vt:lpstr>Change the Specification of Models</vt:lpstr>
      <vt:lpstr>Bottom-up stock &amp; flow aggregation Suppose you’re modeling a hospital’s patient flow, with high and low risk patients having distinct residence times…</vt:lpstr>
      <vt:lpstr>Fundamental Description</vt:lpstr>
      <vt:lpstr>Auto-Aggregation</vt:lpstr>
      <vt:lpstr>Abstract functional forms</vt:lpstr>
      <vt:lpstr>Vision or hallucination?</vt:lpstr>
      <vt:lpstr>PowerPoint Presentation</vt:lpstr>
      <vt:lpstr>Embrace AI/ML</vt:lpstr>
      <vt:lpstr>Enablers from the AI/Machine Learning Space</vt:lpstr>
      <vt:lpstr>Reality Check™ 2.0</vt:lpstr>
      <vt:lpstr>Reality Check™ 2.0</vt:lpstr>
      <vt:lpstr>First Steps - Vensim</vt:lpstr>
      <vt:lpstr>Optimization Control Structure Rethink</vt:lpstr>
      <vt:lpstr>Parameter Management</vt:lpstr>
      <vt:lpstr>Default Priors</vt:lpstr>
      <vt:lpstr>Data meta</vt:lpstr>
      <vt:lpstr>Continuous Quality Control Panel</vt:lpstr>
      <vt:lpstr>PowerPoint Presentation</vt:lpstr>
      <vt:lpstr>We are tiny</vt:lpstr>
      <vt:lpstr>PowerPoint Presentation</vt:lpstr>
      <vt:lpstr>Possible directions</vt:lpstr>
      <vt:lpstr>SD Tool Ecosystem (Vensim-centric view)</vt:lpstr>
      <vt:lpstr>SDEverywhere</vt:lpstr>
      <vt:lpstr>How do we get there from here? Some strategic questions …</vt:lpstr>
      <vt:lpstr>Discussion (5min)</vt:lpstr>
    </vt:vector>
  </TitlesOfParts>
  <Company>Suiter &amp;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GoMRI Gulf System Knowledge Synthesis Virtual Session B</dc:title>
  <dc:creator>Tom Fiddaman</dc:creator>
  <cp:lastModifiedBy>Angie.H Moon</cp:lastModifiedBy>
  <cp:revision>105</cp:revision>
  <dcterms:created xsi:type="dcterms:W3CDTF">2020-02-01T01:39:42Z</dcterms:created>
  <dcterms:modified xsi:type="dcterms:W3CDTF">2023-10-20T16:16:10Z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0x0101006DF155E8619B104D9D2E639002B6B9F2</vt:lpwstr>
  </property>
</Properties>
</file>