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Alfa Slab One"/>
      <p:regular r:id="rId17"/>
    </p:embeddedFont>
    <p:embeddedFont>
      <p:font typeface="Comfortaa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AlfaSlabOne-regular.fntdata"/><Relationship Id="rId16" Type="http://schemas.openxmlformats.org/officeDocument/2006/relationships/font" Target="fonts/ProximaNova-boldItalic.fntdata"/><Relationship Id="rId5" Type="http://schemas.openxmlformats.org/officeDocument/2006/relationships/slide" Target="slides/slide1.xml"/><Relationship Id="rId19" Type="http://schemas.openxmlformats.org/officeDocument/2006/relationships/font" Target="fonts/Comfortaa-bold.fntdata"/><Relationship Id="rId6" Type="http://schemas.openxmlformats.org/officeDocument/2006/relationships/slide" Target="slides/slide2.xml"/><Relationship Id="rId18" Type="http://schemas.openxmlformats.org/officeDocument/2006/relationships/font" Target="fonts/Comfortaa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tc.gov/system/files/documents/reports/big-data-tool-inclusion-or-exclusion-understanding-issues/160106big-data-rpt.pdf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Do we have diversity in our training data? -Susan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Focusing on the diversity in the group, so the data will naturally follow- Joshua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The two goals compliment each other-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Before you can say you are an inclusive community is to BE an inclusive community, so we must extend ourselves- Bethany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Reach out to activists groups- online, in person-Bethany, Susan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We we don’t have diversity we miss out on perspective and data to help solve problems- Susan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Active pursuit of goals and urgency need to be added, recognition of need to pursue these goals vigorously- Joshua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Let people know wht we are moving away from- Lisa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Add to lit links: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https://www.ftc.gov/system/files/documents/reports/big-data-tool-inclusion-or-exclusion-understanding-issues/160106big-data-rpt.pdf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"Saying that diversity is part of our identity is a pledge we take seriously, and we have a company-wide, zero-tolerance policy towards any negative actions or attitudes related to personal identity." https://www.sociomantic.com/blog/2017/05/the-importance-of-cultural-diversity-in-tech/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400"/>
              <a:buNone/>
              <a:defRPr sz="5400"/>
            </a:lvl1pPr>
            <a:lvl2pPr lvl="1" algn="ctr">
              <a:spcBef>
                <a:spcPts val="0"/>
              </a:spcBef>
              <a:buSzPts val="5400"/>
              <a:buNone/>
              <a:defRPr sz="5400"/>
            </a:lvl2pPr>
            <a:lvl3pPr lvl="2" algn="ctr">
              <a:spcBef>
                <a:spcPts val="0"/>
              </a:spcBef>
              <a:buSzPts val="5400"/>
              <a:buNone/>
              <a:defRPr sz="5400"/>
            </a:lvl3pPr>
            <a:lvl4pPr lvl="3" algn="ctr">
              <a:spcBef>
                <a:spcPts val="0"/>
              </a:spcBef>
              <a:buSzPts val="5400"/>
              <a:buNone/>
              <a:defRPr sz="5400"/>
            </a:lvl4pPr>
            <a:lvl5pPr lvl="4" algn="ctr">
              <a:spcBef>
                <a:spcPts val="0"/>
              </a:spcBef>
              <a:buSzPts val="5400"/>
              <a:buNone/>
              <a:defRPr sz="5400"/>
            </a:lvl5pPr>
            <a:lvl6pPr lvl="5" algn="ctr">
              <a:spcBef>
                <a:spcPts val="0"/>
              </a:spcBef>
              <a:buSzPts val="5400"/>
              <a:buNone/>
              <a:defRPr sz="5400"/>
            </a:lvl6pPr>
            <a:lvl7pPr lvl="6" algn="ctr">
              <a:spcBef>
                <a:spcPts val="0"/>
              </a:spcBef>
              <a:buSzPts val="5400"/>
              <a:buNone/>
              <a:defRPr sz="5400"/>
            </a:lvl7pPr>
            <a:lvl8pPr lvl="7" algn="ctr">
              <a:spcBef>
                <a:spcPts val="0"/>
              </a:spcBef>
              <a:buSzPts val="5400"/>
              <a:buNone/>
              <a:defRPr sz="5400"/>
            </a:lvl8pPr>
            <a:lvl9pPr lvl="8" algn="ctr">
              <a:spcBef>
                <a:spcPts val="0"/>
              </a:spcBef>
              <a:buSzPts val="5400"/>
              <a:buNone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3800"/>
              <a:buNone/>
              <a:defRPr sz="3800"/>
            </a:lvl1pPr>
            <a:lvl2pPr lvl="1" algn="ctr">
              <a:spcBef>
                <a:spcPts val="0"/>
              </a:spcBef>
              <a:buSzPts val="3800"/>
              <a:buNone/>
              <a:defRPr sz="3800"/>
            </a:lvl2pPr>
            <a:lvl3pPr lvl="2" algn="ctr">
              <a:spcBef>
                <a:spcPts val="0"/>
              </a:spcBef>
              <a:buSzPts val="3800"/>
              <a:buNone/>
              <a:defRPr sz="3800"/>
            </a:lvl3pPr>
            <a:lvl4pPr lvl="3" algn="ctr">
              <a:spcBef>
                <a:spcPts val="0"/>
              </a:spcBef>
              <a:buSzPts val="3800"/>
              <a:buNone/>
              <a:defRPr sz="3800"/>
            </a:lvl4pPr>
            <a:lvl5pPr lvl="4" algn="ctr">
              <a:spcBef>
                <a:spcPts val="0"/>
              </a:spcBef>
              <a:buSzPts val="3800"/>
              <a:buNone/>
              <a:defRPr sz="3800"/>
            </a:lvl5pPr>
            <a:lvl6pPr lvl="5" algn="ctr">
              <a:spcBef>
                <a:spcPts val="0"/>
              </a:spcBef>
              <a:buSzPts val="3800"/>
              <a:buNone/>
              <a:defRPr sz="3800"/>
            </a:lvl6pPr>
            <a:lvl7pPr lvl="6" algn="ctr">
              <a:spcBef>
                <a:spcPts val="0"/>
              </a:spcBef>
              <a:buSzPts val="3800"/>
              <a:buNone/>
              <a:defRPr sz="3800"/>
            </a:lvl7pPr>
            <a:lvl8pPr lvl="7" algn="ctr">
              <a:spcBef>
                <a:spcPts val="0"/>
              </a:spcBef>
              <a:buSzPts val="3800"/>
              <a:buNone/>
              <a:defRPr sz="3800"/>
            </a:lvl8pPr>
            <a:lvl9pPr lvl="8" algn="ctr">
              <a:spcBef>
                <a:spcPts val="0"/>
              </a:spcBef>
              <a:buSzPts val="3800"/>
              <a:buNone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atafordemocracy.org/projects/ethics.html" TargetMode="External"/><Relationship Id="rId4" Type="http://schemas.openxmlformats.org/officeDocument/2006/relationships/hyperlink" Target="mailto:ethics@datafordemocracy.org" TargetMode="External"/><Relationship Id="rId10" Type="http://schemas.openxmlformats.org/officeDocument/2006/relationships/image" Target="../media/image3.png"/><Relationship Id="rId9" Type="http://schemas.openxmlformats.org/officeDocument/2006/relationships/image" Target="../media/image1.png"/><Relationship Id="rId5" Type="http://schemas.openxmlformats.org/officeDocument/2006/relationships/hyperlink" Target="https://twitter.com/data4democracy" TargetMode="External"/><Relationship Id="rId6" Type="http://schemas.openxmlformats.org/officeDocument/2006/relationships/hyperlink" Target="https://datafordemocracy.slack.com/" TargetMode="External"/><Relationship Id="rId7" Type="http://schemas.openxmlformats.org/officeDocument/2006/relationships/hyperlink" Target="https://github.com/Data4Democracy/teams/ethics" TargetMode="External"/><Relationship Id="rId8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671250" y="296225"/>
            <a:ext cx="7801500" cy="238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/>
              <a:t>Thought Diversity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"/>
              <a:t>CPEDS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671250" y="2793876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Working Group Kick-off Call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Dec 11, 2017</a:t>
            </a:r>
          </a:p>
        </p:txBody>
      </p:sp>
      <p:grpSp>
        <p:nvGrpSpPr>
          <p:cNvPr id="58" name="Shape 58"/>
          <p:cNvGrpSpPr/>
          <p:nvPr/>
        </p:nvGrpSpPr>
        <p:grpSpPr>
          <a:xfrm>
            <a:off x="216375" y="4558450"/>
            <a:ext cx="8708585" cy="591600"/>
            <a:chOff x="63975" y="4406050"/>
            <a:chExt cx="8930050" cy="591600"/>
          </a:xfrm>
        </p:grpSpPr>
        <p:pic>
          <p:nvPicPr>
            <p:cNvPr descr="data-dem-logo-small.png" id="59" name="Shape 5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74350" y="4406062"/>
              <a:ext cx="3146850" cy="49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" name="Shape 6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382050" y="4406050"/>
              <a:ext cx="2611975" cy="59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" name="Shape 6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3975" y="4500450"/>
              <a:ext cx="2528726" cy="497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671250" y="384900"/>
            <a:ext cx="7801500" cy="312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>
                <a:solidFill>
                  <a:schemeClr val="accent4"/>
                </a:solidFill>
              </a:rPr>
              <a:t>This session is being recorded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b="1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Purpose and objectives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Help make the data science community more accessible to people from diverse backgrounds and marginalized groups who wish to join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Foster a data science community culture that is actively inclusive, open, welcoming and safe for people from diverse backgrounds and marginalized groups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Commit to f</a:t>
            </a:r>
            <a:r>
              <a:rPr lang="en" sz="2400">
                <a:solidFill>
                  <a:srgbClr val="000000"/>
                </a:solidFill>
              </a:rPr>
              <a:t>air treatment of others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Promote a free and open exchange of ideas and feedback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  <p:grpSp>
        <p:nvGrpSpPr>
          <p:cNvPr id="73" name="Shape 73"/>
          <p:cNvGrpSpPr/>
          <p:nvPr/>
        </p:nvGrpSpPr>
        <p:grpSpPr>
          <a:xfrm>
            <a:off x="63975" y="4482250"/>
            <a:ext cx="8930050" cy="591600"/>
            <a:chOff x="63975" y="4406050"/>
            <a:chExt cx="8930050" cy="591600"/>
          </a:xfrm>
        </p:grpSpPr>
        <p:pic>
          <p:nvPicPr>
            <p:cNvPr descr="data-dem-logo-small.png" id="74" name="Shape 7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74350" y="4406062"/>
              <a:ext cx="3146850" cy="49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" name="Shape 75"/>
            <p:cNvPicPr preferRelativeResize="0"/>
            <p:nvPr/>
          </p:nvPicPr>
          <p:blipFill rotWithShape="1">
            <a:blip r:embed="rId4">
              <a:alphaModFix/>
            </a:blip>
            <a:srcRect b="15959" l="5276" r="0" t="0"/>
            <a:stretch/>
          </p:blipFill>
          <p:spPr>
            <a:xfrm>
              <a:off x="6519775" y="4406050"/>
              <a:ext cx="2474250" cy="49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" name="Shape 7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3975" y="4500450"/>
              <a:ext cx="2528726" cy="497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Lit Review found that it’s important to: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Promote diversity in experiences and identities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Be sensitive and mindful to disparities (in access, privilege, and expectations) when communicating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Foster the fair treatment of others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Promote open and transparent exchange of ideas and feedback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Commit to continued learning, improvement, and skill refinement</a:t>
            </a:r>
          </a:p>
        </p:txBody>
      </p:sp>
      <p:grpSp>
        <p:nvGrpSpPr>
          <p:cNvPr id="83" name="Shape 83"/>
          <p:cNvGrpSpPr/>
          <p:nvPr/>
        </p:nvGrpSpPr>
        <p:grpSpPr>
          <a:xfrm>
            <a:off x="63975" y="4482250"/>
            <a:ext cx="8930050" cy="591600"/>
            <a:chOff x="63975" y="4406050"/>
            <a:chExt cx="8930050" cy="591600"/>
          </a:xfrm>
        </p:grpSpPr>
        <p:pic>
          <p:nvPicPr>
            <p:cNvPr descr="data-dem-logo-small.png" id="84" name="Shape 8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74350" y="4406062"/>
              <a:ext cx="3146850" cy="49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Shape 85"/>
            <p:cNvPicPr preferRelativeResize="0"/>
            <p:nvPr/>
          </p:nvPicPr>
          <p:blipFill rotWithShape="1">
            <a:blip r:embed="rId4">
              <a:alphaModFix/>
            </a:blip>
            <a:srcRect b="15959" l="5276" r="0" t="0"/>
            <a:stretch/>
          </p:blipFill>
          <p:spPr>
            <a:xfrm>
              <a:off x="6519775" y="4406050"/>
              <a:ext cx="2474250" cy="49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Shape 8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3975" y="4500450"/>
              <a:ext cx="2528726" cy="497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08050" y="198275"/>
            <a:ext cx="8520600" cy="59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General CoC &amp; Ethics Code components: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08050" y="676475"/>
            <a:ext cx="8520600" cy="3557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Three conventional components</a:t>
            </a:r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List specific behaviors</a:t>
            </a:r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Process for reporting violations and handling complaints</a:t>
            </a:r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Mechanism for modifying the code itself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New considerations</a:t>
            </a:r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Adoption and enforcement, consequences of violation</a:t>
            </a:r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Self-assessment</a:t>
            </a:r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Cascading effects and unintended consequences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Possible frameworks</a:t>
            </a:r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Different project stages</a:t>
            </a:r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Different stakeholders</a:t>
            </a:r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Ethical reasoning skills vs content knowledge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Outreach program</a:t>
            </a:r>
          </a:p>
          <a:p>
            <a:pPr indent="-311150" lvl="1" marL="914400" rtl="0">
              <a:spcBef>
                <a:spcPts val="0"/>
              </a:spcBef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Sensitivity to different contexts</a:t>
            </a:r>
          </a:p>
        </p:txBody>
      </p:sp>
      <p:grpSp>
        <p:nvGrpSpPr>
          <p:cNvPr id="93" name="Shape 93"/>
          <p:cNvGrpSpPr/>
          <p:nvPr/>
        </p:nvGrpSpPr>
        <p:grpSpPr>
          <a:xfrm>
            <a:off x="63975" y="4482250"/>
            <a:ext cx="8930050" cy="591600"/>
            <a:chOff x="63975" y="4406050"/>
            <a:chExt cx="8930050" cy="591600"/>
          </a:xfrm>
        </p:grpSpPr>
        <p:pic>
          <p:nvPicPr>
            <p:cNvPr descr="data-dem-logo-small.png" id="94" name="Shape 9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74350" y="4406062"/>
              <a:ext cx="3146850" cy="49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Shape 95"/>
            <p:cNvPicPr preferRelativeResize="0"/>
            <p:nvPr/>
          </p:nvPicPr>
          <p:blipFill rotWithShape="1">
            <a:blip r:embed="rId4">
              <a:alphaModFix/>
            </a:blip>
            <a:srcRect b="15959" l="5276" r="0" t="0"/>
            <a:stretch/>
          </p:blipFill>
          <p:spPr>
            <a:xfrm>
              <a:off x="6519775" y="4406050"/>
              <a:ext cx="2474250" cy="49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Shape 9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3975" y="4500450"/>
              <a:ext cx="2528726" cy="497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Work ahead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Milestone</a:t>
            </a:r>
            <a:r>
              <a:rPr lang="en">
                <a:solidFill>
                  <a:srgbClr val="000000"/>
                </a:solidFill>
              </a:rPr>
              <a:t>: </a:t>
            </a:r>
            <a:r>
              <a:rPr i="1" lang="en">
                <a:solidFill>
                  <a:srgbClr val="000000"/>
                </a:solidFill>
              </a:rPr>
              <a:t>Present draft Code of Ethics to community at D4GX SF on Tuesday, February 6, 2018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Working Groups will convene virtually every two weeks to review summary of findings and the draft principles to-date, and discuss next steps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Next Steps</a:t>
            </a:r>
            <a:r>
              <a:rPr lang="en">
                <a:solidFill>
                  <a:srgbClr val="000000"/>
                </a:solidFill>
              </a:rPr>
              <a:t>: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Check out GitHub - Literature reviews and discussion ongoing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Plan next Working Group calls - confirm membership and respond to email for scheduling- (slack chan- new, just for working groups? Or pm with everyone in it)</a:t>
            </a:r>
          </a:p>
        </p:txBody>
      </p:sp>
      <p:grpSp>
        <p:nvGrpSpPr>
          <p:cNvPr id="103" name="Shape 103"/>
          <p:cNvGrpSpPr/>
          <p:nvPr/>
        </p:nvGrpSpPr>
        <p:grpSpPr>
          <a:xfrm>
            <a:off x="63975" y="4482250"/>
            <a:ext cx="8930050" cy="591600"/>
            <a:chOff x="63975" y="4406050"/>
            <a:chExt cx="8930050" cy="591600"/>
          </a:xfrm>
        </p:grpSpPr>
        <p:pic>
          <p:nvPicPr>
            <p:cNvPr descr="data-dem-logo-small.png" id="104" name="Shape 10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74350" y="4406062"/>
              <a:ext cx="3146850" cy="49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Shape 105"/>
            <p:cNvPicPr preferRelativeResize="0"/>
            <p:nvPr/>
          </p:nvPicPr>
          <p:blipFill rotWithShape="1">
            <a:blip r:embed="rId4">
              <a:alphaModFix/>
            </a:blip>
            <a:srcRect b="15959" l="5276" r="0" t="0"/>
            <a:stretch/>
          </p:blipFill>
          <p:spPr>
            <a:xfrm>
              <a:off x="6519775" y="4406050"/>
              <a:ext cx="2474250" cy="49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Shape 10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3975" y="4500450"/>
              <a:ext cx="2528726" cy="497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chemeClr val="accent4"/>
                </a:solidFill>
              </a:rPr>
              <a:t>Where to find us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Website: </a:t>
            </a:r>
            <a:r>
              <a:rPr lang="en" sz="2400" u="sng">
                <a:solidFill>
                  <a:srgbClr val="0000FF"/>
                </a:solidFill>
                <a:hlinkClick r:id="rId3"/>
              </a:rPr>
              <a:t>http://datafordemocracy.org/projects/ethics.html</a:t>
            </a:r>
            <a:r>
              <a:rPr lang="en" sz="2400">
                <a:solidFill>
                  <a:srgbClr val="000000"/>
                </a:solidFill>
              </a:rPr>
              <a:t> 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Email:</a:t>
            </a:r>
            <a:r>
              <a:rPr lang="en" sz="2400">
                <a:solidFill>
                  <a:srgbClr val="0000FF"/>
                </a:solidFill>
              </a:rPr>
              <a:t> </a:t>
            </a:r>
            <a:r>
              <a:rPr lang="en" sz="2400" u="sng">
                <a:solidFill>
                  <a:srgbClr val="0000FF"/>
                </a:solidFill>
                <a:hlinkClick r:id="rId4"/>
              </a:rPr>
              <a:t>ethics@datafordemocracy.org</a:t>
            </a:r>
            <a:r>
              <a:rPr lang="en" sz="2400">
                <a:solidFill>
                  <a:srgbClr val="0000FF"/>
                </a:solidFill>
              </a:rPr>
              <a:t> 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Twitter: </a:t>
            </a:r>
            <a:r>
              <a:rPr lang="en" sz="2400" u="sng">
                <a:solidFill>
                  <a:srgbClr val="0000FF"/>
                </a:solidFill>
                <a:hlinkClick r:id="rId5"/>
              </a:rPr>
              <a:t>https://twitter.com/data4democracy</a:t>
            </a:r>
            <a:r>
              <a:rPr lang="en" sz="2400">
                <a:solidFill>
                  <a:srgbClr val="000000"/>
                </a:solidFill>
              </a:rPr>
              <a:t> 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Slack: </a:t>
            </a:r>
            <a:r>
              <a:rPr lang="en" sz="2400" u="sng">
                <a:solidFill>
                  <a:srgbClr val="0000FF"/>
                </a:solidFill>
                <a:hlinkClick r:id="rId6"/>
              </a:rPr>
              <a:t>#p-code-of-ethics</a:t>
            </a:r>
            <a:r>
              <a:rPr lang="en" sz="2400">
                <a:solidFill>
                  <a:srgbClr val="0000FF"/>
                </a:solidFill>
              </a:rPr>
              <a:t> </a:t>
            </a:r>
          </a:p>
          <a:p>
            <a:pPr indent="-381000" lvl="0" marL="457200">
              <a:spcBef>
                <a:spcPts val="0"/>
              </a:spcBef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GitHub: </a:t>
            </a:r>
            <a:r>
              <a:rPr lang="en" sz="2400" u="sng">
                <a:solidFill>
                  <a:srgbClr val="0000FF"/>
                </a:solidFill>
                <a:hlinkClick r:id="rId7"/>
              </a:rPr>
              <a:t>https://github.com/Data4Democracy/teams/ethics</a:t>
            </a:r>
            <a:r>
              <a:rPr lang="en" sz="2400">
                <a:solidFill>
                  <a:srgbClr val="000000"/>
                </a:solidFill>
              </a:rPr>
              <a:t> </a:t>
            </a:r>
          </a:p>
        </p:txBody>
      </p:sp>
      <p:grpSp>
        <p:nvGrpSpPr>
          <p:cNvPr id="113" name="Shape 113"/>
          <p:cNvGrpSpPr/>
          <p:nvPr/>
        </p:nvGrpSpPr>
        <p:grpSpPr>
          <a:xfrm>
            <a:off x="63975" y="4482250"/>
            <a:ext cx="8930050" cy="591600"/>
            <a:chOff x="63975" y="4406050"/>
            <a:chExt cx="8930050" cy="591600"/>
          </a:xfrm>
        </p:grpSpPr>
        <p:pic>
          <p:nvPicPr>
            <p:cNvPr descr="data-dem-logo-small.png" id="114" name="Shape 11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874350" y="4406062"/>
              <a:ext cx="3146850" cy="49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Shape 115"/>
            <p:cNvPicPr preferRelativeResize="0"/>
            <p:nvPr/>
          </p:nvPicPr>
          <p:blipFill rotWithShape="1">
            <a:blip r:embed="rId9">
              <a:alphaModFix/>
            </a:blip>
            <a:srcRect b="15959" l="5276" r="0" t="0"/>
            <a:stretch/>
          </p:blipFill>
          <p:spPr>
            <a:xfrm>
              <a:off x="6519775" y="4406050"/>
              <a:ext cx="2474250" cy="49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Shape 116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63975" y="4500450"/>
              <a:ext cx="2528726" cy="497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7200"/>
              <a:t>Questions?</a:t>
            </a:r>
          </a:p>
        </p:txBody>
      </p:sp>
      <p:grpSp>
        <p:nvGrpSpPr>
          <p:cNvPr id="122" name="Shape 122"/>
          <p:cNvGrpSpPr/>
          <p:nvPr/>
        </p:nvGrpSpPr>
        <p:grpSpPr>
          <a:xfrm>
            <a:off x="63975" y="4482250"/>
            <a:ext cx="8930050" cy="591600"/>
            <a:chOff x="63975" y="4406050"/>
            <a:chExt cx="8930050" cy="591600"/>
          </a:xfrm>
        </p:grpSpPr>
        <p:pic>
          <p:nvPicPr>
            <p:cNvPr descr="data-dem-logo-small.png" id="123" name="Shape 1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74350" y="4406062"/>
              <a:ext cx="3146850" cy="49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Shape 124"/>
            <p:cNvPicPr preferRelativeResize="0"/>
            <p:nvPr/>
          </p:nvPicPr>
          <p:blipFill rotWithShape="1">
            <a:blip r:embed="rId4">
              <a:alphaModFix/>
            </a:blip>
            <a:srcRect b="15959" l="5276" r="0" t="0"/>
            <a:stretch/>
          </p:blipFill>
          <p:spPr>
            <a:xfrm>
              <a:off x="6519775" y="4406050"/>
              <a:ext cx="2474250" cy="49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" name="Shape 12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3975" y="4500450"/>
              <a:ext cx="2528726" cy="497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