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92" r:id="rId5"/>
    <p:sldId id="276" r:id="rId6"/>
    <p:sldId id="296" r:id="rId7"/>
    <p:sldId id="294" r:id="rId8"/>
    <p:sldId id="288" r:id="rId9"/>
    <p:sldId id="277" r:id="rId10"/>
    <p:sldId id="278" r:id="rId11"/>
    <p:sldId id="298" r:id="rId12"/>
    <p:sldId id="299" r:id="rId13"/>
    <p:sldId id="300" r:id="rId14"/>
    <p:sldId id="301" r:id="rId15"/>
    <p:sldId id="279" r:id="rId16"/>
    <p:sldId id="295" r:id="rId17"/>
    <p:sldId id="293" r:id="rId18"/>
    <p:sldId id="28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9393"/>
    <a:srgbClr val="446992"/>
    <a:srgbClr val="AEC2D8"/>
    <a:srgbClr val="98432A"/>
    <a:srgbClr val="D84400"/>
    <a:srgbClr val="44678D"/>
    <a:srgbClr val="263E5A"/>
    <a:srgbClr val="D6E0EB"/>
    <a:srgbClr val="728DAB"/>
    <a:srgbClr val="C9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27" autoAdjust="0"/>
    <p:restoredTop sz="95634"/>
  </p:normalViewPr>
  <p:slideViewPr>
    <p:cSldViewPr snapToGrid="0" showGuides="1">
      <p:cViewPr>
        <p:scale>
          <a:sx n="70" d="100"/>
          <a:sy n="70" d="100"/>
        </p:scale>
        <p:origin x="226" y="33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7030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177952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89056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33743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99336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979302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61386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4007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3601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8790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hyperlink" Target="https://www.wallpaperflare.com/technics-computer-technology-internet-design-3d-web-digital-wallpaper-ovzi/download/1366x76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3" y="2539991"/>
            <a:ext cx="4611237" cy="623090"/>
          </a:xfrm>
        </p:spPr>
        <p:txBody>
          <a:bodyPr/>
          <a:lstStyle/>
          <a:p>
            <a:r>
              <a:rPr lang="en-US" sz="2400" b="0" i="1" dirty="0"/>
              <a:t>Rider Behaviors and Membership Growth</a:t>
            </a:r>
            <a:endParaRPr lang="en-US" sz="2800" b="0" i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3591523" cy="760288"/>
          </a:xfrm>
        </p:spPr>
        <p:txBody>
          <a:bodyPr/>
          <a:lstStyle/>
          <a:p>
            <a:r>
              <a:rPr lang="en-US" dirty="0"/>
              <a:t>Presented By: Shannon Johnson</a:t>
            </a:r>
          </a:p>
          <a:p>
            <a:r>
              <a:rPr lang="en-US" dirty="0"/>
              <a:t> Last Updated: July 2024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10083" r="10083"/>
          <a:stretch/>
        </p:blipFill>
        <p:spPr>
          <a:xfrm>
            <a:off x="6742558" y="821836"/>
            <a:ext cx="4365710" cy="5020584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F3CEA2CC-ABF7-D987-B6F9-000C597ED77A}"/>
              </a:ext>
            </a:extLst>
          </p:cNvPr>
          <p:cNvSpPr txBox="1">
            <a:spLocks/>
          </p:cNvSpPr>
          <p:nvPr/>
        </p:nvSpPr>
        <p:spPr>
          <a:xfrm>
            <a:off x="1484763" y="655403"/>
            <a:ext cx="5257793" cy="20574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399393"/>
                </a:solidFill>
              </a:rPr>
              <a:t>Cyclistic</a:t>
            </a:r>
          </a:p>
          <a:p>
            <a:r>
              <a:rPr lang="en-US" sz="5400" dirty="0">
                <a:solidFill>
                  <a:srgbClr val="399393"/>
                </a:solidFill>
              </a:rPr>
              <a:t>Case Study</a:t>
            </a:r>
            <a:endParaRPr lang="en-US" sz="6000" dirty="0">
              <a:solidFill>
                <a:srgbClr val="3993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9393"/>
                </a:solidFill>
              </a:rPr>
              <a:t>Key Findings: Rides by Day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509877-D5A1-DF4E-6073-18FE684A61AE}"/>
              </a:ext>
            </a:extLst>
          </p:cNvPr>
          <p:cNvSpPr txBox="1"/>
          <p:nvPr/>
        </p:nvSpPr>
        <p:spPr>
          <a:xfrm>
            <a:off x="190745" y="2137342"/>
            <a:ext cx="5256462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50000"/>
                  <a:lumOff val="50000"/>
                </a:schemeClr>
              </a:buClr>
            </a:pPr>
            <a:endParaRPr lang="en-U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>
                    <a:lumMod val="50000"/>
                    <a:lumOff val="5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Annual Members 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are most active on Wednesdays.</a:t>
            </a:r>
            <a:endParaRPr lang="en-U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50000"/>
                  <a:lumOff val="50000"/>
                </a:schemeClr>
              </a:buClr>
            </a:pPr>
            <a:endParaRPr lang="en-U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Casual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riders reported the peak day of the week to be on Saturday.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 algn="ctr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C581EC-F47E-4075-6437-34F48D66E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207" y="1622510"/>
            <a:ext cx="5976258" cy="420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7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9393"/>
                </a:solidFill>
              </a:rPr>
              <a:t>Key Findings: Rides by Hour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509877-D5A1-DF4E-6073-18FE684A61AE}"/>
              </a:ext>
            </a:extLst>
          </p:cNvPr>
          <p:cNvSpPr txBox="1"/>
          <p:nvPr/>
        </p:nvSpPr>
        <p:spPr>
          <a:xfrm>
            <a:off x="6831031" y="2413337"/>
            <a:ext cx="5256462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50000"/>
                  <a:lumOff val="50000"/>
                </a:schemeClr>
              </a:buClr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The peak hours for all riders occurs after lunch time and peaks at 5pm.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50000"/>
                  <a:lumOff val="50000"/>
                </a:schemeClr>
              </a:buClr>
            </a:pPr>
            <a:endParaRPr lang="en-U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The peak hours for</a:t>
            </a:r>
            <a:r>
              <a:rPr lang="en-US" sz="1800" dirty="0">
                <a:solidFill>
                  <a:schemeClr val="accent6">
                    <a:lumMod val="50000"/>
                    <a:lumOff val="5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Annual Members </a:t>
            </a: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are 5pm and 8am, marking these times as rush hour.</a:t>
            </a:r>
            <a:endParaRPr lang="en-US" dirty="0">
              <a:solidFill>
                <a:schemeClr val="accent6">
                  <a:lumMod val="50000"/>
                  <a:lumOff val="50000"/>
                </a:schemeClr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50000"/>
                  <a:lumOff val="50000"/>
                </a:schemeClr>
              </a:buClr>
            </a:pPr>
            <a:endParaRPr lang="en-U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Casual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riders has a peak hour of 5pm. 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A487BB-3975-5470-143D-2FA1A2405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9" y="1624451"/>
            <a:ext cx="6139542" cy="47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25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9393"/>
                </a:solidFill>
              </a:rPr>
              <a:t>Key Findings: Most Utilized Bike Types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A44B56-AA33-27B7-0E1D-ACE4B1986396}"/>
              </a:ext>
            </a:extLst>
          </p:cNvPr>
          <p:cNvSpPr txBox="1"/>
          <p:nvPr/>
        </p:nvSpPr>
        <p:spPr>
          <a:xfrm>
            <a:off x="5698276" y="1480229"/>
            <a:ext cx="5954485" cy="33239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The most utilized bike type for both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Casual </a:t>
            </a: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and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Annual Members </a:t>
            </a: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was</a:t>
            </a:r>
            <a:r>
              <a:rPr 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the Classic bike.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50000"/>
                  <a:lumOff val="50000"/>
                </a:schemeClr>
              </a:buClr>
            </a:pPr>
            <a:endParaRPr lang="en-US" sz="1600" dirty="0">
              <a:solidFill>
                <a:schemeClr val="accent6">
                  <a:lumMod val="50000"/>
                  <a:lumOff val="50000"/>
                </a:schemeClr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65% of </a:t>
            </a:r>
            <a:r>
              <a:rPr 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Annual Member </a:t>
            </a: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preferred the Classic bike, 34.99% preferred the Electric bike, and only 1 member used the docked bike.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50000"/>
                  <a:lumOff val="50000"/>
                </a:schemeClr>
              </a:buClr>
            </a:pPr>
            <a:endParaRPr lang="en-US" sz="16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50% of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Casual</a:t>
            </a: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riders preferred the Classic bike,  37.6% utilized Electric bikes, and the remaining 12.4% used the Docked bikes.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</a:pPr>
            <a:endParaRPr lang="en-US" sz="16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ct val="111000"/>
              <a:buFont typeface="Arial" panose="020B0604020202020204" pitchFamily="34" charset="0"/>
              <a:buChar char="•"/>
            </a:pP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Docked bikes were least preferred with all riders.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FE3BA1-FF34-A1E7-9FAA-919ABC62F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95" y="1480229"/>
            <a:ext cx="4722362" cy="531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4768942" cy="1233071"/>
          </a:xfrm>
        </p:spPr>
        <p:txBody>
          <a:bodyPr/>
          <a:lstStyle/>
          <a:p>
            <a:r>
              <a:rPr lang="en-US" dirty="0">
                <a:solidFill>
                  <a:srgbClr val="399393"/>
                </a:solidFill>
              </a:rPr>
              <a:t>Summary</a:t>
            </a:r>
          </a:p>
        </p:txBody>
      </p:sp>
      <p:pic>
        <p:nvPicPr>
          <p:cNvPr id="192" name="Picture Placeholder 191" descr="Cycling">
            <a:extLst>
              <a:ext uri="{FF2B5EF4-FFF2-40B4-BE49-F238E27FC236}">
                <a16:creationId xmlns:a16="http://schemas.microsoft.com/office/drawing/2014/main" id="{03D5E3D1-D423-EF5A-EE43-00CF1BD7FF63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134" r="5134"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96FE97-5E27-FC36-5E3A-511A31E6C7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Casual Riders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71608" y="1469069"/>
            <a:ext cx="5548792" cy="1506166"/>
          </a:xfrm>
        </p:spPr>
        <p:txBody>
          <a:bodyPr/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  <a:buSzPct val="111000"/>
            </a:pPr>
            <a:r>
              <a:rPr lang="en-US" dirty="0"/>
              <a:t>Casual riders predominantly used the bikeshare network during the summer months of June to August, with usage peaking in July.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  <a:buSzPct val="111000"/>
            </a:pPr>
            <a:r>
              <a:rPr lang="en-US" dirty="0"/>
              <a:t>On average, Casual riders recorded longer trip durations compared to Annual Members.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  <a:buSzPct val="111000"/>
            </a:pPr>
            <a:r>
              <a:rPr lang="en-US" dirty="0"/>
              <a:t>The highest usage days for Casual riders were Saturday and Sunday.</a:t>
            </a:r>
          </a:p>
        </p:txBody>
      </p:sp>
      <p:pic>
        <p:nvPicPr>
          <p:cNvPr id="194" name="Picture Placeholder 193" descr="Cycling">
            <a:extLst>
              <a:ext uri="{FF2B5EF4-FFF2-40B4-BE49-F238E27FC236}">
                <a16:creationId xmlns:a16="http://schemas.microsoft.com/office/drawing/2014/main" id="{FAB9DE8A-4935-A3E0-0122-F76CDEAC29D1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616" r="2616"/>
          <a:stretch/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774673-50D8-2D6F-C339-6E4B0A126B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Annual Members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EB5763E-8BC0-F6C3-3814-6649A828C00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271608" y="3419684"/>
            <a:ext cx="5548791" cy="1177789"/>
          </a:xfrm>
        </p:spPr>
        <p:txBody>
          <a:bodyPr/>
          <a:lstStyle/>
          <a:p>
            <a:pPr>
              <a:buClr>
                <a:schemeClr val="tx2">
                  <a:lumMod val="50000"/>
                  <a:lumOff val="50000"/>
                </a:schemeClr>
              </a:buClr>
              <a:buSzPct val="111000"/>
            </a:pPr>
            <a:r>
              <a:rPr lang="en-US" dirty="0"/>
              <a:t>Annual Members showed a preference for using the bikeshare network from June to October, with a peak in September.</a:t>
            </a:r>
          </a:p>
          <a:p>
            <a:pPr>
              <a:buClr>
                <a:schemeClr val="tx2">
                  <a:lumMod val="50000"/>
                  <a:lumOff val="50000"/>
                </a:schemeClr>
              </a:buClr>
              <a:buSzPct val="111000"/>
            </a:pPr>
            <a:r>
              <a:rPr lang="en-US" dirty="0"/>
              <a:t>The most utilized days of the week for Annual Members were Tuesday and Wednesday.</a:t>
            </a:r>
          </a:p>
        </p:txBody>
      </p:sp>
      <p:pic>
        <p:nvPicPr>
          <p:cNvPr id="196" name="Picture Placeholder 195" descr="Cycling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616" r="2616"/>
          <a:stretch/>
        </p:blipFill>
        <p:spPr>
          <a:xfrm>
            <a:off x="4714069" y="4596305"/>
            <a:ext cx="536270" cy="56588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271607" y="4434190"/>
            <a:ext cx="5162709" cy="421399"/>
          </a:xfrm>
        </p:spPr>
        <p:txBody>
          <a:bodyPr/>
          <a:lstStyle/>
          <a:p>
            <a:r>
              <a:rPr lang="en-US" dirty="0"/>
              <a:t>Both Riders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71608" y="4890037"/>
            <a:ext cx="5548791" cy="1374165"/>
          </a:xfrm>
        </p:spPr>
        <p:txBody>
          <a:bodyPr/>
          <a:lstStyle/>
          <a:p>
            <a:r>
              <a:rPr lang="en-US" dirty="0"/>
              <a:t>Both Annual Members and Casual riders preferred Classic and Electric bikes over docked bikes.</a:t>
            </a:r>
          </a:p>
          <a:p>
            <a:r>
              <a:rPr lang="en-US" dirty="0"/>
              <a:t>The overall peak usage hour for all riders is 5 PM.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5" y="439021"/>
            <a:ext cx="6599429" cy="1325563"/>
          </a:xfrm>
        </p:spPr>
        <p:txBody>
          <a:bodyPr/>
          <a:lstStyle/>
          <a:p>
            <a:r>
              <a:rPr lang="en-US" dirty="0">
                <a:solidFill>
                  <a:srgbClr val="399393"/>
                </a:solidFill>
              </a:rPr>
              <a:t>Recommendations</a:t>
            </a:r>
            <a:br>
              <a:rPr lang="en-US" dirty="0">
                <a:solidFill>
                  <a:srgbClr val="399393"/>
                </a:solidFill>
              </a:rPr>
            </a:br>
            <a:endParaRPr lang="en-US" dirty="0">
              <a:solidFill>
                <a:srgbClr val="399393"/>
              </a:solidFill>
            </a:endParaRPr>
          </a:p>
        </p:txBody>
      </p:sp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20E98B6-7B33-8FD4-A662-31DD4B85E22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550705" y="1632858"/>
            <a:ext cx="6944609" cy="434076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Implement rewards programs aimed at converting Casual riders to Annual Members, offering enhanced benefits for membership.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Introduce seasonal plans tailored for peak summer months, with promotional efforts beginning in the winter to drive awareness.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Develop additional Annual Membership options targeting summer riders, with special benefits for usage on slower days such as Tuesdays.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Conduct unbiased surveys targeting both current users and non-users of Cyclistic to gain deeper insights into their motivations and perceptions of bikeshare programs.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Collect and analyze demographic data to better understand the profiles of </a:t>
            </a:r>
            <a:r>
              <a:rPr lang="en-US" sz="1800" dirty="0" err="1"/>
              <a:t>Cyclistic's</a:t>
            </a:r>
            <a:r>
              <a:rPr lang="en-US" sz="1800" dirty="0"/>
              <a:t> users and optimize marketing strategies accordingly.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3093990"/>
            <a:ext cx="3973286" cy="1879791"/>
          </a:xfrm>
        </p:spPr>
        <p:txBody>
          <a:bodyPr/>
          <a:lstStyle/>
          <a:p>
            <a:r>
              <a:rPr lang="en-US" dirty="0"/>
              <a:t>Shannon Johnson</a:t>
            </a:r>
          </a:p>
          <a:p>
            <a:pPr lvl="0"/>
            <a:r>
              <a:rPr lang="en-US" dirty="0"/>
              <a:t>Shannon.Johnson.Analyst@gmails.com</a:t>
            </a:r>
          </a:p>
          <a:p>
            <a:endParaRPr lang="en-US" dirty="0"/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1171204"/>
            <a:ext cx="5117162" cy="1325563"/>
          </a:xfrm>
        </p:spPr>
        <p:txBody>
          <a:bodyPr/>
          <a:lstStyle/>
          <a:p>
            <a:r>
              <a:rPr lang="en-US" altLang="zh-CN" sz="11500" dirty="0">
                <a:solidFill>
                  <a:srgbClr val="399393"/>
                </a:solidFill>
              </a:rPr>
              <a:t>Hello!</a:t>
            </a:r>
            <a:endParaRPr lang="en-US" sz="11500" dirty="0">
              <a:solidFill>
                <a:srgbClr val="399393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4632" y="2738469"/>
            <a:ext cx="8013537" cy="3147499"/>
          </a:xfrm>
        </p:spPr>
        <p:txBody>
          <a:bodyPr/>
          <a:lstStyle/>
          <a:p>
            <a:r>
              <a:rPr lang="en-US" sz="3600" dirty="0"/>
              <a:t>My Name is Shannon Johnson </a:t>
            </a:r>
          </a:p>
          <a:p>
            <a:endParaRPr lang="en-US" sz="3600" dirty="0"/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SzPct val="111000"/>
              <a:buFont typeface="Arial" panose="020B0604020202020204" pitchFamily="34" charset="0"/>
              <a:buChar char="•"/>
            </a:pPr>
            <a:r>
              <a:rPr lang="en-US" sz="3600" dirty="0" err="1"/>
              <a:t>Github</a:t>
            </a:r>
            <a:r>
              <a:rPr lang="en-US" sz="3600" dirty="0"/>
              <a:t>: </a:t>
            </a:r>
            <a:r>
              <a:rPr lang="en-US" sz="2400" dirty="0"/>
              <a:t>github.com/Data4Enthusiast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SzPct val="111000"/>
              <a:buFont typeface="Arial" panose="020B0604020202020204" pitchFamily="34" charset="0"/>
              <a:buChar char="•"/>
            </a:pPr>
            <a:r>
              <a:rPr lang="en-US" sz="3600" dirty="0" err="1"/>
              <a:t>Linkedin</a:t>
            </a:r>
            <a:r>
              <a:rPr lang="en-US" sz="3600" dirty="0"/>
              <a:t>: </a:t>
            </a:r>
            <a:r>
              <a:rPr lang="en-US" sz="2400" dirty="0"/>
              <a:t>linkedin.com/in/sjanalyst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SzPct val="111000"/>
              <a:buFont typeface="Arial" panose="020B0604020202020204" pitchFamily="34" charset="0"/>
              <a:buChar char="•"/>
            </a:pPr>
            <a:r>
              <a:rPr lang="en-US" sz="3600" dirty="0"/>
              <a:t>Email: </a:t>
            </a:r>
            <a:r>
              <a:rPr lang="en-US" sz="2400" dirty="0"/>
              <a:t>Shannon.Johnson.Analyst@gmail.com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6844"/>
          <a:stretch/>
        </p:blipFill>
        <p:spPr>
          <a:xfrm>
            <a:off x="7766758" y="588828"/>
            <a:ext cx="2912532" cy="3493983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045AF-5B29-162F-A605-990DACEA8E3B}"/>
              </a:ext>
            </a:extLst>
          </p:cNvPr>
          <p:cNvSpPr txBox="1"/>
          <p:nvPr/>
        </p:nvSpPr>
        <p:spPr>
          <a:xfrm>
            <a:off x="7625838" y="4116709"/>
            <a:ext cx="3568331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600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B.Sc</a:t>
            </a: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in BAIS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Aspiring Data Analyst</a:t>
            </a: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21" y="166255"/>
            <a:ext cx="5117162" cy="826800"/>
          </a:xfrm>
        </p:spPr>
        <p:txBody>
          <a:bodyPr/>
          <a:lstStyle/>
          <a:p>
            <a:r>
              <a:rPr lang="en-US" altLang="zh-CN" dirty="0">
                <a:solidFill>
                  <a:srgbClr val="399393"/>
                </a:solidFill>
              </a:rPr>
              <a:t>About Cyclistic</a:t>
            </a:r>
            <a:endParaRPr lang="en-US" dirty="0">
              <a:solidFill>
                <a:srgbClr val="399393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43CD034-8FE1-702B-926B-FA54A3E0B862}"/>
              </a:ext>
            </a:extLst>
          </p:cNvPr>
          <p:cNvSpPr txBox="1">
            <a:spLocks/>
          </p:cNvSpPr>
          <p:nvPr/>
        </p:nvSpPr>
        <p:spPr>
          <a:xfrm>
            <a:off x="191121" y="993055"/>
            <a:ext cx="11461640" cy="56986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SzPct val="111000"/>
              <a:buNone/>
            </a:pPr>
            <a:r>
              <a:rPr lang="en-US" sz="1400" b="1" dirty="0"/>
              <a:t>Company Development and Operations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1000"/>
            </a:pPr>
            <a:r>
              <a:rPr lang="en-US" sz="1400" dirty="0"/>
              <a:t>Cyclistic launched a bikeshare program in 2016.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1000"/>
            </a:pPr>
            <a:r>
              <a:rPr lang="en-US" sz="1400" dirty="0"/>
              <a:t>Operates 5,824 bicycles that are geotracked in a network of 692 stations throughout Chicago, IL.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1000"/>
            </a:pPr>
            <a:r>
              <a:rPr lang="en-US" sz="1400" dirty="0"/>
              <a:t>Riders have the flexibility to unlock and return  bikes at any station within the network.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1000"/>
            </a:pPr>
            <a:r>
              <a:rPr lang="en-US" sz="1400" dirty="0"/>
              <a:t>There are three types of bikes- reclining bikes, hand tricycles, and cargo bikes. </a:t>
            </a:r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SzPct val="111000"/>
              <a:buNone/>
            </a:pPr>
            <a:endParaRPr lang="en-US" sz="1400" dirty="0"/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SzPct val="111000"/>
              <a:buNone/>
            </a:pPr>
            <a:r>
              <a:rPr lang="en-US" sz="1400" b="1" dirty="0"/>
              <a:t>Marketing Strategy and Financial Focus</a:t>
            </a:r>
            <a:endParaRPr lang="en-US" sz="1400" dirty="0"/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1000"/>
            </a:pPr>
            <a:r>
              <a:rPr lang="en-US" sz="1400" dirty="0"/>
              <a:t>Cyclistic marketing strategy is based on building awareness of the brand and appealing to broad consumer segments. 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1000"/>
            </a:pPr>
            <a:r>
              <a:rPr lang="en-US" sz="1400" dirty="0"/>
              <a:t>Finance analysts concluded that annual members are much more profitable than casual riders.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1000"/>
            </a:pPr>
            <a:r>
              <a:rPr lang="en-US" sz="1400" dirty="0"/>
              <a:t>Cyclistic offers flexibility of its pricing plans: single-ride passes, full-day passes, and annual memberships. </a:t>
            </a:r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SzPct val="111000"/>
              <a:buNone/>
            </a:pPr>
            <a:endParaRPr lang="en-US" sz="1400" dirty="0"/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SzPct val="111000"/>
              <a:buNone/>
            </a:pPr>
            <a:r>
              <a:rPr lang="en-US" sz="1400" b="1" dirty="0"/>
              <a:t>Customer Types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1000"/>
            </a:pPr>
            <a:r>
              <a:rPr lang="en-US" sz="1400" dirty="0"/>
              <a:t>Customers who purchase single-ride or full-day passes are referred to as casual riders. 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1000"/>
            </a:pPr>
            <a:r>
              <a:rPr lang="en-US" sz="1400" dirty="0"/>
              <a:t>Customers who purchase annual memberships are Cyclistic members.</a:t>
            </a:r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SzPct val="111000"/>
              <a:buNone/>
            </a:pPr>
            <a:endParaRPr lang="en-US" sz="1400" dirty="0"/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SzPct val="111000"/>
              <a:buNone/>
            </a:pPr>
            <a:r>
              <a:rPr lang="en-US" sz="1400" b="1" dirty="0"/>
              <a:t>Growth Strategy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1000"/>
            </a:pPr>
            <a:r>
              <a:rPr lang="en-US" sz="1400" dirty="0"/>
              <a:t>The focus is to maximize current users for future growth.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SzPct val="111000"/>
            </a:pPr>
            <a:r>
              <a:rPr lang="en-US" sz="1400" dirty="0"/>
              <a:t>Design marketing strategies aimed at converting casual riders into annual members. </a:t>
            </a:r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SzPct val="111000"/>
              <a:buNone/>
            </a:pPr>
            <a:endParaRPr lang="en-US" sz="1400" dirty="0"/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SzPct val="111000"/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6296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768" y="928254"/>
            <a:ext cx="5594157" cy="5001491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000" dirty="0">
                <a:solidFill>
                  <a:srgbClr val="399393"/>
                </a:solidFill>
              </a:rPr>
              <a:t>Business Objective</a:t>
            </a:r>
            <a:br>
              <a:rPr lang="en-US" dirty="0"/>
            </a:br>
            <a:br>
              <a:rPr lang="en-US" dirty="0"/>
            </a:br>
            <a:r>
              <a:rPr lang="en-US" b="0" dirty="0"/>
              <a:t>Derive actionable insights that will inform the development of targeted marketing strategies aimed at converting </a:t>
            </a:r>
            <a:r>
              <a:rPr lang="en-US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casual</a:t>
            </a:r>
            <a:r>
              <a:rPr lang="en-US" b="0" dirty="0"/>
              <a:t> riders into </a:t>
            </a:r>
            <a:r>
              <a:rPr lang="en-US" b="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annual</a:t>
            </a:r>
            <a:r>
              <a:rPr lang="en-US" b="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b="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members</a:t>
            </a:r>
            <a:r>
              <a:rPr lang="en-US" b="0" dirty="0"/>
              <a:t>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4</a:t>
            </a:fld>
            <a:endParaRPr lang="en-US" altLang="zh-CN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BC779-310D-7F16-0EAB-F1563075F60E}"/>
              </a:ext>
            </a:extLst>
          </p:cNvPr>
          <p:cNvSpPr txBox="1"/>
          <p:nvPr/>
        </p:nvSpPr>
        <p:spPr>
          <a:xfrm>
            <a:off x="1482436" y="2535382"/>
            <a:ext cx="229985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i="1" dirty="0">
                <a:solidFill>
                  <a:schemeClr val="tx1"/>
                </a:solidFill>
              </a:rPr>
              <a:t>How do annual members and casual</a:t>
            </a:r>
            <a:br>
              <a:rPr lang="en-US" i="1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riders use Cyclistic bikes differently?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069932CD-3757-7F20-5A0A-6F57271ED5D4}"/>
              </a:ext>
            </a:extLst>
          </p:cNvPr>
          <p:cNvSpPr txBox="1">
            <a:spLocks/>
          </p:cNvSpPr>
          <p:nvPr/>
        </p:nvSpPr>
        <p:spPr>
          <a:xfrm>
            <a:off x="746770" y="514010"/>
            <a:ext cx="5926173" cy="58541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399393"/>
                </a:solidFill>
              </a:rPr>
              <a:t>The Data</a:t>
            </a:r>
          </a:p>
          <a:p>
            <a:pPr>
              <a:lnSpc>
                <a:spcPct val="150000"/>
              </a:lnSpc>
            </a:pPr>
            <a:endParaRPr lang="en-US" sz="3600" dirty="0"/>
          </a:p>
          <a:p>
            <a:pPr marL="571500" indent="-57150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SzPct val="111000"/>
              <a:buFont typeface="Arial" panose="020B0604020202020204" pitchFamily="34" charset="0"/>
              <a:buChar char="•"/>
            </a:pPr>
            <a:r>
              <a:rPr lang="en-US" sz="2200" dirty="0"/>
              <a:t>Conducted analysis using Divvy and the City of Chicago and made available via Data License Agreement</a:t>
            </a:r>
          </a:p>
          <a:p>
            <a:pPr marL="571500" indent="-57150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SzPct val="111000"/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571500" indent="-57150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SzPct val="111000"/>
              <a:buFont typeface="Arial" panose="020B0604020202020204" pitchFamily="34" charset="0"/>
              <a:buChar char="•"/>
            </a:pPr>
            <a:r>
              <a:rPr lang="en-US" sz="2200" dirty="0"/>
              <a:t>Consists of previous 12 months of data, from 01/2021 to 12/2021 </a:t>
            </a:r>
          </a:p>
          <a:p>
            <a:pPr marL="571500" indent="-57150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SzPct val="111000"/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571500" indent="-57150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SzPct val="111000"/>
              <a:buFont typeface="Arial" panose="020B0604020202020204" pitchFamily="34" charset="0"/>
              <a:buChar char="•"/>
            </a:pPr>
            <a:r>
              <a:rPr lang="en-US" sz="2200" dirty="0"/>
              <a:t>Approximately 5.6 million data points</a:t>
            </a:r>
          </a:p>
          <a:p>
            <a:pPr marL="571500" indent="-57150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SzPct val="111000"/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571500" indent="-57150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SzPct val="111000"/>
              <a:buFont typeface="Arial" panose="020B0604020202020204" pitchFamily="34" charset="0"/>
              <a:buChar char="•"/>
            </a:pPr>
            <a:r>
              <a:rPr lang="en-US" sz="2200" dirty="0"/>
              <a:t>Was conducted on a 1</a:t>
            </a:r>
            <a:r>
              <a:rPr lang="en-US" sz="2200" baseline="30000" dirty="0"/>
              <a:t>st</a:t>
            </a:r>
            <a:r>
              <a:rPr lang="en-US" sz="2200" dirty="0"/>
              <a:t> party basis indicating high integrity</a:t>
            </a:r>
            <a:br>
              <a:rPr lang="en-US" sz="36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831605" y="2659780"/>
            <a:ext cx="2106137" cy="1070829"/>
          </a:xfrm>
        </p:spPr>
        <p:txBody>
          <a:bodyPr/>
          <a:lstStyle/>
          <a:p>
            <a:r>
              <a:rPr lang="en-US" sz="2000" dirty="0">
                <a:solidFill>
                  <a:srgbClr val="399393"/>
                </a:solidFill>
              </a:rPr>
              <a:t>DATA SHORTCOMINGS</a:t>
            </a:r>
          </a:p>
          <a:p>
            <a:endParaRPr lang="en-US" dirty="0"/>
          </a:p>
        </p:txBody>
      </p:sp>
      <p:pic>
        <p:nvPicPr>
          <p:cNvPr id="48" name="Picture placeholder 19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581710" y="555648"/>
            <a:ext cx="4605929" cy="5279095"/>
          </a:xfrm>
          <a:blipFill>
            <a:blip r:embed="rId5"/>
            <a:stretch>
              <a:fillRect/>
            </a:stretch>
          </a:blip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4C0E32-E037-5268-C466-6049ACC3B677}"/>
              </a:ext>
            </a:extLst>
          </p:cNvPr>
          <p:cNvSpPr txBox="1"/>
          <p:nvPr/>
        </p:nvSpPr>
        <p:spPr>
          <a:xfrm>
            <a:off x="5780314" y="797510"/>
            <a:ext cx="6411686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111000"/>
              <a:buFont typeface="Arial" panose="020B0604020202020204" pitchFamily="34" charset="0"/>
              <a:buChar char="•"/>
            </a:pPr>
            <a:r>
              <a:rPr lang="en-US" sz="2400" dirty="0"/>
              <a:t>“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Casual</a:t>
            </a:r>
            <a:r>
              <a:rPr lang="en-US" sz="2400" dirty="0"/>
              <a:t>” refers to any riders that were not </a:t>
            </a:r>
            <a:r>
              <a:rPr lang="en-US" sz="24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Annual Members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111000"/>
            </a:pPr>
            <a:endParaRPr lang="en-US" sz="24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111000"/>
              <a:buFont typeface="Arial" panose="020B0604020202020204" pitchFamily="34" charset="0"/>
              <a:buChar char="•"/>
            </a:pPr>
            <a:r>
              <a:rPr lang="en-US" sz="2400" dirty="0">
                <a:ea typeface="微软雅黑"/>
                <a:cs typeface="Posterama" panose="020B0504020200020000" pitchFamily="34" charset="0"/>
              </a:rPr>
              <a:t>Due to Consumer Protection Laws, we can’t see how many times customers made a purchase.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111000"/>
            </a:pPr>
            <a:endParaRPr lang="en-US" sz="2400" dirty="0"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111000"/>
              <a:buFont typeface="Arial" panose="020B0604020202020204" pitchFamily="34" charset="0"/>
              <a:buChar char="•"/>
            </a:pPr>
            <a:r>
              <a:rPr lang="en-US" sz="2400" dirty="0">
                <a:ea typeface="微软雅黑"/>
                <a:cs typeface="Posterama" panose="020B0504020200020000" pitchFamily="34" charset="0"/>
              </a:rPr>
              <a:t>We don’t have access to distance rode per trip.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111000"/>
            </a:pPr>
            <a:endParaRPr lang="en-US" sz="2400" dirty="0"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111000"/>
              <a:buFont typeface="Arial" panose="020B0604020202020204" pitchFamily="34" charset="0"/>
              <a:buChar char="•"/>
            </a:pPr>
            <a:r>
              <a:rPr lang="en-US" sz="2400" dirty="0">
                <a:ea typeface="微软雅黑"/>
                <a:cs typeface="Posterama" panose="020B0504020200020000" pitchFamily="34" charset="0"/>
              </a:rPr>
              <a:t>Some null and general errors were present within the overall data.</a:t>
            </a:r>
          </a:p>
        </p:txBody>
      </p:sp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9393"/>
                </a:solidFill>
              </a:rPr>
              <a:t>Key Findings: Total Trips by Customer Type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3DBCB6-B4EE-0C18-8C88-3C66D3439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9" y="1622510"/>
            <a:ext cx="4663844" cy="50524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509877-D5A1-DF4E-6073-18FE684A61AE}"/>
              </a:ext>
            </a:extLst>
          </p:cNvPr>
          <p:cNvSpPr txBox="1"/>
          <p:nvPr/>
        </p:nvSpPr>
        <p:spPr>
          <a:xfrm>
            <a:off x="5845628" y="2764971"/>
            <a:ext cx="5954485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accent6">
                    <a:lumMod val="50000"/>
                    <a:lumOff val="5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Annual Members </a:t>
            </a: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utilized the bikeshare network the most at </a:t>
            </a:r>
            <a:r>
              <a:rPr lang="en-US" sz="1800" dirty="0">
                <a:solidFill>
                  <a:schemeClr val="accent6">
                    <a:lumMod val="50000"/>
                    <a:lumOff val="5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55%</a:t>
            </a: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of total trips.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50000"/>
                  <a:lumOff val="50000"/>
                </a:schemeClr>
              </a:buClr>
            </a:pPr>
            <a:endParaRPr lang="en-U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50000"/>
                  <a:lumOff val="50000"/>
                </a:schemeClr>
              </a:buClr>
            </a:pPr>
            <a:endParaRPr lang="en-U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Casual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riders accounted for the remaining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45%. 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 algn="ctr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28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9393"/>
                </a:solidFill>
              </a:rPr>
              <a:t>Key Findings: Average Trip Duration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509877-D5A1-DF4E-6073-18FE684A61AE}"/>
              </a:ext>
            </a:extLst>
          </p:cNvPr>
          <p:cNvSpPr txBox="1"/>
          <p:nvPr/>
        </p:nvSpPr>
        <p:spPr>
          <a:xfrm>
            <a:off x="5845628" y="2764971"/>
            <a:ext cx="5954485" cy="25853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accent6">
                    <a:lumMod val="50000"/>
                    <a:lumOff val="5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Annual Members </a:t>
            </a: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showed an average tri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</a:t>
            </a: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duration of just </a:t>
            </a:r>
            <a:r>
              <a:rPr lang="en-US" sz="1800" dirty="0">
                <a:solidFill>
                  <a:schemeClr val="accent6">
                    <a:lumMod val="50000"/>
                    <a:lumOff val="5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13 minutes</a:t>
            </a: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50000"/>
                  <a:lumOff val="50000"/>
                </a:schemeClr>
              </a:buClr>
            </a:pPr>
            <a:endParaRPr lang="en-U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In comparison,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Casual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riders reported an average of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32 minutes 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for trip duration.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On average,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Casual 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riders trip duration is 2.5 times longer than </a:t>
            </a:r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Annual Members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.</a:t>
            </a:r>
            <a:endParaRPr lang="en-U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 algn="ctr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F94DF1-AA96-A5BF-FFF3-F3FEEDC1A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9" y="1622510"/>
            <a:ext cx="4625741" cy="50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0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9393"/>
                </a:solidFill>
              </a:rPr>
              <a:t>Key Findings: Rides by Month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D8F5A-0BEE-E5AB-F89D-BEA9DCCF1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709" y="1498772"/>
            <a:ext cx="9557657" cy="3881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509877-D5A1-DF4E-6073-18FE684A61AE}"/>
              </a:ext>
            </a:extLst>
          </p:cNvPr>
          <p:cNvSpPr txBox="1"/>
          <p:nvPr/>
        </p:nvSpPr>
        <p:spPr>
          <a:xfrm>
            <a:off x="1394709" y="5501027"/>
            <a:ext cx="955765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50000"/>
                  <a:lumOff val="50000"/>
                </a:schemeClr>
              </a:buClr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The peak activity for all riders are within the summer, making it the busiest time of year.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>
                    <a:lumMod val="50000"/>
                    <a:lumOff val="5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Annual Members </a:t>
            </a: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showed 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 peak of activity from June through October</a:t>
            </a: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Casual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riders reported an increase of activity during June through September.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 algn="ctr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8275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1701</TotalTime>
  <Words>923</Words>
  <Application>Microsoft Office PowerPoint</Application>
  <PresentationFormat>Widescreen</PresentationFormat>
  <Paragraphs>136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等线</vt:lpstr>
      <vt:lpstr>微软雅黑</vt:lpstr>
      <vt:lpstr>Abadi</vt:lpstr>
      <vt:lpstr>Arial</vt:lpstr>
      <vt:lpstr>Calibri</vt:lpstr>
      <vt:lpstr>Posterama</vt:lpstr>
      <vt:lpstr>Posterama Text Black</vt:lpstr>
      <vt:lpstr>Posterama Text SemiBold</vt:lpstr>
      <vt:lpstr>Wingdings</vt:lpstr>
      <vt:lpstr>Custom​​</vt:lpstr>
      <vt:lpstr>Rider Behaviors and Membership Growth</vt:lpstr>
      <vt:lpstr>Hello!</vt:lpstr>
      <vt:lpstr>About Cyclistic</vt:lpstr>
      <vt:lpstr>   Business Objective  Derive actionable insights that will inform the development of targeted marketing strategies aimed at converting casual riders into annual members.   </vt:lpstr>
      <vt:lpstr>PowerPoint Presentation</vt:lpstr>
      <vt:lpstr>PowerPoint Presentation</vt:lpstr>
      <vt:lpstr>Key Findings: Total Trips by Customer Type</vt:lpstr>
      <vt:lpstr>Key Findings: Average Trip Duration</vt:lpstr>
      <vt:lpstr>Key Findings: Rides by Month</vt:lpstr>
      <vt:lpstr>Key Findings: Rides by Day</vt:lpstr>
      <vt:lpstr>Key Findings: Rides by Hour</vt:lpstr>
      <vt:lpstr>Key Findings: Most Utilized Bike Types</vt:lpstr>
      <vt:lpstr>Summary</vt:lpstr>
      <vt:lpstr>Recommendations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Shannon Johnson</dc:creator>
  <cp:lastModifiedBy>Shannon Johnson</cp:lastModifiedBy>
  <cp:revision>7</cp:revision>
  <dcterms:created xsi:type="dcterms:W3CDTF">2024-07-13T16:40:23Z</dcterms:created>
  <dcterms:modified xsi:type="dcterms:W3CDTF">2024-07-14T21:01:39Z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