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65" r:id="rId6"/>
    <p:sldId id="366" r:id="rId7"/>
    <p:sldId id="368" r:id="rId8"/>
    <p:sldId id="378" r:id="rId9"/>
    <p:sldId id="379" r:id="rId10"/>
    <p:sldId id="376" r:id="rId11"/>
    <p:sldId id="381" r:id="rId12"/>
    <p:sldId id="382" r:id="rId13"/>
    <p:sldId id="369" r:id="rId14"/>
    <p:sldId id="371" r:id="rId15"/>
    <p:sldId id="383" r:id="rId16"/>
    <p:sldId id="374" r:id="rId17"/>
    <p:sldId id="3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6AAAAE-1FCA-4077-AFFC-1D78559A0349}" v="24" dt="2023-02-28T16:54:53.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69" d="100"/>
          <a:sy n="69" d="100"/>
        </p:scale>
        <p:origin x="114"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February 28,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February 28,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28,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JessieCaroline/Data606-TeamC"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va-portal.org/smash/record.jsf?dswid=-8182&amp;pid=diva2%3A1042586" TargetMode="External"/><Relationship Id="rId2" Type="http://schemas.openxmlformats.org/officeDocument/2006/relationships/hyperlink" Target="https://www.projectpro.io/article/machine-learning-nlp-text-classification-algorithms-and-models/523"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de/duttadebadri/detailed-nlp-project-prediction-visualization/data"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b="1" dirty="0">
                <a:latin typeface="+mj-lt"/>
              </a:rPr>
              <a:t>DATA606 Capstone Data Science</a:t>
            </a:r>
            <a:endParaRPr lang="en-US" b="1" dirty="0"/>
          </a:p>
          <a:p>
            <a:r>
              <a:rPr lang="en-US" b="1" dirty="0"/>
              <a:t>Bhanu Harish Surisetti</a:t>
            </a:r>
          </a:p>
          <a:p>
            <a:r>
              <a:rPr lang="en-US" b="1" dirty="0"/>
              <a:t>Jessie Caroline </a:t>
            </a:r>
            <a:r>
              <a:rPr lang="en-US" b="1" dirty="0" err="1"/>
              <a:t>Merugu</a:t>
            </a:r>
            <a:endParaRPr lang="en-US" b="1" dirty="0"/>
          </a:p>
          <a:p>
            <a:r>
              <a:rPr lang="en-US" b="1" dirty="0"/>
              <a:t>Sreeja </a:t>
            </a:r>
            <a:r>
              <a:rPr lang="en-US" b="1" dirty="0" err="1"/>
              <a:t>Pendota</a:t>
            </a:r>
            <a:endParaRPr lang="en-US" b="1" dirty="0"/>
          </a:p>
          <a:p>
            <a:endParaRPr lang="en-US" dirty="0"/>
          </a:p>
        </p:txBody>
      </p:sp>
      <p:sp>
        <p:nvSpPr>
          <p:cNvPr id="5" name="Rectangle 2">
            <a:extLst>
              <a:ext uri="{FF2B5EF4-FFF2-40B4-BE49-F238E27FC236}">
                <a16:creationId xmlns:a16="http://schemas.microsoft.com/office/drawing/2014/main" id="{D22A5A35-E2BD-C86F-5B0A-78663644579C}"/>
              </a:ext>
            </a:extLst>
          </p:cNvPr>
          <p:cNvSpPr>
            <a:spLocks noChangeArrowheads="1"/>
          </p:cNvSpPr>
          <p:nvPr/>
        </p:nvSpPr>
        <p:spPr bwMode="auto">
          <a:xfrm rot="10800000" flipV="1">
            <a:off x="3740726" y="1490084"/>
            <a:ext cx="80128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595959"/>
                </a:solidFill>
                <a:effectLst/>
                <a:latin typeface="Arial Black" panose="020B0A04020102020204" pitchFamily="34" charset="0"/>
                <a:ea typeface="Times New Roman" panose="02020603050405020304" pitchFamily="18" charset="0"/>
                <a:cs typeface="Calibri Light" panose="020F0302020204030204" pitchFamily="34" charset="0"/>
              </a:rPr>
              <a:t>CUSTOMER REVIEW CLASSIFICATION USING NATURAL LANGUAGE PROCESSING</a:t>
            </a:r>
            <a:endParaRPr kumimoji="0" lang="en-US" altLang="en-US" sz="1800" b="1"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FA6B6-48B7-04F6-B518-AA36DA5C2CEA}"/>
              </a:ext>
            </a:extLst>
          </p:cNvPr>
          <p:cNvSpPr>
            <a:spLocks noGrp="1"/>
          </p:cNvSpPr>
          <p:nvPr>
            <p:ph type="title"/>
          </p:nvPr>
        </p:nvSpPr>
        <p:spPr>
          <a:xfrm>
            <a:off x="952499" y="897665"/>
            <a:ext cx="6231132" cy="610863"/>
          </a:xfrm>
        </p:spPr>
        <p:txBody>
          <a:bodyPr/>
          <a:lstStyle/>
          <a:p>
            <a:r>
              <a:rPr lang="en-US" dirty="0"/>
              <a:t>EDA</a:t>
            </a:r>
          </a:p>
        </p:txBody>
      </p:sp>
      <p:sp>
        <p:nvSpPr>
          <p:cNvPr id="4" name="Text Placeholder 3">
            <a:extLst>
              <a:ext uri="{FF2B5EF4-FFF2-40B4-BE49-F238E27FC236}">
                <a16:creationId xmlns:a16="http://schemas.microsoft.com/office/drawing/2014/main" id="{35A0EBFD-7571-1A5D-2574-58E8984700C0}"/>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It is evident that Clorox stands out as a leading brand, outperforming other brands with its high customer ratings and maximum sales figures</a:t>
            </a:r>
          </a:p>
          <a:p>
            <a:pPr marL="285750" indent="-285750">
              <a:buFont typeface="Arial" panose="020B0604020202020204" pitchFamily="34" charset="0"/>
              <a:buChar char="•"/>
            </a:pPr>
            <a:r>
              <a:rPr lang="en-US" dirty="0"/>
              <a:t>Universal Home Video holds the position of the second most recognized brand on a scale of 1 to 10 brands.</a:t>
            </a:r>
          </a:p>
        </p:txBody>
      </p:sp>
      <p:sp>
        <p:nvSpPr>
          <p:cNvPr id="7" name="Slide Number Placeholder 6">
            <a:extLst>
              <a:ext uri="{FF2B5EF4-FFF2-40B4-BE49-F238E27FC236}">
                <a16:creationId xmlns:a16="http://schemas.microsoft.com/office/drawing/2014/main" id="{B70391A3-D800-672E-9D77-58622FB7EEEB}"/>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pic>
        <p:nvPicPr>
          <p:cNvPr id="3074" name="Picture 2">
            <a:extLst>
              <a:ext uri="{FF2B5EF4-FFF2-40B4-BE49-F238E27FC236}">
                <a16:creationId xmlns:a16="http://schemas.microsoft.com/office/drawing/2014/main" id="{F1060066-0D31-647E-A8C7-8E0750F1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343" y="2137108"/>
            <a:ext cx="541606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39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2478F2-D9F6-0010-10E7-C22FEC009B05}"/>
              </a:ext>
            </a:extLst>
          </p:cNvPr>
          <p:cNvSpPr>
            <a:spLocks noGrp="1"/>
          </p:cNvSpPr>
          <p:nvPr>
            <p:ph type="title"/>
          </p:nvPr>
        </p:nvSpPr>
        <p:spPr/>
        <p:txBody>
          <a:bodyPr/>
          <a:lstStyle/>
          <a:p>
            <a:r>
              <a:rPr lang="en-US" dirty="0"/>
              <a:t>EDA</a:t>
            </a:r>
          </a:p>
        </p:txBody>
      </p:sp>
      <p:sp>
        <p:nvSpPr>
          <p:cNvPr id="4" name="Text Placeholder 3">
            <a:extLst>
              <a:ext uri="{FF2B5EF4-FFF2-40B4-BE49-F238E27FC236}">
                <a16:creationId xmlns:a16="http://schemas.microsoft.com/office/drawing/2014/main" id="{30D015E1-0F73-29DD-1C52-CC3A211FA183}"/>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It can be observed that, people were taking around 400 days to update their review.</a:t>
            </a:r>
          </a:p>
          <a:p>
            <a:pPr marL="285750" indent="-285750">
              <a:buFont typeface="Arial" panose="020B0604020202020204" pitchFamily="34" charset="0"/>
              <a:buChar char="•"/>
            </a:pPr>
            <a:r>
              <a:rPr lang="en-US" dirty="0"/>
              <a:t>The second highest time gap taken to update the review is around 800 days</a:t>
            </a:r>
          </a:p>
        </p:txBody>
      </p:sp>
      <p:sp>
        <p:nvSpPr>
          <p:cNvPr id="7" name="Slide Number Placeholder 6">
            <a:extLst>
              <a:ext uri="{FF2B5EF4-FFF2-40B4-BE49-F238E27FC236}">
                <a16:creationId xmlns:a16="http://schemas.microsoft.com/office/drawing/2014/main" id="{EBA002FF-D22E-2C30-1047-D3E640BE7469}"/>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pic>
        <p:nvPicPr>
          <p:cNvPr id="5122" name="Picture 2">
            <a:extLst>
              <a:ext uri="{FF2B5EF4-FFF2-40B4-BE49-F238E27FC236}">
                <a16:creationId xmlns:a16="http://schemas.microsoft.com/office/drawing/2014/main" id="{432FF388-A6B7-F849-BD81-7AB68CFAE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870" y="1629579"/>
            <a:ext cx="5610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6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F1DDDB-6A72-73DB-F0D8-1C0942F0C1CA}"/>
              </a:ext>
            </a:extLst>
          </p:cNvPr>
          <p:cNvSpPr>
            <a:spLocks noGrp="1"/>
          </p:cNvSpPr>
          <p:nvPr>
            <p:ph type="title"/>
          </p:nvPr>
        </p:nvSpPr>
        <p:spPr/>
        <p:txBody>
          <a:bodyPr/>
          <a:lstStyle/>
          <a:p>
            <a:r>
              <a:rPr lang="en-US" dirty="0"/>
              <a:t>GitHub</a:t>
            </a:r>
          </a:p>
        </p:txBody>
      </p:sp>
      <p:sp>
        <p:nvSpPr>
          <p:cNvPr id="4" name="Text Placeholder 3">
            <a:extLst>
              <a:ext uri="{FF2B5EF4-FFF2-40B4-BE49-F238E27FC236}">
                <a16:creationId xmlns:a16="http://schemas.microsoft.com/office/drawing/2014/main" id="{E10DE247-6711-9AF9-264B-35E1B05AA74C}"/>
              </a:ext>
            </a:extLst>
          </p:cNvPr>
          <p:cNvSpPr>
            <a:spLocks noGrp="1"/>
          </p:cNvSpPr>
          <p:nvPr>
            <p:ph type="body" sz="quarter" idx="11"/>
          </p:nvPr>
        </p:nvSpPr>
        <p:spPr>
          <a:xfrm>
            <a:off x="952499" y="2289363"/>
            <a:ext cx="3619501" cy="2795232"/>
          </a:xfrm>
        </p:spPr>
        <p:txBody>
          <a:bodyPr/>
          <a:lstStyle/>
          <a:p>
            <a:r>
              <a:rPr lang="en-US" b="1" dirty="0"/>
              <a:t>Link: </a:t>
            </a:r>
            <a:r>
              <a:rPr lang="en-US" dirty="0">
                <a:hlinkClick r:id="rId2"/>
              </a:rPr>
              <a:t>https://github.com/JessieCaroline/Data606-TeamC</a:t>
            </a:r>
            <a:endParaRPr lang="en-US" dirty="0"/>
          </a:p>
          <a:p>
            <a:endParaRPr lang="en-US" dirty="0"/>
          </a:p>
        </p:txBody>
      </p:sp>
      <p:sp>
        <p:nvSpPr>
          <p:cNvPr id="5" name="Date Placeholder 4">
            <a:extLst>
              <a:ext uri="{FF2B5EF4-FFF2-40B4-BE49-F238E27FC236}">
                <a16:creationId xmlns:a16="http://schemas.microsoft.com/office/drawing/2014/main" id="{675B63E1-4E64-E7A4-463C-84635DA4E773}"/>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6" name="Footer Placeholder 5">
            <a:extLst>
              <a:ext uri="{FF2B5EF4-FFF2-40B4-BE49-F238E27FC236}">
                <a16:creationId xmlns:a16="http://schemas.microsoft.com/office/drawing/2014/main" id="{922FA013-D647-2138-D1DF-13A9D1474916}"/>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94F80417-8E88-EECD-A48A-259F44BEBD68}"/>
              </a:ext>
            </a:extLst>
          </p:cNvPr>
          <p:cNvSpPr>
            <a:spLocks noGrp="1"/>
          </p:cNvSpPr>
          <p:nvPr>
            <p:ph type="sldNum" sz="quarter" idx="16"/>
          </p:nvPr>
        </p:nvSpPr>
        <p:spPr/>
        <p:txBody>
          <a:bodyPr/>
          <a:lstStyle/>
          <a:p>
            <a:fld id="{294A09A9-5501-47C1-A89A-A340965A2BE2}" type="slidenum">
              <a:rPr lang="en-US" smtClean="0"/>
              <a:pPr/>
              <a:t>12</a:t>
            </a:fld>
            <a:endParaRPr lang="en-US" dirty="0">
              <a:latin typeface="+mn-lt"/>
            </a:endParaRPr>
          </a:p>
        </p:txBody>
      </p:sp>
      <p:pic>
        <p:nvPicPr>
          <p:cNvPr id="9" name="Picture 8">
            <a:extLst>
              <a:ext uri="{FF2B5EF4-FFF2-40B4-BE49-F238E27FC236}">
                <a16:creationId xmlns:a16="http://schemas.microsoft.com/office/drawing/2014/main" id="{EBA5E622-1DF1-C0D7-FDAB-243B7A854699}"/>
              </a:ext>
            </a:extLst>
          </p:cNvPr>
          <p:cNvPicPr>
            <a:picLocks noChangeAspect="1"/>
          </p:cNvPicPr>
          <p:nvPr/>
        </p:nvPicPr>
        <p:blipFill>
          <a:blip r:embed="rId3"/>
          <a:stretch>
            <a:fillRect/>
          </a:stretch>
        </p:blipFill>
        <p:spPr>
          <a:xfrm>
            <a:off x="4464467" y="1842655"/>
            <a:ext cx="7194441" cy="3921529"/>
          </a:xfrm>
          <a:prstGeom prst="rect">
            <a:avLst/>
          </a:prstGeom>
        </p:spPr>
      </p:pic>
    </p:spTree>
    <p:extLst>
      <p:ext uri="{BB962C8B-B14F-4D97-AF65-F5344CB8AC3E}">
        <p14:creationId xmlns:p14="http://schemas.microsoft.com/office/powerpoint/2010/main" val="30557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25523B-354A-50F9-E3F9-C003C95F8710}"/>
              </a:ext>
            </a:extLst>
          </p:cNvPr>
          <p:cNvSpPr>
            <a:spLocks noGrp="1"/>
          </p:cNvSpPr>
          <p:nvPr>
            <p:ph type="title"/>
          </p:nvPr>
        </p:nvSpPr>
        <p:spPr>
          <a:xfrm>
            <a:off x="964023" y="879063"/>
            <a:ext cx="9800959" cy="610863"/>
          </a:xfrm>
        </p:spPr>
        <p:txBody>
          <a:bodyPr>
            <a:normAutofit fontScale="90000"/>
          </a:bodyPr>
          <a:lstStyle/>
          <a:p>
            <a:r>
              <a:rPr lang="en-US" dirty="0"/>
              <a:t>Further EDA and Machine Learning Algorithms</a:t>
            </a:r>
          </a:p>
        </p:txBody>
      </p:sp>
      <p:sp>
        <p:nvSpPr>
          <p:cNvPr id="4" name="Text Placeholder 3">
            <a:extLst>
              <a:ext uri="{FF2B5EF4-FFF2-40B4-BE49-F238E27FC236}">
                <a16:creationId xmlns:a16="http://schemas.microsoft.com/office/drawing/2014/main" id="{3A133442-77DC-56C8-682A-1A2382554EBD}"/>
              </a:ext>
            </a:extLst>
          </p:cNvPr>
          <p:cNvSpPr>
            <a:spLocks noGrp="1"/>
          </p:cNvSpPr>
          <p:nvPr>
            <p:ph type="body" sz="quarter" idx="11"/>
          </p:nvPr>
        </p:nvSpPr>
        <p:spPr>
          <a:xfrm>
            <a:off x="971550" y="2372490"/>
            <a:ext cx="10056668" cy="2795232"/>
          </a:xfrm>
        </p:spPr>
        <p:txBody>
          <a:bodyPr/>
          <a:lstStyle/>
          <a:p>
            <a:pPr marL="285750" indent="-285750">
              <a:buFont typeface="Arial" panose="020B0604020202020204" pitchFamily="34" charset="0"/>
              <a:buChar char="•"/>
            </a:pPr>
            <a:r>
              <a:rPr lang="en-US" sz="1800" dirty="0">
                <a:solidFill>
                  <a:srgbClr val="000000"/>
                </a:solidFill>
                <a:latin typeface="Calibri" panose="020F0502020204030204" pitchFamily="34" charset="0"/>
                <a:ea typeface="Times New Roman" panose="02020603050405020304" pitchFamily="18" charset="0"/>
              </a:rPr>
              <a:t>EDA will be performed </a:t>
            </a:r>
            <a:r>
              <a:rPr lang="en-US" sz="1800" dirty="0">
                <a:solidFill>
                  <a:srgbClr val="000000"/>
                </a:solidFill>
                <a:effectLst/>
                <a:latin typeface="Calibri" panose="020F0502020204030204" pitchFamily="34" charset="0"/>
                <a:ea typeface="Times New Roman" panose="02020603050405020304" pitchFamily="18" charset="0"/>
              </a:rPr>
              <a:t>to analyze the correlation between review rating and the number of words used in the review text, as well as to visualize which words are used most and check if there is any regional impact on the reviews provided. </a:t>
            </a: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cs typeface="Trebuchet MS" panose="020B0603020202020204" pitchFamily="34" charset="0"/>
              </a:rPr>
              <a:t>The project also plans to use future classifiers such as Naïve Bayes Classifier, KNN, and </a:t>
            </a:r>
            <a:r>
              <a:rPr lang="en-US" sz="1800" dirty="0" err="1">
                <a:solidFill>
                  <a:srgbClr val="000000"/>
                </a:solidFill>
                <a:effectLst/>
                <a:latin typeface="Calibri" panose="020F0502020204030204" pitchFamily="34" charset="0"/>
                <a:ea typeface="Times New Roman" panose="02020603050405020304" pitchFamily="18" charset="0"/>
                <a:cs typeface="Trebuchet MS" panose="020B0603020202020204" pitchFamily="34" charset="0"/>
              </a:rPr>
              <a:t>XLNet</a:t>
            </a:r>
            <a:r>
              <a:rPr lang="en-US" sz="1800" dirty="0">
                <a:solidFill>
                  <a:srgbClr val="000000"/>
                </a:solidFill>
                <a:effectLst/>
                <a:latin typeface="Calibri" panose="020F0502020204030204" pitchFamily="34" charset="0"/>
                <a:ea typeface="Times New Roman" panose="02020603050405020304" pitchFamily="18" charset="0"/>
                <a:cs typeface="Trebuchet MS" panose="020B0603020202020204" pitchFamily="34" charset="0"/>
              </a:rPr>
              <a:t> to improve accuracy. Overall, the project seeks to use NLP and machine learning to better understand customer satisfaction and to identify factors that influence it.</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sz="1800" dirty="0">
              <a:solidFill>
                <a:srgbClr val="000000"/>
              </a:solidFill>
              <a:effectLst/>
              <a:latin typeface="Calibri" panose="020F0502020204030204" pitchFamily="34" charset="0"/>
              <a:ea typeface="Times New Roman" panose="02020603050405020304" pitchFamily="18" charset="0"/>
            </a:endParaRPr>
          </a:p>
          <a:p>
            <a:endParaRPr lang="en-US" sz="1800" dirty="0">
              <a:solidFill>
                <a:srgbClr val="000000"/>
              </a:solidFill>
              <a:latin typeface="Calibri" panose="020F0502020204030204" pitchFamily="34" charset="0"/>
            </a:endParaRPr>
          </a:p>
          <a:p>
            <a:endParaRPr lang="en-US" dirty="0"/>
          </a:p>
        </p:txBody>
      </p:sp>
      <p:sp>
        <p:nvSpPr>
          <p:cNvPr id="7" name="Slide Number Placeholder 6">
            <a:extLst>
              <a:ext uri="{FF2B5EF4-FFF2-40B4-BE49-F238E27FC236}">
                <a16:creationId xmlns:a16="http://schemas.microsoft.com/office/drawing/2014/main" id="{3244785F-D871-030B-7DB4-9FB3A65264D5}"/>
              </a:ext>
            </a:extLst>
          </p:cNvPr>
          <p:cNvSpPr>
            <a:spLocks noGrp="1"/>
          </p:cNvSpPr>
          <p:nvPr>
            <p:ph type="sldNum" sz="quarter" idx="16"/>
          </p:nvPr>
        </p:nvSpPr>
        <p:spPr/>
        <p:txBody>
          <a:bodyPr/>
          <a:lstStyle/>
          <a:p>
            <a:fld id="{294A09A9-5501-47C1-A89A-A340965A2BE2}" type="slidenum">
              <a:rPr lang="en-US" smtClean="0"/>
              <a:pPr/>
              <a:t>13</a:t>
            </a:fld>
            <a:endParaRPr lang="en-US" dirty="0">
              <a:latin typeface="+mn-lt"/>
            </a:endParaRPr>
          </a:p>
        </p:txBody>
      </p:sp>
    </p:spTree>
    <p:extLst>
      <p:ext uri="{BB962C8B-B14F-4D97-AF65-F5344CB8AC3E}">
        <p14:creationId xmlns:p14="http://schemas.microsoft.com/office/powerpoint/2010/main" val="321843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16AF43-B58B-AEA2-0CB3-B2FB201B350C}"/>
              </a:ext>
            </a:extLst>
          </p:cNvPr>
          <p:cNvSpPr>
            <a:spLocks noGrp="1"/>
          </p:cNvSpPr>
          <p:nvPr>
            <p:ph type="title"/>
          </p:nvPr>
        </p:nvSpPr>
        <p:spPr/>
        <p:txBody>
          <a:bodyPr/>
          <a:lstStyle/>
          <a:p>
            <a:r>
              <a:rPr lang="en-US" dirty="0"/>
              <a:t>Reference</a:t>
            </a:r>
          </a:p>
        </p:txBody>
      </p:sp>
      <p:sp>
        <p:nvSpPr>
          <p:cNvPr id="4" name="Text Placeholder 3">
            <a:extLst>
              <a:ext uri="{FF2B5EF4-FFF2-40B4-BE49-F238E27FC236}">
                <a16:creationId xmlns:a16="http://schemas.microsoft.com/office/drawing/2014/main" id="{540EEB5D-B165-31D5-E2DF-930FE6C1DC7D}"/>
              </a:ext>
            </a:extLst>
          </p:cNvPr>
          <p:cNvSpPr>
            <a:spLocks noGrp="1"/>
          </p:cNvSpPr>
          <p:nvPr>
            <p:ph type="body" sz="quarter" idx="11"/>
          </p:nvPr>
        </p:nvSpPr>
        <p:spPr>
          <a:xfrm>
            <a:off x="952499" y="2289363"/>
            <a:ext cx="8676410" cy="2795232"/>
          </a:xfrm>
        </p:spPr>
        <p:txBody>
          <a:bodyPr/>
          <a:lstStyle/>
          <a:p>
            <a:pPr marL="285750" indent="-285750">
              <a:buFont typeface="Arial" panose="020B0604020202020204" pitchFamily="34" charset="0"/>
              <a:buChar char="•"/>
            </a:pPr>
            <a:r>
              <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hlinkClick r:id="rId2"/>
              </a:rPr>
              <a:t>https://www.projectpro.io/article/machine-learning-nlp-text-classification-algorithms-and-models/523</a:t>
            </a:r>
            <a:endPar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endParaRPr>
          </a:p>
          <a:p>
            <a:pPr marL="285750" indent="-285750">
              <a:buFont typeface="Arial" panose="020B0604020202020204" pitchFamily="34" charset="0"/>
              <a:buChar char="•"/>
            </a:pPr>
            <a:r>
              <a:rPr lang="en-US" b="0" i="0" dirty="0">
                <a:solidFill>
                  <a:srgbClr val="24292F"/>
                </a:solidFill>
                <a:effectLst/>
                <a:latin typeface="-apple-system"/>
              </a:rPr>
              <a:t>Olsson, Fredrik. "A literature survey of active machine learning in the context of natural language processing." (2009).</a:t>
            </a:r>
          </a:p>
          <a:p>
            <a:r>
              <a:rPr lang="en-US" b="0" i="0" dirty="0">
                <a:solidFill>
                  <a:srgbClr val="24292F"/>
                </a:solidFill>
                <a:effectLst/>
                <a:latin typeface="-apple-system"/>
              </a:rPr>
              <a:t> 	</a:t>
            </a:r>
            <a:r>
              <a:rPr lang="en-US" b="0" i="0" u="none" strike="noStrike" dirty="0">
                <a:solidFill>
                  <a:srgbClr val="24292F"/>
                </a:solidFill>
                <a:effectLst/>
                <a:latin typeface="-apple-system"/>
                <a:hlinkClick r:id="rId3"/>
              </a:rPr>
              <a:t>https://www.diva-portal.org/smash/record.jsf?dswid=-8182&amp;pid=diva2%3A1042586</a:t>
            </a:r>
            <a:endParaRPr lang="en-US" b="0" i="0" dirty="0">
              <a:solidFill>
                <a:srgbClr val="24292F"/>
              </a:solidFill>
              <a:effectLst/>
              <a:latin typeface="-apple-system"/>
            </a:endParaRPr>
          </a:p>
          <a:p>
            <a:endParaRPr lang="en-US" dirty="0"/>
          </a:p>
        </p:txBody>
      </p:sp>
      <p:sp>
        <p:nvSpPr>
          <p:cNvPr id="7" name="Slide Number Placeholder 6">
            <a:extLst>
              <a:ext uri="{FF2B5EF4-FFF2-40B4-BE49-F238E27FC236}">
                <a16:creationId xmlns:a16="http://schemas.microsoft.com/office/drawing/2014/main" id="{7ABA4F7C-D137-E155-EA80-218221409829}"/>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349455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8DBFF8-311F-BA0D-2FD9-C506BB9DF88D}"/>
              </a:ext>
            </a:extLst>
          </p:cNvPr>
          <p:cNvSpPr>
            <a:spLocks noGrp="1"/>
          </p:cNvSpPr>
          <p:nvPr>
            <p:ph type="title"/>
          </p:nvPr>
        </p:nvSpPr>
        <p:spPr>
          <a:xfrm>
            <a:off x="952499" y="736306"/>
            <a:ext cx="9604665" cy="610863"/>
          </a:xfrm>
        </p:spPr>
        <p:txBody>
          <a:bodyPr/>
          <a:lstStyle/>
          <a:p>
            <a:r>
              <a:rPr lang="en-US" dirty="0"/>
              <a:t>Aim of the project</a:t>
            </a:r>
          </a:p>
        </p:txBody>
      </p:sp>
      <p:sp>
        <p:nvSpPr>
          <p:cNvPr id="4" name="Text Placeholder 3">
            <a:extLst>
              <a:ext uri="{FF2B5EF4-FFF2-40B4-BE49-F238E27FC236}">
                <a16:creationId xmlns:a16="http://schemas.microsoft.com/office/drawing/2014/main" id="{5B283311-89C5-59E3-4676-7128C2EF8571}"/>
              </a:ext>
            </a:extLst>
          </p:cNvPr>
          <p:cNvSpPr>
            <a:spLocks noGrp="1"/>
          </p:cNvSpPr>
          <p:nvPr>
            <p:ph type="body" sz="quarter" idx="11"/>
          </p:nvPr>
        </p:nvSpPr>
        <p:spPr>
          <a:xfrm>
            <a:off x="952499" y="2289363"/>
            <a:ext cx="9008919" cy="2795232"/>
          </a:xfrm>
        </p:spPr>
        <p:txBody>
          <a:bodyPr/>
          <a:lstStyle/>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The objective of the project is to use NLP and machine learning techniques to predict customer satisfaction level with products based on their reviews. </a:t>
            </a:r>
          </a:p>
          <a:p>
            <a:pPr marL="285750" indent="-285750">
              <a:buFont typeface="Arial" panose="020B0604020202020204" pitchFamily="34" charset="0"/>
              <a:buChar char="•"/>
            </a:pPr>
            <a:r>
              <a:rPr lang="en-US" sz="1800" dirty="0">
                <a:solidFill>
                  <a:srgbClr val="000000"/>
                </a:solidFill>
                <a:latin typeface="Calibri" panose="020F0502020204030204" pitchFamily="34" charset="0"/>
                <a:ea typeface="Times New Roman" panose="02020603050405020304" pitchFamily="18" charset="0"/>
              </a:rPr>
              <a:t>In this project we will use NLP and machine learning techniques to predict the fake reviews based on the review text.</a:t>
            </a:r>
            <a:endParaRPr lang="en-US" sz="1800" dirty="0">
              <a:solidFill>
                <a:srgbClr val="000000"/>
              </a:solidFill>
              <a:effectLst/>
              <a:latin typeface="Calibri" panose="020F0502020204030204" pitchFamily="34" charset="0"/>
              <a:ea typeface="Times New Roman" panose="02020603050405020304" pitchFamily="18" charset="0"/>
            </a:endParaRPr>
          </a:p>
          <a:p>
            <a:endParaRPr lang="en-US" sz="18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8392380A-59C1-F88F-4053-13F178E2F229}"/>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84762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DFF37-88C5-3CA7-AA0F-3026AD79A2C5}"/>
              </a:ext>
            </a:extLst>
          </p:cNvPr>
          <p:cNvSpPr>
            <a:spLocks noGrp="1"/>
          </p:cNvSpPr>
          <p:nvPr>
            <p:ph type="title"/>
          </p:nvPr>
        </p:nvSpPr>
        <p:spPr>
          <a:xfrm>
            <a:off x="964023" y="879063"/>
            <a:ext cx="9856377" cy="610863"/>
          </a:xfrm>
        </p:spPr>
        <p:txBody>
          <a:bodyPr/>
          <a:lstStyle/>
          <a:p>
            <a:r>
              <a:rPr lang="en-US" dirty="0"/>
              <a:t>Data Source</a:t>
            </a:r>
          </a:p>
        </p:txBody>
      </p:sp>
      <p:sp>
        <p:nvSpPr>
          <p:cNvPr id="4" name="Text Placeholder 3">
            <a:extLst>
              <a:ext uri="{FF2B5EF4-FFF2-40B4-BE49-F238E27FC236}">
                <a16:creationId xmlns:a16="http://schemas.microsoft.com/office/drawing/2014/main" id="{3AC15E8F-227D-FE93-5A7A-31DD77E24F2D}"/>
              </a:ext>
            </a:extLst>
          </p:cNvPr>
          <p:cNvSpPr>
            <a:spLocks noGrp="1"/>
          </p:cNvSpPr>
          <p:nvPr>
            <p:ph type="body" sz="quarter" idx="11"/>
          </p:nvPr>
        </p:nvSpPr>
        <p:spPr>
          <a:xfrm>
            <a:off x="952499" y="2289363"/>
            <a:ext cx="9867901" cy="2795232"/>
          </a:xfrm>
        </p:spPr>
        <p:txBody>
          <a:bodyPr/>
          <a:lstStyle/>
          <a:p>
            <a:pPr marL="285750" indent="-285750">
              <a:buFont typeface="Arial" panose="020B0604020202020204" pitchFamily="34" charset="0"/>
              <a:buChar char="•"/>
            </a:pPr>
            <a:r>
              <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hlinkClick r:id="rId2"/>
              </a:rPr>
              <a:t>https://www.kaggle.com/code/duttadebadri/detailed-nlp-project-prediction-visualization/data</a:t>
            </a:r>
            <a:endParaRPr lang="en-US" sz="1800" u="sng" dirty="0">
              <a:solidFill>
                <a:srgbClr val="0563C1"/>
              </a:solidFill>
              <a:effectLst/>
              <a:latin typeface="Calibri" panose="020F0502020204030204" pitchFamily="34" charset="0"/>
              <a:ea typeface="Times New Roman" panose="02020603050405020304" pitchFamily="18" charset="0"/>
              <a:cs typeface="Trebuchet MS" panose="020B0603020202020204" pitchFamily="34" charset="0"/>
            </a:endParaRPr>
          </a:p>
          <a:p>
            <a:endParaRPr lang="en-US" dirty="0"/>
          </a:p>
        </p:txBody>
      </p:sp>
      <p:sp>
        <p:nvSpPr>
          <p:cNvPr id="5" name="Date Placeholder 4">
            <a:extLst>
              <a:ext uri="{FF2B5EF4-FFF2-40B4-BE49-F238E27FC236}">
                <a16:creationId xmlns:a16="http://schemas.microsoft.com/office/drawing/2014/main" id="{82E6E012-B28D-8BB6-BF31-3EA652382FAF}"/>
              </a:ext>
            </a:extLst>
          </p:cNvPr>
          <p:cNvSpPr>
            <a:spLocks noGrp="1"/>
          </p:cNvSpPr>
          <p:nvPr>
            <p:ph type="dt" sz="half" idx="14"/>
          </p:nvPr>
        </p:nvSpPr>
        <p:spPr/>
        <p:txBody>
          <a:bodyPr/>
          <a:lstStyle/>
          <a:p>
            <a:endParaRPr lang="en-US" dirty="0">
              <a:latin typeface="+mn-lt"/>
            </a:endParaRPr>
          </a:p>
        </p:txBody>
      </p:sp>
      <p:sp>
        <p:nvSpPr>
          <p:cNvPr id="6" name="Footer Placeholder 5">
            <a:extLst>
              <a:ext uri="{FF2B5EF4-FFF2-40B4-BE49-F238E27FC236}">
                <a16:creationId xmlns:a16="http://schemas.microsoft.com/office/drawing/2014/main" id="{887E0424-A4F9-4ED3-1D55-37616BEF3920}"/>
              </a:ext>
            </a:extLst>
          </p:cNvPr>
          <p:cNvSpPr>
            <a:spLocks noGrp="1"/>
          </p:cNvSpPr>
          <p:nvPr>
            <p:ph type="ftr" sz="quarter" idx="15"/>
          </p:nvPr>
        </p:nvSpPr>
        <p:spPr/>
        <p:txBody>
          <a:bodyPr/>
          <a:lstStyle/>
          <a:p>
            <a:r>
              <a:rPr lang="en-US" b="0" dirty="0"/>
              <a:t>Product Review</a:t>
            </a:r>
          </a:p>
        </p:txBody>
      </p:sp>
      <p:sp>
        <p:nvSpPr>
          <p:cNvPr id="7" name="Slide Number Placeholder 6">
            <a:extLst>
              <a:ext uri="{FF2B5EF4-FFF2-40B4-BE49-F238E27FC236}">
                <a16:creationId xmlns:a16="http://schemas.microsoft.com/office/drawing/2014/main" id="{07E517CF-A548-FE22-6356-874882F5A8AD}"/>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pic>
        <p:nvPicPr>
          <p:cNvPr id="9" name="Picture 8">
            <a:extLst>
              <a:ext uri="{FF2B5EF4-FFF2-40B4-BE49-F238E27FC236}">
                <a16:creationId xmlns:a16="http://schemas.microsoft.com/office/drawing/2014/main" id="{D76B6973-229B-CA41-2459-99692A986B03}"/>
              </a:ext>
            </a:extLst>
          </p:cNvPr>
          <p:cNvPicPr>
            <a:picLocks noChangeAspect="1"/>
          </p:cNvPicPr>
          <p:nvPr/>
        </p:nvPicPr>
        <p:blipFill>
          <a:blip r:embed="rId3"/>
          <a:stretch>
            <a:fillRect/>
          </a:stretch>
        </p:blipFill>
        <p:spPr>
          <a:xfrm>
            <a:off x="1123256" y="2674076"/>
            <a:ext cx="4972744" cy="3905795"/>
          </a:xfrm>
          <a:prstGeom prst="rect">
            <a:avLst/>
          </a:prstGeom>
          <a:ln>
            <a:solidFill>
              <a:srgbClr val="000000"/>
            </a:solidFill>
          </a:ln>
        </p:spPr>
      </p:pic>
      <p:pic>
        <p:nvPicPr>
          <p:cNvPr id="11" name="Picture 10">
            <a:extLst>
              <a:ext uri="{FF2B5EF4-FFF2-40B4-BE49-F238E27FC236}">
                <a16:creationId xmlns:a16="http://schemas.microsoft.com/office/drawing/2014/main" id="{ADCF58EC-E7FD-5159-C402-B548B20D25AC}"/>
              </a:ext>
            </a:extLst>
          </p:cNvPr>
          <p:cNvPicPr>
            <a:picLocks noChangeAspect="1"/>
          </p:cNvPicPr>
          <p:nvPr/>
        </p:nvPicPr>
        <p:blipFill>
          <a:blip r:embed="rId4"/>
          <a:stretch>
            <a:fillRect/>
          </a:stretch>
        </p:blipFill>
        <p:spPr>
          <a:xfrm>
            <a:off x="6247706" y="2674076"/>
            <a:ext cx="4744249" cy="1629002"/>
          </a:xfrm>
          <a:prstGeom prst="rect">
            <a:avLst/>
          </a:prstGeom>
          <a:ln>
            <a:solidFill>
              <a:srgbClr val="000000"/>
            </a:solidFill>
          </a:ln>
        </p:spPr>
      </p:pic>
      <p:sp>
        <p:nvSpPr>
          <p:cNvPr id="12" name="TextBox 11">
            <a:extLst>
              <a:ext uri="{FF2B5EF4-FFF2-40B4-BE49-F238E27FC236}">
                <a16:creationId xmlns:a16="http://schemas.microsoft.com/office/drawing/2014/main" id="{D11D0547-C012-DDDA-B35F-255DAB362A1A}"/>
              </a:ext>
            </a:extLst>
          </p:cNvPr>
          <p:cNvSpPr txBox="1"/>
          <p:nvPr/>
        </p:nvSpPr>
        <p:spPr>
          <a:xfrm>
            <a:off x="6247706" y="4475018"/>
            <a:ext cx="4572694" cy="923330"/>
          </a:xfrm>
          <a:prstGeom prst="rect">
            <a:avLst/>
          </a:prstGeom>
          <a:noFill/>
        </p:spPr>
        <p:txBody>
          <a:bodyPr wrap="square" rtlCol="0">
            <a:spAutoFit/>
          </a:bodyPr>
          <a:lstStyle/>
          <a:p>
            <a:r>
              <a:rPr lang="en-US" dirty="0">
                <a:solidFill>
                  <a:schemeClr val="tx2"/>
                </a:solidFill>
                <a:latin typeface="+mj-lt"/>
              </a:rPr>
              <a:t>Size of the Data Set: 99.44MB</a:t>
            </a:r>
          </a:p>
          <a:p>
            <a:r>
              <a:rPr lang="en-US" dirty="0">
                <a:solidFill>
                  <a:schemeClr val="tx2"/>
                </a:solidFill>
                <a:latin typeface="+mj-lt"/>
              </a:rPr>
              <a:t>Rows		 : 71044</a:t>
            </a:r>
          </a:p>
          <a:p>
            <a:r>
              <a:rPr lang="en-US" dirty="0">
                <a:solidFill>
                  <a:schemeClr val="tx2"/>
                </a:solidFill>
                <a:latin typeface="+mj-lt"/>
              </a:rPr>
              <a:t>Columns		 : 25</a:t>
            </a:r>
          </a:p>
        </p:txBody>
      </p:sp>
    </p:spTree>
    <p:extLst>
      <p:ext uri="{BB962C8B-B14F-4D97-AF65-F5344CB8AC3E}">
        <p14:creationId xmlns:p14="http://schemas.microsoft.com/office/powerpoint/2010/main" val="345037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C0AAF-527A-0D65-6695-4F137BAFD39E}"/>
              </a:ext>
            </a:extLst>
          </p:cNvPr>
          <p:cNvSpPr>
            <a:spLocks noGrp="1"/>
          </p:cNvSpPr>
          <p:nvPr>
            <p:ph type="title"/>
          </p:nvPr>
        </p:nvSpPr>
        <p:spPr>
          <a:xfrm>
            <a:off x="964023" y="879063"/>
            <a:ext cx="6393380" cy="610863"/>
          </a:xfrm>
        </p:spPr>
        <p:txBody>
          <a:bodyPr>
            <a:normAutofit/>
          </a:bodyPr>
          <a:lstStyle/>
          <a:p>
            <a:r>
              <a:rPr lang="en-US" dirty="0"/>
              <a:t>Pre-processing the data</a:t>
            </a:r>
          </a:p>
        </p:txBody>
      </p:sp>
      <p:sp>
        <p:nvSpPr>
          <p:cNvPr id="4" name="Text Placeholder 3">
            <a:extLst>
              <a:ext uri="{FF2B5EF4-FFF2-40B4-BE49-F238E27FC236}">
                <a16:creationId xmlns:a16="http://schemas.microsoft.com/office/drawing/2014/main" id="{B745BD0D-3D57-CC0B-38D5-1C935E37AB50}"/>
              </a:ext>
            </a:extLst>
          </p:cNvPr>
          <p:cNvSpPr>
            <a:spLocks noGrp="1"/>
          </p:cNvSpPr>
          <p:nvPr>
            <p:ph type="body" sz="quarter" idx="11"/>
          </p:nvPr>
        </p:nvSpPr>
        <p:spPr>
          <a:xfrm>
            <a:off x="952499" y="2289363"/>
            <a:ext cx="4889561" cy="2324202"/>
          </a:xfrm>
        </p:spPr>
        <p:txBody>
          <a:bodyPr/>
          <a:lstStyle/>
          <a:p>
            <a:endParaRPr lang="en-US" dirty="0"/>
          </a:p>
        </p:txBody>
      </p:sp>
      <p:sp>
        <p:nvSpPr>
          <p:cNvPr id="7" name="Slide Number Placeholder 6">
            <a:extLst>
              <a:ext uri="{FF2B5EF4-FFF2-40B4-BE49-F238E27FC236}">
                <a16:creationId xmlns:a16="http://schemas.microsoft.com/office/drawing/2014/main" id="{4A3AC9A1-DD3D-59DE-FAB8-833E9860EFD0}"/>
              </a:ext>
            </a:extLst>
          </p:cNvPr>
          <p:cNvSpPr>
            <a:spLocks noGrp="1"/>
          </p:cNvSpPr>
          <p:nvPr>
            <p:ph type="sldNum" sz="quarter" idx="16"/>
          </p:nvPr>
        </p:nvSpPr>
        <p:spPr>
          <a:xfrm>
            <a:off x="971550" y="6359929"/>
            <a:ext cx="523240" cy="247651"/>
          </a:xfrm>
        </p:spPr>
        <p:txBody>
          <a:bodyPr/>
          <a:lstStyle/>
          <a:p>
            <a:fld id="{294A09A9-5501-47C1-A89A-A340965A2BE2}" type="slidenum">
              <a:rPr lang="en-US" smtClean="0"/>
              <a:pPr/>
              <a:t>4</a:t>
            </a:fld>
            <a:endParaRPr lang="en-US" dirty="0">
              <a:latin typeface="+mn-lt"/>
            </a:endParaRPr>
          </a:p>
        </p:txBody>
      </p:sp>
      <p:pic>
        <p:nvPicPr>
          <p:cNvPr id="5" name="Picture 4">
            <a:extLst>
              <a:ext uri="{FF2B5EF4-FFF2-40B4-BE49-F238E27FC236}">
                <a16:creationId xmlns:a16="http://schemas.microsoft.com/office/drawing/2014/main" id="{A9BE9513-A0CD-D2F5-97B7-57A0ABDF849B}"/>
              </a:ext>
            </a:extLst>
          </p:cNvPr>
          <p:cNvPicPr>
            <a:picLocks noChangeAspect="1"/>
          </p:cNvPicPr>
          <p:nvPr/>
        </p:nvPicPr>
        <p:blipFill>
          <a:blip r:embed="rId2"/>
          <a:stretch>
            <a:fillRect/>
          </a:stretch>
        </p:blipFill>
        <p:spPr>
          <a:xfrm>
            <a:off x="5842060" y="1850840"/>
            <a:ext cx="6134956" cy="3353268"/>
          </a:xfrm>
          <a:prstGeom prst="rect">
            <a:avLst/>
          </a:prstGeom>
        </p:spPr>
      </p:pic>
      <p:pic>
        <p:nvPicPr>
          <p:cNvPr id="6" name="Picture 2">
            <a:extLst>
              <a:ext uri="{FF2B5EF4-FFF2-40B4-BE49-F238E27FC236}">
                <a16:creationId xmlns:a16="http://schemas.microsoft.com/office/drawing/2014/main" id="{81D27606-AAAA-B684-B8EF-4F531452E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37" y="1850840"/>
            <a:ext cx="5596823" cy="383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97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713415-4901-0E47-F2CA-CB813095942E}"/>
              </a:ext>
            </a:extLst>
          </p:cNvPr>
          <p:cNvSpPr>
            <a:spLocks noGrp="1"/>
          </p:cNvSpPr>
          <p:nvPr>
            <p:ph type="title"/>
          </p:nvPr>
        </p:nvSpPr>
        <p:spPr>
          <a:xfrm>
            <a:off x="964023" y="1149927"/>
            <a:ext cx="4941477" cy="339999"/>
          </a:xfrm>
        </p:spPr>
        <p:txBody>
          <a:bodyPr>
            <a:normAutofit fontScale="90000"/>
          </a:bodyPr>
          <a:lstStyle/>
          <a:p>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Observations of state wise analysis on the reviews and review rating</a:t>
            </a:r>
            <a:br>
              <a:rPr lang="en-US" sz="4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4" name="Text Placeholder 3">
            <a:extLst>
              <a:ext uri="{FF2B5EF4-FFF2-40B4-BE49-F238E27FC236}">
                <a16:creationId xmlns:a16="http://schemas.microsoft.com/office/drawing/2014/main" id="{19ABAF53-8CA1-33FE-F82F-25C037DCD550}"/>
              </a:ext>
            </a:extLst>
          </p:cNvPr>
          <p:cNvSpPr>
            <a:spLocks noGrp="1"/>
          </p:cNvSpPr>
          <p:nvPr>
            <p:ph type="body" sz="quarter" idx="11"/>
          </p:nvPr>
        </p:nvSpPr>
        <p:spPr>
          <a:xfrm>
            <a:off x="952499" y="2289363"/>
            <a:ext cx="8855178" cy="2795232"/>
          </a:xfrm>
        </p:spPr>
        <p:txBody>
          <a:bodyPr/>
          <a:lstStyle/>
          <a:p>
            <a:pPr algn="l">
              <a:buFont typeface="+mj-lt"/>
              <a:buAutoNum type="arabicPeriod"/>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Based on the choropleth map, it appears that people from certain states, such as NE, NY, MA, PA, KY, and OK, have given higher average ratings than people from other states.</a:t>
            </a:r>
          </a:p>
          <a:p>
            <a:pPr algn="l">
              <a:buFont typeface="+mj-lt"/>
              <a:buAutoNum type="arabicPeriod"/>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 suggests that California residents have provided more ratings compared to residents of other states.</a:t>
            </a:r>
          </a:p>
          <a:p>
            <a:pPr algn="l">
              <a:buFont typeface="+mj-lt"/>
              <a:buAutoNum type="arabicPeriod"/>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 of a total of 70,000 records, only 447 include information about the reviewer's state. Therefore, it is difficult to draw conclusions about the impact.</a:t>
            </a:r>
          </a:p>
          <a:p>
            <a:pPr algn="l">
              <a:buFont typeface="+mj-lt"/>
              <a:buAutoNum type="arabicPeriod"/>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state on the ratings provided based on this limited sample size.</a:t>
            </a:r>
          </a:p>
          <a:p>
            <a:endParaRPr lang="en-US" dirty="0"/>
          </a:p>
        </p:txBody>
      </p:sp>
      <p:sp>
        <p:nvSpPr>
          <p:cNvPr id="5" name="Date Placeholder 4">
            <a:extLst>
              <a:ext uri="{FF2B5EF4-FFF2-40B4-BE49-F238E27FC236}">
                <a16:creationId xmlns:a16="http://schemas.microsoft.com/office/drawing/2014/main" id="{7AF85901-2E83-EDDD-4E83-1C3BE767CA34}"/>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6" name="Footer Placeholder 5">
            <a:extLst>
              <a:ext uri="{FF2B5EF4-FFF2-40B4-BE49-F238E27FC236}">
                <a16:creationId xmlns:a16="http://schemas.microsoft.com/office/drawing/2014/main" id="{59526C63-73C9-D2DD-8A6A-157908FD89D7}"/>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97493BE-8FD0-69CC-F48B-B4E15B4707D6}"/>
              </a:ext>
            </a:extLst>
          </p:cNvPr>
          <p:cNvSpPr>
            <a:spLocks noGrp="1"/>
          </p:cNvSpPr>
          <p:nvPr>
            <p:ph type="sldNum" sz="quarter" idx="16"/>
          </p:nvPr>
        </p:nvSpPr>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351989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48AC4B-B8B0-C41F-5070-DB53CBD17E29}"/>
              </a:ext>
            </a:extLst>
          </p:cNvPr>
          <p:cNvSpPr>
            <a:spLocks noGrp="1"/>
          </p:cNvSpPr>
          <p:nvPr>
            <p:ph type="title"/>
          </p:nvPr>
        </p:nvSpPr>
        <p:spPr/>
        <p:txBody>
          <a:bodyPr>
            <a:normAutofit fontScale="90000"/>
          </a:bodyPr>
          <a:lstStyle/>
          <a:p>
            <a:r>
              <a:rPr lang="en-US" dirty="0"/>
              <a:t>Most used words in reviews</a:t>
            </a:r>
          </a:p>
        </p:txBody>
      </p:sp>
      <p:sp>
        <p:nvSpPr>
          <p:cNvPr id="4" name="Text Placeholder 3">
            <a:extLst>
              <a:ext uri="{FF2B5EF4-FFF2-40B4-BE49-F238E27FC236}">
                <a16:creationId xmlns:a16="http://schemas.microsoft.com/office/drawing/2014/main" id="{7473F2FE-5E93-9F19-AACC-829F087884B2}"/>
              </a:ext>
            </a:extLst>
          </p:cNvPr>
          <p:cNvSpPr>
            <a:spLocks noGrp="1"/>
          </p:cNvSpPr>
          <p:nvPr>
            <p:ph type="body" sz="quarter" idx="11"/>
          </p:nvPr>
        </p:nvSpPr>
        <p:spPr>
          <a:xfrm>
            <a:off x="-1367169" y="3264347"/>
            <a:ext cx="1032890" cy="1195295"/>
          </a:xfrm>
        </p:spPr>
        <p:txBody>
          <a:bodyPr/>
          <a:lstStyle/>
          <a:p>
            <a:endParaRPr lang="en-US" dirty="0"/>
          </a:p>
        </p:txBody>
      </p:sp>
      <p:sp>
        <p:nvSpPr>
          <p:cNvPr id="5" name="Date Placeholder 4">
            <a:extLst>
              <a:ext uri="{FF2B5EF4-FFF2-40B4-BE49-F238E27FC236}">
                <a16:creationId xmlns:a16="http://schemas.microsoft.com/office/drawing/2014/main" id="{BA19B1F3-5678-C3B1-825D-C0FB198E1638}"/>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6" name="Footer Placeholder 5">
            <a:extLst>
              <a:ext uri="{FF2B5EF4-FFF2-40B4-BE49-F238E27FC236}">
                <a16:creationId xmlns:a16="http://schemas.microsoft.com/office/drawing/2014/main" id="{AC77D7C0-D693-B6D8-A1B7-18B30EFA4818}"/>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D2F3ABC5-7778-F038-EAE5-3387FD467FD6}"/>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1026" name="Picture 2">
            <a:extLst>
              <a:ext uri="{FF2B5EF4-FFF2-40B4-BE49-F238E27FC236}">
                <a16:creationId xmlns:a16="http://schemas.microsoft.com/office/drawing/2014/main" id="{5E57294F-84DD-E7BB-8269-A3BC921F7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67" y="2232208"/>
            <a:ext cx="5269240" cy="26791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F475C24-AAED-1545-96F3-EEB8AE120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91" y="2272464"/>
            <a:ext cx="5269242" cy="267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23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C0AAF-527A-0D65-6695-4F137BAFD39E}"/>
              </a:ext>
            </a:extLst>
          </p:cNvPr>
          <p:cNvSpPr>
            <a:spLocks noGrp="1"/>
          </p:cNvSpPr>
          <p:nvPr>
            <p:ph type="title"/>
          </p:nvPr>
        </p:nvSpPr>
        <p:spPr>
          <a:xfrm>
            <a:off x="964023" y="879063"/>
            <a:ext cx="6393380" cy="610863"/>
          </a:xfrm>
        </p:spPr>
        <p:txBody>
          <a:bodyPr>
            <a:normAutofit/>
          </a:bodyPr>
          <a:lstStyle/>
          <a:p>
            <a:r>
              <a:rPr lang="en-US" dirty="0"/>
              <a:t>Ratings Distribution</a:t>
            </a:r>
          </a:p>
        </p:txBody>
      </p:sp>
      <p:sp>
        <p:nvSpPr>
          <p:cNvPr id="4" name="Text Placeholder 3">
            <a:extLst>
              <a:ext uri="{FF2B5EF4-FFF2-40B4-BE49-F238E27FC236}">
                <a16:creationId xmlns:a16="http://schemas.microsoft.com/office/drawing/2014/main" id="{B745BD0D-3D57-CC0B-38D5-1C935E37AB50}"/>
              </a:ext>
            </a:extLst>
          </p:cNvPr>
          <p:cNvSpPr>
            <a:spLocks noGrp="1"/>
          </p:cNvSpPr>
          <p:nvPr>
            <p:ph type="body" sz="quarter" idx="11"/>
          </p:nvPr>
        </p:nvSpPr>
        <p:spPr/>
        <p:txBody>
          <a:bodyPr/>
          <a:lstStyle/>
          <a:p>
            <a:pPr algn="l">
              <a:buFont typeface="Arial" panose="020B0604020202020204" pitchFamily="34" charset="0"/>
              <a:buChar char="•"/>
            </a:pPr>
            <a:r>
              <a:rPr lang="en-US" b="0" i="0" dirty="0">
                <a:solidFill>
                  <a:srgbClr val="000000"/>
                </a:solidFill>
                <a:effectLst/>
                <a:latin typeface="Helvetica Neue"/>
              </a:rPr>
              <a:t>It can be observed that within the range of ratings from 1 to 5,the frequency of reviews is at its lowest point for a rating of 2.</a:t>
            </a:r>
          </a:p>
          <a:p>
            <a:pPr algn="l">
              <a:buFont typeface="Arial" panose="020B0604020202020204" pitchFamily="34" charset="0"/>
              <a:buChar char="•"/>
            </a:pPr>
            <a:r>
              <a:rPr lang="en-US" b="0" i="0" dirty="0">
                <a:solidFill>
                  <a:srgbClr val="000000"/>
                </a:solidFill>
                <a:effectLst/>
                <a:latin typeface="Helvetica Neue"/>
              </a:rPr>
              <a:t>One can note that the frequency of reviews is highest for a rating of 5 within the range of ratings from 1 to 5.</a:t>
            </a:r>
          </a:p>
          <a:p>
            <a:endParaRPr lang="en-US" dirty="0"/>
          </a:p>
        </p:txBody>
      </p:sp>
      <p:sp>
        <p:nvSpPr>
          <p:cNvPr id="7" name="Slide Number Placeholder 6">
            <a:extLst>
              <a:ext uri="{FF2B5EF4-FFF2-40B4-BE49-F238E27FC236}">
                <a16:creationId xmlns:a16="http://schemas.microsoft.com/office/drawing/2014/main" id="{4A3AC9A1-DD3D-59DE-FAB8-833E9860EFD0}"/>
              </a:ext>
            </a:extLst>
          </p:cNvPr>
          <p:cNvSpPr>
            <a:spLocks noGrp="1"/>
          </p:cNvSpPr>
          <p:nvPr>
            <p:ph type="sldNum" sz="quarter" idx="16"/>
          </p:nvPr>
        </p:nvSpPr>
        <p:spPr>
          <a:xfrm>
            <a:off x="971550" y="6359929"/>
            <a:ext cx="523240" cy="247651"/>
          </a:xfrm>
        </p:spPr>
        <p:txBody>
          <a:bodyPr/>
          <a:lstStyle/>
          <a:p>
            <a:fld id="{294A09A9-5501-47C1-A89A-A340965A2BE2}" type="slidenum">
              <a:rPr lang="en-US" smtClean="0"/>
              <a:pPr/>
              <a:t>7</a:t>
            </a:fld>
            <a:endParaRPr lang="en-US" dirty="0">
              <a:latin typeface="+mn-lt"/>
            </a:endParaRPr>
          </a:p>
        </p:txBody>
      </p:sp>
      <p:pic>
        <p:nvPicPr>
          <p:cNvPr id="2" name="Picture 1" descr="Chart">
            <a:extLst>
              <a:ext uri="{FF2B5EF4-FFF2-40B4-BE49-F238E27FC236}">
                <a16:creationId xmlns:a16="http://schemas.microsoft.com/office/drawing/2014/main" id="{21DE16E4-F113-92BF-FD28-9FC766811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2096139"/>
            <a:ext cx="5334001" cy="3839255"/>
          </a:xfrm>
          <a:prstGeom prst="rect">
            <a:avLst/>
          </a:prstGeom>
        </p:spPr>
      </p:pic>
    </p:spTree>
    <p:extLst>
      <p:ext uri="{BB962C8B-B14F-4D97-AF65-F5344CB8AC3E}">
        <p14:creationId xmlns:p14="http://schemas.microsoft.com/office/powerpoint/2010/main" val="346855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86BC5-121B-C7DF-C561-C8172B6A0ABA}"/>
              </a:ext>
            </a:extLst>
          </p:cNvPr>
          <p:cNvSpPr>
            <a:spLocks noGrp="1"/>
          </p:cNvSpPr>
          <p:nvPr>
            <p:ph type="title"/>
          </p:nvPr>
        </p:nvSpPr>
        <p:spPr>
          <a:xfrm>
            <a:off x="964023" y="879063"/>
            <a:ext cx="7944003" cy="610863"/>
          </a:xfrm>
        </p:spPr>
        <p:txBody>
          <a:bodyPr>
            <a:normAutofit/>
          </a:bodyPr>
          <a:lstStyle/>
          <a:p>
            <a:r>
              <a:rPr lang="en-US" sz="2000" dirty="0"/>
              <a:t>Box plot to visualize the distribution of ratings based on review text length</a:t>
            </a:r>
          </a:p>
        </p:txBody>
      </p:sp>
      <p:sp>
        <p:nvSpPr>
          <p:cNvPr id="4" name="Text Placeholder 3">
            <a:extLst>
              <a:ext uri="{FF2B5EF4-FFF2-40B4-BE49-F238E27FC236}">
                <a16:creationId xmlns:a16="http://schemas.microsoft.com/office/drawing/2014/main" id="{8BE1015E-E528-E292-E127-B7485216687D}"/>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From the box plots, we can infer that there are outliers in the data for the ratings.</a:t>
            </a:r>
          </a:p>
          <a:p>
            <a:pPr marL="285750" indent="-285750">
              <a:buFont typeface="Arial" panose="020B0604020202020204" pitchFamily="34" charset="0"/>
              <a:buChar char="•"/>
            </a:pPr>
            <a:r>
              <a:rPr lang="en-US" dirty="0"/>
              <a:t>The average words used for the rating 5 is around 18</a:t>
            </a:r>
          </a:p>
          <a:p>
            <a:pPr marL="285750" indent="-285750">
              <a:buFont typeface="Arial" panose="020B0604020202020204" pitchFamily="34" charset="0"/>
              <a:buChar char="•"/>
            </a:pPr>
            <a:r>
              <a:rPr lang="en-US" dirty="0"/>
              <a:t>The average words used for the rating 1 is around 31</a:t>
            </a:r>
          </a:p>
          <a:p>
            <a:endParaRPr lang="en-US" dirty="0"/>
          </a:p>
        </p:txBody>
      </p:sp>
      <p:sp>
        <p:nvSpPr>
          <p:cNvPr id="5" name="Date Placeholder 4">
            <a:extLst>
              <a:ext uri="{FF2B5EF4-FFF2-40B4-BE49-F238E27FC236}">
                <a16:creationId xmlns:a16="http://schemas.microsoft.com/office/drawing/2014/main" id="{50D8D7E1-00FD-45E2-D18E-452412D9CE01}"/>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6" name="Footer Placeholder 5">
            <a:extLst>
              <a:ext uri="{FF2B5EF4-FFF2-40B4-BE49-F238E27FC236}">
                <a16:creationId xmlns:a16="http://schemas.microsoft.com/office/drawing/2014/main" id="{3B0A5D52-EE6D-4550-746F-C4C59A8F74D1}"/>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9706ABE3-BD50-0978-820B-6F2066EE282C}"/>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13" name="Picture 12">
            <a:extLst>
              <a:ext uri="{FF2B5EF4-FFF2-40B4-BE49-F238E27FC236}">
                <a16:creationId xmlns:a16="http://schemas.microsoft.com/office/drawing/2014/main" id="{09A8CDD8-F466-7D89-21AB-AB499452CD41}"/>
              </a:ext>
            </a:extLst>
          </p:cNvPr>
          <p:cNvPicPr>
            <a:picLocks noChangeAspect="1"/>
          </p:cNvPicPr>
          <p:nvPr/>
        </p:nvPicPr>
        <p:blipFill>
          <a:blip r:embed="rId2"/>
          <a:stretch>
            <a:fillRect/>
          </a:stretch>
        </p:blipFill>
        <p:spPr>
          <a:xfrm>
            <a:off x="5781368" y="1873044"/>
            <a:ext cx="5999236" cy="3235777"/>
          </a:xfrm>
          <a:prstGeom prst="rect">
            <a:avLst/>
          </a:prstGeom>
        </p:spPr>
      </p:pic>
    </p:spTree>
    <p:extLst>
      <p:ext uri="{BB962C8B-B14F-4D97-AF65-F5344CB8AC3E}">
        <p14:creationId xmlns:p14="http://schemas.microsoft.com/office/powerpoint/2010/main" val="211558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E5B89C-0B03-A689-D998-399133AE0B55}"/>
              </a:ext>
            </a:extLst>
          </p:cNvPr>
          <p:cNvSpPr>
            <a:spLocks noGrp="1"/>
          </p:cNvSpPr>
          <p:nvPr>
            <p:ph type="title"/>
          </p:nvPr>
        </p:nvSpPr>
        <p:spPr/>
        <p:txBody>
          <a:bodyPr>
            <a:normAutofit fontScale="90000"/>
          </a:bodyPr>
          <a:lstStyle/>
          <a:p>
            <a:r>
              <a:rPr lang="en-US" sz="2000" dirty="0"/>
              <a:t>Box plot to visualize the fake and genuine reviews based on review text length</a:t>
            </a:r>
          </a:p>
        </p:txBody>
      </p:sp>
      <p:sp>
        <p:nvSpPr>
          <p:cNvPr id="4" name="Text Placeholder 3">
            <a:extLst>
              <a:ext uri="{FF2B5EF4-FFF2-40B4-BE49-F238E27FC236}">
                <a16:creationId xmlns:a16="http://schemas.microsoft.com/office/drawing/2014/main" id="{A37BAE73-AC2F-BC8C-5A5D-FF0AD16D0A71}"/>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From the box plot we can infer that the maximum words are used for the fake review.</a:t>
            </a:r>
          </a:p>
          <a:p>
            <a:pPr marL="285750" indent="-285750">
              <a:buFont typeface="Arial" panose="020B0604020202020204" pitchFamily="34" charset="0"/>
              <a:buChar char="•"/>
            </a:pPr>
            <a:r>
              <a:rPr lang="en-US" dirty="0"/>
              <a:t>The highest count of words for the fake review is 387</a:t>
            </a:r>
          </a:p>
          <a:p>
            <a:pPr marL="285750" indent="-285750">
              <a:buFont typeface="Arial" panose="020B0604020202020204" pitchFamily="34" charset="0"/>
              <a:buChar char="•"/>
            </a:pPr>
            <a:r>
              <a:rPr lang="en-US" dirty="0"/>
              <a:t>The average number of words used for the fake review is 22.</a:t>
            </a:r>
          </a:p>
          <a:p>
            <a:pPr marL="285750" indent="-285750">
              <a:buFont typeface="Arial" panose="020B0604020202020204" pitchFamily="34" charset="0"/>
              <a:buChar char="•"/>
            </a:pPr>
            <a:r>
              <a:rPr lang="en-US" dirty="0"/>
              <a:t>The average number of words used for the genuine review is around 11 words.</a:t>
            </a:r>
          </a:p>
          <a:p>
            <a:endParaRPr lang="en-US" dirty="0"/>
          </a:p>
        </p:txBody>
      </p:sp>
      <p:sp>
        <p:nvSpPr>
          <p:cNvPr id="5" name="Date Placeholder 4">
            <a:extLst>
              <a:ext uri="{FF2B5EF4-FFF2-40B4-BE49-F238E27FC236}">
                <a16:creationId xmlns:a16="http://schemas.microsoft.com/office/drawing/2014/main" id="{59C867EE-86CA-ED6E-2DED-95A0AAEEBC3B}"/>
              </a:ext>
            </a:extLst>
          </p:cNvPr>
          <p:cNvSpPr>
            <a:spLocks noGrp="1"/>
          </p:cNvSpPr>
          <p:nvPr>
            <p:ph type="dt" sz="half" idx="14"/>
          </p:nvPr>
        </p:nvSpPr>
        <p:spPr/>
        <p:txBody>
          <a:bodyPr/>
          <a:lstStyle/>
          <a:p>
            <a:fld id="{6FCA8E82-58CD-E045-8B98-B7A85B79B752}" type="datetime4">
              <a:rPr lang="en-US" smtClean="0"/>
              <a:pPr/>
              <a:t>February 28, 2023</a:t>
            </a:fld>
            <a:endParaRPr lang="en-US" dirty="0">
              <a:latin typeface="+mn-lt"/>
            </a:endParaRPr>
          </a:p>
        </p:txBody>
      </p:sp>
      <p:sp>
        <p:nvSpPr>
          <p:cNvPr id="6" name="Footer Placeholder 5">
            <a:extLst>
              <a:ext uri="{FF2B5EF4-FFF2-40B4-BE49-F238E27FC236}">
                <a16:creationId xmlns:a16="http://schemas.microsoft.com/office/drawing/2014/main" id="{5AC7566A-9170-E079-F8EB-1782DE06599E}"/>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1569845F-4039-04AB-29EB-4B4650E1F064}"/>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pic>
        <p:nvPicPr>
          <p:cNvPr id="9" name="Picture 8">
            <a:extLst>
              <a:ext uri="{FF2B5EF4-FFF2-40B4-BE49-F238E27FC236}">
                <a16:creationId xmlns:a16="http://schemas.microsoft.com/office/drawing/2014/main" id="{B985E1B8-D155-DC9D-4504-FC0BDF7AC16A}"/>
              </a:ext>
            </a:extLst>
          </p:cNvPr>
          <p:cNvPicPr>
            <a:picLocks noChangeAspect="1"/>
          </p:cNvPicPr>
          <p:nvPr/>
        </p:nvPicPr>
        <p:blipFill>
          <a:blip r:embed="rId2"/>
          <a:stretch>
            <a:fillRect/>
          </a:stretch>
        </p:blipFill>
        <p:spPr>
          <a:xfrm>
            <a:off x="5721926" y="2277060"/>
            <a:ext cx="5749638" cy="2795231"/>
          </a:xfrm>
          <a:prstGeom prst="rect">
            <a:avLst/>
          </a:prstGeom>
        </p:spPr>
      </p:pic>
    </p:spTree>
    <p:extLst>
      <p:ext uri="{BB962C8B-B14F-4D97-AF65-F5344CB8AC3E}">
        <p14:creationId xmlns:p14="http://schemas.microsoft.com/office/powerpoint/2010/main" val="237514410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189</TotalTime>
  <Words>685</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Arial Black</vt:lpstr>
      <vt:lpstr>Calibri</vt:lpstr>
      <vt:lpstr>Franklin Gothic Book</vt:lpstr>
      <vt:lpstr>Franklin Gothic Demi</vt:lpstr>
      <vt:lpstr>Helvetica Neue</vt:lpstr>
      <vt:lpstr>Trebuchet MS</vt:lpstr>
      <vt:lpstr>Wingdings</vt:lpstr>
      <vt:lpstr>Theme1</vt:lpstr>
      <vt:lpstr>PowerPoint Presentation</vt:lpstr>
      <vt:lpstr>Aim of the project</vt:lpstr>
      <vt:lpstr>Data Source</vt:lpstr>
      <vt:lpstr>Pre-processing the data</vt:lpstr>
      <vt:lpstr>Observations of state wise analysis on the reviews and review rating </vt:lpstr>
      <vt:lpstr>Most used words in reviews</vt:lpstr>
      <vt:lpstr>Ratings Distribution</vt:lpstr>
      <vt:lpstr>Box plot to visualize the distribution of ratings based on review text length</vt:lpstr>
      <vt:lpstr>Box plot to visualize the fake and genuine reviews based on review text length</vt:lpstr>
      <vt:lpstr>EDA</vt:lpstr>
      <vt:lpstr>EDA</vt:lpstr>
      <vt:lpstr>GitHub</vt:lpstr>
      <vt:lpstr>Further EDA and Machine Learning Algorithms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 Caroline</dc:creator>
  <cp:lastModifiedBy>Jessie Caroline</cp:lastModifiedBy>
  <cp:revision>2</cp:revision>
  <dcterms:created xsi:type="dcterms:W3CDTF">2023-02-21T20:36:26Z</dcterms:created>
  <dcterms:modified xsi:type="dcterms:W3CDTF">2023-02-28T16:55:20Z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