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handoutMasterIdLst>
    <p:handoutMasterId r:id="rId25"/>
  </p:handoutMasterIdLst>
  <p:sldIdLst>
    <p:sldId id="256" r:id="rId2"/>
    <p:sldId id="257" r:id="rId3"/>
    <p:sldId id="281" r:id="rId4"/>
    <p:sldId id="282" r:id="rId5"/>
    <p:sldId id="284" r:id="rId6"/>
    <p:sldId id="295" r:id="rId7"/>
    <p:sldId id="268" r:id="rId8"/>
    <p:sldId id="285" r:id="rId9"/>
    <p:sldId id="286" r:id="rId10"/>
    <p:sldId id="287" r:id="rId11"/>
    <p:sldId id="288" r:id="rId12"/>
    <p:sldId id="289" r:id="rId13"/>
    <p:sldId id="290" r:id="rId14"/>
    <p:sldId id="291" r:id="rId15"/>
    <p:sldId id="292" r:id="rId16"/>
    <p:sldId id="277" r:id="rId17"/>
    <p:sldId id="265" r:id="rId18"/>
    <p:sldId id="264" r:id="rId19"/>
    <p:sldId id="293" r:id="rId20"/>
    <p:sldId id="296" r:id="rId21"/>
    <p:sldId id="294"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FDADFE-1C16-43C3-B536-8B3E35FEBA7E}" v="4" dt="2023-04-11T15:35:54.141"/>
    <p1510:client id="{B0551773-0135-4DA2-B138-F7AB25616094}" v="6" dt="2023-04-11T15:14:34.362"/>
  </p1510:revLst>
</p1510:revInfo>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1655" autoAdjust="0"/>
  </p:normalViewPr>
  <p:slideViewPr>
    <p:cSldViewPr snapToGrid="0">
      <p:cViewPr varScale="1">
        <p:scale>
          <a:sx n="69" d="100"/>
          <a:sy n="69" d="100"/>
        </p:scale>
        <p:origin x="780" y="66"/>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ie Caroline" userId="bf5ee5d6fd6beae2" providerId="LiveId" clId="{52FDADFE-1C16-43C3-B536-8B3E35FEBA7E}"/>
    <pc:docChg chg="undo custSel addSld delSld modSld">
      <pc:chgData name="Jessie Caroline" userId="bf5ee5d6fd6beae2" providerId="LiveId" clId="{52FDADFE-1C16-43C3-B536-8B3E35FEBA7E}" dt="2023-04-11T15:40:33.327" v="218" actId="20577"/>
      <pc:docMkLst>
        <pc:docMk/>
      </pc:docMkLst>
      <pc:sldChg chg="modSp mod">
        <pc:chgData name="Jessie Caroline" userId="bf5ee5d6fd6beae2" providerId="LiveId" clId="{52FDADFE-1C16-43C3-B536-8B3E35FEBA7E}" dt="2023-04-11T15:34:15.715" v="84" actId="14100"/>
        <pc:sldMkLst>
          <pc:docMk/>
          <pc:sldMk cId="1813756679" sldId="285"/>
        </pc:sldMkLst>
        <pc:picChg chg="mod">
          <ac:chgData name="Jessie Caroline" userId="bf5ee5d6fd6beae2" providerId="LiveId" clId="{52FDADFE-1C16-43C3-B536-8B3E35FEBA7E}" dt="2023-04-11T15:34:08.244" v="81" actId="14100"/>
          <ac:picMkLst>
            <pc:docMk/>
            <pc:sldMk cId="1813756679" sldId="285"/>
            <ac:picMk id="6" creationId="{475B2BF4-3B54-3C3F-6B34-6D16DCE27B9A}"/>
          </ac:picMkLst>
        </pc:picChg>
        <pc:picChg chg="mod">
          <ac:chgData name="Jessie Caroline" userId="bf5ee5d6fd6beae2" providerId="LiveId" clId="{52FDADFE-1C16-43C3-B536-8B3E35FEBA7E}" dt="2023-04-11T15:34:15.715" v="84" actId="14100"/>
          <ac:picMkLst>
            <pc:docMk/>
            <pc:sldMk cId="1813756679" sldId="285"/>
            <ac:picMk id="7" creationId="{251B1828-E77A-2CB5-8F55-7E7D59B4FF33}"/>
          </ac:picMkLst>
        </pc:picChg>
      </pc:sldChg>
      <pc:sldChg chg="modSp mod">
        <pc:chgData name="Jessie Caroline" userId="bf5ee5d6fd6beae2" providerId="LiveId" clId="{52FDADFE-1C16-43C3-B536-8B3E35FEBA7E}" dt="2023-04-11T15:28:11.493" v="0" actId="20577"/>
        <pc:sldMkLst>
          <pc:docMk/>
          <pc:sldMk cId="2571684740" sldId="293"/>
        </pc:sldMkLst>
        <pc:spChg chg="mod">
          <ac:chgData name="Jessie Caroline" userId="bf5ee5d6fd6beae2" providerId="LiveId" clId="{52FDADFE-1C16-43C3-B536-8B3E35FEBA7E}" dt="2023-04-11T15:28:11.493" v="0" actId="20577"/>
          <ac:spMkLst>
            <pc:docMk/>
            <pc:sldMk cId="2571684740" sldId="293"/>
            <ac:spMk id="33" creationId="{2262342E-3D19-495D-AA4E-DB249EBB6351}"/>
          </ac:spMkLst>
        </pc:spChg>
      </pc:sldChg>
      <pc:sldChg chg="modSp new mod">
        <pc:chgData name="Jessie Caroline" userId="bf5ee5d6fd6beae2" providerId="LiveId" clId="{52FDADFE-1C16-43C3-B536-8B3E35FEBA7E}" dt="2023-04-11T15:33:25.912" v="75" actId="33524"/>
        <pc:sldMkLst>
          <pc:docMk/>
          <pc:sldMk cId="573183889" sldId="295"/>
        </pc:sldMkLst>
        <pc:spChg chg="mod">
          <ac:chgData name="Jessie Caroline" userId="bf5ee5d6fd6beae2" providerId="LiveId" clId="{52FDADFE-1C16-43C3-B536-8B3E35FEBA7E}" dt="2023-04-11T15:29:50.049" v="22" actId="20577"/>
          <ac:spMkLst>
            <pc:docMk/>
            <pc:sldMk cId="573183889" sldId="295"/>
            <ac:spMk id="2" creationId="{F7C6B02E-6996-2F27-A5AF-467570A1C08F}"/>
          </ac:spMkLst>
        </pc:spChg>
        <pc:spChg chg="mod">
          <ac:chgData name="Jessie Caroline" userId="bf5ee5d6fd6beae2" providerId="LiveId" clId="{52FDADFE-1C16-43C3-B536-8B3E35FEBA7E}" dt="2023-04-11T15:33:25.912" v="75" actId="33524"/>
          <ac:spMkLst>
            <pc:docMk/>
            <pc:sldMk cId="573183889" sldId="295"/>
            <ac:spMk id="3" creationId="{1609DCD7-CBCB-E714-CD30-4556D05A0AF9}"/>
          </ac:spMkLst>
        </pc:spChg>
      </pc:sldChg>
      <pc:sldChg chg="addSp modSp new mod">
        <pc:chgData name="Jessie Caroline" userId="bf5ee5d6fd6beae2" providerId="LiveId" clId="{52FDADFE-1C16-43C3-B536-8B3E35FEBA7E}" dt="2023-04-11T15:40:33.327" v="218" actId="20577"/>
        <pc:sldMkLst>
          <pc:docMk/>
          <pc:sldMk cId="2563256749" sldId="296"/>
        </pc:sldMkLst>
        <pc:spChg chg="mod">
          <ac:chgData name="Jessie Caroline" userId="bf5ee5d6fd6beae2" providerId="LiveId" clId="{52FDADFE-1C16-43C3-B536-8B3E35FEBA7E}" dt="2023-04-11T15:37:42.997" v="164" actId="20577"/>
          <ac:spMkLst>
            <pc:docMk/>
            <pc:sldMk cId="2563256749" sldId="296"/>
            <ac:spMk id="2" creationId="{963A4A77-0A65-4683-B996-63BB8BE777DC}"/>
          </ac:spMkLst>
        </pc:spChg>
        <pc:spChg chg="mod">
          <ac:chgData name="Jessie Caroline" userId="bf5ee5d6fd6beae2" providerId="LiveId" clId="{52FDADFE-1C16-43C3-B536-8B3E35FEBA7E}" dt="2023-04-11T15:37:46.650" v="167" actId="20577"/>
          <ac:spMkLst>
            <pc:docMk/>
            <pc:sldMk cId="2563256749" sldId="296"/>
            <ac:spMk id="3" creationId="{D1548CB5-1766-6E5B-2FE1-82B342A3BAC7}"/>
          </ac:spMkLst>
        </pc:spChg>
        <pc:spChg chg="mod">
          <ac:chgData name="Jessie Caroline" userId="bf5ee5d6fd6beae2" providerId="LiveId" clId="{52FDADFE-1C16-43C3-B536-8B3E35FEBA7E}" dt="2023-04-11T15:37:53.109" v="186" actId="20577"/>
          <ac:spMkLst>
            <pc:docMk/>
            <pc:sldMk cId="2563256749" sldId="296"/>
            <ac:spMk id="4" creationId="{AD8B47F3-92C9-3B1D-A91A-282EF46BE378}"/>
          </ac:spMkLst>
        </pc:spChg>
        <pc:spChg chg="mod">
          <ac:chgData name="Jessie Caroline" userId="bf5ee5d6fd6beae2" providerId="LiveId" clId="{52FDADFE-1C16-43C3-B536-8B3E35FEBA7E}" dt="2023-04-11T15:39:54.469" v="200" actId="20577"/>
          <ac:spMkLst>
            <pc:docMk/>
            <pc:sldMk cId="2563256749" sldId="296"/>
            <ac:spMk id="5" creationId="{FB4042FA-D9BD-366D-E000-97B7E6853F65}"/>
          </ac:spMkLst>
        </pc:spChg>
        <pc:spChg chg="mod">
          <ac:chgData name="Jessie Caroline" userId="bf5ee5d6fd6beae2" providerId="LiveId" clId="{52FDADFE-1C16-43C3-B536-8B3E35FEBA7E}" dt="2023-04-11T15:40:33.327" v="218" actId="20577"/>
          <ac:spMkLst>
            <pc:docMk/>
            <pc:sldMk cId="2563256749" sldId="296"/>
            <ac:spMk id="6" creationId="{AB9CA3D3-DC16-AFCF-57EB-04A1F36AED16}"/>
          </ac:spMkLst>
        </pc:spChg>
        <pc:spChg chg="mod">
          <ac:chgData name="Jessie Caroline" userId="bf5ee5d6fd6beae2" providerId="LiveId" clId="{52FDADFE-1C16-43C3-B536-8B3E35FEBA7E}" dt="2023-04-11T15:40:24.227" v="214" actId="20577"/>
          <ac:spMkLst>
            <pc:docMk/>
            <pc:sldMk cId="2563256749" sldId="296"/>
            <ac:spMk id="7" creationId="{392DA551-DC44-6177-4D96-DFA606EC8902}"/>
          </ac:spMkLst>
        </pc:spChg>
        <pc:spChg chg="add mod">
          <ac:chgData name="Jessie Caroline" userId="bf5ee5d6fd6beae2" providerId="LiveId" clId="{52FDADFE-1C16-43C3-B536-8B3E35FEBA7E}" dt="2023-04-11T15:36:44.404" v="138" actId="14100"/>
          <ac:spMkLst>
            <pc:docMk/>
            <pc:sldMk cId="2563256749" sldId="296"/>
            <ac:spMk id="8" creationId="{D7114FA3-1D31-7389-B882-E7DE9D77D10E}"/>
          </ac:spMkLst>
        </pc:spChg>
      </pc:sldChg>
      <pc:sldChg chg="addSp delSp new del mod">
        <pc:chgData name="Jessie Caroline" userId="bf5ee5d6fd6beae2" providerId="LiveId" clId="{52FDADFE-1C16-43C3-B536-8B3E35FEBA7E}" dt="2023-04-11T15:32:02.859" v="74" actId="2696"/>
        <pc:sldMkLst>
          <pc:docMk/>
          <pc:sldMk cId="3278839399" sldId="296"/>
        </pc:sldMkLst>
        <pc:spChg chg="add del">
          <ac:chgData name="Jessie Caroline" userId="bf5ee5d6fd6beae2" providerId="LiveId" clId="{52FDADFE-1C16-43C3-B536-8B3E35FEBA7E}" dt="2023-04-11T15:32:00.711" v="73" actId="22"/>
          <ac:spMkLst>
            <pc:docMk/>
            <pc:sldMk cId="3278839399" sldId="296"/>
            <ac:spMk id="5" creationId="{AE41C156-BC87-FD5F-8911-3B088233E5F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4/11/2023</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4/11/2023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3144734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did you think at first?</a:t>
            </a:r>
          </a:p>
          <a:p>
            <a:r>
              <a:rPr lang="en-US" b="0" i="1" dirty="0">
                <a:latin typeface="Segoe UI" panose="020B0502040204020203" pitchFamily="34" charset="0"/>
                <a:cs typeface="Segoe UI" panose="020B0502040204020203" pitchFamily="34" charset="0"/>
              </a:rPr>
              <a:t>What obstacles did you encounter along the way?</a:t>
            </a:r>
          </a:p>
          <a:p>
            <a:r>
              <a:rPr lang="en-US" b="0" i="1" dirty="0">
                <a:latin typeface="Segoe UI" panose="020B0502040204020203" pitchFamily="34" charset="0"/>
                <a:cs typeface="Segoe UI" panose="020B0502040204020203" pitchFamily="34" charset="0"/>
              </a:rPr>
              <a:t>How did you overcome those obstacles?</a:t>
            </a:r>
          </a:p>
          <a:p>
            <a:r>
              <a:rPr lang="en-US" b="0" i="1" dirty="0">
                <a:latin typeface="Segoe UI" panose="020B0502040204020203" pitchFamily="34" charset="0"/>
                <a:cs typeface="Segoe UI" panose="020B0502040204020203" pitchFamily="34" charset="0"/>
              </a:rPr>
              <a:t>What images can you add to support your process?</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7</a:t>
            </a:fld>
            <a:endParaRPr lang="en-US" dirty="0"/>
          </a:p>
        </p:txBody>
      </p:sp>
    </p:spTree>
    <p:extLst>
      <p:ext uri="{BB962C8B-B14F-4D97-AF65-F5344CB8AC3E}">
        <p14:creationId xmlns:p14="http://schemas.microsoft.com/office/powerpoint/2010/main" val="1219416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was important about this learning experience?</a:t>
            </a:r>
          </a:p>
          <a:p>
            <a:r>
              <a:rPr lang="en-US" b="0" i="1" dirty="0">
                <a:latin typeface="Segoe UI" panose="020B0502040204020203" pitchFamily="34" charset="0"/>
                <a:cs typeface="Segoe UI" panose="020B0502040204020203" pitchFamily="34" charset="0"/>
              </a:rPr>
              <a:t>How is it relevant to your course, yourself, or your society or community?</a:t>
            </a:r>
          </a:p>
          <a:p>
            <a:r>
              <a:rPr lang="en-US" b="0" i="1" dirty="0">
                <a:latin typeface="Segoe UI" panose="020B0502040204020203" pitchFamily="34" charset="0"/>
                <a:cs typeface="Segoe UI" panose="020B0502040204020203" pitchFamily="34" charset="0"/>
              </a:rPr>
              <a:t>Why is this significant?</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17</a:t>
            </a:fld>
            <a:endParaRPr lang="en-US" dirty="0"/>
          </a:p>
        </p:txBody>
      </p:sp>
    </p:spTree>
    <p:extLst>
      <p:ext uri="{BB962C8B-B14F-4D97-AF65-F5344CB8AC3E}">
        <p14:creationId xmlns:p14="http://schemas.microsoft.com/office/powerpoint/2010/main" val="1528170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steps will you be taking as a result of this learning experience?</a:t>
            </a:r>
          </a:p>
          <a:p>
            <a:r>
              <a:rPr lang="en-US" b="0" i="1" dirty="0">
                <a:latin typeface="Segoe UI" panose="020B0502040204020203" pitchFamily="34" charset="0"/>
                <a:cs typeface="Segoe UI" panose="020B0502040204020203" pitchFamily="34" charset="0"/>
              </a:rPr>
              <a:t>Did you learn from any failed experiences?  How will you do things differently?</a:t>
            </a:r>
          </a:p>
          <a:p>
            <a:r>
              <a:rPr lang="en-US" b="0" i="1" dirty="0">
                <a:latin typeface="Segoe UI" panose="020B0502040204020203" pitchFamily="34" charset="0"/>
                <a:cs typeface="Segoe UI" panose="020B0502040204020203" pitchFamily="34" charset="0"/>
              </a:rPr>
              <a:t>What advice will you give to others so they can learn from your experiences?</a:t>
            </a:r>
          </a:p>
          <a:p>
            <a:r>
              <a:rPr lang="en-US" b="0" i="1" dirty="0">
                <a:latin typeface="Segoe UI" panose="020B0502040204020203" pitchFamily="34" charset="0"/>
                <a:cs typeface="Segoe UI" panose="020B0502040204020203" pitchFamily="34" charset="0"/>
              </a:rPr>
              <a:t>How can you share what you learned with a real-world audience?  </a:t>
            </a:r>
          </a:p>
          <a:p>
            <a:endParaRPr lang="en-US" dirty="0"/>
          </a:p>
          <a:p>
            <a:r>
              <a:rPr lang="en-US" b="1" dirty="0"/>
              <a:t>Some examples of next steps might be: </a:t>
            </a:r>
          </a:p>
          <a:p>
            <a:pPr marL="228600" indent="-228600">
              <a:buAutoNum type="arabicPeriod"/>
            </a:pPr>
            <a:r>
              <a:rPr lang="en-US" dirty="0"/>
              <a:t>After</a:t>
            </a:r>
            <a:r>
              <a:rPr lang="en-US" baseline="0" dirty="0"/>
              <a:t> delivering my first persuasive presentation, I am thinking about joining the debate team.</a:t>
            </a:r>
          </a:p>
          <a:p>
            <a:pPr marL="228600" indent="-228600">
              <a:buAutoNum type="arabicPeriod"/>
            </a:pPr>
            <a:r>
              <a:rPr lang="en-US" baseline="0" dirty="0"/>
              <a:t>After making my first film, I’m considering entering it in our school film festival or local film festival.</a:t>
            </a:r>
          </a:p>
          <a:p>
            <a:pPr marL="228600" indent="-228600">
              <a:buAutoNum type="arabicPeriod"/>
            </a:pPr>
            <a:r>
              <a:rPr lang="en-US" baseline="0" dirty="0"/>
              <a:t>After connecting with this career expert, I’d like to do some research on that career field because it sounds interesting to me.</a:t>
            </a:r>
          </a:p>
          <a:p>
            <a:pPr marL="0" indent="0">
              <a:buNone/>
            </a:pPr>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share your next steps.  It also helps to add some video content to explain your message.</a:t>
            </a:r>
          </a:p>
        </p:txBody>
      </p:sp>
      <p:sp>
        <p:nvSpPr>
          <p:cNvPr id="4" name="Slide Number Placeholder 3"/>
          <p:cNvSpPr>
            <a:spLocks noGrp="1"/>
          </p:cNvSpPr>
          <p:nvPr>
            <p:ph type="sldNum" sz="quarter" idx="10"/>
          </p:nvPr>
        </p:nvSpPr>
        <p:spPr/>
        <p:txBody>
          <a:bodyPr/>
          <a:lstStyle/>
          <a:p>
            <a:fld id="{D5D79418-37EB-4378-AD22-89DBB000B0DA}" type="slidenum">
              <a:rPr lang="en-US" smtClean="0"/>
              <a:t>18</a:t>
            </a:fld>
            <a:endParaRPr lang="en-US" dirty="0"/>
          </a:p>
        </p:txBody>
      </p:sp>
    </p:spTree>
    <p:extLst>
      <p:ext uri="{BB962C8B-B14F-4D97-AF65-F5344CB8AC3E}">
        <p14:creationId xmlns:p14="http://schemas.microsoft.com/office/powerpoint/2010/main" val="629571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was important about this learning experience?</a:t>
            </a:r>
          </a:p>
          <a:p>
            <a:r>
              <a:rPr lang="en-US" b="0" i="1" dirty="0">
                <a:latin typeface="Segoe UI" panose="020B0502040204020203" pitchFamily="34" charset="0"/>
                <a:cs typeface="Segoe UI" panose="020B0502040204020203" pitchFamily="34" charset="0"/>
              </a:rPr>
              <a:t>How is it relevant to your course, yourself, or your society or community?</a:t>
            </a:r>
          </a:p>
          <a:p>
            <a:r>
              <a:rPr lang="en-US" b="0" i="1" dirty="0">
                <a:latin typeface="Segoe UI" panose="020B0502040204020203" pitchFamily="34" charset="0"/>
                <a:cs typeface="Segoe UI" panose="020B0502040204020203" pitchFamily="34" charset="0"/>
              </a:rPr>
              <a:t>Why is this significant?</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19</a:t>
            </a:fld>
            <a:endParaRPr lang="en-US" dirty="0"/>
          </a:p>
        </p:txBody>
      </p:sp>
    </p:spTree>
    <p:extLst>
      <p:ext uri="{BB962C8B-B14F-4D97-AF65-F5344CB8AC3E}">
        <p14:creationId xmlns:p14="http://schemas.microsoft.com/office/powerpoint/2010/main" val="21301221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a:t>Click to edit Master title style</a:t>
            </a:r>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4/11/2023</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4/11/2023</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3" name="Content Placeholder 2"/>
          <p:cNvSpPr>
            <a:spLocks noGrp="1"/>
          </p:cNvSpPr>
          <p:nvPr>
            <p:ph idx="1"/>
          </p:nvPr>
        </p:nvSpPr>
        <p:spPr>
          <a:xfrm>
            <a:off x="6438446" y="2336873"/>
            <a:ext cx="5608336" cy="35993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4/11/2023</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4/11/2023</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a:t>Click to edit Master title style</a:t>
            </a:r>
          </a:p>
        </p:txBody>
      </p:sp>
      <p:sp>
        <p:nvSpPr>
          <p:cNvPr id="5" name="Date Placeholder 4"/>
          <p:cNvSpPr>
            <a:spLocks noGrp="1"/>
          </p:cNvSpPr>
          <p:nvPr>
            <p:ph type="dt" sz="half" idx="10"/>
          </p:nvPr>
        </p:nvSpPr>
        <p:spPr/>
        <p:txBody>
          <a:bodyPr/>
          <a:lstStyle/>
          <a:p>
            <a:fld id="{616D6166-2B42-4F11-BAA6-8ABAE1BE810C}" type="datetimeFigureOut">
              <a:rPr lang="en-US" noProof="0" smtClean="0"/>
              <a:t>4/11/2023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4/11/2023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4/11/2023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4/11/2023</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4/11/2023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4/11/2023</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a:t>Click to edit Master title style</a:t>
            </a:r>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a:t>Click to 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a:t>Click to 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4/11/2023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4" name="Date Placeholder 3"/>
          <p:cNvSpPr>
            <a:spLocks noGrp="1"/>
          </p:cNvSpPr>
          <p:nvPr>
            <p:ph type="dt" sz="half" idx="10"/>
          </p:nvPr>
        </p:nvSpPr>
        <p:spPr/>
        <p:txBody>
          <a:bodyPr/>
          <a:lstStyle/>
          <a:p>
            <a:fld id="{616D6166-2B42-4F11-BAA6-8ABAE1BE810C}" type="datetimeFigureOut">
              <a:rPr lang="en-US" noProof="0" smtClean="0"/>
              <a:t>4/11/2023</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4/11/2023</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616D6166-2B42-4F11-BAA6-8ABAE1BE810C}" type="datetimeFigureOut">
              <a:rPr lang="en-US" noProof="0" smtClean="0"/>
              <a:t>4/11/2023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3" name="Content Placeholder 2"/>
          <p:cNvSpPr>
            <a:spLocks noGrp="1"/>
          </p:cNvSpPr>
          <p:nvPr>
            <p:ph sz="half" idx="1"/>
          </p:nvPr>
        </p:nvSpPr>
        <p:spPr>
          <a:xfrm>
            <a:off x="2137645" y="2336873"/>
            <a:ext cx="46983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4/11/2023</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a:t>Click to edit Master title style</a:t>
            </a:r>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616D6166-2B42-4F11-BAA6-8ABAE1BE810C}" type="datetimeFigureOut">
              <a:rPr lang="en-US" noProof="0" smtClean="0"/>
              <a:t>4/11/2023</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4/11/2023</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4/11/2023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4/11/2023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4/11/2023</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26.sv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code/duttadebadri/detailed-nlp-project-prediction-visualization/data"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ode/mdmahmudferdous/nlp-simple-model-for-text-classification"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a:xfrm>
            <a:off x="1828293" y="2741548"/>
            <a:ext cx="8494463" cy="1373070"/>
          </a:xfrm>
        </p:spPr>
        <p:txBody>
          <a:bodyPr anchor="ctr" anchorCtr="0"/>
          <a:lstStyle/>
          <a:p>
            <a:r>
              <a:rPr lang="en-US" sz="3000" dirty="0"/>
              <a:t>Customer Review Classification Using Natural Language Processing</a:t>
            </a:r>
          </a:p>
        </p:txBody>
      </p:sp>
      <p:sp>
        <p:nvSpPr>
          <p:cNvPr id="3" name="Subtitle 2">
            <a:extLst>
              <a:ext uri="{FF2B5EF4-FFF2-40B4-BE49-F238E27FC236}">
                <a16:creationId xmlns:a16="http://schemas.microsoft.com/office/drawing/2014/main" id="{6AA173D3-8B7E-4F91-B862-AC30CB0D2705}"/>
              </a:ext>
            </a:extLst>
          </p:cNvPr>
          <p:cNvSpPr>
            <a:spLocks noGrp="1"/>
          </p:cNvSpPr>
          <p:nvPr>
            <p:ph type="subTitle" idx="1"/>
          </p:nvPr>
        </p:nvSpPr>
        <p:spPr>
          <a:xfrm>
            <a:off x="2008909" y="1288473"/>
            <a:ext cx="8091055" cy="614811"/>
          </a:xfrm>
        </p:spPr>
        <p:txBody>
          <a:bodyPr>
            <a:normAutofit/>
          </a:bodyPr>
          <a:lstStyle/>
          <a:p>
            <a:r>
              <a:rPr lang="en-US" sz="2800" dirty="0"/>
              <a:t>DATA 606 : Capstone in Data Science</a:t>
            </a:r>
          </a:p>
        </p:txBody>
      </p:sp>
      <p:pic>
        <p:nvPicPr>
          <p:cNvPr id="9" name="Graphic 8" descr="Book icon">
            <a:extLst>
              <a:ext uri="{FF2B5EF4-FFF2-40B4-BE49-F238E27FC236}">
                <a16:creationId xmlns:a16="http://schemas.microsoft.com/office/drawing/2014/main" id="{E26792AF-5D39-4A12-8EDD-CC09A60BD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4993" y="2961000"/>
            <a:ext cx="936000" cy="936000"/>
          </a:xfrm>
          <a:prstGeom prst="rect">
            <a:avLst/>
          </a:prstGeom>
        </p:spPr>
      </p:pic>
      <p:sp>
        <p:nvSpPr>
          <p:cNvPr id="4" name="TextBox 3">
            <a:extLst>
              <a:ext uri="{FF2B5EF4-FFF2-40B4-BE49-F238E27FC236}">
                <a16:creationId xmlns:a16="http://schemas.microsoft.com/office/drawing/2014/main" id="{21DF9463-1206-FEAB-4AEF-507B521BE981}"/>
              </a:ext>
            </a:extLst>
          </p:cNvPr>
          <p:cNvSpPr txBox="1"/>
          <p:nvPr/>
        </p:nvSpPr>
        <p:spPr>
          <a:xfrm>
            <a:off x="344993" y="4952882"/>
            <a:ext cx="6194352" cy="1823576"/>
          </a:xfrm>
          <a:prstGeom prst="rect">
            <a:avLst/>
          </a:prstGeom>
          <a:noFill/>
        </p:spPr>
        <p:txBody>
          <a:bodyPr wrap="square" rtlCol="0">
            <a:spAutoFit/>
          </a:bodyPr>
          <a:lstStyle/>
          <a:p>
            <a:pPr>
              <a:lnSpc>
                <a:spcPct val="150000"/>
              </a:lnSpc>
            </a:pPr>
            <a:r>
              <a:rPr lang="en-US" b="1" dirty="0"/>
              <a:t>Team  C Members: </a:t>
            </a:r>
          </a:p>
          <a:p>
            <a:pPr marL="285750" indent="-285750">
              <a:lnSpc>
                <a:spcPct val="150000"/>
              </a:lnSpc>
              <a:buFont typeface="Arial" panose="020B0604020202020204" pitchFamily="34" charset="0"/>
              <a:buChar char="•"/>
            </a:pPr>
            <a:r>
              <a:rPr lang="en-US" sz="1500" dirty="0"/>
              <a:t>Bhanu Harish Surisetti – IO02971</a:t>
            </a:r>
          </a:p>
          <a:p>
            <a:pPr marL="285750" indent="-285750">
              <a:lnSpc>
                <a:spcPct val="150000"/>
              </a:lnSpc>
              <a:buFont typeface="Arial" panose="020B0604020202020204" pitchFamily="34" charset="0"/>
              <a:buChar char="•"/>
            </a:pPr>
            <a:r>
              <a:rPr lang="en-US" sz="1500" dirty="0"/>
              <a:t>Jessie Caroline </a:t>
            </a:r>
            <a:r>
              <a:rPr lang="en-US" sz="1500" dirty="0" err="1"/>
              <a:t>Merugu</a:t>
            </a:r>
            <a:r>
              <a:rPr lang="en-US" sz="1500" dirty="0"/>
              <a:t> – UW01251</a:t>
            </a:r>
          </a:p>
          <a:p>
            <a:pPr marL="285750" indent="-285750">
              <a:lnSpc>
                <a:spcPct val="150000"/>
              </a:lnSpc>
              <a:buFont typeface="Arial" panose="020B0604020202020204" pitchFamily="34" charset="0"/>
              <a:buChar char="•"/>
            </a:pPr>
            <a:r>
              <a:rPr lang="en-US" sz="1500" dirty="0"/>
              <a:t>Sreeja </a:t>
            </a:r>
            <a:r>
              <a:rPr lang="en-US" sz="1500" dirty="0" err="1"/>
              <a:t>Pendota</a:t>
            </a:r>
            <a:r>
              <a:rPr lang="en-US" sz="1500" dirty="0"/>
              <a:t> - XU32613</a:t>
            </a:r>
          </a:p>
          <a:p>
            <a:endParaRPr lang="en-US" b="1" dirty="0"/>
          </a:p>
        </p:txBody>
      </p:sp>
    </p:spTree>
    <p:extLst>
      <p:ext uri="{BB962C8B-B14F-4D97-AF65-F5344CB8AC3E}">
        <p14:creationId xmlns:p14="http://schemas.microsoft.com/office/powerpoint/2010/main" val="190653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7FD7-FFAE-91F3-38F3-20D020FC9905}"/>
              </a:ext>
            </a:extLst>
          </p:cNvPr>
          <p:cNvSpPr>
            <a:spLocks noGrp="1"/>
          </p:cNvSpPr>
          <p:nvPr>
            <p:ph type="title"/>
          </p:nvPr>
        </p:nvSpPr>
        <p:spPr/>
        <p:txBody>
          <a:bodyPr/>
          <a:lstStyle/>
          <a:p>
            <a:r>
              <a:rPr lang="en-US" dirty="0"/>
              <a:t>Most used words in reviews</a:t>
            </a:r>
          </a:p>
        </p:txBody>
      </p:sp>
      <p:pic>
        <p:nvPicPr>
          <p:cNvPr id="5" name="Picture 2">
            <a:extLst>
              <a:ext uri="{FF2B5EF4-FFF2-40B4-BE49-F238E27FC236}">
                <a16:creationId xmlns:a16="http://schemas.microsoft.com/office/drawing/2014/main" id="{92B0DD75-DF65-6444-C3C5-3387C4B645F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81038" y="2336873"/>
            <a:ext cx="4697412" cy="35993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87A220B0-83A4-B5C6-A9FE-3EBE370BB50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594350" y="2336873"/>
            <a:ext cx="4921250" cy="3599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823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AB40F-F3B1-1135-B6EE-B036AB516AF1}"/>
              </a:ext>
            </a:extLst>
          </p:cNvPr>
          <p:cNvSpPr>
            <a:spLocks noGrp="1"/>
          </p:cNvSpPr>
          <p:nvPr>
            <p:ph type="title"/>
          </p:nvPr>
        </p:nvSpPr>
        <p:spPr/>
        <p:txBody>
          <a:bodyPr/>
          <a:lstStyle/>
          <a:p>
            <a:r>
              <a:rPr lang="en-US" dirty="0"/>
              <a:t>Ratings Distribution</a:t>
            </a:r>
          </a:p>
        </p:txBody>
      </p:sp>
      <p:sp>
        <p:nvSpPr>
          <p:cNvPr id="3" name="Content Placeholder 2">
            <a:extLst>
              <a:ext uri="{FF2B5EF4-FFF2-40B4-BE49-F238E27FC236}">
                <a16:creationId xmlns:a16="http://schemas.microsoft.com/office/drawing/2014/main" id="{01A655E6-5D95-DCA5-0F1D-1F1E47A087E8}"/>
              </a:ext>
            </a:extLst>
          </p:cNvPr>
          <p:cNvSpPr>
            <a:spLocks noGrp="1"/>
          </p:cNvSpPr>
          <p:nvPr>
            <p:ph sz="half" idx="1"/>
          </p:nvPr>
        </p:nvSpPr>
        <p:spPr/>
        <p:txBody>
          <a:bodyPr/>
          <a:lstStyle/>
          <a:p>
            <a:pPr algn="l">
              <a:buFont typeface="Arial" panose="020B0604020202020204" pitchFamily="34" charset="0"/>
              <a:buChar char="•"/>
            </a:pPr>
            <a:r>
              <a:rPr lang="en-US" b="0" i="0" dirty="0">
                <a:effectLst/>
                <a:latin typeface="Helvetica Neue"/>
              </a:rPr>
              <a:t>It can be observed that within the range of ratings from 1 to 5,the frequency of reviews is at its lowest point for a rating of 2.</a:t>
            </a:r>
          </a:p>
          <a:p>
            <a:pPr algn="l">
              <a:buFont typeface="Arial" panose="020B0604020202020204" pitchFamily="34" charset="0"/>
              <a:buChar char="•"/>
            </a:pPr>
            <a:r>
              <a:rPr lang="en-US" b="0" i="0" dirty="0">
                <a:effectLst/>
                <a:latin typeface="Helvetica Neue"/>
              </a:rPr>
              <a:t>One can note that the frequency of reviews is highest for a rating of 5 within the range of ratings from 1 to 5.</a:t>
            </a:r>
          </a:p>
          <a:p>
            <a:endParaRPr lang="en-US" dirty="0"/>
          </a:p>
        </p:txBody>
      </p:sp>
      <p:pic>
        <p:nvPicPr>
          <p:cNvPr id="5" name="Content Placeholder 4" descr="Chart">
            <a:extLst>
              <a:ext uri="{FF2B5EF4-FFF2-40B4-BE49-F238E27FC236}">
                <a16:creationId xmlns:a16="http://schemas.microsoft.com/office/drawing/2014/main" id="{6FC4DAFB-910B-8CCD-D696-D97BF70A714F}"/>
              </a:ext>
              <a:ext uri="{C183D7F6-B498-43B3-948B-1728B52AA6E4}">
                <adec:decorative xmlns:adec="http://schemas.microsoft.com/office/drawing/2017/decorative" val="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94350" y="2336873"/>
            <a:ext cx="6029614" cy="3767899"/>
          </a:xfrm>
          <a:prstGeom prst="rect">
            <a:avLst/>
          </a:prstGeom>
        </p:spPr>
      </p:pic>
    </p:spTree>
    <p:extLst>
      <p:ext uri="{BB962C8B-B14F-4D97-AF65-F5344CB8AC3E}">
        <p14:creationId xmlns:p14="http://schemas.microsoft.com/office/powerpoint/2010/main" val="2564442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C582D-ECE5-2754-CAB2-35993B662E7B}"/>
              </a:ext>
            </a:extLst>
          </p:cNvPr>
          <p:cNvSpPr>
            <a:spLocks noGrp="1"/>
          </p:cNvSpPr>
          <p:nvPr>
            <p:ph type="title"/>
          </p:nvPr>
        </p:nvSpPr>
        <p:spPr/>
        <p:txBody>
          <a:bodyPr/>
          <a:lstStyle/>
          <a:p>
            <a:r>
              <a:rPr lang="en-US" sz="3600" dirty="0"/>
              <a:t>Box plot to visualize the distribution of ratings based on review text length</a:t>
            </a:r>
            <a:endParaRPr lang="en-US" dirty="0"/>
          </a:p>
        </p:txBody>
      </p:sp>
      <p:sp>
        <p:nvSpPr>
          <p:cNvPr id="3" name="Content Placeholder 2">
            <a:extLst>
              <a:ext uri="{FF2B5EF4-FFF2-40B4-BE49-F238E27FC236}">
                <a16:creationId xmlns:a16="http://schemas.microsoft.com/office/drawing/2014/main" id="{29A2ACA0-7901-88D1-C658-5D09CA2850CA}"/>
              </a:ext>
            </a:extLst>
          </p:cNvPr>
          <p:cNvSpPr>
            <a:spLocks noGrp="1"/>
          </p:cNvSpPr>
          <p:nvPr>
            <p:ph sz="half" idx="1"/>
          </p:nvPr>
        </p:nvSpPr>
        <p:spPr/>
        <p:txBody>
          <a:bodyPr/>
          <a:lstStyle/>
          <a:p>
            <a:pPr marL="285750" indent="-285750">
              <a:buFont typeface="Arial" panose="020B0604020202020204" pitchFamily="34" charset="0"/>
              <a:buChar char="•"/>
            </a:pPr>
            <a:r>
              <a:rPr lang="en-US" dirty="0"/>
              <a:t>From the box plots, we can infer that there are outliers in the data for the ratings.</a:t>
            </a:r>
          </a:p>
          <a:p>
            <a:pPr marL="285750" indent="-285750">
              <a:buFont typeface="Arial" panose="020B0604020202020204" pitchFamily="34" charset="0"/>
              <a:buChar char="•"/>
            </a:pPr>
            <a:r>
              <a:rPr lang="en-US" dirty="0"/>
              <a:t>The average words used for the rating 5 is around 18</a:t>
            </a:r>
          </a:p>
          <a:p>
            <a:pPr marL="285750" indent="-285750">
              <a:buFont typeface="Arial" panose="020B0604020202020204" pitchFamily="34" charset="0"/>
              <a:buChar char="•"/>
            </a:pPr>
            <a:r>
              <a:rPr lang="en-US" dirty="0"/>
              <a:t>The average words used for the rating 1 is around 31</a:t>
            </a:r>
          </a:p>
          <a:p>
            <a:endParaRPr lang="en-US" dirty="0"/>
          </a:p>
        </p:txBody>
      </p:sp>
      <p:pic>
        <p:nvPicPr>
          <p:cNvPr id="5" name="Content Placeholder 4">
            <a:extLst>
              <a:ext uri="{FF2B5EF4-FFF2-40B4-BE49-F238E27FC236}">
                <a16:creationId xmlns:a16="http://schemas.microsoft.com/office/drawing/2014/main" id="{F8821DB3-785B-3E04-519C-D527E0856FF2}"/>
              </a:ext>
            </a:extLst>
          </p:cNvPr>
          <p:cNvPicPr>
            <a:picLocks noGrp="1" noChangeAspect="1"/>
          </p:cNvPicPr>
          <p:nvPr>
            <p:ph sz="half" idx="2"/>
          </p:nvPr>
        </p:nvPicPr>
        <p:blipFill>
          <a:blip r:embed="rId2"/>
          <a:stretch>
            <a:fillRect/>
          </a:stretch>
        </p:blipFill>
        <p:spPr>
          <a:xfrm>
            <a:off x="5593593" y="2438400"/>
            <a:ext cx="5406915" cy="3352800"/>
          </a:xfrm>
          <a:prstGeom prst="rect">
            <a:avLst/>
          </a:prstGeom>
        </p:spPr>
      </p:pic>
    </p:spTree>
    <p:extLst>
      <p:ext uri="{BB962C8B-B14F-4D97-AF65-F5344CB8AC3E}">
        <p14:creationId xmlns:p14="http://schemas.microsoft.com/office/powerpoint/2010/main" val="1552919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AF6D-994D-28A0-F80B-A59565B89971}"/>
              </a:ext>
            </a:extLst>
          </p:cNvPr>
          <p:cNvSpPr>
            <a:spLocks noGrp="1"/>
          </p:cNvSpPr>
          <p:nvPr>
            <p:ph type="title"/>
          </p:nvPr>
        </p:nvSpPr>
        <p:spPr/>
        <p:txBody>
          <a:bodyPr/>
          <a:lstStyle/>
          <a:p>
            <a:r>
              <a:rPr lang="en-US" sz="3600" dirty="0"/>
              <a:t>Box plot to visualize the fake and genuine reviews based on review text length</a:t>
            </a:r>
            <a:endParaRPr lang="en-US" dirty="0"/>
          </a:p>
        </p:txBody>
      </p:sp>
      <p:sp>
        <p:nvSpPr>
          <p:cNvPr id="3" name="Content Placeholder 2">
            <a:extLst>
              <a:ext uri="{FF2B5EF4-FFF2-40B4-BE49-F238E27FC236}">
                <a16:creationId xmlns:a16="http://schemas.microsoft.com/office/drawing/2014/main" id="{9C81FDA0-833F-0231-CB45-C943BE8C016B}"/>
              </a:ext>
            </a:extLst>
          </p:cNvPr>
          <p:cNvSpPr>
            <a:spLocks noGrp="1"/>
          </p:cNvSpPr>
          <p:nvPr>
            <p:ph sz="half" idx="1"/>
          </p:nvPr>
        </p:nvSpPr>
        <p:spPr/>
        <p:txBody>
          <a:bodyPr>
            <a:normAutofit lnSpcReduction="10000"/>
          </a:bodyPr>
          <a:lstStyle/>
          <a:p>
            <a:pPr marL="285750" indent="-285750">
              <a:buFont typeface="Arial" panose="020B0604020202020204" pitchFamily="34" charset="0"/>
              <a:buChar char="•"/>
            </a:pPr>
            <a:r>
              <a:rPr lang="en-US" dirty="0"/>
              <a:t>From the box plot we can infer that the maximum words are used for the fake review.</a:t>
            </a:r>
          </a:p>
          <a:p>
            <a:pPr marL="285750" indent="-285750">
              <a:buFont typeface="Arial" panose="020B0604020202020204" pitchFamily="34" charset="0"/>
              <a:buChar char="•"/>
            </a:pPr>
            <a:r>
              <a:rPr lang="en-US" dirty="0"/>
              <a:t>The highest count of words for the fake review is 387</a:t>
            </a:r>
          </a:p>
          <a:p>
            <a:pPr marL="285750" indent="-285750">
              <a:buFont typeface="Arial" panose="020B0604020202020204" pitchFamily="34" charset="0"/>
              <a:buChar char="•"/>
            </a:pPr>
            <a:r>
              <a:rPr lang="en-US" dirty="0"/>
              <a:t>The average number of words used for the fake review is 22.</a:t>
            </a:r>
          </a:p>
          <a:p>
            <a:pPr marL="285750" indent="-285750">
              <a:buFont typeface="Arial" panose="020B0604020202020204" pitchFamily="34" charset="0"/>
              <a:buChar char="•"/>
            </a:pPr>
            <a:r>
              <a:rPr lang="en-US" dirty="0"/>
              <a:t>The average number of words used for the genuine review is around 11 words.</a:t>
            </a:r>
          </a:p>
          <a:p>
            <a:endParaRPr lang="en-US" dirty="0"/>
          </a:p>
        </p:txBody>
      </p:sp>
      <p:pic>
        <p:nvPicPr>
          <p:cNvPr id="7" name="Content Placeholder 6">
            <a:extLst>
              <a:ext uri="{FF2B5EF4-FFF2-40B4-BE49-F238E27FC236}">
                <a16:creationId xmlns:a16="http://schemas.microsoft.com/office/drawing/2014/main" id="{1D1705A0-2E29-AE0F-F9A6-1D919B0A38DC}"/>
              </a:ext>
            </a:extLst>
          </p:cNvPr>
          <p:cNvPicPr>
            <a:picLocks noGrp="1" noChangeAspect="1"/>
          </p:cNvPicPr>
          <p:nvPr>
            <p:ph sz="half" idx="2"/>
          </p:nvPr>
        </p:nvPicPr>
        <p:blipFill>
          <a:blip r:embed="rId2"/>
          <a:stretch>
            <a:fillRect/>
          </a:stretch>
        </p:blipFill>
        <p:spPr>
          <a:xfrm>
            <a:off x="5594350" y="2336873"/>
            <a:ext cx="5420014" cy="3767899"/>
          </a:xfrm>
          <a:prstGeom prst="rect">
            <a:avLst/>
          </a:prstGeom>
        </p:spPr>
      </p:pic>
    </p:spTree>
    <p:extLst>
      <p:ext uri="{BB962C8B-B14F-4D97-AF65-F5344CB8AC3E}">
        <p14:creationId xmlns:p14="http://schemas.microsoft.com/office/powerpoint/2010/main" val="2127243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4160-478E-09D4-8F6F-09C068680177}"/>
              </a:ext>
            </a:extLst>
          </p:cNvPr>
          <p:cNvSpPr>
            <a:spLocks noGrp="1"/>
          </p:cNvSpPr>
          <p:nvPr>
            <p:ph type="title"/>
          </p:nvPr>
        </p:nvSpPr>
        <p:spPr/>
        <p:txBody>
          <a:bodyPr/>
          <a:lstStyle/>
          <a:p>
            <a:r>
              <a:rPr lang="en-US" dirty="0"/>
              <a:t>Bar plot to visualize the count of each category</a:t>
            </a:r>
          </a:p>
        </p:txBody>
      </p:sp>
      <p:sp>
        <p:nvSpPr>
          <p:cNvPr id="3" name="Content Placeholder 2">
            <a:extLst>
              <a:ext uri="{FF2B5EF4-FFF2-40B4-BE49-F238E27FC236}">
                <a16:creationId xmlns:a16="http://schemas.microsoft.com/office/drawing/2014/main" id="{EDDD3871-5733-E07C-C2BF-FE3C38347998}"/>
              </a:ext>
            </a:extLst>
          </p:cNvPr>
          <p:cNvSpPr>
            <a:spLocks noGrp="1"/>
          </p:cNvSpPr>
          <p:nvPr>
            <p:ph sz="half" idx="1"/>
          </p:nvPr>
        </p:nvSpPr>
        <p:spPr/>
        <p:txBody>
          <a:bodyPr/>
          <a:lstStyle/>
          <a:p>
            <a:r>
              <a:rPr lang="en-US" dirty="0"/>
              <a:t>In total, there were 12.48k reviews for household essential products, with 10.593k reviews for personal care products. Additionally, 2330 reviews were submitted for beauty products by customers.</a:t>
            </a:r>
          </a:p>
          <a:p>
            <a:endParaRPr lang="en-US" dirty="0"/>
          </a:p>
        </p:txBody>
      </p:sp>
      <p:pic>
        <p:nvPicPr>
          <p:cNvPr id="1026" name="Picture 2">
            <a:extLst>
              <a:ext uri="{FF2B5EF4-FFF2-40B4-BE49-F238E27FC236}">
                <a16:creationId xmlns:a16="http://schemas.microsoft.com/office/drawing/2014/main" id="{8939D069-70F6-84AA-9DF9-0D5E90FE013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6000" y="2336800"/>
            <a:ext cx="4821382" cy="3598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978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59B6A-7A89-67A2-3AB1-A393CCB18877}"/>
              </a:ext>
            </a:extLst>
          </p:cNvPr>
          <p:cNvSpPr>
            <a:spLocks noGrp="1"/>
          </p:cNvSpPr>
          <p:nvPr>
            <p:ph type="title"/>
          </p:nvPr>
        </p:nvSpPr>
        <p:spPr/>
        <p:txBody>
          <a:bodyPr/>
          <a:lstStyle/>
          <a:p>
            <a:r>
              <a:rPr lang="en-US" dirty="0"/>
              <a:t>Pie chart to visualize which rating is useful more</a:t>
            </a:r>
          </a:p>
        </p:txBody>
      </p:sp>
      <p:sp>
        <p:nvSpPr>
          <p:cNvPr id="3" name="Content Placeholder 2">
            <a:extLst>
              <a:ext uri="{FF2B5EF4-FFF2-40B4-BE49-F238E27FC236}">
                <a16:creationId xmlns:a16="http://schemas.microsoft.com/office/drawing/2014/main" id="{13BF0B07-DB6D-1EF4-3698-99F29EFE258A}"/>
              </a:ext>
            </a:extLst>
          </p:cNvPr>
          <p:cNvSpPr>
            <a:spLocks noGrp="1"/>
          </p:cNvSpPr>
          <p:nvPr>
            <p:ph sz="half" idx="1"/>
          </p:nvPr>
        </p:nvSpPr>
        <p:spPr/>
        <p:txBody>
          <a:bodyPr/>
          <a:lstStyle/>
          <a:p>
            <a:r>
              <a:rPr lang="en-US" dirty="0"/>
              <a:t>From this pie chart it is observed that, people felt 5 rating reviews are more useful than the rest of the others.</a:t>
            </a:r>
          </a:p>
        </p:txBody>
      </p:sp>
      <p:pic>
        <p:nvPicPr>
          <p:cNvPr id="2050" name="Picture 2">
            <a:extLst>
              <a:ext uri="{FF2B5EF4-FFF2-40B4-BE49-F238E27FC236}">
                <a16:creationId xmlns:a16="http://schemas.microsoft.com/office/drawing/2014/main" id="{03A283A7-1243-76B2-8DBC-A0C983E3B24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05416" y="2336800"/>
            <a:ext cx="4565602" cy="3598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446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B8321-C779-49ED-8664-E28B75435365}"/>
              </a:ext>
            </a:extLst>
          </p:cNvPr>
          <p:cNvSpPr>
            <a:spLocks noGrp="1"/>
          </p:cNvSpPr>
          <p:nvPr>
            <p:ph type="title"/>
          </p:nvPr>
        </p:nvSpPr>
        <p:spPr/>
        <p:txBody>
          <a:bodyPr/>
          <a:lstStyle/>
          <a:p>
            <a:r>
              <a:rPr lang="en-US" dirty="0"/>
              <a:t>Heatmap to display the Correlation</a:t>
            </a:r>
          </a:p>
        </p:txBody>
      </p:sp>
      <p:sp>
        <p:nvSpPr>
          <p:cNvPr id="8" name="Content Placeholder 7">
            <a:extLst>
              <a:ext uri="{FF2B5EF4-FFF2-40B4-BE49-F238E27FC236}">
                <a16:creationId xmlns:a16="http://schemas.microsoft.com/office/drawing/2014/main" id="{EB077221-172E-B42C-1731-5861C205FB1E}"/>
              </a:ext>
            </a:extLst>
          </p:cNvPr>
          <p:cNvSpPr>
            <a:spLocks noGrp="1"/>
          </p:cNvSpPr>
          <p:nvPr>
            <p:ph idx="1"/>
          </p:nvPr>
        </p:nvSpPr>
        <p:spPr/>
        <p:txBody>
          <a:bodyPr/>
          <a:lstStyle/>
          <a:p>
            <a:endParaRPr lang="en-US"/>
          </a:p>
        </p:txBody>
      </p:sp>
      <p:pic>
        <p:nvPicPr>
          <p:cNvPr id="10" name="Picture 9">
            <a:extLst>
              <a:ext uri="{FF2B5EF4-FFF2-40B4-BE49-F238E27FC236}">
                <a16:creationId xmlns:a16="http://schemas.microsoft.com/office/drawing/2014/main" id="{6614C8CD-31F0-D35B-B241-3A7CA5F60898}"/>
              </a:ext>
            </a:extLst>
          </p:cNvPr>
          <p:cNvPicPr>
            <a:picLocks noChangeAspect="1"/>
          </p:cNvPicPr>
          <p:nvPr/>
        </p:nvPicPr>
        <p:blipFill>
          <a:blip r:embed="rId2"/>
          <a:stretch>
            <a:fillRect/>
          </a:stretch>
        </p:blipFill>
        <p:spPr>
          <a:xfrm>
            <a:off x="2258291" y="2161726"/>
            <a:ext cx="7980218" cy="3421656"/>
          </a:xfrm>
          <a:prstGeom prst="rect">
            <a:avLst/>
          </a:prstGeom>
        </p:spPr>
      </p:pic>
    </p:spTree>
    <p:extLst>
      <p:ext uri="{BB962C8B-B14F-4D97-AF65-F5344CB8AC3E}">
        <p14:creationId xmlns:p14="http://schemas.microsoft.com/office/powerpoint/2010/main" val="1701609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87">
            <a:extLst>
              <a:ext uri="{FF2B5EF4-FFF2-40B4-BE49-F238E27FC236}">
                <a16:creationId xmlns:a16="http://schemas.microsoft.com/office/drawing/2014/main" id="{41B70991-B117-418C-8432-39BA57751DD0}"/>
              </a:ext>
            </a:extLst>
          </p:cNvPr>
          <p:cNvSpPr>
            <a:spLocks noGrp="1"/>
          </p:cNvSpPr>
          <p:nvPr>
            <p:ph type="title"/>
          </p:nvPr>
        </p:nvSpPr>
        <p:spPr/>
        <p:txBody>
          <a:bodyPr>
            <a:normAutofit/>
          </a:bodyPr>
          <a:lstStyle/>
          <a:p>
            <a:r>
              <a:rPr lang="en-US" sz="3000" dirty="0"/>
              <a:t>Decision Tree Classifier</a:t>
            </a:r>
          </a:p>
        </p:txBody>
      </p:sp>
      <p:pic>
        <p:nvPicPr>
          <p:cNvPr id="3" name="Graphic 2" descr="Clipboard icon">
            <a:extLst>
              <a:ext uri="{FF2B5EF4-FFF2-40B4-BE49-F238E27FC236}">
                <a16:creationId xmlns:a16="http://schemas.microsoft.com/office/drawing/2014/main" id="{6919C957-53BE-4D79-9BA1-A263BA61FA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4269" y="797815"/>
            <a:ext cx="952500" cy="952500"/>
          </a:xfrm>
          <a:prstGeom prst="rect">
            <a:avLst/>
          </a:prstGeom>
        </p:spPr>
      </p:pic>
      <p:sp>
        <p:nvSpPr>
          <p:cNvPr id="26" name="Text Placeholder 25">
            <a:extLst>
              <a:ext uri="{FF2B5EF4-FFF2-40B4-BE49-F238E27FC236}">
                <a16:creationId xmlns:a16="http://schemas.microsoft.com/office/drawing/2014/main" id="{7202BD88-8A83-49DA-A828-7C40491D29F7}"/>
              </a:ext>
            </a:extLst>
          </p:cNvPr>
          <p:cNvSpPr>
            <a:spLocks noGrp="1"/>
          </p:cNvSpPr>
          <p:nvPr>
            <p:ph type="body" sz="quarter" idx="20"/>
          </p:nvPr>
        </p:nvSpPr>
        <p:spPr>
          <a:xfrm>
            <a:off x="2106131" y="2649071"/>
            <a:ext cx="3060802" cy="3180229"/>
          </a:xfrm>
        </p:spPr>
        <p:txBody>
          <a:bodyPr/>
          <a:lstStyle/>
          <a:p>
            <a:r>
              <a:rPr lang="en-US" dirty="0"/>
              <a:t>Accuracy	– 59%</a:t>
            </a:r>
          </a:p>
          <a:p>
            <a:r>
              <a:rPr lang="en-US" dirty="0"/>
              <a:t>Precision	– 0.87</a:t>
            </a:r>
          </a:p>
          <a:p>
            <a:r>
              <a:rPr lang="en-US" dirty="0"/>
              <a:t>F1 Score	– 0.81</a:t>
            </a:r>
          </a:p>
        </p:txBody>
      </p:sp>
      <p:sp>
        <p:nvSpPr>
          <p:cNvPr id="89" name="Text Placeholder 88">
            <a:extLst>
              <a:ext uri="{FF2B5EF4-FFF2-40B4-BE49-F238E27FC236}">
                <a16:creationId xmlns:a16="http://schemas.microsoft.com/office/drawing/2014/main" id="{41FDF737-A7CF-43BF-B9FC-22E9635B785B}"/>
              </a:ext>
            </a:extLst>
          </p:cNvPr>
          <p:cNvSpPr>
            <a:spLocks noGrp="1"/>
          </p:cNvSpPr>
          <p:nvPr>
            <p:ph type="body" sz="quarter" idx="18"/>
          </p:nvPr>
        </p:nvSpPr>
        <p:spPr/>
        <p:txBody>
          <a:bodyPr/>
          <a:lstStyle/>
          <a:p>
            <a:r>
              <a:rPr lang="en-US" sz="3000" dirty="0"/>
              <a:t>KNN classifier</a:t>
            </a:r>
          </a:p>
        </p:txBody>
      </p:sp>
      <p:sp>
        <p:nvSpPr>
          <p:cNvPr id="33" name="Text Placeholder 32">
            <a:extLst>
              <a:ext uri="{FF2B5EF4-FFF2-40B4-BE49-F238E27FC236}">
                <a16:creationId xmlns:a16="http://schemas.microsoft.com/office/drawing/2014/main" id="{2262342E-3D19-495D-AA4E-DB249EBB6351}"/>
              </a:ext>
            </a:extLst>
          </p:cNvPr>
          <p:cNvSpPr>
            <a:spLocks noGrp="1"/>
          </p:cNvSpPr>
          <p:nvPr>
            <p:ph type="body" sz="quarter" idx="21"/>
          </p:nvPr>
        </p:nvSpPr>
        <p:spPr>
          <a:xfrm>
            <a:off x="5384611" y="2636143"/>
            <a:ext cx="3060802" cy="3180230"/>
          </a:xfrm>
        </p:spPr>
        <p:txBody>
          <a:bodyPr/>
          <a:lstStyle/>
          <a:p>
            <a:r>
              <a:rPr lang="en-US" dirty="0"/>
              <a:t>Accuracy	– 66.9%</a:t>
            </a:r>
          </a:p>
          <a:p>
            <a:r>
              <a:rPr lang="en-US" dirty="0"/>
              <a:t>Precision	– 0.86</a:t>
            </a:r>
          </a:p>
          <a:p>
            <a:r>
              <a:rPr lang="en-US" dirty="0"/>
              <a:t>F1 Score	– 0.93</a:t>
            </a:r>
          </a:p>
        </p:txBody>
      </p:sp>
      <p:sp>
        <p:nvSpPr>
          <p:cNvPr id="90" name="Text Placeholder 89">
            <a:extLst>
              <a:ext uri="{FF2B5EF4-FFF2-40B4-BE49-F238E27FC236}">
                <a16:creationId xmlns:a16="http://schemas.microsoft.com/office/drawing/2014/main" id="{426A8A65-AFFE-4A62-858E-16FA37C4410F}"/>
              </a:ext>
            </a:extLst>
          </p:cNvPr>
          <p:cNvSpPr>
            <a:spLocks noGrp="1"/>
          </p:cNvSpPr>
          <p:nvPr>
            <p:ph type="body" sz="quarter" idx="19"/>
          </p:nvPr>
        </p:nvSpPr>
        <p:spPr/>
        <p:txBody>
          <a:bodyPr/>
          <a:lstStyle/>
          <a:p>
            <a:r>
              <a:rPr lang="en-US" sz="2800" dirty="0"/>
              <a:t>Logistic Regression Classifier</a:t>
            </a:r>
          </a:p>
        </p:txBody>
      </p:sp>
      <p:sp>
        <p:nvSpPr>
          <p:cNvPr id="34" name="Text Placeholder 33">
            <a:extLst>
              <a:ext uri="{FF2B5EF4-FFF2-40B4-BE49-F238E27FC236}">
                <a16:creationId xmlns:a16="http://schemas.microsoft.com/office/drawing/2014/main" id="{64097651-42EF-4D7F-B8A0-A7E7F7312B73}"/>
              </a:ext>
            </a:extLst>
          </p:cNvPr>
          <p:cNvSpPr>
            <a:spLocks noGrp="1"/>
          </p:cNvSpPr>
          <p:nvPr>
            <p:ph type="body" sz="quarter" idx="22"/>
          </p:nvPr>
        </p:nvSpPr>
        <p:spPr>
          <a:xfrm>
            <a:off x="8650469" y="2649071"/>
            <a:ext cx="3070225" cy="3161704"/>
          </a:xfrm>
        </p:spPr>
        <p:txBody>
          <a:bodyPr/>
          <a:lstStyle/>
          <a:p>
            <a:r>
              <a:rPr lang="en-US" dirty="0"/>
              <a:t>Accuracy	– 73%</a:t>
            </a:r>
          </a:p>
          <a:p>
            <a:r>
              <a:rPr lang="en-US" dirty="0"/>
              <a:t>Precision	– 0.86</a:t>
            </a:r>
          </a:p>
          <a:p>
            <a:r>
              <a:rPr lang="en-US" dirty="0"/>
              <a:t>F1 Score	– 0.85</a:t>
            </a:r>
          </a:p>
        </p:txBody>
      </p:sp>
    </p:spTree>
    <p:extLst>
      <p:ext uri="{BB962C8B-B14F-4D97-AF65-F5344CB8AC3E}">
        <p14:creationId xmlns:p14="http://schemas.microsoft.com/office/powerpoint/2010/main" val="224134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C4B6-A44A-491A-9345-D554EBE1BC91}"/>
              </a:ext>
            </a:extLst>
          </p:cNvPr>
          <p:cNvSpPr>
            <a:spLocks noGrp="1"/>
          </p:cNvSpPr>
          <p:nvPr>
            <p:ph type="title"/>
          </p:nvPr>
        </p:nvSpPr>
        <p:spPr/>
        <p:txBody>
          <a:bodyPr/>
          <a:lstStyle/>
          <a:p>
            <a:r>
              <a:rPr lang="en-US" dirty="0"/>
              <a:t>What are your next steps?</a:t>
            </a:r>
          </a:p>
        </p:txBody>
      </p:sp>
      <p:pic>
        <p:nvPicPr>
          <p:cNvPr id="7" name="Graphic 6" descr="Steps icon">
            <a:extLst>
              <a:ext uri="{FF2B5EF4-FFF2-40B4-BE49-F238E27FC236}">
                <a16:creationId xmlns:a16="http://schemas.microsoft.com/office/drawing/2014/main" id="{CFAFD888-408F-42CB-B314-5A856047E6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4505" y="817447"/>
            <a:ext cx="952500" cy="952500"/>
          </a:xfrm>
          <a:prstGeom prst="rect">
            <a:avLst/>
          </a:prstGeom>
        </p:spPr>
      </p:pic>
      <p:sp>
        <p:nvSpPr>
          <p:cNvPr id="74" name="Text Placeholder 73">
            <a:extLst>
              <a:ext uri="{FF2B5EF4-FFF2-40B4-BE49-F238E27FC236}">
                <a16:creationId xmlns:a16="http://schemas.microsoft.com/office/drawing/2014/main" id="{6CA236DF-5114-4CA5-8620-41B9436499AA}"/>
              </a:ext>
            </a:extLst>
          </p:cNvPr>
          <p:cNvSpPr>
            <a:spLocks noGrp="1"/>
          </p:cNvSpPr>
          <p:nvPr>
            <p:ph type="body" sz="quarter" idx="13"/>
          </p:nvPr>
        </p:nvSpPr>
        <p:spPr/>
        <p:txBody>
          <a:bodyPr/>
          <a:lstStyle/>
          <a:p>
            <a:r>
              <a:rPr lang="en-US" dirty="0"/>
              <a:t>Data is imbalanced, handling data imbalance</a:t>
            </a:r>
          </a:p>
        </p:txBody>
      </p:sp>
      <p:sp>
        <p:nvSpPr>
          <p:cNvPr id="75" name="Text Placeholder 74">
            <a:extLst>
              <a:ext uri="{FF2B5EF4-FFF2-40B4-BE49-F238E27FC236}">
                <a16:creationId xmlns:a16="http://schemas.microsoft.com/office/drawing/2014/main" id="{DB5B3156-755F-47BB-AFCD-9C4855B037F1}"/>
              </a:ext>
            </a:extLst>
          </p:cNvPr>
          <p:cNvSpPr>
            <a:spLocks noGrp="1"/>
          </p:cNvSpPr>
          <p:nvPr>
            <p:ph type="body" sz="quarter" idx="14"/>
          </p:nvPr>
        </p:nvSpPr>
        <p:spPr/>
        <p:txBody>
          <a:bodyPr/>
          <a:lstStyle/>
          <a:p>
            <a:r>
              <a:rPr lang="en-US" dirty="0"/>
              <a:t>Sampling of data – Under sampling, over sampling</a:t>
            </a:r>
          </a:p>
        </p:txBody>
      </p:sp>
      <p:sp>
        <p:nvSpPr>
          <p:cNvPr id="76" name="Text Placeholder 75">
            <a:extLst>
              <a:ext uri="{FF2B5EF4-FFF2-40B4-BE49-F238E27FC236}">
                <a16:creationId xmlns:a16="http://schemas.microsoft.com/office/drawing/2014/main" id="{20A0CD05-0AE4-492D-8051-9773BFFA7A10}"/>
              </a:ext>
            </a:extLst>
          </p:cNvPr>
          <p:cNvSpPr>
            <a:spLocks noGrp="1"/>
          </p:cNvSpPr>
          <p:nvPr>
            <p:ph type="body" sz="quarter" idx="15"/>
          </p:nvPr>
        </p:nvSpPr>
        <p:spPr/>
        <p:txBody>
          <a:bodyPr/>
          <a:lstStyle/>
          <a:p>
            <a:r>
              <a:rPr lang="en-US" dirty="0"/>
              <a:t>Classification</a:t>
            </a:r>
          </a:p>
        </p:txBody>
      </p:sp>
      <p:grpSp>
        <p:nvGrpSpPr>
          <p:cNvPr id="44" name="Group 43" descr="steps graphic">
            <a:extLst>
              <a:ext uri="{FF2B5EF4-FFF2-40B4-BE49-F238E27FC236}">
                <a16:creationId xmlns:a16="http://schemas.microsoft.com/office/drawing/2014/main" id="{6EB24599-0719-48BC-AB48-E49D34953116}"/>
              </a:ext>
              <a:ext uri="{C183D7F6-B498-43B3-948B-1728B52AA6E4}">
                <adec:decorative xmlns:adec="http://schemas.microsoft.com/office/drawing/2017/decorative" val="1"/>
              </a:ext>
            </a:extLst>
          </p:cNvPr>
          <p:cNvGrpSpPr/>
          <p:nvPr/>
        </p:nvGrpSpPr>
        <p:grpSpPr>
          <a:xfrm>
            <a:off x="6431766" y="2101850"/>
            <a:ext cx="5015697" cy="3869550"/>
            <a:chOff x="6431766" y="2076324"/>
            <a:chExt cx="5184000" cy="3831576"/>
          </a:xfrm>
        </p:grpSpPr>
        <p:grpSp>
          <p:nvGrpSpPr>
            <p:cNvPr id="9" name="Group 27">
              <a:extLst>
                <a:ext uri="{FF2B5EF4-FFF2-40B4-BE49-F238E27FC236}">
                  <a16:creationId xmlns:a16="http://schemas.microsoft.com/office/drawing/2014/main" id="{CFE45C63-A0CD-4ED2-9253-02A15CFBEDD3}"/>
                </a:ext>
              </a:extLst>
            </p:cNvPr>
            <p:cNvGrpSpPr>
              <a:grpSpLocks/>
            </p:cNvGrpSpPr>
            <p:nvPr/>
          </p:nvGrpSpPr>
          <p:grpSpPr bwMode="auto">
            <a:xfrm>
              <a:off x="6431766" y="4609130"/>
              <a:ext cx="2336870" cy="1298770"/>
              <a:chOff x="4808051" y="1842051"/>
              <a:chExt cx="2369874" cy="1397540"/>
            </a:xfrm>
          </p:grpSpPr>
          <p:sp>
            <p:nvSpPr>
              <p:cNvPr id="10" name="Freeform 17">
                <a:extLst>
                  <a:ext uri="{FF2B5EF4-FFF2-40B4-BE49-F238E27FC236}">
                    <a16:creationId xmlns:a16="http://schemas.microsoft.com/office/drawing/2014/main" id="{0F99B6D3-28DD-4E91-808E-0A9D8950E9B9}"/>
                  </a:ext>
                </a:extLst>
              </p:cNvPr>
              <p:cNvSpPr>
                <a:spLocks/>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1" name="Freeform 18">
                <a:extLst>
                  <a:ext uri="{FF2B5EF4-FFF2-40B4-BE49-F238E27FC236}">
                    <a16:creationId xmlns:a16="http://schemas.microsoft.com/office/drawing/2014/main" id="{550D5C59-96EE-4437-9C44-B45AA3D56F85}"/>
                  </a:ext>
                </a:extLst>
              </p:cNvPr>
              <p:cNvSpPr>
                <a:spLocks/>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2" name="Freeform 19">
                <a:extLst>
                  <a:ext uri="{FF2B5EF4-FFF2-40B4-BE49-F238E27FC236}">
                    <a16:creationId xmlns:a16="http://schemas.microsoft.com/office/drawing/2014/main" id="{163804A0-E4BE-4601-AEB6-7EC3284F52AC}"/>
                  </a:ext>
                </a:extLst>
              </p:cNvPr>
              <p:cNvSpPr>
                <a:spLocks/>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3" name="Group 35">
              <a:extLst>
                <a:ext uri="{FF2B5EF4-FFF2-40B4-BE49-F238E27FC236}">
                  <a16:creationId xmlns:a16="http://schemas.microsoft.com/office/drawing/2014/main" id="{BBFED9B2-8B04-4E8F-B036-2BB7CCF95C04}"/>
                </a:ext>
              </a:extLst>
            </p:cNvPr>
            <p:cNvGrpSpPr>
              <a:grpSpLocks/>
            </p:cNvGrpSpPr>
            <p:nvPr/>
          </p:nvGrpSpPr>
          <p:grpSpPr bwMode="auto">
            <a:xfrm>
              <a:off x="7549331" y="3859410"/>
              <a:ext cx="2336870" cy="1307583"/>
              <a:chOff x="4808051" y="4299121"/>
              <a:chExt cx="2369874" cy="1405200"/>
            </a:xfrm>
          </p:grpSpPr>
          <p:sp>
            <p:nvSpPr>
              <p:cNvPr id="14" name="Freeform 8">
                <a:extLst>
                  <a:ext uri="{FF2B5EF4-FFF2-40B4-BE49-F238E27FC236}">
                    <a16:creationId xmlns:a16="http://schemas.microsoft.com/office/drawing/2014/main" id="{7DA26508-A6A4-4F4C-AC60-E9459BF28898}"/>
                  </a:ext>
                </a:extLst>
              </p:cNvPr>
              <p:cNvSpPr>
                <a:spLocks/>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5" name="Freeform 9">
                <a:extLst>
                  <a:ext uri="{FF2B5EF4-FFF2-40B4-BE49-F238E27FC236}">
                    <a16:creationId xmlns:a16="http://schemas.microsoft.com/office/drawing/2014/main" id="{0FC13C28-081C-4595-9C9D-7D21EB3FA9D3}"/>
                  </a:ext>
                </a:extLst>
              </p:cNvPr>
              <p:cNvSpPr>
                <a:spLocks/>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6" name="Freeform 10">
                <a:extLst>
                  <a:ext uri="{FF2B5EF4-FFF2-40B4-BE49-F238E27FC236}">
                    <a16:creationId xmlns:a16="http://schemas.microsoft.com/office/drawing/2014/main" id="{31980248-1ADA-45C6-923A-02F7423266AB}"/>
                  </a:ext>
                </a:extLst>
              </p:cNvPr>
              <p:cNvSpPr>
                <a:spLocks/>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grpSp>
        <p:grpSp>
          <p:nvGrpSpPr>
            <p:cNvPr id="17" name="Group 39">
              <a:extLst>
                <a:ext uri="{FF2B5EF4-FFF2-40B4-BE49-F238E27FC236}">
                  <a16:creationId xmlns:a16="http://schemas.microsoft.com/office/drawing/2014/main" id="{DBAE3F99-4416-43BB-802B-06B8C3273C01}"/>
                </a:ext>
              </a:extLst>
            </p:cNvPr>
            <p:cNvGrpSpPr>
              <a:grpSpLocks/>
            </p:cNvGrpSpPr>
            <p:nvPr/>
          </p:nvGrpSpPr>
          <p:grpSpPr bwMode="auto">
            <a:xfrm>
              <a:off x="8439940" y="3145110"/>
              <a:ext cx="2335304" cy="1306106"/>
              <a:chOff x="4808051" y="5135743"/>
              <a:chExt cx="2369874" cy="1405200"/>
            </a:xfrm>
          </p:grpSpPr>
          <p:sp>
            <p:nvSpPr>
              <p:cNvPr id="18" name="Freeform 5">
                <a:extLst>
                  <a:ext uri="{FF2B5EF4-FFF2-40B4-BE49-F238E27FC236}">
                    <a16:creationId xmlns:a16="http://schemas.microsoft.com/office/drawing/2014/main" id="{86042750-61FD-40FA-B325-3248D0B0BC20}"/>
                  </a:ext>
                </a:extLst>
              </p:cNvPr>
              <p:cNvSpPr>
                <a:spLocks/>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9" name="Freeform 6">
                <a:extLst>
                  <a:ext uri="{FF2B5EF4-FFF2-40B4-BE49-F238E27FC236}">
                    <a16:creationId xmlns:a16="http://schemas.microsoft.com/office/drawing/2014/main" id="{D2485B1E-22DE-4313-87F3-58173AEACC7F}"/>
                  </a:ext>
                </a:extLst>
              </p:cNvPr>
              <p:cNvSpPr>
                <a:spLocks/>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0" name="Freeform 7">
                <a:extLst>
                  <a:ext uri="{FF2B5EF4-FFF2-40B4-BE49-F238E27FC236}">
                    <a16:creationId xmlns:a16="http://schemas.microsoft.com/office/drawing/2014/main" id="{6D372190-F03C-4E10-9BB3-D0799862DE58}"/>
                  </a:ext>
                </a:extLst>
              </p:cNvPr>
              <p:cNvSpPr>
                <a:spLocks/>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21" name="Group 31">
              <a:extLst>
                <a:ext uri="{FF2B5EF4-FFF2-40B4-BE49-F238E27FC236}">
                  <a16:creationId xmlns:a16="http://schemas.microsoft.com/office/drawing/2014/main" id="{AAF307FC-5513-426F-BB40-B722D6DF2E3C}"/>
                </a:ext>
              </a:extLst>
            </p:cNvPr>
            <p:cNvGrpSpPr>
              <a:grpSpLocks/>
            </p:cNvGrpSpPr>
            <p:nvPr/>
          </p:nvGrpSpPr>
          <p:grpSpPr bwMode="auto">
            <a:xfrm>
              <a:off x="9278897" y="2438188"/>
              <a:ext cx="2336869" cy="1304631"/>
              <a:chOff x="4808051" y="3515295"/>
              <a:chExt cx="2369874" cy="1403847"/>
            </a:xfrm>
          </p:grpSpPr>
          <p:sp>
            <p:nvSpPr>
              <p:cNvPr id="22" name="Freeform 11">
                <a:extLst>
                  <a:ext uri="{FF2B5EF4-FFF2-40B4-BE49-F238E27FC236}">
                    <a16:creationId xmlns:a16="http://schemas.microsoft.com/office/drawing/2014/main" id="{74A81D7B-94A3-42C9-80AC-62D5D0110B73}"/>
                  </a:ext>
                </a:extLst>
              </p:cNvPr>
              <p:cNvSpPr>
                <a:spLocks/>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3" name="Freeform 12">
                <a:extLst>
                  <a:ext uri="{FF2B5EF4-FFF2-40B4-BE49-F238E27FC236}">
                    <a16:creationId xmlns:a16="http://schemas.microsoft.com/office/drawing/2014/main" id="{C157D7EE-659C-409B-A1E6-7D05687D7FBD}"/>
                  </a:ext>
                </a:extLst>
              </p:cNvPr>
              <p:cNvSpPr>
                <a:spLocks/>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4" name="Freeform 13">
                <a:extLst>
                  <a:ext uri="{FF2B5EF4-FFF2-40B4-BE49-F238E27FC236}">
                    <a16:creationId xmlns:a16="http://schemas.microsoft.com/office/drawing/2014/main" id="{0F6A3B05-53B7-4EA3-88B4-ED578C58E4EC}"/>
                  </a:ext>
                </a:extLst>
              </p:cNvPr>
              <p:cNvSpPr>
                <a:spLocks/>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4" name="Group 3">
              <a:extLst>
                <a:ext uri="{FF2B5EF4-FFF2-40B4-BE49-F238E27FC236}">
                  <a16:creationId xmlns:a16="http://schemas.microsoft.com/office/drawing/2014/main" id="{BC384F39-BE7C-4DC7-9463-38206393DEC4}"/>
                </a:ext>
              </a:extLst>
            </p:cNvPr>
            <p:cNvGrpSpPr/>
            <p:nvPr/>
          </p:nvGrpSpPr>
          <p:grpSpPr>
            <a:xfrm>
              <a:off x="7668115" y="3549446"/>
              <a:ext cx="529043" cy="396000"/>
              <a:chOff x="7687796" y="3553060"/>
              <a:chExt cx="529043" cy="396000"/>
            </a:xfrm>
          </p:grpSpPr>
          <p:sp>
            <p:nvSpPr>
              <p:cNvPr id="26" name="Teardrop 25">
                <a:extLst>
                  <a:ext uri="{FF2B5EF4-FFF2-40B4-BE49-F238E27FC236}">
                    <a16:creationId xmlns:a16="http://schemas.microsoft.com/office/drawing/2014/main" id="{E668D9BC-775F-4484-A481-0A547E2A5D3E}"/>
                  </a:ext>
                </a:extLst>
              </p:cNvPr>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27" name="Oval 26">
                <a:extLst>
                  <a:ext uri="{FF2B5EF4-FFF2-40B4-BE49-F238E27FC236}">
                    <a16:creationId xmlns:a16="http://schemas.microsoft.com/office/drawing/2014/main" id="{FC18C2F6-BC37-4856-9C97-AB28F5F35F30}"/>
                  </a:ext>
                </a:extLst>
              </p:cNvPr>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8" name="TextBox 37">
                <a:extLst>
                  <a:ext uri="{FF2B5EF4-FFF2-40B4-BE49-F238E27FC236}">
                    <a16:creationId xmlns:a16="http://schemas.microsoft.com/office/drawing/2014/main" id="{DCF68FA9-42C6-4204-B804-635DC098A56A}"/>
                  </a:ext>
                </a:extLst>
              </p:cNvPr>
              <p:cNvSpPr txBox="1">
                <a:spLocks noChangeArrowheads="1"/>
              </p:cNvSpPr>
              <p:nvPr/>
            </p:nvSpPr>
            <p:spPr bwMode="auto">
              <a:xfrm>
                <a:off x="7687796" y="358789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2</a:t>
                </a:r>
              </a:p>
            </p:txBody>
          </p:sp>
        </p:grpSp>
        <p:grpSp>
          <p:nvGrpSpPr>
            <p:cNvPr id="5" name="Group 4">
              <a:extLst>
                <a:ext uri="{FF2B5EF4-FFF2-40B4-BE49-F238E27FC236}">
                  <a16:creationId xmlns:a16="http://schemas.microsoft.com/office/drawing/2014/main" id="{93A0B2E9-CE29-4F7C-AFC9-679B8873B095}"/>
                </a:ext>
              </a:extLst>
            </p:cNvPr>
            <p:cNvGrpSpPr/>
            <p:nvPr/>
          </p:nvGrpSpPr>
          <p:grpSpPr>
            <a:xfrm>
              <a:off x="6694640" y="4272888"/>
              <a:ext cx="527478" cy="396000"/>
              <a:chOff x="6694640" y="4272888"/>
              <a:chExt cx="527478" cy="396000"/>
            </a:xfrm>
          </p:grpSpPr>
          <p:sp>
            <p:nvSpPr>
              <p:cNvPr id="29" name="Teardrop 28">
                <a:extLst>
                  <a:ext uri="{FF2B5EF4-FFF2-40B4-BE49-F238E27FC236}">
                    <a16:creationId xmlns:a16="http://schemas.microsoft.com/office/drawing/2014/main" id="{714DA6B9-3503-4743-B96D-C0387E3433EB}"/>
                  </a:ext>
                </a:extLst>
              </p:cNvPr>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0" name="Oval 29">
                <a:extLst>
                  <a:ext uri="{FF2B5EF4-FFF2-40B4-BE49-F238E27FC236}">
                    <a16:creationId xmlns:a16="http://schemas.microsoft.com/office/drawing/2014/main" id="{0538BF2D-7205-429C-9920-69C767E77FD5}"/>
                  </a:ext>
                </a:extLst>
              </p:cNvPr>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7" name="TextBox 36">
                <a:extLst>
                  <a:ext uri="{FF2B5EF4-FFF2-40B4-BE49-F238E27FC236}">
                    <a16:creationId xmlns:a16="http://schemas.microsoft.com/office/drawing/2014/main" id="{9CCC179C-E666-4CBA-8225-E9AE8F63B9C3}"/>
                  </a:ext>
                </a:extLst>
              </p:cNvPr>
              <p:cNvSpPr txBox="1">
                <a:spLocks noChangeArrowheads="1"/>
              </p:cNvSpPr>
              <p:nvPr/>
            </p:nvSpPr>
            <p:spPr bwMode="auto">
              <a:xfrm>
                <a:off x="6694640" y="4304252"/>
                <a:ext cx="527478" cy="307778"/>
              </a:xfrm>
              <a:prstGeom prst="rect">
                <a:avLst/>
              </a:prstGeom>
              <a:noFill/>
              <a:ln w="9525">
                <a:noFill/>
                <a:miter lim="800000"/>
                <a:headEnd/>
                <a:tailEnd/>
              </a:ln>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1</a:t>
                </a:r>
              </a:p>
            </p:txBody>
          </p:sp>
        </p:grpSp>
        <p:grpSp>
          <p:nvGrpSpPr>
            <p:cNvPr id="3" name="Group 2">
              <a:extLst>
                <a:ext uri="{FF2B5EF4-FFF2-40B4-BE49-F238E27FC236}">
                  <a16:creationId xmlns:a16="http://schemas.microsoft.com/office/drawing/2014/main" id="{1F76D10B-6ACE-4638-AB7A-1EF3942918AD}"/>
                </a:ext>
              </a:extLst>
            </p:cNvPr>
            <p:cNvGrpSpPr/>
            <p:nvPr/>
          </p:nvGrpSpPr>
          <p:grpSpPr>
            <a:xfrm>
              <a:off x="8607357" y="2825895"/>
              <a:ext cx="529043" cy="396000"/>
              <a:chOff x="8505184" y="2844945"/>
              <a:chExt cx="529043" cy="396000"/>
            </a:xfrm>
          </p:grpSpPr>
          <p:sp>
            <p:nvSpPr>
              <p:cNvPr id="66" name="Oval 65">
                <a:extLst>
                  <a:ext uri="{FF2B5EF4-FFF2-40B4-BE49-F238E27FC236}">
                    <a16:creationId xmlns:a16="http://schemas.microsoft.com/office/drawing/2014/main" id="{E0767904-B09B-41EB-A4C9-DA5D7C8E09E8}"/>
                  </a:ext>
                </a:extLst>
              </p:cNvPr>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67" name="TextBox 66">
                <a:extLst>
                  <a:ext uri="{FF2B5EF4-FFF2-40B4-BE49-F238E27FC236}">
                    <a16:creationId xmlns:a16="http://schemas.microsoft.com/office/drawing/2014/main" id="{4736825B-C1D7-48B5-B010-D3116A534D48}"/>
                  </a:ext>
                </a:extLst>
              </p:cNvPr>
              <p:cNvSpPr txBox="1">
                <a:spLocks noChangeArrowheads="1"/>
              </p:cNvSpPr>
              <p:nvPr/>
            </p:nvSpPr>
            <p:spPr bwMode="auto">
              <a:xfrm>
                <a:off x="8505184" y="2872872"/>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3</a:t>
                </a:r>
              </a:p>
            </p:txBody>
          </p:sp>
          <p:sp>
            <p:nvSpPr>
              <p:cNvPr id="68" name="Teardrop 67">
                <a:extLst>
                  <a:ext uri="{FF2B5EF4-FFF2-40B4-BE49-F238E27FC236}">
                    <a16:creationId xmlns:a16="http://schemas.microsoft.com/office/drawing/2014/main" id="{6A511322-FCB6-4287-85D1-8002AF8690E8}"/>
                  </a:ext>
                </a:extLst>
              </p:cNvPr>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nvGrpSpPr>
            <p:cNvPr id="8" name="Group 7">
              <a:extLst>
                <a:ext uri="{FF2B5EF4-FFF2-40B4-BE49-F238E27FC236}">
                  <a16:creationId xmlns:a16="http://schemas.microsoft.com/office/drawing/2014/main" id="{1363545A-9938-4AE2-BE9F-9DD50FC1DC56}"/>
                </a:ext>
              </a:extLst>
            </p:cNvPr>
            <p:cNvGrpSpPr/>
            <p:nvPr/>
          </p:nvGrpSpPr>
          <p:grpSpPr>
            <a:xfrm>
              <a:off x="9564497" y="2076324"/>
              <a:ext cx="529043" cy="396000"/>
              <a:chOff x="9564497" y="2089024"/>
              <a:chExt cx="529043" cy="396000"/>
            </a:xfrm>
          </p:grpSpPr>
          <p:grpSp>
            <p:nvGrpSpPr>
              <p:cNvPr id="6" name="Group 5">
                <a:extLst>
                  <a:ext uri="{FF2B5EF4-FFF2-40B4-BE49-F238E27FC236}">
                    <a16:creationId xmlns:a16="http://schemas.microsoft.com/office/drawing/2014/main" id="{6D2B501A-72D7-40B8-9802-DE6E8019ADB1}"/>
                  </a:ext>
                </a:extLst>
              </p:cNvPr>
              <p:cNvGrpSpPr/>
              <p:nvPr/>
            </p:nvGrpSpPr>
            <p:grpSpPr>
              <a:xfrm>
                <a:off x="9564497" y="2116951"/>
                <a:ext cx="529043" cy="309240"/>
                <a:chOff x="9564497" y="2116951"/>
                <a:chExt cx="529043" cy="309240"/>
              </a:xfrm>
            </p:grpSpPr>
            <p:sp>
              <p:nvSpPr>
                <p:cNvPr id="69" name="Oval 68">
                  <a:extLst>
                    <a:ext uri="{FF2B5EF4-FFF2-40B4-BE49-F238E27FC236}">
                      <a16:creationId xmlns:a16="http://schemas.microsoft.com/office/drawing/2014/main" id="{A1A0480E-9E12-4EA2-BCCF-0C55EF3201CC}"/>
                    </a:ext>
                  </a:extLst>
                </p:cNvPr>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70" name="TextBox 69">
                  <a:extLst>
                    <a:ext uri="{FF2B5EF4-FFF2-40B4-BE49-F238E27FC236}">
                      <a16:creationId xmlns:a16="http://schemas.microsoft.com/office/drawing/2014/main" id="{C5B3665F-4DAC-41AB-8260-BF53DC23963F}"/>
                    </a:ext>
                  </a:extLst>
                </p:cNvPr>
                <p:cNvSpPr txBox="1">
                  <a:spLocks noChangeArrowheads="1"/>
                </p:cNvSpPr>
                <p:nvPr/>
              </p:nvSpPr>
              <p:spPr bwMode="auto">
                <a:xfrm>
                  <a:off x="9564497" y="211695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4</a:t>
                  </a:r>
                </a:p>
              </p:txBody>
            </p:sp>
          </p:grpSp>
          <p:sp>
            <p:nvSpPr>
              <p:cNvPr id="71" name="Teardrop 70">
                <a:extLst>
                  <a:ext uri="{FF2B5EF4-FFF2-40B4-BE49-F238E27FC236}">
                    <a16:creationId xmlns:a16="http://schemas.microsoft.com/office/drawing/2014/main" id="{8FD8D4C2-2B0C-4395-B822-9A684D330211}"/>
                  </a:ext>
                </a:extLst>
              </p:cNvPr>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spTree>
    <p:extLst>
      <p:ext uri="{BB962C8B-B14F-4D97-AF65-F5344CB8AC3E}">
        <p14:creationId xmlns:p14="http://schemas.microsoft.com/office/powerpoint/2010/main" val="4089456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87">
            <a:extLst>
              <a:ext uri="{FF2B5EF4-FFF2-40B4-BE49-F238E27FC236}">
                <a16:creationId xmlns:a16="http://schemas.microsoft.com/office/drawing/2014/main" id="{41B70991-B117-418C-8432-39BA57751DD0}"/>
              </a:ext>
            </a:extLst>
          </p:cNvPr>
          <p:cNvSpPr>
            <a:spLocks noGrp="1"/>
          </p:cNvSpPr>
          <p:nvPr>
            <p:ph type="title"/>
          </p:nvPr>
        </p:nvSpPr>
        <p:spPr/>
        <p:txBody>
          <a:bodyPr>
            <a:normAutofit/>
          </a:bodyPr>
          <a:lstStyle/>
          <a:p>
            <a:r>
              <a:rPr lang="en-US" sz="3000" dirty="0"/>
              <a:t>Decision Tree Classifier</a:t>
            </a:r>
          </a:p>
        </p:txBody>
      </p:sp>
      <p:pic>
        <p:nvPicPr>
          <p:cNvPr id="3" name="Graphic 2" descr="Clipboard icon">
            <a:extLst>
              <a:ext uri="{FF2B5EF4-FFF2-40B4-BE49-F238E27FC236}">
                <a16:creationId xmlns:a16="http://schemas.microsoft.com/office/drawing/2014/main" id="{6919C957-53BE-4D79-9BA1-A263BA61FA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4269" y="797815"/>
            <a:ext cx="952500" cy="952500"/>
          </a:xfrm>
          <a:prstGeom prst="rect">
            <a:avLst/>
          </a:prstGeom>
        </p:spPr>
      </p:pic>
      <p:sp>
        <p:nvSpPr>
          <p:cNvPr id="26" name="Text Placeholder 25">
            <a:extLst>
              <a:ext uri="{FF2B5EF4-FFF2-40B4-BE49-F238E27FC236}">
                <a16:creationId xmlns:a16="http://schemas.microsoft.com/office/drawing/2014/main" id="{7202BD88-8A83-49DA-A828-7C40491D29F7}"/>
              </a:ext>
            </a:extLst>
          </p:cNvPr>
          <p:cNvSpPr>
            <a:spLocks noGrp="1"/>
          </p:cNvSpPr>
          <p:nvPr>
            <p:ph type="body" sz="quarter" idx="20"/>
          </p:nvPr>
        </p:nvSpPr>
        <p:spPr>
          <a:xfrm>
            <a:off x="2106131" y="2649071"/>
            <a:ext cx="3060802" cy="3180229"/>
          </a:xfrm>
        </p:spPr>
        <p:txBody>
          <a:bodyPr/>
          <a:lstStyle/>
          <a:p>
            <a:r>
              <a:rPr lang="en-US" dirty="0"/>
              <a:t>Accuracy	– 93%</a:t>
            </a:r>
          </a:p>
          <a:p>
            <a:r>
              <a:rPr lang="en-US" dirty="0"/>
              <a:t>Precision	– 0.96</a:t>
            </a:r>
          </a:p>
          <a:p>
            <a:r>
              <a:rPr lang="en-US" dirty="0"/>
              <a:t>F1 Score	– 0.97</a:t>
            </a:r>
          </a:p>
        </p:txBody>
      </p:sp>
      <p:sp>
        <p:nvSpPr>
          <p:cNvPr id="89" name="Text Placeholder 88">
            <a:extLst>
              <a:ext uri="{FF2B5EF4-FFF2-40B4-BE49-F238E27FC236}">
                <a16:creationId xmlns:a16="http://schemas.microsoft.com/office/drawing/2014/main" id="{41FDF737-A7CF-43BF-B9FC-22E9635B785B}"/>
              </a:ext>
            </a:extLst>
          </p:cNvPr>
          <p:cNvSpPr>
            <a:spLocks noGrp="1"/>
          </p:cNvSpPr>
          <p:nvPr>
            <p:ph type="body" sz="quarter" idx="18"/>
          </p:nvPr>
        </p:nvSpPr>
        <p:spPr/>
        <p:txBody>
          <a:bodyPr/>
          <a:lstStyle/>
          <a:p>
            <a:r>
              <a:rPr lang="en-US" sz="3000" dirty="0"/>
              <a:t>KNN classifier</a:t>
            </a:r>
          </a:p>
        </p:txBody>
      </p:sp>
      <p:sp>
        <p:nvSpPr>
          <p:cNvPr id="33" name="Text Placeholder 32">
            <a:extLst>
              <a:ext uri="{FF2B5EF4-FFF2-40B4-BE49-F238E27FC236}">
                <a16:creationId xmlns:a16="http://schemas.microsoft.com/office/drawing/2014/main" id="{2262342E-3D19-495D-AA4E-DB249EBB6351}"/>
              </a:ext>
            </a:extLst>
          </p:cNvPr>
          <p:cNvSpPr>
            <a:spLocks noGrp="1"/>
          </p:cNvSpPr>
          <p:nvPr>
            <p:ph type="body" sz="quarter" idx="21"/>
          </p:nvPr>
        </p:nvSpPr>
        <p:spPr>
          <a:xfrm>
            <a:off x="5384611" y="2636143"/>
            <a:ext cx="3060802" cy="3180230"/>
          </a:xfrm>
        </p:spPr>
        <p:txBody>
          <a:bodyPr/>
          <a:lstStyle/>
          <a:p>
            <a:r>
              <a:rPr lang="en-US" dirty="0"/>
              <a:t>Accuracy– 80.54%</a:t>
            </a:r>
          </a:p>
          <a:p>
            <a:r>
              <a:rPr lang="en-US" dirty="0"/>
              <a:t>Precision	– 0.99</a:t>
            </a:r>
          </a:p>
          <a:p>
            <a:r>
              <a:rPr lang="en-US" dirty="0"/>
              <a:t>F1 Score	– 0.99</a:t>
            </a:r>
          </a:p>
        </p:txBody>
      </p:sp>
      <p:sp>
        <p:nvSpPr>
          <p:cNvPr id="90" name="Text Placeholder 89">
            <a:extLst>
              <a:ext uri="{FF2B5EF4-FFF2-40B4-BE49-F238E27FC236}">
                <a16:creationId xmlns:a16="http://schemas.microsoft.com/office/drawing/2014/main" id="{426A8A65-AFFE-4A62-858E-16FA37C4410F}"/>
              </a:ext>
            </a:extLst>
          </p:cNvPr>
          <p:cNvSpPr>
            <a:spLocks noGrp="1"/>
          </p:cNvSpPr>
          <p:nvPr>
            <p:ph type="body" sz="quarter" idx="19"/>
          </p:nvPr>
        </p:nvSpPr>
        <p:spPr/>
        <p:txBody>
          <a:bodyPr/>
          <a:lstStyle/>
          <a:p>
            <a:r>
              <a:rPr lang="en-US" sz="2800" dirty="0"/>
              <a:t>Logistic Regression Classifier</a:t>
            </a:r>
          </a:p>
        </p:txBody>
      </p:sp>
      <p:sp>
        <p:nvSpPr>
          <p:cNvPr id="34" name="Text Placeholder 33">
            <a:extLst>
              <a:ext uri="{FF2B5EF4-FFF2-40B4-BE49-F238E27FC236}">
                <a16:creationId xmlns:a16="http://schemas.microsoft.com/office/drawing/2014/main" id="{64097651-42EF-4D7F-B8A0-A7E7F7312B73}"/>
              </a:ext>
            </a:extLst>
          </p:cNvPr>
          <p:cNvSpPr>
            <a:spLocks noGrp="1"/>
          </p:cNvSpPr>
          <p:nvPr>
            <p:ph type="body" sz="quarter" idx="22"/>
          </p:nvPr>
        </p:nvSpPr>
        <p:spPr>
          <a:xfrm>
            <a:off x="8650469" y="2649071"/>
            <a:ext cx="3070225" cy="3161704"/>
          </a:xfrm>
        </p:spPr>
        <p:txBody>
          <a:bodyPr/>
          <a:lstStyle/>
          <a:p>
            <a:r>
              <a:rPr lang="en-US" dirty="0"/>
              <a:t>Accuracy	– 89%</a:t>
            </a:r>
          </a:p>
          <a:p>
            <a:r>
              <a:rPr lang="en-US" dirty="0"/>
              <a:t>Precision	– 0.96</a:t>
            </a:r>
          </a:p>
          <a:p>
            <a:r>
              <a:rPr lang="en-US" dirty="0"/>
              <a:t>F1 Score	– 0.97</a:t>
            </a:r>
          </a:p>
        </p:txBody>
      </p:sp>
      <p:sp>
        <p:nvSpPr>
          <p:cNvPr id="2" name="TextBox 1">
            <a:extLst>
              <a:ext uri="{FF2B5EF4-FFF2-40B4-BE49-F238E27FC236}">
                <a16:creationId xmlns:a16="http://schemas.microsoft.com/office/drawing/2014/main" id="{FC252C2F-0466-59B9-E114-E08D7426663E}"/>
              </a:ext>
            </a:extLst>
          </p:cNvPr>
          <p:cNvSpPr txBox="1"/>
          <p:nvPr/>
        </p:nvSpPr>
        <p:spPr>
          <a:xfrm>
            <a:off x="692728" y="41565"/>
            <a:ext cx="3796145" cy="553998"/>
          </a:xfrm>
          <a:prstGeom prst="rect">
            <a:avLst/>
          </a:prstGeom>
          <a:noFill/>
        </p:spPr>
        <p:txBody>
          <a:bodyPr wrap="square" rtlCol="0">
            <a:spAutoFit/>
          </a:bodyPr>
          <a:lstStyle/>
          <a:p>
            <a:r>
              <a:rPr lang="en-US" sz="3000" b="1" dirty="0">
                <a:highlight>
                  <a:srgbClr val="000000"/>
                </a:highlight>
              </a:rPr>
              <a:t>After Over Sampling</a:t>
            </a:r>
          </a:p>
        </p:txBody>
      </p:sp>
    </p:spTree>
    <p:extLst>
      <p:ext uri="{BB962C8B-B14F-4D97-AF65-F5344CB8AC3E}">
        <p14:creationId xmlns:p14="http://schemas.microsoft.com/office/powerpoint/2010/main" val="2571684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a:xfrm>
            <a:off x="2137646" y="753228"/>
            <a:ext cx="9613861" cy="1080938"/>
          </a:xfrm>
        </p:spPr>
        <p:txBody>
          <a:bodyPr anchor="ctr">
            <a:normAutofit/>
          </a:bodyPr>
          <a:lstStyle/>
          <a:p>
            <a:r>
              <a:rPr lang="en-US" dirty="0"/>
              <a:t>Dataset Source and Kaggle ID</a:t>
            </a:r>
          </a:p>
        </p:txBody>
      </p:sp>
      <p:sp>
        <p:nvSpPr>
          <p:cNvPr id="3" name="Text Placeholder 2">
            <a:extLst>
              <a:ext uri="{FF2B5EF4-FFF2-40B4-BE49-F238E27FC236}">
                <a16:creationId xmlns:a16="http://schemas.microsoft.com/office/drawing/2014/main" id="{E7C2A41D-6B6E-4DD0-A7BD-E8CA001266EE}"/>
              </a:ext>
            </a:extLst>
          </p:cNvPr>
          <p:cNvSpPr>
            <a:spLocks noGrp="1"/>
          </p:cNvSpPr>
          <p:nvPr>
            <p:ph sz="half" idx="1"/>
          </p:nvPr>
        </p:nvSpPr>
        <p:spPr>
          <a:xfrm>
            <a:off x="429491" y="2341417"/>
            <a:ext cx="5971309" cy="3594771"/>
          </a:xfrm>
        </p:spPr>
        <p:txBody>
          <a:bodyPr>
            <a:normAutofit/>
          </a:bodyPr>
          <a:lstStyle/>
          <a:p>
            <a:r>
              <a:rPr lang="en-US" sz="2000" b="1" dirty="0"/>
              <a:t>Dataset Source: </a:t>
            </a:r>
            <a:r>
              <a:rPr lang="en-US" sz="2000" u="sng" dirty="0">
                <a:solidFill>
                  <a:schemeClr val="bg1"/>
                </a:solidFill>
                <a:effectLst/>
                <a:highlight>
                  <a:srgbClr val="FFFFFF"/>
                </a:highlight>
                <a:latin typeface="Calibri" panose="020F0502020204030204" pitchFamily="34" charset="0"/>
                <a:ea typeface="Times New Roman" panose="02020603050405020304" pitchFamily="18" charset="0"/>
                <a:cs typeface="Trebuchet MS" panose="020B0603020202020204" pitchFamily="34" charset="0"/>
                <a:hlinkClick r:id="rId3">
                  <a:extLst>
                    <a:ext uri="{A12FA001-AC4F-418D-AE19-62706E023703}">
                      <ahyp:hlinkClr xmlns:ahyp="http://schemas.microsoft.com/office/drawing/2018/hyperlinkcolor" val="tx"/>
                    </a:ext>
                  </a:extLst>
                </a:hlinkClick>
              </a:rPr>
              <a:t>https://www.kaggle.com/code/duttadebadri/detailed-nlp-project-prediction-visualization/data</a:t>
            </a:r>
            <a:endParaRPr lang="en-US" sz="2000" u="sng" dirty="0">
              <a:solidFill>
                <a:schemeClr val="bg1"/>
              </a:solidFill>
              <a:effectLst/>
              <a:highlight>
                <a:srgbClr val="FFFFFF"/>
              </a:highlight>
              <a:latin typeface="Calibri" panose="020F0502020204030204" pitchFamily="34" charset="0"/>
              <a:ea typeface="Times New Roman" panose="02020603050405020304" pitchFamily="18" charset="0"/>
              <a:cs typeface="Trebuchet MS" panose="020B0603020202020204" pitchFamily="34" charset="0"/>
            </a:endParaRPr>
          </a:p>
          <a:p>
            <a:r>
              <a:rPr lang="en-US" sz="2000" b="1" dirty="0" err="1"/>
              <a:t>Github</a:t>
            </a:r>
            <a:r>
              <a:rPr lang="en-US" sz="2000" b="1" dirty="0"/>
              <a:t> Page:</a:t>
            </a:r>
          </a:p>
          <a:p>
            <a:pPr marL="0" indent="0">
              <a:buNone/>
            </a:pPr>
            <a:r>
              <a:rPr lang="en-US" sz="2000" dirty="0">
                <a:solidFill>
                  <a:schemeClr val="bg1"/>
                </a:solidFill>
                <a:latin typeface="Calibri" panose="020F0502020204030204" pitchFamily="34" charset="0"/>
              </a:rPr>
              <a:t>    </a:t>
            </a:r>
            <a:r>
              <a:rPr lang="en-US" sz="2000" u="sng" dirty="0">
                <a:solidFill>
                  <a:schemeClr val="bg1"/>
                </a:solidFill>
                <a:highlight>
                  <a:srgbClr val="FFFFFF"/>
                </a:highlight>
                <a:latin typeface="Calibri" panose="020F0502020204030204" pitchFamily="34" charset="0"/>
              </a:rPr>
              <a:t>https://github.com/Data606-TeamC/Data606-TeamC</a:t>
            </a:r>
          </a:p>
          <a:p>
            <a:r>
              <a:rPr lang="en-US" sz="2000" b="1" dirty="0"/>
              <a:t>Kaggle ID: </a:t>
            </a:r>
          </a:p>
          <a:p>
            <a:pPr marL="0" indent="0">
              <a:buNone/>
            </a:pPr>
            <a:r>
              <a:rPr lang="en-US" dirty="0"/>
              <a:t>   </a:t>
            </a:r>
            <a:r>
              <a:rPr lang="en-US" sz="2000" u="sng" dirty="0">
                <a:solidFill>
                  <a:schemeClr val="bg1"/>
                </a:solidFill>
                <a:highlight>
                  <a:srgbClr val="FFFFFF"/>
                </a:highlight>
                <a:latin typeface="Calibri" panose="020F0502020204030204" pitchFamily="34" charset="0"/>
              </a:rPr>
              <a:t>Account (User ID 14581160)</a:t>
            </a:r>
          </a:p>
        </p:txBody>
      </p:sp>
      <p:pic>
        <p:nvPicPr>
          <p:cNvPr id="6" name="Picture 5">
            <a:extLst>
              <a:ext uri="{FF2B5EF4-FFF2-40B4-BE49-F238E27FC236}">
                <a16:creationId xmlns:a16="http://schemas.microsoft.com/office/drawing/2014/main" id="{6D22ADFE-DBCF-915F-EDE4-6172267BA191}"/>
              </a:ext>
            </a:extLst>
          </p:cNvPr>
          <p:cNvPicPr>
            <a:picLocks noChangeAspect="1"/>
          </p:cNvPicPr>
          <p:nvPr/>
        </p:nvPicPr>
        <p:blipFill>
          <a:blip r:embed="rId4"/>
          <a:stretch>
            <a:fillRect/>
          </a:stretch>
        </p:blipFill>
        <p:spPr>
          <a:xfrm>
            <a:off x="6400800" y="2341417"/>
            <a:ext cx="5611091" cy="4294909"/>
          </a:xfrm>
          <a:prstGeom prst="rect">
            <a:avLst/>
          </a:prstGeom>
        </p:spPr>
      </p:pic>
    </p:spTree>
    <p:extLst>
      <p:ext uri="{BB962C8B-B14F-4D97-AF65-F5344CB8AC3E}">
        <p14:creationId xmlns:p14="http://schemas.microsoft.com/office/powerpoint/2010/main" val="2745843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4A77-0A65-4683-B996-63BB8BE777DC}"/>
              </a:ext>
            </a:extLst>
          </p:cNvPr>
          <p:cNvSpPr>
            <a:spLocks noGrp="1"/>
          </p:cNvSpPr>
          <p:nvPr>
            <p:ph type="title"/>
          </p:nvPr>
        </p:nvSpPr>
        <p:spPr/>
        <p:txBody>
          <a:bodyPr/>
          <a:lstStyle/>
          <a:p>
            <a:r>
              <a:rPr lang="en-US" dirty="0"/>
              <a:t>Decision Tree </a:t>
            </a:r>
            <a:r>
              <a:rPr lang="en-US" dirty="0" err="1"/>
              <a:t>Classifer</a:t>
            </a:r>
            <a:endParaRPr lang="en-US" dirty="0"/>
          </a:p>
        </p:txBody>
      </p:sp>
      <p:sp>
        <p:nvSpPr>
          <p:cNvPr id="3" name="Text Placeholder 2">
            <a:extLst>
              <a:ext uri="{FF2B5EF4-FFF2-40B4-BE49-F238E27FC236}">
                <a16:creationId xmlns:a16="http://schemas.microsoft.com/office/drawing/2014/main" id="{D1548CB5-1766-6E5B-2FE1-82B342A3BAC7}"/>
              </a:ext>
            </a:extLst>
          </p:cNvPr>
          <p:cNvSpPr>
            <a:spLocks noGrp="1"/>
          </p:cNvSpPr>
          <p:nvPr>
            <p:ph type="body" sz="quarter" idx="18"/>
          </p:nvPr>
        </p:nvSpPr>
        <p:spPr/>
        <p:txBody>
          <a:bodyPr/>
          <a:lstStyle/>
          <a:p>
            <a:r>
              <a:rPr lang="en-US" dirty="0"/>
              <a:t>KNN</a:t>
            </a:r>
          </a:p>
        </p:txBody>
      </p:sp>
      <p:sp>
        <p:nvSpPr>
          <p:cNvPr id="4" name="Text Placeholder 3">
            <a:extLst>
              <a:ext uri="{FF2B5EF4-FFF2-40B4-BE49-F238E27FC236}">
                <a16:creationId xmlns:a16="http://schemas.microsoft.com/office/drawing/2014/main" id="{AD8B47F3-92C9-3B1D-A91A-282EF46BE378}"/>
              </a:ext>
            </a:extLst>
          </p:cNvPr>
          <p:cNvSpPr>
            <a:spLocks noGrp="1"/>
          </p:cNvSpPr>
          <p:nvPr>
            <p:ph type="body" sz="quarter" idx="19"/>
          </p:nvPr>
        </p:nvSpPr>
        <p:spPr/>
        <p:txBody>
          <a:bodyPr/>
          <a:lstStyle/>
          <a:p>
            <a:r>
              <a:rPr lang="en-US" dirty="0"/>
              <a:t>Logistic Regression</a:t>
            </a:r>
          </a:p>
        </p:txBody>
      </p:sp>
      <p:sp>
        <p:nvSpPr>
          <p:cNvPr id="5" name="Content Placeholder 4">
            <a:extLst>
              <a:ext uri="{FF2B5EF4-FFF2-40B4-BE49-F238E27FC236}">
                <a16:creationId xmlns:a16="http://schemas.microsoft.com/office/drawing/2014/main" id="{FB4042FA-D9BD-366D-E000-97B7E6853F65}"/>
              </a:ext>
            </a:extLst>
          </p:cNvPr>
          <p:cNvSpPr>
            <a:spLocks noGrp="1"/>
          </p:cNvSpPr>
          <p:nvPr>
            <p:ph sz="quarter" idx="20"/>
          </p:nvPr>
        </p:nvSpPr>
        <p:spPr/>
        <p:txBody>
          <a:bodyPr/>
          <a:lstStyle/>
          <a:p>
            <a:r>
              <a:rPr lang="en-US" dirty="0"/>
              <a:t>Accuracy– 86.52%</a:t>
            </a:r>
          </a:p>
          <a:p>
            <a:r>
              <a:rPr lang="en-US" dirty="0"/>
              <a:t>Precision	– 0.92</a:t>
            </a:r>
          </a:p>
          <a:p>
            <a:r>
              <a:rPr lang="en-US" dirty="0"/>
              <a:t>F1 Score	– 0.92</a:t>
            </a:r>
          </a:p>
          <a:p>
            <a:endParaRPr lang="en-US" dirty="0"/>
          </a:p>
        </p:txBody>
      </p:sp>
      <p:sp>
        <p:nvSpPr>
          <p:cNvPr id="6" name="Content Placeholder 5">
            <a:extLst>
              <a:ext uri="{FF2B5EF4-FFF2-40B4-BE49-F238E27FC236}">
                <a16:creationId xmlns:a16="http://schemas.microsoft.com/office/drawing/2014/main" id="{AB9CA3D3-DC16-AFCF-57EB-04A1F36AED16}"/>
              </a:ext>
            </a:extLst>
          </p:cNvPr>
          <p:cNvSpPr>
            <a:spLocks noGrp="1"/>
          </p:cNvSpPr>
          <p:nvPr>
            <p:ph sz="quarter" idx="21"/>
          </p:nvPr>
        </p:nvSpPr>
        <p:spPr/>
        <p:txBody>
          <a:bodyPr/>
          <a:lstStyle/>
          <a:p>
            <a:r>
              <a:rPr lang="en-US" dirty="0"/>
              <a:t>Accuracy	– 89.8%</a:t>
            </a:r>
          </a:p>
          <a:p>
            <a:r>
              <a:rPr lang="en-US" dirty="0"/>
              <a:t>Precision	– 0.93</a:t>
            </a:r>
          </a:p>
          <a:p>
            <a:r>
              <a:rPr lang="en-US" dirty="0"/>
              <a:t>F1 Score	– 0.93</a:t>
            </a:r>
          </a:p>
          <a:p>
            <a:endParaRPr lang="en-US" dirty="0"/>
          </a:p>
        </p:txBody>
      </p:sp>
      <p:sp>
        <p:nvSpPr>
          <p:cNvPr id="7" name="Content Placeholder 6">
            <a:extLst>
              <a:ext uri="{FF2B5EF4-FFF2-40B4-BE49-F238E27FC236}">
                <a16:creationId xmlns:a16="http://schemas.microsoft.com/office/drawing/2014/main" id="{392DA551-DC44-6177-4D96-DFA606EC8902}"/>
              </a:ext>
            </a:extLst>
          </p:cNvPr>
          <p:cNvSpPr>
            <a:spLocks noGrp="1"/>
          </p:cNvSpPr>
          <p:nvPr>
            <p:ph sz="quarter" idx="22"/>
          </p:nvPr>
        </p:nvSpPr>
        <p:spPr/>
        <p:txBody>
          <a:bodyPr/>
          <a:lstStyle/>
          <a:p>
            <a:r>
              <a:rPr lang="en-US" dirty="0"/>
              <a:t>Accuracy	– 91%</a:t>
            </a:r>
          </a:p>
          <a:p>
            <a:r>
              <a:rPr lang="en-US" dirty="0"/>
              <a:t>Precision	– 0.98</a:t>
            </a:r>
          </a:p>
          <a:p>
            <a:r>
              <a:rPr lang="en-US" dirty="0"/>
              <a:t>F1 Score	– 0.95</a:t>
            </a:r>
          </a:p>
          <a:p>
            <a:endParaRPr lang="en-US" dirty="0"/>
          </a:p>
        </p:txBody>
      </p:sp>
      <p:sp>
        <p:nvSpPr>
          <p:cNvPr id="8" name="TextBox 7">
            <a:extLst>
              <a:ext uri="{FF2B5EF4-FFF2-40B4-BE49-F238E27FC236}">
                <a16:creationId xmlns:a16="http://schemas.microsoft.com/office/drawing/2014/main" id="{D7114FA3-1D31-7389-B882-E7DE9D77D10E}"/>
              </a:ext>
            </a:extLst>
          </p:cNvPr>
          <p:cNvSpPr txBox="1"/>
          <p:nvPr/>
        </p:nvSpPr>
        <p:spPr>
          <a:xfrm>
            <a:off x="831273" y="0"/>
            <a:ext cx="9753600" cy="1015663"/>
          </a:xfrm>
          <a:prstGeom prst="rect">
            <a:avLst/>
          </a:prstGeom>
          <a:noFill/>
        </p:spPr>
        <p:txBody>
          <a:bodyPr wrap="square" rtlCol="0">
            <a:spAutoFit/>
          </a:bodyPr>
          <a:lstStyle/>
          <a:p>
            <a:r>
              <a:rPr lang="en-US" sz="3000" b="1" dirty="0">
                <a:highlight>
                  <a:srgbClr val="000000"/>
                </a:highlight>
              </a:rPr>
              <a:t>FAKE AND GENUINE REVIEW CLASSIFICATION</a:t>
            </a:r>
          </a:p>
          <a:p>
            <a:endParaRPr lang="en-US" sz="3000" b="1" dirty="0">
              <a:highlight>
                <a:srgbClr val="000000"/>
              </a:highlight>
            </a:endParaRPr>
          </a:p>
        </p:txBody>
      </p:sp>
    </p:spTree>
    <p:extLst>
      <p:ext uri="{BB962C8B-B14F-4D97-AF65-F5344CB8AC3E}">
        <p14:creationId xmlns:p14="http://schemas.microsoft.com/office/powerpoint/2010/main" val="2563256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F95B3-24AA-A6CB-EE1F-7F995CDA2353}"/>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F223B2F9-8F6C-B774-AD39-0A716C26D61A}"/>
              </a:ext>
            </a:extLst>
          </p:cNvPr>
          <p:cNvSpPr>
            <a:spLocks noGrp="1"/>
          </p:cNvSpPr>
          <p:nvPr>
            <p:ph idx="1"/>
          </p:nvPr>
        </p:nvSpPr>
        <p:spPr>
          <a:xfrm>
            <a:off x="1777426" y="2258706"/>
            <a:ext cx="9613861" cy="3702647"/>
          </a:xfrm>
        </p:spPr>
        <p:txBody>
          <a:bodyPr/>
          <a:lstStyle/>
          <a:p>
            <a:r>
              <a:rPr lang="en-US" dirty="0"/>
              <a:t>We have initiated the development of neural networks using LSTM, a powerful variant of recurrent neural networks (RNNs) used for learning long-term dependencies in sequence prediction problems.</a:t>
            </a:r>
          </a:p>
          <a:p>
            <a:pPr algn="l">
              <a:buFont typeface="Arial" panose="020B0604020202020204" pitchFamily="34" charset="0"/>
              <a:buChar char="•"/>
            </a:pPr>
            <a:r>
              <a:rPr lang="en-US" dirty="0"/>
              <a:t>In addition to LSTM, we have incorporated other categorical columns for model training, resulting in a low accuracy of approximately 0.10.</a:t>
            </a:r>
          </a:p>
          <a:p>
            <a:pPr algn="l">
              <a:buFont typeface="Arial" panose="020B0604020202020204" pitchFamily="34" charset="0"/>
              <a:buChar char="•"/>
            </a:pPr>
            <a:r>
              <a:rPr lang="en-US" dirty="0"/>
              <a:t>We are currently strategizing ways to enhance the accuracy of the model</a:t>
            </a:r>
            <a:r>
              <a:rPr lang="en-US" b="0" i="0" dirty="0">
                <a:effectLst/>
                <a:latin typeface="Söhne"/>
              </a:rPr>
              <a:t>.</a:t>
            </a:r>
          </a:p>
        </p:txBody>
      </p:sp>
    </p:spTree>
    <p:extLst>
      <p:ext uri="{BB962C8B-B14F-4D97-AF65-F5344CB8AC3E}">
        <p14:creationId xmlns:p14="http://schemas.microsoft.com/office/powerpoint/2010/main" val="1623095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BF24FB-094B-4A4F-A0BF-ABA9A489045D}"/>
              </a:ext>
            </a:extLst>
          </p:cNvPr>
          <p:cNvSpPr txBox="1"/>
          <p:nvPr/>
        </p:nvSpPr>
        <p:spPr>
          <a:xfrm>
            <a:off x="3617259" y="2490281"/>
            <a:ext cx="6723529" cy="938719"/>
          </a:xfrm>
          <a:prstGeom prst="rect">
            <a:avLst/>
          </a:prstGeom>
          <a:noFill/>
        </p:spPr>
        <p:txBody>
          <a:bodyPr wrap="square" rtlCol="0">
            <a:spAutoFit/>
          </a:bodyPr>
          <a:lstStyle/>
          <a:p>
            <a:r>
              <a:rPr lang="en-US" sz="5500" dirty="0"/>
              <a:t>THANK YOU</a:t>
            </a:r>
          </a:p>
        </p:txBody>
      </p:sp>
    </p:spTree>
    <p:extLst>
      <p:ext uri="{BB962C8B-B14F-4D97-AF65-F5344CB8AC3E}">
        <p14:creationId xmlns:p14="http://schemas.microsoft.com/office/powerpoint/2010/main" val="3263588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15D6-090E-9898-6112-2C68983B665A}"/>
              </a:ext>
            </a:extLst>
          </p:cNvPr>
          <p:cNvSpPr>
            <a:spLocks noGrp="1"/>
          </p:cNvSpPr>
          <p:nvPr>
            <p:ph type="title"/>
          </p:nvPr>
        </p:nvSpPr>
        <p:spPr/>
        <p:txBody>
          <a:bodyPr/>
          <a:lstStyle/>
          <a:p>
            <a:r>
              <a:rPr lang="en-US" dirty="0"/>
              <a:t>Brief Recap</a:t>
            </a:r>
          </a:p>
        </p:txBody>
      </p:sp>
      <p:sp>
        <p:nvSpPr>
          <p:cNvPr id="3" name="Content Placeholder 2">
            <a:extLst>
              <a:ext uri="{FF2B5EF4-FFF2-40B4-BE49-F238E27FC236}">
                <a16:creationId xmlns:a16="http://schemas.microsoft.com/office/drawing/2014/main" id="{F745625C-A951-078F-E541-6FAC90694AA7}"/>
              </a:ext>
            </a:extLst>
          </p:cNvPr>
          <p:cNvSpPr>
            <a:spLocks noGrp="1"/>
          </p:cNvSpPr>
          <p:nvPr>
            <p:ph sz="half" idx="1"/>
          </p:nvPr>
        </p:nvSpPr>
        <p:spPr>
          <a:xfrm>
            <a:off x="678873" y="2336873"/>
            <a:ext cx="5417127" cy="3599316"/>
          </a:xfrm>
        </p:spPr>
        <p:txBody>
          <a:bodyPr/>
          <a:lstStyle/>
          <a:p>
            <a:pPr marL="285750" indent="-285750">
              <a:buFont typeface="Arial" panose="020B0604020202020204" pitchFamily="34" charset="0"/>
              <a:buChar char="•"/>
            </a:pPr>
            <a:r>
              <a:rPr lang="en-US" sz="2000" dirty="0">
                <a:effectLst/>
                <a:latin typeface="Calibri" panose="020F0502020204030204" pitchFamily="34" charset="0"/>
                <a:ea typeface="Times New Roman" panose="02020603050405020304" pitchFamily="18" charset="0"/>
              </a:rPr>
              <a:t>The objective of the project is to use NLP and machine learning techniques to predict customer satisfaction level (1 – 5 Rating) with products based on their reviews. </a:t>
            </a:r>
          </a:p>
          <a:p>
            <a:pPr marL="285750" indent="-285750">
              <a:buFont typeface="Arial" panose="020B0604020202020204" pitchFamily="34" charset="0"/>
              <a:buChar char="•"/>
            </a:pPr>
            <a:r>
              <a:rPr lang="en-US" sz="2000" dirty="0">
                <a:latin typeface="Calibri" panose="020F0502020204030204" pitchFamily="34" charset="0"/>
                <a:ea typeface="Times New Roman" panose="02020603050405020304" pitchFamily="18" charset="0"/>
              </a:rPr>
              <a:t>In this project we will use NLP and machine learning techniques to predict the fake reviews based on the </a:t>
            </a:r>
            <a:r>
              <a:rPr lang="en-US" sz="2000" b="1" dirty="0">
                <a:highlight>
                  <a:srgbClr val="000000"/>
                </a:highlight>
                <a:latin typeface="Calibri" panose="020F0502020204030204" pitchFamily="34" charset="0"/>
                <a:ea typeface="Times New Roman" panose="02020603050405020304" pitchFamily="18" charset="0"/>
              </a:rPr>
              <a:t>review text.</a:t>
            </a:r>
            <a:endParaRPr lang="en-US" sz="2000" b="1" dirty="0">
              <a:effectLst/>
              <a:highlight>
                <a:srgbClr val="000000"/>
              </a:highlight>
              <a:latin typeface="Calibri" panose="020F0502020204030204" pitchFamily="34" charset="0"/>
              <a:ea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07FA1D25-23F5-1A07-AB15-CF04424E426E}"/>
              </a:ext>
            </a:extLst>
          </p:cNvPr>
          <p:cNvPicPr>
            <a:picLocks noGrp="1" noChangeAspect="1"/>
          </p:cNvPicPr>
          <p:nvPr>
            <p:ph sz="half" idx="2"/>
          </p:nvPr>
        </p:nvPicPr>
        <p:blipFill>
          <a:blip r:embed="rId2"/>
          <a:stretch>
            <a:fillRect/>
          </a:stretch>
        </p:blipFill>
        <p:spPr>
          <a:xfrm>
            <a:off x="5999018" y="2336800"/>
            <a:ext cx="6065819" cy="4313382"/>
          </a:xfrm>
          <a:prstGeom prst="rect">
            <a:avLst/>
          </a:prstGeom>
          <a:ln>
            <a:solidFill>
              <a:srgbClr val="000000"/>
            </a:solidFill>
          </a:ln>
        </p:spPr>
      </p:pic>
      <p:pic>
        <p:nvPicPr>
          <p:cNvPr id="9" name="Picture 8" descr="A group of colorful balloons">
            <a:extLst>
              <a:ext uri="{FF2B5EF4-FFF2-40B4-BE49-F238E27FC236}">
                <a16:creationId xmlns:a16="http://schemas.microsoft.com/office/drawing/2014/main" id="{D62B0542-8ACD-3774-FA7A-E4125100E489}"/>
              </a:ext>
            </a:extLst>
          </p:cNvPr>
          <p:cNvPicPr>
            <a:picLocks noChangeAspect="1"/>
          </p:cNvPicPr>
          <p:nvPr/>
        </p:nvPicPr>
        <p:blipFill>
          <a:blip r:embed="rId3"/>
          <a:stretch>
            <a:fillRect/>
          </a:stretch>
        </p:blipFill>
        <p:spPr>
          <a:xfrm>
            <a:off x="1080655" y="4530436"/>
            <a:ext cx="4641272" cy="2119746"/>
          </a:xfrm>
          <a:prstGeom prst="rect">
            <a:avLst/>
          </a:prstGeom>
        </p:spPr>
      </p:pic>
    </p:spTree>
    <p:extLst>
      <p:ext uri="{BB962C8B-B14F-4D97-AF65-F5344CB8AC3E}">
        <p14:creationId xmlns:p14="http://schemas.microsoft.com/office/powerpoint/2010/main" val="1362497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E0572F-6174-83DA-8ED5-F80F0FFC87EC}"/>
              </a:ext>
            </a:extLst>
          </p:cNvPr>
          <p:cNvSpPr txBox="1"/>
          <p:nvPr/>
        </p:nvSpPr>
        <p:spPr>
          <a:xfrm>
            <a:off x="1413164" y="1122218"/>
            <a:ext cx="9213272" cy="5555367"/>
          </a:xfrm>
          <a:prstGeom prst="rect">
            <a:avLst/>
          </a:prstGeom>
          <a:noFill/>
        </p:spPr>
        <p:txBody>
          <a:bodyPr wrap="square" rtlCol="0">
            <a:spAutoFit/>
          </a:bodyPr>
          <a:lstStyle/>
          <a:p>
            <a:pPr algn="just"/>
            <a:r>
              <a:rPr lang="en-US" sz="2200" dirty="0"/>
              <a:t>The objective of the project is to use various classifiers including Decision Tree Classifier, Random Forest Classifier, K-Nearest Neighbor, and Logistic Regression Classifier. These classifiers will be employed for the purpose of rating classification and distinguishing fake reviews by analyzing the review text using NLP.</a:t>
            </a:r>
          </a:p>
          <a:p>
            <a:pPr algn="just"/>
            <a:endParaRPr lang="en-US" sz="2200" dirty="0"/>
          </a:p>
          <a:p>
            <a:pPr algn="just"/>
            <a:r>
              <a:rPr lang="en-US" sz="2200" dirty="0"/>
              <a:t>Features : Review Text</a:t>
            </a:r>
          </a:p>
          <a:p>
            <a:pPr algn="just"/>
            <a:r>
              <a:rPr lang="en-US" sz="2200" dirty="0"/>
              <a:t>Target1   : Review Rating</a:t>
            </a:r>
          </a:p>
          <a:p>
            <a:pPr algn="just"/>
            <a:r>
              <a:rPr lang="en-US" sz="2200" dirty="0"/>
              <a:t>Target2   : Fake review identification</a:t>
            </a:r>
          </a:p>
          <a:p>
            <a:pPr algn="just"/>
            <a:endParaRPr lang="en-US" sz="2200" dirty="0"/>
          </a:p>
          <a:p>
            <a:pPr algn="just"/>
            <a:r>
              <a:rPr lang="en-US" sz="2200" dirty="0"/>
              <a:t>Also considering the below columns as features for further ML:</a:t>
            </a:r>
          </a:p>
          <a:p>
            <a:pPr algn="just"/>
            <a:r>
              <a:rPr lang="en-US" sz="2200" u="sng" dirty="0"/>
              <a:t>Numerical Column: </a:t>
            </a:r>
            <a:r>
              <a:rPr lang="en-US" sz="2200" dirty="0" err="1"/>
              <a:t>Review_useful</a:t>
            </a:r>
            <a:r>
              <a:rPr lang="en-US" sz="2200" dirty="0"/>
              <a:t>(count), length of review text</a:t>
            </a:r>
          </a:p>
          <a:p>
            <a:r>
              <a:rPr lang="en-US" sz="2200" u="sng" dirty="0"/>
              <a:t>Categorical Column: </a:t>
            </a:r>
            <a:r>
              <a:rPr lang="en-US" sz="2200" dirty="0"/>
              <a:t>"category","manufacturer","reviews.didPurchase","reviews.doRecommend","brand","title","name"</a:t>
            </a:r>
          </a:p>
          <a:p>
            <a:pPr algn="just"/>
            <a:endParaRPr lang="en-US" sz="2500" dirty="0"/>
          </a:p>
        </p:txBody>
      </p:sp>
    </p:spTree>
    <p:extLst>
      <p:ext uri="{BB962C8B-B14F-4D97-AF65-F5344CB8AC3E}">
        <p14:creationId xmlns:p14="http://schemas.microsoft.com/office/powerpoint/2010/main" val="35353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D6DE8-27D3-4DED-C8B0-961C8156AD66}"/>
              </a:ext>
            </a:extLst>
          </p:cNvPr>
          <p:cNvSpPr>
            <a:spLocks noGrp="1"/>
          </p:cNvSpPr>
          <p:nvPr>
            <p:ph type="title"/>
          </p:nvPr>
        </p:nvSpPr>
        <p:spPr/>
        <p:txBody>
          <a:bodyPr/>
          <a:lstStyle/>
          <a:p>
            <a:r>
              <a:rPr lang="en-US" dirty="0"/>
              <a:t>Literature Survey</a:t>
            </a:r>
          </a:p>
        </p:txBody>
      </p:sp>
      <p:sp>
        <p:nvSpPr>
          <p:cNvPr id="3" name="Text Placeholder 2">
            <a:extLst>
              <a:ext uri="{FF2B5EF4-FFF2-40B4-BE49-F238E27FC236}">
                <a16:creationId xmlns:a16="http://schemas.microsoft.com/office/drawing/2014/main" id="{EA1B88FB-3021-2FBF-179B-B30A020FE030}"/>
              </a:ext>
            </a:extLst>
          </p:cNvPr>
          <p:cNvSpPr>
            <a:spLocks noGrp="1"/>
          </p:cNvSpPr>
          <p:nvPr>
            <p:ph type="body" sz="quarter" idx="13"/>
          </p:nvPr>
        </p:nvSpPr>
        <p:spPr>
          <a:xfrm>
            <a:off x="817164" y="2235344"/>
            <a:ext cx="10211054" cy="3625129"/>
          </a:xfrm>
        </p:spPr>
        <p:txBody>
          <a:bodyPr>
            <a:normAutofit fontScale="92500"/>
          </a:bodyPr>
          <a:lstStyle/>
          <a:p>
            <a:pPr algn="just"/>
            <a:r>
              <a:rPr lang="en-US" sz="2500" dirty="0"/>
              <a:t>Random forest classifier was previously used to predict customer satisfaction levels, achieving an accuracy of around 70% in classification</a:t>
            </a:r>
            <a:r>
              <a:rPr lang="en-US" sz="900" b="0" i="0" dirty="0">
                <a:solidFill>
                  <a:srgbClr val="374151"/>
                </a:solidFill>
                <a:effectLst/>
                <a:latin typeface="Söhne"/>
              </a:rPr>
              <a:t>..</a:t>
            </a:r>
          </a:p>
          <a:p>
            <a:pPr algn="just"/>
            <a:endParaRPr lang="en-US" sz="900" dirty="0">
              <a:solidFill>
                <a:srgbClr val="374151"/>
              </a:solidFill>
              <a:latin typeface="Söhne"/>
            </a:endParaRPr>
          </a:p>
          <a:p>
            <a:pPr algn="just"/>
            <a:r>
              <a:rPr lang="en-US" sz="2500" dirty="0"/>
              <a:t>In our current approach, we have split the data into 80% for training and 20% for testing.</a:t>
            </a:r>
          </a:p>
          <a:p>
            <a:pPr algn="just"/>
            <a:r>
              <a:rPr lang="en-US" sz="2500" dirty="0"/>
              <a:t>To prepare our features for classification, we utilized Text vectorizer to transform text variables and One hot encoder for categorical variables.</a:t>
            </a:r>
          </a:p>
          <a:p>
            <a:pPr algn="just"/>
            <a:r>
              <a:rPr lang="en-US" sz="2500" dirty="0"/>
              <a:t>Our implementation approach was inspired by the following Kaggle reference: </a:t>
            </a:r>
            <a:r>
              <a:rPr lang="en-US" sz="2500" dirty="0">
                <a:hlinkClick r:id="rId2">
                  <a:extLst>
                    <a:ext uri="{A12FA001-AC4F-418D-AE19-62706E023703}">
                      <ahyp:hlinkClr xmlns:ahyp="http://schemas.microsoft.com/office/drawing/2018/hyperlinkcolor" val="tx"/>
                    </a:ext>
                  </a:extLst>
                </a:hlinkClick>
              </a:rPr>
              <a:t>https://www.kaggle.com/code/mdmahmudferdous/nlp-simple-model-for-text-classification</a:t>
            </a:r>
            <a:r>
              <a:rPr lang="en-US" sz="2500" dirty="0"/>
              <a:t>.</a:t>
            </a:r>
          </a:p>
        </p:txBody>
      </p:sp>
    </p:spTree>
    <p:extLst>
      <p:ext uri="{BB962C8B-B14F-4D97-AF65-F5344CB8AC3E}">
        <p14:creationId xmlns:p14="http://schemas.microsoft.com/office/powerpoint/2010/main" val="1634674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6B02E-6996-2F27-A5AF-467570A1C08F}"/>
              </a:ext>
            </a:extLst>
          </p:cNvPr>
          <p:cNvSpPr>
            <a:spLocks noGrp="1"/>
          </p:cNvSpPr>
          <p:nvPr>
            <p:ph type="title"/>
          </p:nvPr>
        </p:nvSpPr>
        <p:spPr/>
        <p:txBody>
          <a:bodyPr/>
          <a:lstStyle/>
          <a:p>
            <a:r>
              <a:rPr lang="en-US" dirty="0"/>
              <a:t>Literature Survey</a:t>
            </a:r>
          </a:p>
        </p:txBody>
      </p:sp>
      <p:sp>
        <p:nvSpPr>
          <p:cNvPr id="3" name="Text Placeholder 2">
            <a:extLst>
              <a:ext uri="{FF2B5EF4-FFF2-40B4-BE49-F238E27FC236}">
                <a16:creationId xmlns:a16="http://schemas.microsoft.com/office/drawing/2014/main" id="{1609DCD7-CBCB-E714-CD30-4556D05A0AF9}"/>
              </a:ext>
            </a:extLst>
          </p:cNvPr>
          <p:cNvSpPr>
            <a:spLocks noGrp="1"/>
          </p:cNvSpPr>
          <p:nvPr>
            <p:ph type="body" sz="quarter" idx="13"/>
          </p:nvPr>
        </p:nvSpPr>
        <p:spPr>
          <a:xfrm>
            <a:off x="680320" y="2290764"/>
            <a:ext cx="10555716" cy="4054618"/>
          </a:xfrm>
        </p:spPr>
        <p:txBody>
          <a:bodyPr>
            <a:normAutofit fontScale="25000" lnSpcReduction="20000"/>
          </a:bodyPr>
          <a:lstStyle/>
          <a:p>
            <a:pPr algn="just" defTabSz="457200">
              <a:lnSpc>
                <a:spcPct val="120000"/>
              </a:lnSpc>
              <a:buFont typeface="Arial" panose="020B0604020202020204" pitchFamily="34" charset="0"/>
              <a:buChar char="•"/>
            </a:pPr>
            <a:r>
              <a:rPr lang="en-US" sz="7200" dirty="0"/>
              <a:t>The Grammar and Online Product Reviews dataset on Kaggle contains 7,000 reviews across 35 categories and has been used by researchers to explore NLP and machine learning techniques for sentiment analysis and review classification.</a:t>
            </a:r>
          </a:p>
          <a:p>
            <a:pPr algn="just" defTabSz="457200">
              <a:lnSpc>
                <a:spcPct val="120000"/>
              </a:lnSpc>
              <a:buFont typeface="Arial" panose="020B0604020202020204" pitchFamily="34" charset="0"/>
              <a:buChar char="•"/>
            </a:pPr>
            <a:r>
              <a:rPr lang="en-US" sz="7200" dirty="0"/>
              <a:t>One study achieved over 90% accuracy in binary classification of positive and negative reviews using Word2Vec embedding and SVM algorithm.</a:t>
            </a:r>
          </a:p>
          <a:p>
            <a:pPr algn="just" defTabSz="457200">
              <a:lnSpc>
                <a:spcPct val="120000"/>
              </a:lnSpc>
              <a:buFont typeface="Arial" panose="020B0604020202020204" pitchFamily="34" charset="0"/>
              <a:buChar char="•"/>
            </a:pPr>
            <a:r>
              <a:rPr lang="en-US" sz="7200" dirty="0"/>
              <a:t>Another study found that longer reviews and positive sentiment polarity were associated with higher helpfulness scores.</a:t>
            </a:r>
          </a:p>
          <a:p>
            <a:pPr algn="just" defTabSz="457200">
              <a:lnSpc>
                <a:spcPct val="120000"/>
              </a:lnSpc>
            </a:pPr>
            <a:r>
              <a:rPr lang="en-US" sz="7200" u="sng" dirty="0"/>
              <a:t>References:</a:t>
            </a:r>
          </a:p>
          <a:p>
            <a:pPr algn="just" defTabSz="457200">
              <a:lnSpc>
                <a:spcPct val="120000"/>
              </a:lnSpc>
            </a:pPr>
            <a:r>
              <a:rPr lang="en-US" sz="7200" dirty="0" err="1"/>
              <a:t>Murgia</a:t>
            </a:r>
            <a:r>
              <a:rPr lang="en-US" sz="7200" dirty="0"/>
              <a:t>, A., </a:t>
            </a:r>
            <a:r>
              <a:rPr lang="en-US" sz="7200" dirty="0" err="1"/>
              <a:t>Bakalli</a:t>
            </a:r>
            <a:r>
              <a:rPr lang="en-US" sz="7200" dirty="0"/>
              <a:t>, A., &amp; </a:t>
            </a:r>
            <a:r>
              <a:rPr lang="en-US" sz="7200" dirty="0" err="1"/>
              <a:t>Fenu</a:t>
            </a:r>
            <a:r>
              <a:rPr lang="en-US" sz="7200" dirty="0"/>
              <a:t>, G. (2019). Sentiment Analysis on Online Product Reviews: An Approach Based on Pre-Trained Word Embeddings and Support Vector Machines. In 2019 IEEE International Conference on Smart Computing (SMARTCOMP) (pp. 229-236). IEEE. Wang, X., Li, Y., Li, J., Li, X., &amp; Lu, Y. (2019). How review length and sentiment polarity impact the helpfulness of online reviews: A case study of Amazon product reviews. </a:t>
            </a:r>
            <a:r>
              <a:rPr lang="en-US" sz="7200" dirty="0" err="1"/>
              <a:t>PloS</a:t>
            </a:r>
            <a:r>
              <a:rPr lang="en-US" sz="7200" dirty="0"/>
              <a:t> one, 14(1), e0211346.</a:t>
            </a:r>
          </a:p>
          <a:p>
            <a:endParaRPr lang="en-US" dirty="0"/>
          </a:p>
        </p:txBody>
      </p:sp>
    </p:spTree>
    <p:extLst>
      <p:ext uri="{BB962C8B-B14F-4D97-AF65-F5344CB8AC3E}">
        <p14:creationId xmlns:p14="http://schemas.microsoft.com/office/powerpoint/2010/main" val="573183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963BF4-5EF0-4B10-A953-8996C5CCB74E}"/>
              </a:ext>
            </a:extLst>
          </p:cNvPr>
          <p:cNvSpPr>
            <a:spLocks noGrp="1"/>
          </p:cNvSpPr>
          <p:nvPr>
            <p:ph type="title"/>
          </p:nvPr>
        </p:nvSpPr>
        <p:spPr/>
        <p:txBody>
          <a:bodyPr>
            <a:normAutofit/>
          </a:bodyPr>
          <a:lstStyle/>
          <a:p>
            <a:r>
              <a:rPr lang="en-US" sz="3600" dirty="0"/>
              <a:t>What was your process?</a:t>
            </a:r>
          </a:p>
        </p:txBody>
      </p:sp>
      <p:grpSp>
        <p:nvGrpSpPr>
          <p:cNvPr id="2" name="Group 1" descr="Process Graphic">
            <a:extLst>
              <a:ext uri="{FF2B5EF4-FFF2-40B4-BE49-F238E27FC236}">
                <a16:creationId xmlns:a16="http://schemas.microsoft.com/office/drawing/2014/main" id="{F9ADA81D-4CDA-4EE1-9CD8-D4A3F8136A10}"/>
              </a:ext>
            </a:extLst>
          </p:cNvPr>
          <p:cNvGrpSpPr/>
          <p:nvPr/>
        </p:nvGrpSpPr>
        <p:grpSpPr>
          <a:xfrm>
            <a:off x="1269052" y="432693"/>
            <a:ext cx="9879481" cy="4470416"/>
            <a:chOff x="1173744" y="557856"/>
            <a:chExt cx="9879481" cy="4470416"/>
          </a:xfrm>
        </p:grpSpPr>
        <p:grpSp>
          <p:nvGrpSpPr>
            <p:cNvPr id="66" name="Group 38">
              <a:extLst>
                <a:ext uri="{FF2B5EF4-FFF2-40B4-BE49-F238E27FC236}">
                  <a16:creationId xmlns:a16="http://schemas.microsoft.com/office/drawing/2014/main" id="{7C34D6D9-0983-416B-977A-8FED815B2CDA}"/>
                </a:ext>
              </a:extLst>
            </p:cNvPr>
            <p:cNvGrpSpPr>
              <a:grpSpLocks/>
            </p:cNvGrpSpPr>
            <p:nvPr/>
          </p:nvGrpSpPr>
          <p:grpSpPr bwMode="auto">
            <a:xfrm>
              <a:off x="4062519" y="1043382"/>
              <a:ext cx="972000" cy="276225"/>
              <a:chOff x="1848067" y="2697524"/>
              <a:chExt cx="2311184" cy="316190"/>
            </a:xfrm>
          </p:grpSpPr>
          <p:cxnSp>
            <p:nvCxnSpPr>
              <p:cNvPr id="67" name="Straight Connector 66">
                <a:extLst>
                  <a:ext uri="{FF2B5EF4-FFF2-40B4-BE49-F238E27FC236}">
                    <a16:creationId xmlns:a16="http://schemas.microsoft.com/office/drawing/2014/main" id="{B321B9D2-93F8-4A1E-B0F6-22CA692D2380}"/>
                  </a:ext>
                </a:extLst>
              </p:cNvPr>
              <p:cNvCxnSpPr/>
              <p:nvPr/>
            </p:nvCxnSpPr>
            <p:spPr>
              <a:xfrm flipH="1" flipV="1">
                <a:off x="3660361" y="2697524"/>
                <a:ext cx="498890"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398E55C6-1C13-4113-9F6C-E45A6B5BDFBF}"/>
                  </a:ext>
                </a:extLst>
              </p:cNvPr>
              <p:cNvCxnSpPr/>
              <p:nvPr/>
            </p:nvCxnSpPr>
            <p:spPr>
              <a:xfrm flipH="1">
                <a:off x="1848067" y="2697524"/>
                <a:ext cx="1812294"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69" name="Group 41">
              <a:extLst>
                <a:ext uri="{FF2B5EF4-FFF2-40B4-BE49-F238E27FC236}">
                  <a16:creationId xmlns:a16="http://schemas.microsoft.com/office/drawing/2014/main" id="{6AF12EBC-F860-48D7-954E-F55642FE6F83}"/>
                </a:ext>
              </a:extLst>
            </p:cNvPr>
            <p:cNvGrpSpPr>
              <a:grpSpLocks/>
            </p:cNvGrpSpPr>
            <p:nvPr/>
          </p:nvGrpSpPr>
          <p:grpSpPr bwMode="auto">
            <a:xfrm>
              <a:off x="3942468" y="3536007"/>
              <a:ext cx="972000" cy="342900"/>
              <a:chOff x="2185142" y="4994858"/>
              <a:chExt cx="2113299" cy="316190"/>
            </a:xfrm>
          </p:grpSpPr>
          <p:cxnSp>
            <p:nvCxnSpPr>
              <p:cNvPr id="70" name="Straight Connector 69">
                <a:extLst>
                  <a:ext uri="{FF2B5EF4-FFF2-40B4-BE49-F238E27FC236}">
                    <a16:creationId xmlns:a16="http://schemas.microsoft.com/office/drawing/2014/main" id="{77205079-344A-4B09-8E4B-81258C4108CE}"/>
                  </a:ext>
                </a:extLst>
              </p:cNvPr>
              <p:cNvCxnSpPr/>
              <p:nvPr/>
            </p:nvCxnSpPr>
            <p:spPr>
              <a:xfrm flipH="1">
                <a:off x="3800620" y="4994858"/>
                <a:ext cx="497821"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8B5A1990-4A94-45C7-BF48-6E6F48840887}"/>
                  </a:ext>
                </a:extLst>
              </p:cNvPr>
              <p:cNvCxnSpPr/>
              <p:nvPr/>
            </p:nvCxnSpPr>
            <p:spPr>
              <a:xfrm flipH="1">
                <a:off x="2185142" y="5311048"/>
                <a:ext cx="161547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2" name="Group 44">
              <a:extLst>
                <a:ext uri="{FF2B5EF4-FFF2-40B4-BE49-F238E27FC236}">
                  <a16:creationId xmlns:a16="http://schemas.microsoft.com/office/drawing/2014/main" id="{C9C7CCD5-FADD-494E-B833-E696B6347857}"/>
                </a:ext>
              </a:extLst>
            </p:cNvPr>
            <p:cNvGrpSpPr>
              <a:grpSpLocks/>
            </p:cNvGrpSpPr>
            <p:nvPr/>
          </p:nvGrpSpPr>
          <p:grpSpPr bwMode="auto">
            <a:xfrm>
              <a:off x="7256378" y="1150688"/>
              <a:ext cx="972000" cy="257175"/>
              <a:chOff x="7528087" y="2680840"/>
              <a:chExt cx="2061939" cy="316190"/>
            </a:xfrm>
          </p:grpSpPr>
          <p:cxnSp>
            <p:nvCxnSpPr>
              <p:cNvPr id="73" name="Straight Connector 72">
                <a:extLst>
                  <a:ext uri="{FF2B5EF4-FFF2-40B4-BE49-F238E27FC236}">
                    <a16:creationId xmlns:a16="http://schemas.microsoft.com/office/drawing/2014/main" id="{6E30FCF4-384F-4BCE-8A64-252581213005}"/>
                  </a:ext>
                </a:extLst>
              </p:cNvPr>
              <p:cNvCxnSpPr/>
              <p:nvPr/>
            </p:nvCxnSpPr>
            <p:spPr>
              <a:xfrm flipV="1">
                <a:off x="7528087" y="2680840"/>
                <a:ext cx="498282"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78110554-BB05-45B3-8562-EF9B3D037476}"/>
                  </a:ext>
                </a:extLst>
              </p:cNvPr>
              <p:cNvCxnSpPr/>
              <p:nvPr/>
            </p:nvCxnSpPr>
            <p:spPr>
              <a:xfrm>
                <a:off x="8026369" y="2680840"/>
                <a:ext cx="1563657"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5" name="Group 47">
              <a:extLst>
                <a:ext uri="{FF2B5EF4-FFF2-40B4-BE49-F238E27FC236}">
                  <a16:creationId xmlns:a16="http://schemas.microsoft.com/office/drawing/2014/main" id="{F731FD38-2C74-409F-ABEE-FB71D08D9DA2}"/>
                </a:ext>
              </a:extLst>
            </p:cNvPr>
            <p:cNvGrpSpPr>
              <a:grpSpLocks/>
            </p:cNvGrpSpPr>
            <p:nvPr/>
          </p:nvGrpSpPr>
          <p:grpSpPr bwMode="auto">
            <a:xfrm>
              <a:off x="7138000" y="3625377"/>
              <a:ext cx="972000" cy="257175"/>
              <a:chOff x="8125333" y="4745260"/>
              <a:chExt cx="2389596" cy="203034"/>
            </a:xfrm>
          </p:grpSpPr>
          <p:cxnSp>
            <p:nvCxnSpPr>
              <p:cNvPr id="76" name="Straight Connector 75">
                <a:extLst>
                  <a:ext uri="{FF2B5EF4-FFF2-40B4-BE49-F238E27FC236}">
                    <a16:creationId xmlns:a16="http://schemas.microsoft.com/office/drawing/2014/main" id="{F88E2E87-32BE-4F6C-8332-3967C91A27E1}"/>
                  </a:ext>
                </a:extLst>
              </p:cNvPr>
              <p:cNvCxnSpPr/>
              <p:nvPr/>
            </p:nvCxnSpPr>
            <p:spPr>
              <a:xfrm>
                <a:off x="8125333" y="4745260"/>
                <a:ext cx="523688" cy="203034"/>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1F113495-1E79-41B5-9C91-E7595347E51F}"/>
                  </a:ext>
                </a:extLst>
              </p:cNvPr>
              <p:cNvCxnSpPr/>
              <p:nvPr/>
            </p:nvCxnSpPr>
            <p:spPr>
              <a:xfrm>
                <a:off x="8649021" y="4948294"/>
                <a:ext cx="186590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32" name="Group 50">
              <a:extLst>
                <a:ext uri="{FF2B5EF4-FFF2-40B4-BE49-F238E27FC236}">
                  <a16:creationId xmlns:a16="http://schemas.microsoft.com/office/drawing/2014/main" id="{98D80246-D915-4AF3-8BF2-AAAD83F59F3F}"/>
                </a:ext>
              </a:extLst>
            </p:cNvPr>
            <p:cNvGrpSpPr>
              <a:grpSpLocks noChangeAspect="1"/>
            </p:cNvGrpSpPr>
            <p:nvPr/>
          </p:nvGrpSpPr>
          <p:grpSpPr bwMode="auto">
            <a:xfrm>
              <a:off x="4236365" y="672157"/>
              <a:ext cx="3692525" cy="3660775"/>
              <a:chOff x="1961" y="581"/>
              <a:chExt cx="3678" cy="3648"/>
            </a:xfrm>
          </p:grpSpPr>
          <p:sp>
            <p:nvSpPr>
              <p:cNvPr id="33" name="Freeform 51">
                <a:extLst>
                  <a:ext uri="{FF2B5EF4-FFF2-40B4-BE49-F238E27FC236}">
                    <a16:creationId xmlns:a16="http://schemas.microsoft.com/office/drawing/2014/main" id="{C635BAAE-190D-4F54-97E2-0F4CE4427E88}"/>
                  </a:ext>
                </a:extLst>
              </p:cNvPr>
              <p:cNvSpPr>
                <a:spLocks/>
              </p:cNvSpPr>
              <p:nvPr/>
            </p:nvSpPr>
            <p:spPr bwMode="auto">
              <a:xfrm>
                <a:off x="2949" y="3391"/>
                <a:ext cx="588" cy="509"/>
              </a:xfrm>
              <a:custGeom>
                <a:avLst/>
                <a:gdLst>
                  <a:gd name="T0" fmla="*/ 122 w 286"/>
                  <a:gd name="T1" fmla="*/ 248 h 248"/>
                  <a:gd name="T2" fmla="*/ 239 w 286"/>
                  <a:gd name="T3" fmla="*/ 219 h 248"/>
                  <a:gd name="T4" fmla="*/ 20 w 286"/>
                  <a:gd name="T5" fmla="*/ 0 h 248"/>
                  <a:gd name="T6" fmla="*/ 76 w 286"/>
                  <a:gd name="T7" fmla="*/ 241 h 248"/>
                  <a:gd name="T8" fmla="*/ 122 w 286"/>
                  <a:gd name="T9" fmla="*/ 248 h 248"/>
                </a:gdLst>
                <a:ahLst/>
                <a:cxnLst>
                  <a:cxn ang="0">
                    <a:pos x="T0" y="T1"/>
                  </a:cxn>
                  <a:cxn ang="0">
                    <a:pos x="T2" y="T3"/>
                  </a:cxn>
                  <a:cxn ang="0">
                    <a:pos x="T4" y="T5"/>
                  </a:cxn>
                  <a:cxn ang="0">
                    <a:pos x="T6" y="T7"/>
                  </a:cxn>
                  <a:cxn ang="0">
                    <a:pos x="T8" y="T9"/>
                  </a:cxn>
                </a:cxnLst>
                <a:rect l="0" t="0" r="r" b="b"/>
                <a:pathLst>
                  <a:path w="286" h="248">
                    <a:moveTo>
                      <a:pt x="122" y="248"/>
                    </a:moveTo>
                    <a:cubicBezTo>
                      <a:pt x="122" y="248"/>
                      <a:pt x="192" y="241"/>
                      <a:pt x="239" y="219"/>
                    </a:cubicBezTo>
                    <a:cubicBezTo>
                      <a:pt x="286" y="197"/>
                      <a:pt x="20" y="0"/>
                      <a:pt x="20" y="0"/>
                    </a:cubicBezTo>
                    <a:cubicBezTo>
                      <a:pt x="20" y="0"/>
                      <a:pt x="0" y="210"/>
                      <a:pt x="76" y="241"/>
                    </a:cubicBezTo>
                    <a:lnTo>
                      <a:pt x="122" y="248"/>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4" name="Freeform 52">
                <a:extLst>
                  <a:ext uri="{FF2B5EF4-FFF2-40B4-BE49-F238E27FC236}">
                    <a16:creationId xmlns:a16="http://schemas.microsoft.com/office/drawing/2014/main" id="{A4C906DC-717D-4EBF-A828-99847149716D}"/>
                  </a:ext>
                </a:extLst>
              </p:cNvPr>
              <p:cNvSpPr>
                <a:spLocks/>
              </p:cNvSpPr>
              <p:nvPr/>
            </p:nvSpPr>
            <p:spPr bwMode="auto">
              <a:xfrm>
                <a:off x="4799" y="2653"/>
                <a:ext cx="509" cy="588"/>
              </a:xfrm>
              <a:custGeom>
                <a:avLst/>
                <a:gdLst>
                  <a:gd name="T0" fmla="*/ 248 w 248"/>
                  <a:gd name="T1" fmla="*/ 164 h 287"/>
                  <a:gd name="T2" fmla="*/ 219 w 248"/>
                  <a:gd name="T3" fmla="*/ 48 h 287"/>
                  <a:gd name="T4" fmla="*/ 0 w 248"/>
                  <a:gd name="T5" fmla="*/ 266 h 287"/>
                  <a:gd name="T6" fmla="*/ 241 w 248"/>
                  <a:gd name="T7" fmla="*/ 210 h 287"/>
                  <a:gd name="T8" fmla="*/ 248 w 248"/>
                  <a:gd name="T9" fmla="*/ 164 h 287"/>
                </a:gdLst>
                <a:ahLst/>
                <a:cxnLst>
                  <a:cxn ang="0">
                    <a:pos x="T0" y="T1"/>
                  </a:cxn>
                  <a:cxn ang="0">
                    <a:pos x="T2" y="T3"/>
                  </a:cxn>
                  <a:cxn ang="0">
                    <a:pos x="T4" y="T5"/>
                  </a:cxn>
                  <a:cxn ang="0">
                    <a:pos x="T6" y="T7"/>
                  </a:cxn>
                  <a:cxn ang="0">
                    <a:pos x="T8" y="T9"/>
                  </a:cxn>
                </a:cxnLst>
                <a:rect l="0" t="0" r="r" b="b"/>
                <a:pathLst>
                  <a:path w="248" h="287">
                    <a:moveTo>
                      <a:pt x="248" y="164"/>
                    </a:moveTo>
                    <a:cubicBezTo>
                      <a:pt x="248" y="164"/>
                      <a:pt x="241" y="95"/>
                      <a:pt x="219" y="48"/>
                    </a:cubicBezTo>
                    <a:cubicBezTo>
                      <a:pt x="197" y="0"/>
                      <a:pt x="0" y="266"/>
                      <a:pt x="0" y="266"/>
                    </a:cubicBezTo>
                    <a:cubicBezTo>
                      <a:pt x="0" y="266"/>
                      <a:pt x="210" y="287"/>
                      <a:pt x="241" y="210"/>
                    </a:cubicBezTo>
                    <a:lnTo>
                      <a:pt x="248" y="16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5" name="Freeform 53">
                <a:extLst>
                  <a:ext uri="{FF2B5EF4-FFF2-40B4-BE49-F238E27FC236}">
                    <a16:creationId xmlns:a16="http://schemas.microsoft.com/office/drawing/2014/main" id="{16DB17D7-0314-422D-8934-66E719852ACA}"/>
                  </a:ext>
                </a:extLst>
              </p:cNvPr>
              <p:cNvSpPr>
                <a:spLocks/>
              </p:cNvSpPr>
              <p:nvPr/>
            </p:nvSpPr>
            <p:spPr bwMode="auto">
              <a:xfrm>
                <a:off x="4062" y="883"/>
                <a:ext cx="588" cy="508"/>
              </a:xfrm>
              <a:custGeom>
                <a:avLst/>
                <a:gdLst>
                  <a:gd name="T0" fmla="*/ 163 w 286"/>
                  <a:gd name="T1" fmla="*/ 0 h 247"/>
                  <a:gd name="T2" fmla="*/ 47 w 286"/>
                  <a:gd name="T3" fmla="*/ 28 h 247"/>
                  <a:gd name="T4" fmla="*/ 266 w 286"/>
                  <a:gd name="T5" fmla="*/ 247 h 247"/>
                  <a:gd name="T6" fmla="*/ 209 w 286"/>
                  <a:gd name="T7" fmla="*/ 6 h 247"/>
                  <a:gd name="T8" fmla="*/ 163 w 286"/>
                  <a:gd name="T9" fmla="*/ 0 h 247"/>
                </a:gdLst>
                <a:ahLst/>
                <a:cxnLst>
                  <a:cxn ang="0">
                    <a:pos x="T0" y="T1"/>
                  </a:cxn>
                  <a:cxn ang="0">
                    <a:pos x="T2" y="T3"/>
                  </a:cxn>
                  <a:cxn ang="0">
                    <a:pos x="T4" y="T5"/>
                  </a:cxn>
                  <a:cxn ang="0">
                    <a:pos x="T6" y="T7"/>
                  </a:cxn>
                  <a:cxn ang="0">
                    <a:pos x="T8" y="T9"/>
                  </a:cxn>
                </a:cxnLst>
                <a:rect l="0" t="0" r="r" b="b"/>
                <a:pathLst>
                  <a:path w="286" h="247">
                    <a:moveTo>
                      <a:pt x="163" y="0"/>
                    </a:moveTo>
                    <a:cubicBezTo>
                      <a:pt x="163" y="0"/>
                      <a:pt x="94" y="6"/>
                      <a:pt x="47" y="28"/>
                    </a:cubicBezTo>
                    <a:cubicBezTo>
                      <a:pt x="0" y="50"/>
                      <a:pt x="266" y="247"/>
                      <a:pt x="266" y="247"/>
                    </a:cubicBezTo>
                    <a:cubicBezTo>
                      <a:pt x="266" y="247"/>
                      <a:pt x="286" y="37"/>
                      <a:pt x="209" y="6"/>
                    </a:cubicBezTo>
                    <a:lnTo>
                      <a:pt x="163"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6" name="Freeform 54">
                <a:extLst>
                  <a:ext uri="{FF2B5EF4-FFF2-40B4-BE49-F238E27FC236}">
                    <a16:creationId xmlns:a16="http://schemas.microsoft.com/office/drawing/2014/main" id="{C9AEF7F8-2262-4B1A-BB75-C27D30C30FA8}"/>
                  </a:ext>
                </a:extLst>
              </p:cNvPr>
              <p:cNvSpPr>
                <a:spLocks/>
              </p:cNvSpPr>
              <p:nvPr/>
            </p:nvSpPr>
            <p:spPr bwMode="auto">
              <a:xfrm>
                <a:off x="2291" y="1541"/>
                <a:ext cx="508" cy="588"/>
              </a:xfrm>
              <a:custGeom>
                <a:avLst/>
                <a:gdLst>
                  <a:gd name="T0" fmla="*/ 0 w 247"/>
                  <a:gd name="T1" fmla="*/ 122 h 286"/>
                  <a:gd name="T2" fmla="*/ 28 w 247"/>
                  <a:gd name="T3" fmla="*/ 239 h 286"/>
                  <a:gd name="T4" fmla="*/ 247 w 247"/>
                  <a:gd name="T5" fmla="*/ 20 h 286"/>
                  <a:gd name="T6" fmla="*/ 6 w 247"/>
                  <a:gd name="T7" fmla="*/ 76 h 286"/>
                  <a:gd name="T8" fmla="*/ 0 w 247"/>
                  <a:gd name="T9" fmla="*/ 122 h 286"/>
                </a:gdLst>
                <a:ahLst/>
                <a:cxnLst>
                  <a:cxn ang="0">
                    <a:pos x="T0" y="T1"/>
                  </a:cxn>
                  <a:cxn ang="0">
                    <a:pos x="T2" y="T3"/>
                  </a:cxn>
                  <a:cxn ang="0">
                    <a:pos x="T4" y="T5"/>
                  </a:cxn>
                  <a:cxn ang="0">
                    <a:pos x="T6" y="T7"/>
                  </a:cxn>
                  <a:cxn ang="0">
                    <a:pos x="T8" y="T9"/>
                  </a:cxn>
                </a:cxnLst>
                <a:rect l="0" t="0" r="r" b="b"/>
                <a:pathLst>
                  <a:path w="247" h="286">
                    <a:moveTo>
                      <a:pt x="0" y="122"/>
                    </a:moveTo>
                    <a:cubicBezTo>
                      <a:pt x="0" y="122"/>
                      <a:pt x="6" y="192"/>
                      <a:pt x="28" y="239"/>
                    </a:cubicBezTo>
                    <a:cubicBezTo>
                      <a:pt x="50" y="286"/>
                      <a:pt x="247" y="20"/>
                      <a:pt x="247" y="20"/>
                    </a:cubicBezTo>
                    <a:cubicBezTo>
                      <a:pt x="247" y="20"/>
                      <a:pt x="37" y="0"/>
                      <a:pt x="6" y="76"/>
                    </a:cubicBezTo>
                    <a:lnTo>
                      <a:pt x="0" y="122"/>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7" name="Freeform 55">
                <a:extLst>
                  <a:ext uri="{FF2B5EF4-FFF2-40B4-BE49-F238E27FC236}">
                    <a16:creationId xmlns:a16="http://schemas.microsoft.com/office/drawing/2014/main" id="{D1F54A9F-CB6B-4707-92E5-8908E37BD0A6}"/>
                  </a:ext>
                </a:extLst>
              </p:cNvPr>
              <p:cNvSpPr>
                <a:spLocks/>
              </p:cNvSpPr>
              <p:nvPr/>
            </p:nvSpPr>
            <p:spPr bwMode="auto">
              <a:xfrm>
                <a:off x="1961" y="581"/>
                <a:ext cx="3678" cy="3648"/>
              </a:xfrm>
              <a:custGeom>
                <a:avLst/>
                <a:gdLst>
                  <a:gd name="T0" fmla="*/ 921 w 1790"/>
                  <a:gd name="T1" fmla="*/ 0 h 1775"/>
                  <a:gd name="T2" fmla="*/ 1775 w 1790"/>
                  <a:gd name="T3" fmla="*/ 855 h 1775"/>
                  <a:gd name="T4" fmla="*/ 1775 w 1790"/>
                  <a:gd name="T5" fmla="*/ 907 h 1775"/>
                  <a:gd name="T6" fmla="*/ 921 w 1790"/>
                  <a:gd name="T7" fmla="*/ 1761 h 1775"/>
                  <a:gd name="T8" fmla="*/ 869 w 1790"/>
                  <a:gd name="T9" fmla="*/ 1761 h 1775"/>
                  <a:gd name="T10" fmla="*/ 14 w 1790"/>
                  <a:gd name="T11" fmla="*/ 907 h 1775"/>
                  <a:gd name="T12" fmla="*/ 14 w 1790"/>
                  <a:gd name="T13" fmla="*/ 855 h 1775"/>
                  <a:gd name="T14" fmla="*/ 869 w 1790"/>
                  <a:gd name="T15" fmla="*/ 0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0" h="1775">
                    <a:moveTo>
                      <a:pt x="921" y="0"/>
                    </a:moveTo>
                    <a:cubicBezTo>
                      <a:pt x="1775" y="855"/>
                      <a:pt x="1775" y="855"/>
                      <a:pt x="1775" y="855"/>
                    </a:cubicBezTo>
                    <a:cubicBezTo>
                      <a:pt x="1790" y="869"/>
                      <a:pt x="1790" y="892"/>
                      <a:pt x="1775" y="907"/>
                    </a:cubicBezTo>
                    <a:cubicBezTo>
                      <a:pt x="921" y="1761"/>
                      <a:pt x="921" y="1761"/>
                      <a:pt x="921" y="1761"/>
                    </a:cubicBezTo>
                    <a:cubicBezTo>
                      <a:pt x="906" y="1775"/>
                      <a:pt x="883" y="1775"/>
                      <a:pt x="869" y="1761"/>
                    </a:cubicBezTo>
                    <a:cubicBezTo>
                      <a:pt x="14" y="907"/>
                      <a:pt x="14" y="907"/>
                      <a:pt x="14" y="907"/>
                    </a:cubicBezTo>
                    <a:cubicBezTo>
                      <a:pt x="0" y="892"/>
                      <a:pt x="0" y="869"/>
                      <a:pt x="14" y="855"/>
                    </a:cubicBezTo>
                    <a:cubicBezTo>
                      <a:pt x="869" y="0"/>
                      <a:pt x="869" y="0"/>
                      <a:pt x="869" y="0"/>
                    </a:cubicBezTo>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8" name="Freeform 56">
                <a:extLst>
                  <a:ext uri="{FF2B5EF4-FFF2-40B4-BE49-F238E27FC236}">
                    <a16:creationId xmlns:a16="http://schemas.microsoft.com/office/drawing/2014/main" id="{EC6C5E2C-56C4-40C6-8CA0-1BD73021F86D}"/>
                  </a:ext>
                </a:extLst>
              </p:cNvPr>
              <p:cNvSpPr>
                <a:spLocks/>
              </p:cNvSpPr>
              <p:nvPr/>
            </p:nvSpPr>
            <p:spPr bwMode="auto">
              <a:xfrm>
                <a:off x="2267" y="659"/>
                <a:ext cx="1979" cy="1155"/>
              </a:xfrm>
              <a:custGeom>
                <a:avLst/>
                <a:gdLst>
                  <a:gd name="T0" fmla="*/ 1420 w 963"/>
                  <a:gd name="T1" fmla="*/ 0 h 562"/>
                  <a:gd name="T2" fmla="*/ 1420 w 963"/>
                  <a:gd name="T3" fmla="*/ 195 h 562"/>
                  <a:gd name="T4" fmla="*/ 892 w 963"/>
                  <a:gd name="T5" fmla="*/ 195 h 562"/>
                  <a:gd name="T6" fmla="*/ 801 w 963"/>
                  <a:gd name="T7" fmla="*/ 238 h 562"/>
                  <a:gd name="T8" fmla="*/ 47 w 963"/>
                  <a:gd name="T9" fmla="*/ 991 h 562"/>
                  <a:gd name="T10" fmla="*/ 25 w 963"/>
                  <a:gd name="T11" fmla="*/ 1132 h 562"/>
                  <a:gd name="T12" fmla="*/ 58 w 963"/>
                  <a:gd name="T13" fmla="*/ 1026 h 562"/>
                  <a:gd name="T14" fmla="*/ 232 w 963"/>
                  <a:gd name="T15" fmla="*/ 956 h 562"/>
                  <a:gd name="T16" fmla="*/ 1385 w 963"/>
                  <a:gd name="T17" fmla="*/ 956 h 562"/>
                  <a:gd name="T18" fmla="*/ 1385 w 963"/>
                  <a:gd name="T19" fmla="*/ 1155 h 562"/>
                  <a:gd name="T20" fmla="*/ 1979 w 963"/>
                  <a:gd name="T21" fmla="*/ 561 h 562"/>
                  <a:gd name="T22" fmla="*/ 1420 w 963"/>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63" h="562">
                    <a:moveTo>
                      <a:pt x="691" y="0"/>
                    </a:moveTo>
                    <a:cubicBezTo>
                      <a:pt x="691" y="95"/>
                      <a:pt x="691" y="95"/>
                      <a:pt x="691" y="95"/>
                    </a:cubicBezTo>
                    <a:cubicBezTo>
                      <a:pt x="434" y="95"/>
                      <a:pt x="434" y="95"/>
                      <a:pt x="434" y="95"/>
                    </a:cubicBezTo>
                    <a:cubicBezTo>
                      <a:pt x="434" y="95"/>
                      <a:pt x="412" y="93"/>
                      <a:pt x="390" y="116"/>
                    </a:cubicBezTo>
                    <a:cubicBezTo>
                      <a:pt x="368" y="138"/>
                      <a:pt x="23" y="482"/>
                      <a:pt x="23" y="482"/>
                    </a:cubicBezTo>
                    <a:cubicBezTo>
                      <a:pt x="23" y="482"/>
                      <a:pt x="0" y="504"/>
                      <a:pt x="12" y="551"/>
                    </a:cubicBezTo>
                    <a:cubicBezTo>
                      <a:pt x="12" y="551"/>
                      <a:pt x="8" y="520"/>
                      <a:pt x="28" y="499"/>
                    </a:cubicBezTo>
                    <a:cubicBezTo>
                      <a:pt x="49" y="479"/>
                      <a:pt x="81" y="466"/>
                      <a:pt x="113" y="465"/>
                    </a:cubicBezTo>
                    <a:cubicBezTo>
                      <a:pt x="146" y="465"/>
                      <a:pt x="674" y="465"/>
                      <a:pt x="674" y="465"/>
                    </a:cubicBezTo>
                    <a:cubicBezTo>
                      <a:pt x="674" y="562"/>
                      <a:pt x="674" y="562"/>
                      <a:pt x="674" y="562"/>
                    </a:cubicBezTo>
                    <a:cubicBezTo>
                      <a:pt x="963" y="273"/>
                      <a:pt x="963" y="273"/>
                      <a:pt x="963" y="273"/>
                    </a:cubicBezTo>
                    <a:cubicBezTo>
                      <a:pt x="691" y="0"/>
                      <a:pt x="691" y="0"/>
                      <a:pt x="691"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sp>
            <p:nvSpPr>
              <p:cNvPr id="39" name="Freeform 57">
                <a:extLst>
                  <a:ext uri="{FF2B5EF4-FFF2-40B4-BE49-F238E27FC236}">
                    <a16:creationId xmlns:a16="http://schemas.microsoft.com/office/drawing/2014/main" id="{7E580D2C-5D1C-493E-B6FD-AB20742BBF5D}"/>
                  </a:ext>
                </a:extLst>
              </p:cNvPr>
              <p:cNvSpPr>
                <a:spLocks/>
              </p:cNvSpPr>
              <p:nvPr/>
            </p:nvSpPr>
            <p:spPr bwMode="auto">
              <a:xfrm>
                <a:off x="2068" y="1946"/>
                <a:ext cx="1155" cy="1979"/>
              </a:xfrm>
              <a:custGeom>
                <a:avLst/>
                <a:gdLst>
                  <a:gd name="T0" fmla="*/ 1132 w 562"/>
                  <a:gd name="T1" fmla="*/ 1954 h 963"/>
                  <a:gd name="T2" fmla="*/ 1028 w 562"/>
                  <a:gd name="T3" fmla="*/ 1919 h 963"/>
                  <a:gd name="T4" fmla="*/ 958 w 562"/>
                  <a:gd name="T5" fmla="*/ 1745 h 963"/>
                  <a:gd name="T6" fmla="*/ 958 w 562"/>
                  <a:gd name="T7" fmla="*/ 594 h 963"/>
                  <a:gd name="T8" fmla="*/ 1155 w 562"/>
                  <a:gd name="T9" fmla="*/ 594 h 963"/>
                  <a:gd name="T10" fmla="*/ 561 w 562"/>
                  <a:gd name="T11" fmla="*/ 0 h 963"/>
                  <a:gd name="T12" fmla="*/ 0 w 562"/>
                  <a:gd name="T13" fmla="*/ 559 h 963"/>
                  <a:gd name="T14" fmla="*/ 195 w 562"/>
                  <a:gd name="T15" fmla="*/ 559 h 963"/>
                  <a:gd name="T16" fmla="*/ 195 w 562"/>
                  <a:gd name="T17" fmla="*/ 1085 h 963"/>
                  <a:gd name="T18" fmla="*/ 238 w 562"/>
                  <a:gd name="T19" fmla="*/ 1178 h 963"/>
                  <a:gd name="T20" fmla="*/ 991 w 562"/>
                  <a:gd name="T21" fmla="*/ 1930 h 963"/>
                  <a:gd name="T22" fmla="*/ 1132 w 562"/>
                  <a:gd name="T23" fmla="*/ 1954 h 9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2" h="963">
                    <a:moveTo>
                      <a:pt x="551" y="951"/>
                    </a:moveTo>
                    <a:cubicBezTo>
                      <a:pt x="551" y="951"/>
                      <a:pt x="520" y="955"/>
                      <a:pt x="500" y="934"/>
                    </a:cubicBezTo>
                    <a:cubicBezTo>
                      <a:pt x="479" y="914"/>
                      <a:pt x="466" y="881"/>
                      <a:pt x="466" y="849"/>
                    </a:cubicBezTo>
                    <a:cubicBezTo>
                      <a:pt x="465" y="817"/>
                      <a:pt x="466" y="289"/>
                      <a:pt x="466" y="289"/>
                    </a:cubicBezTo>
                    <a:cubicBezTo>
                      <a:pt x="562" y="289"/>
                      <a:pt x="562" y="289"/>
                      <a:pt x="562" y="289"/>
                    </a:cubicBezTo>
                    <a:cubicBezTo>
                      <a:pt x="273" y="0"/>
                      <a:pt x="273" y="0"/>
                      <a:pt x="273" y="0"/>
                    </a:cubicBezTo>
                    <a:cubicBezTo>
                      <a:pt x="0" y="272"/>
                      <a:pt x="0" y="272"/>
                      <a:pt x="0" y="272"/>
                    </a:cubicBezTo>
                    <a:cubicBezTo>
                      <a:pt x="95" y="272"/>
                      <a:pt x="95" y="272"/>
                      <a:pt x="95" y="272"/>
                    </a:cubicBezTo>
                    <a:cubicBezTo>
                      <a:pt x="95" y="528"/>
                      <a:pt x="95" y="528"/>
                      <a:pt x="95" y="528"/>
                    </a:cubicBezTo>
                    <a:cubicBezTo>
                      <a:pt x="95" y="528"/>
                      <a:pt x="93" y="551"/>
                      <a:pt x="116" y="573"/>
                    </a:cubicBezTo>
                    <a:cubicBezTo>
                      <a:pt x="138" y="595"/>
                      <a:pt x="482" y="939"/>
                      <a:pt x="482" y="939"/>
                    </a:cubicBezTo>
                    <a:cubicBezTo>
                      <a:pt x="482" y="939"/>
                      <a:pt x="504" y="963"/>
                      <a:pt x="551" y="95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sp>
            <p:nvSpPr>
              <p:cNvPr id="40" name="Freeform 58">
                <a:extLst>
                  <a:ext uri="{FF2B5EF4-FFF2-40B4-BE49-F238E27FC236}">
                    <a16:creationId xmlns:a16="http://schemas.microsoft.com/office/drawing/2014/main" id="{C3C5A65F-DBAE-4949-BF9D-B2F2A57A0309}"/>
                  </a:ext>
                </a:extLst>
              </p:cNvPr>
              <p:cNvSpPr>
                <a:spLocks/>
              </p:cNvSpPr>
              <p:nvPr/>
            </p:nvSpPr>
            <p:spPr bwMode="auto">
              <a:xfrm>
                <a:off x="3354" y="2970"/>
                <a:ext cx="1978" cy="1152"/>
              </a:xfrm>
              <a:custGeom>
                <a:avLst/>
                <a:gdLst>
                  <a:gd name="T0" fmla="*/ 951 w 963"/>
                  <a:gd name="T1" fmla="*/ 10 h 561"/>
                  <a:gd name="T2" fmla="*/ 934 w 963"/>
                  <a:gd name="T3" fmla="*/ 62 h 561"/>
                  <a:gd name="T4" fmla="*/ 849 w 963"/>
                  <a:gd name="T5" fmla="*/ 96 h 561"/>
                  <a:gd name="T6" fmla="*/ 289 w 963"/>
                  <a:gd name="T7" fmla="*/ 96 h 561"/>
                  <a:gd name="T8" fmla="*/ 289 w 963"/>
                  <a:gd name="T9" fmla="*/ 0 h 561"/>
                  <a:gd name="T10" fmla="*/ 0 w 963"/>
                  <a:gd name="T11" fmla="*/ 289 h 561"/>
                  <a:gd name="T12" fmla="*/ 272 w 963"/>
                  <a:gd name="T13" fmla="*/ 561 h 561"/>
                  <a:gd name="T14" fmla="*/ 272 w 963"/>
                  <a:gd name="T15" fmla="*/ 466 h 561"/>
                  <a:gd name="T16" fmla="*/ 528 w 963"/>
                  <a:gd name="T17" fmla="*/ 466 h 561"/>
                  <a:gd name="T18" fmla="*/ 573 w 963"/>
                  <a:gd name="T19" fmla="*/ 446 h 561"/>
                  <a:gd name="T20" fmla="*/ 939 w 963"/>
                  <a:gd name="T21" fmla="*/ 80 h 561"/>
                  <a:gd name="T22" fmla="*/ 951 w 963"/>
                  <a:gd name="T23" fmla="*/ 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1">
                    <a:moveTo>
                      <a:pt x="951" y="10"/>
                    </a:moveTo>
                    <a:cubicBezTo>
                      <a:pt x="951" y="10"/>
                      <a:pt x="955" y="42"/>
                      <a:pt x="934" y="62"/>
                    </a:cubicBezTo>
                    <a:cubicBezTo>
                      <a:pt x="914" y="82"/>
                      <a:pt x="882" y="95"/>
                      <a:pt x="849" y="96"/>
                    </a:cubicBezTo>
                    <a:cubicBezTo>
                      <a:pt x="817" y="97"/>
                      <a:pt x="289" y="96"/>
                      <a:pt x="289" y="96"/>
                    </a:cubicBezTo>
                    <a:cubicBezTo>
                      <a:pt x="289" y="0"/>
                      <a:pt x="289" y="0"/>
                      <a:pt x="289" y="0"/>
                    </a:cubicBezTo>
                    <a:cubicBezTo>
                      <a:pt x="0" y="289"/>
                      <a:pt x="0" y="289"/>
                      <a:pt x="0" y="289"/>
                    </a:cubicBezTo>
                    <a:cubicBezTo>
                      <a:pt x="272" y="561"/>
                      <a:pt x="272" y="561"/>
                      <a:pt x="272" y="561"/>
                    </a:cubicBezTo>
                    <a:cubicBezTo>
                      <a:pt x="272" y="466"/>
                      <a:pt x="272" y="466"/>
                      <a:pt x="272" y="466"/>
                    </a:cubicBezTo>
                    <a:cubicBezTo>
                      <a:pt x="528" y="466"/>
                      <a:pt x="528" y="466"/>
                      <a:pt x="528" y="466"/>
                    </a:cubicBezTo>
                    <a:cubicBezTo>
                      <a:pt x="528" y="466"/>
                      <a:pt x="551" y="468"/>
                      <a:pt x="573" y="446"/>
                    </a:cubicBezTo>
                    <a:cubicBezTo>
                      <a:pt x="595" y="424"/>
                      <a:pt x="939" y="80"/>
                      <a:pt x="939" y="80"/>
                    </a:cubicBezTo>
                    <a:cubicBezTo>
                      <a:pt x="939" y="80"/>
                      <a:pt x="963" y="57"/>
                      <a:pt x="951" y="1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41" name="Freeform 59">
                <a:extLst>
                  <a:ext uri="{FF2B5EF4-FFF2-40B4-BE49-F238E27FC236}">
                    <a16:creationId xmlns:a16="http://schemas.microsoft.com/office/drawing/2014/main" id="{C5739E98-373F-4DF2-8A33-75EE4CC93846}"/>
                  </a:ext>
                </a:extLst>
              </p:cNvPr>
              <p:cNvSpPr>
                <a:spLocks/>
              </p:cNvSpPr>
              <p:nvPr/>
            </p:nvSpPr>
            <p:spPr bwMode="auto">
              <a:xfrm>
                <a:off x="4409" y="866"/>
                <a:ext cx="1153" cy="1979"/>
              </a:xfrm>
              <a:custGeom>
                <a:avLst/>
                <a:gdLst>
                  <a:gd name="T0" fmla="*/ 10 w 561"/>
                  <a:gd name="T1" fmla="*/ 12 h 963"/>
                  <a:gd name="T2" fmla="*/ 62 w 561"/>
                  <a:gd name="T3" fmla="*/ 29 h 963"/>
                  <a:gd name="T4" fmla="*/ 96 w 561"/>
                  <a:gd name="T5" fmla="*/ 114 h 963"/>
                  <a:gd name="T6" fmla="*/ 96 w 561"/>
                  <a:gd name="T7" fmla="*/ 674 h 963"/>
                  <a:gd name="T8" fmla="*/ 0 w 561"/>
                  <a:gd name="T9" fmla="*/ 674 h 963"/>
                  <a:gd name="T10" fmla="*/ 289 w 561"/>
                  <a:gd name="T11" fmla="*/ 963 h 963"/>
                  <a:gd name="T12" fmla="*/ 561 w 561"/>
                  <a:gd name="T13" fmla="*/ 691 h 963"/>
                  <a:gd name="T14" fmla="*/ 466 w 561"/>
                  <a:gd name="T15" fmla="*/ 691 h 963"/>
                  <a:gd name="T16" fmla="*/ 466 w 561"/>
                  <a:gd name="T17" fmla="*/ 435 h 963"/>
                  <a:gd name="T18" fmla="*/ 446 w 561"/>
                  <a:gd name="T19" fmla="*/ 390 h 963"/>
                  <a:gd name="T20" fmla="*/ 80 w 561"/>
                  <a:gd name="T21" fmla="*/ 24 h 963"/>
                  <a:gd name="T22" fmla="*/ 10 w 561"/>
                  <a:gd name="T23" fmla="*/ 12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963">
                    <a:moveTo>
                      <a:pt x="10" y="12"/>
                    </a:moveTo>
                    <a:cubicBezTo>
                      <a:pt x="10" y="12"/>
                      <a:pt x="42" y="8"/>
                      <a:pt x="62" y="29"/>
                    </a:cubicBezTo>
                    <a:cubicBezTo>
                      <a:pt x="82" y="49"/>
                      <a:pt x="95" y="81"/>
                      <a:pt x="96" y="114"/>
                    </a:cubicBezTo>
                    <a:cubicBezTo>
                      <a:pt x="97" y="146"/>
                      <a:pt x="96" y="674"/>
                      <a:pt x="96" y="674"/>
                    </a:cubicBezTo>
                    <a:cubicBezTo>
                      <a:pt x="0" y="674"/>
                      <a:pt x="0" y="674"/>
                      <a:pt x="0" y="674"/>
                    </a:cubicBezTo>
                    <a:cubicBezTo>
                      <a:pt x="289" y="963"/>
                      <a:pt x="289" y="963"/>
                      <a:pt x="289" y="963"/>
                    </a:cubicBezTo>
                    <a:cubicBezTo>
                      <a:pt x="561" y="691"/>
                      <a:pt x="561" y="691"/>
                      <a:pt x="561" y="691"/>
                    </a:cubicBezTo>
                    <a:cubicBezTo>
                      <a:pt x="466" y="691"/>
                      <a:pt x="466" y="691"/>
                      <a:pt x="466" y="691"/>
                    </a:cubicBezTo>
                    <a:cubicBezTo>
                      <a:pt x="466" y="435"/>
                      <a:pt x="466" y="435"/>
                      <a:pt x="466" y="435"/>
                    </a:cubicBezTo>
                    <a:cubicBezTo>
                      <a:pt x="466" y="435"/>
                      <a:pt x="468" y="412"/>
                      <a:pt x="446" y="390"/>
                    </a:cubicBezTo>
                    <a:cubicBezTo>
                      <a:pt x="424" y="368"/>
                      <a:pt x="80" y="24"/>
                      <a:pt x="80" y="24"/>
                    </a:cubicBezTo>
                    <a:cubicBezTo>
                      <a:pt x="80" y="24"/>
                      <a:pt x="57" y="0"/>
                      <a:pt x="10" y="1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grpSp>
        <p:sp>
          <p:nvSpPr>
            <p:cNvPr id="42" name="TextBox 14">
              <a:extLst>
                <a:ext uri="{FF2B5EF4-FFF2-40B4-BE49-F238E27FC236}">
                  <a16:creationId xmlns:a16="http://schemas.microsoft.com/office/drawing/2014/main" id="{62D11301-E52E-4DA0-A6EA-BC0A63A02251}"/>
                </a:ext>
              </a:extLst>
            </p:cNvPr>
            <p:cNvSpPr txBox="1">
              <a:spLocks noChangeArrowheads="1"/>
            </p:cNvSpPr>
            <p:nvPr/>
          </p:nvSpPr>
          <p:spPr bwMode="auto">
            <a:xfrm>
              <a:off x="5832917" y="111189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01</a:t>
              </a:r>
            </a:p>
          </p:txBody>
        </p:sp>
        <p:sp>
          <p:nvSpPr>
            <p:cNvPr id="43" name="TextBox 15">
              <a:extLst>
                <a:ext uri="{FF2B5EF4-FFF2-40B4-BE49-F238E27FC236}">
                  <a16:creationId xmlns:a16="http://schemas.microsoft.com/office/drawing/2014/main" id="{EC098D5F-31B1-44F0-B3E3-9C785FC46A1C}"/>
                </a:ext>
              </a:extLst>
            </p:cNvPr>
            <p:cNvSpPr txBox="1">
              <a:spLocks noChangeArrowheads="1"/>
            </p:cNvSpPr>
            <p:nvPr/>
          </p:nvSpPr>
          <p:spPr bwMode="auto">
            <a:xfrm>
              <a:off x="7088630" y="2272357"/>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02</a:t>
              </a:r>
            </a:p>
          </p:txBody>
        </p:sp>
        <p:sp>
          <p:nvSpPr>
            <p:cNvPr id="44" name="TextBox 16">
              <a:extLst>
                <a:ext uri="{FF2B5EF4-FFF2-40B4-BE49-F238E27FC236}">
                  <a16:creationId xmlns:a16="http://schemas.microsoft.com/office/drawing/2014/main" id="{85DBCACA-A2C2-49A6-B3F0-365E40B962B1}"/>
                </a:ext>
              </a:extLst>
            </p:cNvPr>
            <p:cNvSpPr txBox="1">
              <a:spLocks noChangeArrowheads="1"/>
            </p:cNvSpPr>
            <p:nvPr/>
          </p:nvSpPr>
          <p:spPr bwMode="auto">
            <a:xfrm>
              <a:off x="5859905" y="341694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03</a:t>
              </a:r>
            </a:p>
          </p:txBody>
        </p:sp>
        <p:sp>
          <p:nvSpPr>
            <p:cNvPr id="45" name="TextBox 17">
              <a:extLst>
                <a:ext uri="{FF2B5EF4-FFF2-40B4-BE49-F238E27FC236}">
                  <a16:creationId xmlns:a16="http://schemas.microsoft.com/office/drawing/2014/main" id="{7A1950C6-A3D8-469A-BDD6-495FF6F8E191}"/>
                </a:ext>
              </a:extLst>
            </p:cNvPr>
            <p:cNvSpPr txBox="1">
              <a:spLocks noChangeArrowheads="1"/>
            </p:cNvSpPr>
            <p:nvPr/>
          </p:nvSpPr>
          <p:spPr bwMode="auto">
            <a:xfrm>
              <a:off x="4685155" y="229934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04</a:t>
              </a:r>
            </a:p>
          </p:txBody>
        </p:sp>
        <p:sp>
          <p:nvSpPr>
            <p:cNvPr id="46" name="TextBox 18">
              <a:extLst>
                <a:ext uri="{FF2B5EF4-FFF2-40B4-BE49-F238E27FC236}">
                  <a16:creationId xmlns:a16="http://schemas.microsoft.com/office/drawing/2014/main" id="{AD95C724-BDAC-427A-AE27-42444A23C596}"/>
                </a:ext>
              </a:extLst>
            </p:cNvPr>
            <p:cNvSpPr>
              <a:spLocks noChangeArrowheads="1"/>
            </p:cNvSpPr>
            <p:nvPr/>
          </p:nvSpPr>
          <p:spPr bwMode="auto">
            <a:xfrm>
              <a:off x="2792915" y="557856"/>
              <a:ext cx="1104900" cy="990600"/>
            </a:xfrm>
            <a:prstGeom prst="roundRect">
              <a:avLst>
                <a:gd name="adj" fmla="val 16667"/>
              </a:avLst>
            </a:prstGeom>
            <a:solidFill>
              <a:srgbClr val="FFFFFF">
                <a:alpha val="20000"/>
              </a:srgbClr>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6600" dirty="0">
                <a:solidFill>
                  <a:schemeClr val="bg1"/>
                </a:solidFill>
                <a:latin typeface="+mj-lt"/>
              </a:endParaRPr>
            </a:p>
          </p:txBody>
        </p:sp>
        <p:sp>
          <p:nvSpPr>
            <p:cNvPr id="47" name="TextBox 46">
              <a:extLst>
                <a:ext uri="{FF2B5EF4-FFF2-40B4-BE49-F238E27FC236}">
                  <a16:creationId xmlns:a16="http://schemas.microsoft.com/office/drawing/2014/main" id="{FB960581-F02F-4F3D-AB71-AAE72F678B1C}"/>
                </a:ext>
              </a:extLst>
            </p:cNvPr>
            <p:cNvSpPr txBox="1"/>
            <p:nvPr/>
          </p:nvSpPr>
          <p:spPr>
            <a:xfrm>
              <a:off x="8420652" y="644647"/>
              <a:ext cx="1104900" cy="990600"/>
            </a:xfrm>
            <a:prstGeom prst="roundRect">
              <a:avLst/>
            </a:prstGeom>
            <a:solidFill>
              <a:schemeClr val="tx1">
                <a:alpha val="20000"/>
              </a:schemeClr>
            </a:solidFill>
            <a:ln>
              <a:noFill/>
            </a:ln>
          </p:spPr>
          <p:txBody>
            <a:bodyPr anchor="ctr"/>
            <a:lstStyle/>
            <a:p>
              <a:pPr algn="ctr" eaLnBrk="1" fontAlgn="auto" hangingPunct="1">
                <a:spcBef>
                  <a:spcPts val="0"/>
                </a:spcBef>
                <a:spcAft>
                  <a:spcPts val="0"/>
                </a:spcAft>
                <a:defRPr/>
              </a:pPr>
              <a:endParaRPr lang="en-US" sz="6600" dirty="0">
                <a:solidFill>
                  <a:schemeClr val="bg1"/>
                </a:solidFill>
                <a:latin typeface="+mj-lt"/>
              </a:endParaRPr>
            </a:p>
          </p:txBody>
        </p:sp>
        <p:sp>
          <p:nvSpPr>
            <p:cNvPr id="48" name="TextBox 20">
              <a:extLst>
                <a:ext uri="{FF2B5EF4-FFF2-40B4-BE49-F238E27FC236}">
                  <a16:creationId xmlns:a16="http://schemas.microsoft.com/office/drawing/2014/main" id="{F59687F4-E8BE-46B7-85B0-1E2B4496B1F9}"/>
                </a:ext>
              </a:extLst>
            </p:cNvPr>
            <p:cNvSpPr>
              <a:spLocks noChangeArrowheads="1"/>
            </p:cNvSpPr>
            <p:nvPr/>
          </p:nvSpPr>
          <p:spPr bwMode="auto">
            <a:xfrm>
              <a:off x="2682823" y="3397991"/>
              <a:ext cx="1104900" cy="990600"/>
            </a:xfrm>
            <a:prstGeom prst="roundRect">
              <a:avLst>
                <a:gd name="adj" fmla="val 16667"/>
              </a:avLst>
            </a:prstGeom>
            <a:solidFill>
              <a:schemeClr val="tx1">
                <a:alpha val="20000"/>
              </a:schemeClr>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6600" dirty="0">
                <a:solidFill>
                  <a:schemeClr val="bg1"/>
                </a:solidFill>
                <a:latin typeface="+mj-lt"/>
              </a:endParaRPr>
            </a:p>
          </p:txBody>
        </p:sp>
        <p:sp>
          <p:nvSpPr>
            <p:cNvPr id="49" name="TextBox 48">
              <a:extLst>
                <a:ext uri="{FF2B5EF4-FFF2-40B4-BE49-F238E27FC236}">
                  <a16:creationId xmlns:a16="http://schemas.microsoft.com/office/drawing/2014/main" id="{86D467AD-D86C-45C1-8E32-67C80506F64C}"/>
                </a:ext>
              </a:extLst>
            </p:cNvPr>
            <p:cNvSpPr txBox="1"/>
            <p:nvPr/>
          </p:nvSpPr>
          <p:spPr>
            <a:xfrm>
              <a:off x="8285738" y="3371616"/>
              <a:ext cx="1104900" cy="990600"/>
            </a:xfrm>
            <a:prstGeom prst="roundRect">
              <a:avLst/>
            </a:prstGeom>
            <a:solidFill>
              <a:schemeClr val="tx1">
                <a:alpha val="20000"/>
              </a:schemeClr>
            </a:solidFill>
            <a:ln>
              <a:noFill/>
            </a:ln>
          </p:spPr>
          <p:txBody>
            <a:bodyPr anchor="ctr"/>
            <a:lstStyle/>
            <a:p>
              <a:pPr algn="ctr" eaLnBrk="1" fontAlgn="auto" hangingPunct="1">
                <a:spcBef>
                  <a:spcPts val="0"/>
                </a:spcBef>
                <a:spcAft>
                  <a:spcPts val="0"/>
                </a:spcAft>
                <a:defRPr/>
              </a:pPr>
              <a:endParaRPr lang="en-US" sz="6600" dirty="0">
                <a:solidFill>
                  <a:schemeClr val="bg1"/>
                </a:solidFill>
                <a:latin typeface="+mj-lt"/>
              </a:endParaRPr>
            </a:p>
          </p:txBody>
        </p:sp>
        <p:sp>
          <p:nvSpPr>
            <p:cNvPr id="50" name="Freeform 229">
              <a:extLst>
                <a:ext uri="{FF2B5EF4-FFF2-40B4-BE49-F238E27FC236}">
                  <a16:creationId xmlns:a16="http://schemas.microsoft.com/office/drawing/2014/main" id="{EBE20B27-B2D5-4EE7-A085-DE0C85AFA74D}"/>
                </a:ext>
              </a:extLst>
            </p:cNvPr>
            <p:cNvSpPr>
              <a:spLocks noEditPoints="1"/>
            </p:cNvSpPr>
            <p:nvPr/>
          </p:nvSpPr>
          <p:spPr bwMode="auto">
            <a:xfrm>
              <a:off x="3113962" y="833187"/>
              <a:ext cx="446088" cy="446088"/>
            </a:xfrm>
            <a:custGeom>
              <a:avLst/>
              <a:gdLst>
                <a:gd name="T0" fmla="*/ 388564 w 791"/>
                <a:gd name="T1" fmla="*/ 73785 h 792"/>
                <a:gd name="T2" fmla="*/ 0 w 791"/>
                <a:gd name="T3" fmla="*/ 232056 h 792"/>
                <a:gd name="T4" fmla="*/ 4512 w 791"/>
                <a:gd name="T5" fmla="*/ 268667 h 792"/>
                <a:gd name="T6" fmla="*/ 32145 w 791"/>
                <a:gd name="T7" fmla="*/ 338509 h 792"/>
                <a:gd name="T8" fmla="*/ 360366 w 791"/>
                <a:gd name="T9" fmla="*/ 341325 h 792"/>
                <a:gd name="T10" fmla="*/ 327657 w 791"/>
                <a:gd name="T11" fmla="*/ 350337 h 792"/>
                <a:gd name="T12" fmla="*/ 38913 w 791"/>
                <a:gd name="T13" fmla="*/ 334566 h 792"/>
                <a:gd name="T14" fmla="*/ 218814 w 791"/>
                <a:gd name="T15" fmla="*/ 306967 h 792"/>
                <a:gd name="T16" fmla="*/ 36093 w 791"/>
                <a:gd name="T17" fmla="*/ 272046 h 792"/>
                <a:gd name="T18" fmla="*/ 81209 w 791"/>
                <a:gd name="T19" fmla="*/ 152639 h 792"/>
                <a:gd name="T20" fmla="*/ 104895 w 791"/>
                <a:gd name="T21" fmla="*/ 192066 h 792"/>
                <a:gd name="T22" fmla="*/ 103767 w 791"/>
                <a:gd name="T23" fmla="*/ 216285 h 792"/>
                <a:gd name="T24" fmla="*/ 162419 w 791"/>
                <a:gd name="T25" fmla="*/ 190376 h 792"/>
                <a:gd name="T26" fmla="*/ 122942 w 791"/>
                <a:gd name="T27" fmla="*/ 292323 h 792"/>
                <a:gd name="T28" fmla="*/ 197948 w 791"/>
                <a:gd name="T29" fmla="*/ 223044 h 792"/>
                <a:gd name="T30" fmla="*/ 178209 w 791"/>
                <a:gd name="T31" fmla="*/ 198261 h 792"/>
                <a:gd name="T32" fmla="*/ 289308 w 791"/>
                <a:gd name="T33" fmla="*/ 67589 h 792"/>
                <a:gd name="T34" fmla="*/ 329349 w 791"/>
                <a:gd name="T35" fmla="*/ 145880 h 792"/>
                <a:gd name="T36" fmla="*/ 344011 w 791"/>
                <a:gd name="T37" fmla="*/ 273173 h 792"/>
                <a:gd name="T38" fmla="*/ 305663 w 791"/>
                <a:gd name="T39" fmla="*/ 355969 h 792"/>
                <a:gd name="T40" fmla="*/ 224453 w 791"/>
                <a:gd name="T41" fmla="*/ 346957 h 792"/>
                <a:gd name="T42" fmla="*/ 274645 w 791"/>
                <a:gd name="T43" fmla="*/ 279368 h 792"/>
                <a:gd name="T44" fmla="*/ 328221 w 791"/>
                <a:gd name="T45" fmla="*/ 327807 h 792"/>
                <a:gd name="T46" fmla="*/ 221070 w 791"/>
                <a:gd name="T47" fmla="*/ 238815 h 792"/>
                <a:gd name="T48" fmla="*/ 226709 w 791"/>
                <a:gd name="T49" fmla="*/ 259655 h 792"/>
                <a:gd name="T50" fmla="*/ 270698 w 791"/>
                <a:gd name="T51" fmla="*/ 233182 h 792"/>
                <a:gd name="T52" fmla="*/ 324273 w 791"/>
                <a:gd name="T53" fmla="*/ 284437 h 792"/>
                <a:gd name="T54" fmla="*/ 244192 w 791"/>
                <a:gd name="T55" fmla="*/ 292323 h 792"/>
                <a:gd name="T56" fmla="*/ 301151 w 791"/>
                <a:gd name="T57" fmla="*/ 261908 h 792"/>
                <a:gd name="T58" fmla="*/ 226709 w 791"/>
                <a:gd name="T59" fmla="*/ 304151 h 792"/>
                <a:gd name="T60" fmla="*/ 303971 w 791"/>
                <a:gd name="T61" fmla="*/ 67026 h 792"/>
                <a:gd name="T62" fmla="*/ 281977 w 791"/>
                <a:gd name="T63" fmla="*/ 82233 h 792"/>
                <a:gd name="T64" fmla="*/ 284232 w 791"/>
                <a:gd name="T65" fmla="*/ 98004 h 792"/>
                <a:gd name="T66" fmla="*/ 263930 w 791"/>
                <a:gd name="T67" fmla="*/ 91245 h 792"/>
                <a:gd name="T68" fmla="*/ 269570 w 791"/>
                <a:gd name="T69" fmla="*/ 126730 h 792"/>
                <a:gd name="T70" fmla="*/ 297203 w 791"/>
                <a:gd name="T71" fmla="*/ 81107 h 792"/>
                <a:gd name="T72" fmla="*/ 242500 w 791"/>
                <a:gd name="T73" fmla="*/ 109269 h 792"/>
                <a:gd name="T74" fmla="*/ 241936 w 791"/>
                <a:gd name="T75" fmla="*/ 143627 h 792"/>
                <a:gd name="T76" fmla="*/ 226709 w 791"/>
                <a:gd name="T77" fmla="*/ 207273 h 792"/>
                <a:gd name="T78" fmla="*/ 283105 w 791"/>
                <a:gd name="T79" fmla="*/ 372866 h 792"/>
                <a:gd name="T80" fmla="*/ 293820 w 791"/>
                <a:gd name="T81" fmla="*/ 377372 h 792"/>
                <a:gd name="T82" fmla="*/ 270134 w 791"/>
                <a:gd name="T83" fmla="*/ 346394 h 792"/>
                <a:gd name="T84" fmla="*/ 311866 w 791"/>
                <a:gd name="T85" fmla="*/ 73222 h 792"/>
                <a:gd name="T86" fmla="*/ 244756 w 791"/>
                <a:gd name="T87" fmla="*/ 9012 h 792"/>
                <a:gd name="T88" fmla="*/ 288180 w 791"/>
                <a:gd name="T89" fmla="*/ 18024 h 792"/>
                <a:gd name="T90" fmla="*/ 292692 w 791"/>
                <a:gd name="T91" fmla="*/ 39990 h 792"/>
                <a:gd name="T92" fmla="*/ 251523 w 791"/>
                <a:gd name="T93" fmla="*/ 90682 h 792"/>
                <a:gd name="T94" fmla="*/ 224453 w 791"/>
                <a:gd name="T95" fmla="*/ 146443 h 792"/>
                <a:gd name="T96" fmla="*/ 177081 w 791"/>
                <a:gd name="T97" fmla="*/ 190376 h 792"/>
                <a:gd name="T98" fmla="*/ 151703 w 791"/>
                <a:gd name="T99" fmla="*/ 172915 h 792"/>
                <a:gd name="T100" fmla="*/ 81209 w 791"/>
                <a:gd name="T101" fmla="*/ 136305 h 792"/>
                <a:gd name="T102" fmla="*/ 25942 w 791"/>
                <a:gd name="T103" fmla="*/ 226423 h 792"/>
                <a:gd name="T104" fmla="*/ 36657 w 791"/>
                <a:gd name="T105" fmla="*/ 226987 h 792"/>
                <a:gd name="T106" fmla="*/ 21994 w 791"/>
                <a:gd name="T107" fmla="*/ 296829 h 792"/>
                <a:gd name="T108" fmla="*/ 13535 w 791"/>
                <a:gd name="T109" fmla="*/ 272609 h 792"/>
                <a:gd name="T110" fmla="*/ 7895 w 791"/>
                <a:gd name="T111" fmla="*/ 232619 h 792"/>
                <a:gd name="T112" fmla="*/ 258291 w 791"/>
                <a:gd name="T113" fmla="*/ 434823 h 792"/>
                <a:gd name="T114" fmla="*/ 329913 w 791"/>
                <a:gd name="T115" fmla="*/ 379625 h 79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91" h="792">
                  <a:moveTo>
                    <a:pt x="691" y="658"/>
                  </a:moveTo>
                  <a:cubicBezTo>
                    <a:pt x="724" y="621"/>
                    <a:pt x="751" y="577"/>
                    <a:pt x="768" y="529"/>
                  </a:cubicBezTo>
                  <a:cubicBezTo>
                    <a:pt x="768" y="528"/>
                    <a:pt x="769" y="528"/>
                    <a:pt x="769" y="527"/>
                  </a:cubicBezTo>
                  <a:cubicBezTo>
                    <a:pt x="783" y="486"/>
                    <a:pt x="791" y="442"/>
                    <a:pt x="791" y="396"/>
                  </a:cubicBezTo>
                  <a:cubicBezTo>
                    <a:pt x="791" y="350"/>
                    <a:pt x="783" y="306"/>
                    <a:pt x="769" y="265"/>
                  </a:cubicBezTo>
                  <a:cubicBezTo>
                    <a:pt x="769" y="264"/>
                    <a:pt x="768" y="264"/>
                    <a:pt x="768" y="263"/>
                  </a:cubicBezTo>
                  <a:cubicBezTo>
                    <a:pt x="751" y="215"/>
                    <a:pt x="724" y="171"/>
                    <a:pt x="691" y="133"/>
                  </a:cubicBezTo>
                  <a:cubicBezTo>
                    <a:pt x="691" y="133"/>
                    <a:pt x="690" y="132"/>
                    <a:pt x="689" y="131"/>
                  </a:cubicBezTo>
                  <a:cubicBezTo>
                    <a:pt x="651" y="89"/>
                    <a:pt x="604" y="55"/>
                    <a:pt x="551" y="32"/>
                  </a:cubicBezTo>
                  <a:cubicBezTo>
                    <a:pt x="551" y="32"/>
                    <a:pt x="550" y="32"/>
                    <a:pt x="550" y="32"/>
                  </a:cubicBezTo>
                  <a:cubicBezTo>
                    <a:pt x="504" y="12"/>
                    <a:pt x="456" y="2"/>
                    <a:pt x="406" y="0"/>
                  </a:cubicBezTo>
                  <a:cubicBezTo>
                    <a:pt x="406" y="0"/>
                    <a:pt x="406" y="0"/>
                    <a:pt x="406" y="0"/>
                  </a:cubicBezTo>
                  <a:cubicBezTo>
                    <a:pt x="402" y="0"/>
                    <a:pt x="399" y="0"/>
                    <a:pt x="395" y="0"/>
                  </a:cubicBezTo>
                  <a:cubicBezTo>
                    <a:pt x="177" y="0"/>
                    <a:pt x="0" y="178"/>
                    <a:pt x="0" y="396"/>
                  </a:cubicBezTo>
                  <a:cubicBezTo>
                    <a:pt x="0" y="400"/>
                    <a:pt x="0" y="404"/>
                    <a:pt x="0" y="408"/>
                  </a:cubicBezTo>
                  <a:cubicBezTo>
                    <a:pt x="0" y="409"/>
                    <a:pt x="0" y="411"/>
                    <a:pt x="0" y="412"/>
                  </a:cubicBezTo>
                  <a:cubicBezTo>
                    <a:pt x="0" y="415"/>
                    <a:pt x="0" y="418"/>
                    <a:pt x="0" y="421"/>
                  </a:cubicBezTo>
                  <a:cubicBezTo>
                    <a:pt x="1" y="422"/>
                    <a:pt x="1" y="423"/>
                    <a:pt x="1" y="424"/>
                  </a:cubicBezTo>
                  <a:cubicBezTo>
                    <a:pt x="1" y="433"/>
                    <a:pt x="2" y="441"/>
                    <a:pt x="3" y="449"/>
                  </a:cubicBezTo>
                  <a:cubicBezTo>
                    <a:pt x="3" y="450"/>
                    <a:pt x="3" y="451"/>
                    <a:pt x="4" y="451"/>
                  </a:cubicBezTo>
                  <a:cubicBezTo>
                    <a:pt x="4" y="455"/>
                    <a:pt x="5" y="459"/>
                    <a:pt x="5" y="462"/>
                  </a:cubicBezTo>
                  <a:cubicBezTo>
                    <a:pt x="5" y="463"/>
                    <a:pt x="5" y="463"/>
                    <a:pt x="6" y="464"/>
                  </a:cubicBezTo>
                  <a:cubicBezTo>
                    <a:pt x="6" y="468"/>
                    <a:pt x="7" y="472"/>
                    <a:pt x="8" y="476"/>
                  </a:cubicBezTo>
                  <a:cubicBezTo>
                    <a:pt x="8" y="477"/>
                    <a:pt x="8" y="477"/>
                    <a:pt x="8" y="477"/>
                  </a:cubicBezTo>
                  <a:cubicBezTo>
                    <a:pt x="9" y="481"/>
                    <a:pt x="10" y="485"/>
                    <a:pt x="10" y="488"/>
                  </a:cubicBezTo>
                  <a:cubicBezTo>
                    <a:pt x="11" y="489"/>
                    <a:pt x="11" y="491"/>
                    <a:pt x="11" y="492"/>
                  </a:cubicBezTo>
                  <a:cubicBezTo>
                    <a:pt x="12" y="494"/>
                    <a:pt x="13" y="497"/>
                    <a:pt x="14" y="500"/>
                  </a:cubicBezTo>
                  <a:cubicBezTo>
                    <a:pt x="14" y="501"/>
                    <a:pt x="14" y="503"/>
                    <a:pt x="15" y="504"/>
                  </a:cubicBezTo>
                  <a:cubicBezTo>
                    <a:pt x="16" y="507"/>
                    <a:pt x="17" y="511"/>
                    <a:pt x="18" y="514"/>
                  </a:cubicBezTo>
                  <a:cubicBezTo>
                    <a:pt x="18" y="516"/>
                    <a:pt x="19" y="518"/>
                    <a:pt x="20" y="521"/>
                  </a:cubicBezTo>
                  <a:cubicBezTo>
                    <a:pt x="20" y="522"/>
                    <a:pt x="21" y="523"/>
                    <a:pt x="21" y="524"/>
                  </a:cubicBezTo>
                  <a:cubicBezTo>
                    <a:pt x="30" y="551"/>
                    <a:pt x="42" y="577"/>
                    <a:pt x="57" y="601"/>
                  </a:cubicBezTo>
                  <a:cubicBezTo>
                    <a:pt x="57" y="602"/>
                    <a:pt x="58" y="602"/>
                    <a:pt x="58" y="602"/>
                  </a:cubicBezTo>
                  <a:cubicBezTo>
                    <a:pt x="70" y="622"/>
                    <a:pt x="84" y="641"/>
                    <a:pt x="100" y="659"/>
                  </a:cubicBezTo>
                  <a:cubicBezTo>
                    <a:pt x="100" y="659"/>
                    <a:pt x="101" y="660"/>
                    <a:pt x="102" y="661"/>
                  </a:cubicBezTo>
                  <a:cubicBezTo>
                    <a:pt x="174" y="741"/>
                    <a:pt x="279" y="792"/>
                    <a:pt x="395" y="792"/>
                  </a:cubicBezTo>
                  <a:cubicBezTo>
                    <a:pt x="512" y="792"/>
                    <a:pt x="617" y="741"/>
                    <a:pt x="689" y="661"/>
                  </a:cubicBezTo>
                  <a:cubicBezTo>
                    <a:pt x="690" y="660"/>
                    <a:pt x="691" y="659"/>
                    <a:pt x="691" y="658"/>
                  </a:cubicBezTo>
                  <a:moveTo>
                    <a:pt x="652" y="610"/>
                  </a:moveTo>
                  <a:cubicBezTo>
                    <a:pt x="649" y="606"/>
                    <a:pt x="644" y="604"/>
                    <a:pt x="639" y="606"/>
                  </a:cubicBezTo>
                  <a:cubicBezTo>
                    <a:pt x="635" y="609"/>
                    <a:pt x="634" y="613"/>
                    <a:pt x="632" y="618"/>
                  </a:cubicBezTo>
                  <a:cubicBezTo>
                    <a:pt x="632" y="620"/>
                    <a:pt x="631" y="623"/>
                    <a:pt x="630" y="626"/>
                  </a:cubicBezTo>
                  <a:cubicBezTo>
                    <a:pt x="628" y="629"/>
                    <a:pt x="626" y="633"/>
                    <a:pt x="624" y="637"/>
                  </a:cubicBezTo>
                  <a:cubicBezTo>
                    <a:pt x="622" y="642"/>
                    <a:pt x="620" y="645"/>
                    <a:pt x="620" y="647"/>
                  </a:cubicBezTo>
                  <a:cubicBezTo>
                    <a:pt x="620" y="648"/>
                    <a:pt x="620" y="648"/>
                    <a:pt x="620" y="648"/>
                  </a:cubicBezTo>
                  <a:cubicBezTo>
                    <a:pt x="551" y="648"/>
                    <a:pt x="551" y="648"/>
                    <a:pt x="551" y="648"/>
                  </a:cubicBezTo>
                  <a:cubicBezTo>
                    <a:pt x="551" y="646"/>
                    <a:pt x="552" y="645"/>
                    <a:pt x="553" y="643"/>
                  </a:cubicBezTo>
                  <a:cubicBezTo>
                    <a:pt x="563" y="639"/>
                    <a:pt x="573" y="632"/>
                    <a:pt x="581" y="622"/>
                  </a:cubicBezTo>
                  <a:cubicBezTo>
                    <a:pt x="593" y="609"/>
                    <a:pt x="598" y="593"/>
                    <a:pt x="596" y="579"/>
                  </a:cubicBezTo>
                  <a:cubicBezTo>
                    <a:pt x="594" y="569"/>
                    <a:pt x="590" y="550"/>
                    <a:pt x="585" y="533"/>
                  </a:cubicBezTo>
                  <a:cubicBezTo>
                    <a:pt x="752" y="533"/>
                    <a:pt x="752" y="533"/>
                    <a:pt x="752" y="533"/>
                  </a:cubicBezTo>
                  <a:cubicBezTo>
                    <a:pt x="735" y="575"/>
                    <a:pt x="711" y="614"/>
                    <a:pt x="682" y="648"/>
                  </a:cubicBezTo>
                  <a:cubicBezTo>
                    <a:pt x="640" y="648"/>
                    <a:pt x="640" y="648"/>
                    <a:pt x="640" y="648"/>
                  </a:cubicBezTo>
                  <a:cubicBezTo>
                    <a:pt x="644" y="644"/>
                    <a:pt x="648" y="639"/>
                    <a:pt x="649" y="637"/>
                  </a:cubicBezTo>
                  <a:cubicBezTo>
                    <a:pt x="653" y="632"/>
                    <a:pt x="655" y="617"/>
                    <a:pt x="652" y="610"/>
                  </a:cubicBezTo>
                  <a:moveTo>
                    <a:pt x="69" y="594"/>
                  </a:moveTo>
                  <a:cubicBezTo>
                    <a:pt x="61" y="570"/>
                    <a:pt x="54" y="550"/>
                    <a:pt x="49" y="533"/>
                  </a:cubicBezTo>
                  <a:cubicBezTo>
                    <a:pt x="206" y="533"/>
                    <a:pt x="206" y="533"/>
                    <a:pt x="206" y="533"/>
                  </a:cubicBezTo>
                  <a:cubicBezTo>
                    <a:pt x="214" y="574"/>
                    <a:pt x="225" y="613"/>
                    <a:pt x="240" y="648"/>
                  </a:cubicBezTo>
                  <a:cubicBezTo>
                    <a:pt x="109" y="648"/>
                    <a:pt x="109" y="648"/>
                    <a:pt x="109" y="648"/>
                  </a:cubicBezTo>
                  <a:cubicBezTo>
                    <a:pt x="94" y="631"/>
                    <a:pt x="81" y="613"/>
                    <a:pt x="69" y="594"/>
                  </a:cubicBezTo>
                  <a:moveTo>
                    <a:pt x="220" y="533"/>
                  </a:moveTo>
                  <a:cubicBezTo>
                    <a:pt x="388" y="533"/>
                    <a:pt x="388" y="533"/>
                    <a:pt x="388" y="533"/>
                  </a:cubicBezTo>
                  <a:cubicBezTo>
                    <a:pt x="388" y="545"/>
                    <a:pt x="388" y="545"/>
                    <a:pt x="388" y="545"/>
                  </a:cubicBezTo>
                  <a:cubicBezTo>
                    <a:pt x="378" y="549"/>
                    <a:pt x="369" y="555"/>
                    <a:pt x="371" y="567"/>
                  </a:cubicBezTo>
                  <a:cubicBezTo>
                    <a:pt x="377" y="608"/>
                    <a:pt x="384" y="621"/>
                    <a:pt x="388" y="626"/>
                  </a:cubicBezTo>
                  <a:cubicBezTo>
                    <a:pt x="388" y="648"/>
                    <a:pt x="388" y="648"/>
                    <a:pt x="388" y="648"/>
                  </a:cubicBezTo>
                  <a:cubicBezTo>
                    <a:pt x="255" y="648"/>
                    <a:pt x="255" y="648"/>
                    <a:pt x="255" y="648"/>
                  </a:cubicBezTo>
                  <a:cubicBezTo>
                    <a:pt x="240" y="614"/>
                    <a:pt x="228" y="575"/>
                    <a:pt x="220" y="533"/>
                  </a:cubicBezTo>
                  <a:moveTo>
                    <a:pt x="61" y="426"/>
                  </a:moveTo>
                  <a:cubicBezTo>
                    <a:pt x="64" y="439"/>
                    <a:pt x="68" y="461"/>
                    <a:pt x="66" y="475"/>
                  </a:cubicBezTo>
                  <a:cubicBezTo>
                    <a:pt x="65" y="481"/>
                    <a:pt x="64" y="483"/>
                    <a:pt x="64" y="483"/>
                  </a:cubicBezTo>
                  <a:cubicBezTo>
                    <a:pt x="58" y="478"/>
                    <a:pt x="58" y="445"/>
                    <a:pt x="61" y="426"/>
                  </a:cubicBezTo>
                  <a:moveTo>
                    <a:pt x="51" y="389"/>
                  </a:moveTo>
                  <a:cubicBezTo>
                    <a:pt x="54" y="382"/>
                    <a:pt x="58" y="374"/>
                    <a:pt x="61" y="366"/>
                  </a:cubicBezTo>
                  <a:cubicBezTo>
                    <a:pt x="89" y="303"/>
                    <a:pt x="106" y="280"/>
                    <a:pt x="107" y="279"/>
                  </a:cubicBezTo>
                  <a:cubicBezTo>
                    <a:pt x="107" y="278"/>
                    <a:pt x="108" y="277"/>
                    <a:pt x="108" y="276"/>
                  </a:cubicBezTo>
                  <a:cubicBezTo>
                    <a:pt x="108" y="275"/>
                    <a:pt x="109" y="260"/>
                    <a:pt x="110" y="246"/>
                  </a:cubicBezTo>
                  <a:cubicBezTo>
                    <a:pt x="119" y="249"/>
                    <a:pt x="128" y="251"/>
                    <a:pt x="134" y="251"/>
                  </a:cubicBezTo>
                  <a:cubicBezTo>
                    <a:pt x="140" y="264"/>
                    <a:pt x="142" y="269"/>
                    <a:pt x="144" y="271"/>
                  </a:cubicBezTo>
                  <a:cubicBezTo>
                    <a:pt x="144" y="273"/>
                    <a:pt x="145" y="277"/>
                    <a:pt x="145" y="281"/>
                  </a:cubicBezTo>
                  <a:cubicBezTo>
                    <a:pt x="152" y="337"/>
                    <a:pt x="157" y="354"/>
                    <a:pt x="168" y="354"/>
                  </a:cubicBezTo>
                  <a:cubicBezTo>
                    <a:pt x="170" y="354"/>
                    <a:pt x="172" y="353"/>
                    <a:pt x="173" y="352"/>
                  </a:cubicBezTo>
                  <a:cubicBezTo>
                    <a:pt x="169" y="362"/>
                    <a:pt x="168" y="376"/>
                    <a:pt x="170" y="385"/>
                  </a:cubicBezTo>
                  <a:cubicBezTo>
                    <a:pt x="170" y="386"/>
                    <a:pt x="171" y="388"/>
                    <a:pt x="171" y="389"/>
                  </a:cubicBezTo>
                  <a:lnTo>
                    <a:pt x="51" y="389"/>
                  </a:lnTo>
                  <a:close/>
                  <a:moveTo>
                    <a:pt x="195" y="348"/>
                  </a:moveTo>
                  <a:cubicBezTo>
                    <a:pt x="193" y="344"/>
                    <a:pt x="190" y="341"/>
                    <a:pt x="186" y="341"/>
                  </a:cubicBezTo>
                  <a:cubicBezTo>
                    <a:pt x="185" y="341"/>
                    <a:pt x="184" y="341"/>
                    <a:pt x="183" y="341"/>
                  </a:cubicBezTo>
                  <a:cubicBezTo>
                    <a:pt x="187" y="335"/>
                    <a:pt x="189" y="328"/>
                    <a:pt x="191" y="321"/>
                  </a:cubicBezTo>
                  <a:cubicBezTo>
                    <a:pt x="192" y="315"/>
                    <a:pt x="194" y="310"/>
                    <a:pt x="196" y="305"/>
                  </a:cubicBezTo>
                  <a:cubicBezTo>
                    <a:pt x="196" y="304"/>
                    <a:pt x="198" y="302"/>
                    <a:pt x="200" y="299"/>
                  </a:cubicBezTo>
                  <a:cubicBezTo>
                    <a:pt x="198" y="315"/>
                    <a:pt x="196" y="331"/>
                    <a:pt x="195" y="348"/>
                  </a:cubicBezTo>
                  <a:moveTo>
                    <a:pt x="183" y="374"/>
                  </a:moveTo>
                  <a:cubicBezTo>
                    <a:pt x="183" y="369"/>
                    <a:pt x="184" y="363"/>
                    <a:pt x="185" y="360"/>
                  </a:cubicBezTo>
                  <a:cubicBezTo>
                    <a:pt x="187" y="368"/>
                    <a:pt x="187" y="380"/>
                    <a:pt x="184" y="384"/>
                  </a:cubicBezTo>
                  <a:cubicBezTo>
                    <a:pt x="184" y="383"/>
                    <a:pt x="183" y="380"/>
                    <a:pt x="183" y="374"/>
                  </a:cubicBezTo>
                  <a:moveTo>
                    <a:pt x="216" y="287"/>
                  </a:moveTo>
                  <a:cubicBezTo>
                    <a:pt x="228" y="279"/>
                    <a:pt x="242" y="272"/>
                    <a:pt x="250" y="272"/>
                  </a:cubicBezTo>
                  <a:cubicBezTo>
                    <a:pt x="251" y="272"/>
                    <a:pt x="252" y="272"/>
                    <a:pt x="252" y="272"/>
                  </a:cubicBezTo>
                  <a:cubicBezTo>
                    <a:pt x="257" y="273"/>
                    <a:pt x="257" y="293"/>
                    <a:pt x="254" y="311"/>
                  </a:cubicBezTo>
                  <a:cubicBezTo>
                    <a:pt x="253" y="313"/>
                    <a:pt x="254" y="316"/>
                    <a:pt x="255" y="317"/>
                  </a:cubicBezTo>
                  <a:cubicBezTo>
                    <a:pt x="256" y="319"/>
                    <a:pt x="258" y="320"/>
                    <a:pt x="260" y="320"/>
                  </a:cubicBezTo>
                  <a:cubicBezTo>
                    <a:pt x="261" y="320"/>
                    <a:pt x="283" y="321"/>
                    <a:pt x="288" y="338"/>
                  </a:cubicBezTo>
                  <a:cubicBezTo>
                    <a:pt x="290" y="344"/>
                    <a:pt x="289" y="345"/>
                    <a:pt x="283" y="350"/>
                  </a:cubicBezTo>
                  <a:cubicBezTo>
                    <a:pt x="276" y="356"/>
                    <a:pt x="265" y="365"/>
                    <a:pt x="263" y="389"/>
                  </a:cubicBezTo>
                  <a:cubicBezTo>
                    <a:pt x="208" y="389"/>
                    <a:pt x="208" y="389"/>
                    <a:pt x="208" y="389"/>
                  </a:cubicBezTo>
                  <a:cubicBezTo>
                    <a:pt x="208" y="354"/>
                    <a:pt x="211" y="320"/>
                    <a:pt x="216" y="287"/>
                  </a:cubicBezTo>
                  <a:moveTo>
                    <a:pt x="264" y="403"/>
                  </a:moveTo>
                  <a:cubicBezTo>
                    <a:pt x="274" y="439"/>
                    <a:pt x="335" y="462"/>
                    <a:pt x="388" y="476"/>
                  </a:cubicBezTo>
                  <a:cubicBezTo>
                    <a:pt x="388" y="519"/>
                    <a:pt x="388" y="519"/>
                    <a:pt x="388" y="519"/>
                  </a:cubicBezTo>
                  <a:cubicBezTo>
                    <a:pt x="218" y="519"/>
                    <a:pt x="218" y="519"/>
                    <a:pt x="218" y="519"/>
                  </a:cubicBezTo>
                  <a:cubicBezTo>
                    <a:pt x="212" y="482"/>
                    <a:pt x="208" y="443"/>
                    <a:pt x="208" y="403"/>
                  </a:cubicBezTo>
                  <a:lnTo>
                    <a:pt x="264" y="403"/>
                  </a:lnTo>
                  <a:close/>
                  <a:moveTo>
                    <a:pt x="358" y="299"/>
                  </a:moveTo>
                  <a:cubicBezTo>
                    <a:pt x="357" y="285"/>
                    <a:pt x="357" y="285"/>
                    <a:pt x="367" y="284"/>
                  </a:cubicBezTo>
                  <a:cubicBezTo>
                    <a:pt x="373" y="283"/>
                    <a:pt x="381" y="282"/>
                    <a:pt x="388" y="279"/>
                  </a:cubicBezTo>
                  <a:cubicBezTo>
                    <a:pt x="388" y="370"/>
                    <a:pt x="388" y="370"/>
                    <a:pt x="388" y="370"/>
                  </a:cubicBezTo>
                  <a:cubicBezTo>
                    <a:pt x="372" y="374"/>
                    <a:pt x="354" y="388"/>
                    <a:pt x="354" y="388"/>
                  </a:cubicBezTo>
                  <a:cubicBezTo>
                    <a:pt x="351" y="390"/>
                    <a:pt x="350" y="393"/>
                    <a:pt x="351" y="396"/>
                  </a:cubicBezTo>
                  <a:cubicBezTo>
                    <a:pt x="355" y="406"/>
                    <a:pt x="368" y="439"/>
                    <a:pt x="386" y="440"/>
                  </a:cubicBezTo>
                  <a:cubicBezTo>
                    <a:pt x="386" y="440"/>
                    <a:pt x="386" y="440"/>
                    <a:pt x="387" y="440"/>
                  </a:cubicBezTo>
                  <a:cubicBezTo>
                    <a:pt x="387" y="440"/>
                    <a:pt x="387" y="440"/>
                    <a:pt x="387" y="440"/>
                  </a:cubicBezTo>
                  <a:cubicBezTo>
                    <a:pt x="387" y="440"/>
                    <a:pt x="388" y="440"/>
                    <a:pt x="388" y="440"/>
                  </a:cubicBezTo>
                  <a:cubicBezTo>
                    <a:pt x="388" y="450"/>
                    <a:pt x="388" y="450"/>
                    <a:pt x="388" y="450"/>
                  </a:cubicBezTo>
                  <a:cubicBezTo>
                    <a:pt x="387" y="449"/>
                    <a:pt x="385" y="448"/>
                    <a:pt x="383" y="446"/>
                  </a:cubicBezTo>
                  <a:cubicBezTo>
                    <a:pt x="363" y="432"/>
                    <a:pt x="328" y="407"/>
                    <a:pt x="322" y="391"/>
                  </a:cubicBezTo>
                  <a:cubicBezTo>
                    <a:pt x="315" y="371"/>
                    <a:pt x="315" y="357"/>
                    <a:pt x="316" y="352"/>
                  </a:cubicBezTo>
                  <a:cubicBezTo>
                    <a:pt x="317" y="353"/>
                    <a:pt x="319" y="355"/>
                    <a:pt x="323" y="359"/>
                  </a:cubicBezTo>
                  <a:cubicBezTo>
                    <a:pt x="329" y="366"/>
                    <a:pt x="334" y="369"/>
                    <a:pt x="340" y="369"/>
                  </a:cubicBezTo>
                  <a:cubicBezTo>
                    <a:pt x="358" y="369"/>
                    <a:pt x="358" y="339"/>
                    <a:pt x="358" y="315"/>
                  </a:cubicBezTo>
                  <a:cubicBezTo>
                    <a:pt x="359" y="309"/>
                    <a:pt x="358" y="304"/>
                    <a:pt x="358" y="299"/>
                  </a:cubicBezTo>
                  <a:moveTo>
                    <a:pt x="504" y="86"/>
                  </a:moveTo>
                  <a:cubicBezTo>
                    <a:pt x="513" y="99"/>
                    <a:pt x="522" y="114"/>
                    <a:pt x="529" y="130"/>
                  </a:cubicBezTo>
                  <a:cubicBezTo>
                    <a:pt x="517" y="130"/>
                    <a:pt x="517" y="130"/>
                    <a:pt x="517" y="130"/>
                  </a:cubicBezTo>
                  <a:cubicBezTo>
                    <a:pt x="515" y="126"/>
                    <a:pt x="514" y="122"/>
                    <a:pt x="513" y="120"/>
                  </a:cubicBezTo>
                  <a:cubicBezTo>
                    <a:pt x="506" y="105"/>
                    <a:pt x="502" y="102"/>
                    <a:pt x="498" y="102"/>
                  </a:cubicBezTo>
                  <a:cubicBezTo>
                    <a:pt x="494" y="102"/>
                    <a:pt x="491" y="105"/>
                    <a:pt x="491" y="109"/>
                  </a:cubicBezTo>
                  <a:cubicBezTo>
                    <a:pt x="491" y="110"/>
                    <a:pt x="491" y="112"/>
                    <a:pt x="492" y="113"/>
                  </a:cubicBezTo>
                  <a:cubicBezTo>
                    <a:pt x="489" y="110"/>
                    <a:pt x="486" y="107"/>
                    <a:pt x="482" y="104"/>
                  </a:cubicBezTo>
                  <a:cubicBezTo>
                    <a:pt x="476" y="100"/>
                    <a:pt x="475" y="97"/>
                    <a:pt x="475" y="96"/>
                  </a:cubicBezTo>
                  <a:cubicBezTo>
                    <a:pt x="476" y="93"/>
                    <a:pt x="484" y="88"/>
                    <a:pt x="504" y="86"/>
                  </a:cubicBezTo>
                  <a:moveTo>
                    <a:pt x="752" y="259"/>
                  </a:moveTo>
                  <a:cubicBezTo>
                    <a:pt x="584" y="259"/>
                    <a:pt x="584" y="259"/>
                    <a:pt x="584" y="259"/>
                  </a:cubicBezTo>
                  <a:cubicBezTo>
                    <a:pt x="577" y="218"/>
                    <a:pt x="565" y="178"/>
                    <a:pt x="551" y="144"/>
                  </a:cubicBezTo>
                  <a:cubicBezTo>
                    <a:pt x="682" y="144"/>
                    <a:pt x="682" y="144"/>
                    <a:pt x="682" y="144"/>
                  </a:cubicBezTo>
                  <a:cubicBezTo>
                    <a:pt x="711" y="178"/>
                    <a:pt x="735" y="217"/>
                    <a:pt x="752" y="259"/>
                  </a:cubicBezTo>
                  <a:moveTo>
                    <a:pt x="757" y="519"/>
                  </a:moveTo>
                  <a:cubicBezTo>
                    <a:pt x="587" y="519"/>
                    <a:pt x="587" y="519"/>
                    <a:pt x="587" y="519"/>
                  </a:cubicBezTo>
                  <a:cubicBezTo>
                    <a:pt x="588" y="509"/>
                    <a:pt x="590" y="500"/>
                    <a:pt x="591" y="491"/>
                  </a:cubicBezTo>
                  <a:cubicBezTo>
                    <a:pt x="594" y="492"/>
                    <a:pt x="596" y="493"/>
                    <a:pt x="599" y="493"/>
                  </a:cubicBezTo>
                  <a:cubicBezTo>
                    <a:pt x="604" y="493"/>
                    <a:pt x="608" y="490"/>
                    <a:pt x="610" y="485"/>
                  </a:cubicBezTo>
                  <a:cubicBezTo>
                    <a:pt x="613" y="475"/>
                    <a:pt x="604" y="469"/>
                    <a:pt x="599" y="467"/>
                  </a:cubicBezTo>
                  <a:cubicBezTo>
                    <a:pt x="597" y="465"/>
                    <a:pt x="595" y="464"/>
                    <a:pt x="594" y="463"/>
                  </a:cubicBezTo>
                  <a:cubicBezTo>
                    <a:pt x="595" y="443"/>
                    <a:pt x="596" y="423"/>
                    <a:pt x="597" y="403"/>
                  </a:cubicBezTo>
                  <a:cubicBezTo>
                    <a:pt x="777" y="403"/>
                    <a:pt x="777" y="403"/>
                    <a:pt x="777" y="403"/>
                  </a:cubicBezTo>
                  <a:cubicBezTo>
                    <a:pt x="776" y="443"/>
                    <a:pt x="769" y="482"/>
                    <a:pt x="757" y="519"/>
                  </a:cubicBezTo>
                  <a:moveTo>
                    <a:pt x="552" y="628"/>
                  </a:moveTo>
                  <a:cubicBezTo>
                    <a:pt x="552" y="628"/>
                    <a:pt x="552" y="628"/>
                    <a:pt x="551" y="628"/>
                  </a:cubicBezTo>
                  <a:cubicBezTo>
                    <a:pt x="548" y="626"/>
                    <a:pt x="544" y="628"/>
                    <a:pt x="542" y="632"/>
                  </a:cubicBezTo>
                  <a:cubicBezTo>
                    <a:pt x="542" y="632"/>
                    <a:pt x="542" y="632"/>
                    <a:pt x="542" y="632"/>
                  </a:cubicBezTo>
                  <a:cubicBezTo>
                    <a:pt x="538" y="633"/>
                    <a:pt x="534" y="634"/>
                    <a:pt x="530" y="633"/>
                  </a:cubicBezTo>
                  <a:cubicBezTo>
                    <a:pt x="514" y="633"/>
                    <a:pt x="506" y="623"/>
                    <a:pt x="499" y="615"/>
                  </a:cubicBezTo>
                  <a:cubicBezTo>
                    <a:pt x="493" y="608"/>
                    <a:pt x="487" y="601"/>
                    <a:pt x="479" y="601"/>
                  </a:cubicBezTo>
                  <a:cubicBezTo>
                    <a:pt x="477" y="601"/>
                    <a:pt x="476" y="601"/>
                    <a:pt x="475" y="601"/>
                  </a:cubicBezTo>
                  <a:cubicBezTo>
                    <a:pt x="471" y="602"/>
                    <a:pt x="466" y="604"/>
                    <a:pt x="460" y="606"/>
                  </a:cubicBezTo>
                  <a:cubicBezTo>
                    <a:pt x="446" y="610"/>
                    <a:pt x="427" y="617"/>
                    <a:pt x="409" y="617"/>
                  </a:cubicBezTo>
                  <a:cubicBezTo>
                    <a:pt x="405" y="617"/>
                    <a:pt x="401" y="616"/>
                    <a:pt x="398" y="616"/>
                  </a:cubicBezTo>
                  <a:cubicBezTo>
                    <a:pt x="395" y="612"/>
                    <a:pt x="390" y="596"/>
                    <a:pt x="384" y="565"/>
                  </a:cubicBezTo>
                  <a:cubicBezTo>
                    <a:pt x="384" y="562"/>
                    <a:pt x="387" y="560"/>
                    <a:pt x="393" y="558"/>
                  </a:cubicBezTo>
                  <a:cubicBezTo>
                    <a:pt x="394" y="558"/>
                    <a:pt x="394" y="558"/>
                    <a:pt x="395" y="558"/>
                  </a:cubicBezTo>
                  <a:cubicBezTo>
                    <a:pt x="398" y="558"/>
                    <a:pt x="400" y="557"/>
                    <a:pt x="401" y="555"/>
                  </a:cubicBezTo>
                  <a:cubicBezTo>
                    <a:pt x="402" y="555"/>
                    <a:pt x="403" y="555"/>
                    <a:pt x="403" y="554"/>
                  </a:cubicBezTo>
                  <a:cubicBezTo>
                    <a:pt x="415" y="550"/>
                    <a:pt x="429" y="546"/>
                    <a:pt x="438" y="535"/>
                  </a:cubicBezTo>
                  <a:cubicBezTo>
                    <a:pt x="452" y="518"/>
                    <a:pt x="466" y="500"/>
                    <a:pt x="483" y="496"/>
                  </a:cubicBezTo>
                  <a:cubicBezTo>
                    <a:pt x="484" y="496"/>
                    <a:pt x="486" y="496"/>
                    <a:pt x="487" y="496"/>
                  </a:cubicBezTo>
                  <a:cubicBezTo>
                    <a:pt x="496" y="496"/>
                    <a:pt x="500" y="505"/>
                    <a:pt x="500" y="506"/>
                  </a:cubicBezTo>
                  <a:cubicBezTo>
                    <a:pt x="500" y="507"/>
                    <a:pt x="501" y="508"/>
                    <a:pt x="502" y="509"/>
                  </a:cubicBezTo>
                  <a:cubicBezTo>
                    <a:pt x="504" y="511"/>
                    <a:pt x="524" y="530"/>
                    <a:pt x="534" y="535"/>
                  </a:cubicBezTo>
                  <a:cubicBezTo>
                    <a:pt x="535" y="536"/>
                    <a:pt x="537" y="536"/>
                    <a:pt x="538" y="536"/>
                  </a:cubicBezTo>
                  <a:cubicBezTo>
                    <a:pt x="538" y="536"/>
                    <a:pt x="538" y="536"/>
                    <a:pt x="538" y="536"/>
                  </a:cubicBezTo>
                  <a:cubicBezTo>
                    <a:pt x="548" y="536"/>
                    <a:pt x="550" y="525"/>
                    <a:pt x="552" y="513"/>
                  </a:cubicBezTo>
                  <a:cubicBezTo>
                    <a:pt x="552" y="508"/>
                    <a:pt x="554" y="501"/>
                    <a:pt x="555" y="497"/>
                  </a:cubicBezTo>
                  <a:cubicBezTo>
                    <a:pt x="563" y="507"/>
                    <a:pt x="577" y="552"/>
                    <a:pt x="582" y="582"/>
                  </a:cubicBezTo>
                  <a:cubicBezTo>
                    <a:pt x="584" y="591"/>
                    <a:pt x="579" y="603"/>
                    <a:pt x="570" y="613"/>
                  </a:cubicBezTo>
                  <a:cubicBezTo>
                    <a:pt x="565" y="620"/>
                    <a:pt x="559" y="625"/>
                    <a:pt x="552" y="628"/>
                  </a:cubicBezTo>
                  <a:moveTo>
                    <a:pt x="399" y="382"/>
                  </a:moveTo>
                  <a:cubicBezTo>
                    <a:pt x="401" y="382"/>
                    <a:pt x="402" y="382"/>
                    <a:pt x="402" y="386"/>
                  </a:cubicBezTo>
                  <a:cubicBezTo>
                    <a:pt x="402" y="388"/>
                    <a:pt x="402" y="390"/>
                    <a:pt x="402" y="392"/>
                  </a:cubicBezTo>
                  <a:cubicBezTo>
                    <a:pt x="401" y="393"/>
                    <a:pt x="400" y="394"/>
                    <a:pt x="400" y="396"/>
                  </a:cubicBezTo>
                  <a:cubicBezTo>
                    <a:pt x="400" y="397"/>
                    <a:pt x="400" y="398"/>
                    <a:pt x="401" y="399"/>
                  </a:cubicBezTo>
                  <a:cubicBezTo>
                    <a:pt x="399" y="410"/>
                    <a:pt x="396" y="419"/>
                    <a:pt x="392" y="424"/>
                  </a:cubicBezTo>
                  <a:cubicBezTo>
                    <a:pt x="389" y="426"/>
                    <a:pt x="387" y="426"/>
                    <a:pt x="387" y="426"/>
                  </a:cubicBezTo>
                  <a:cubicBezTo>
                    <a:pt x="387" y="426"/>
                    <a:pt x="387" y="426"/>
                    <a:pt x="387" y="426"/>
                  </a:cubicBezTo>
                  <a:cubicBezTo>
                    <a:pt x="386" y="426"/>
                    <a:pt x="386" y="426"/>
                    <a:pt x="386" y="426"/>
                  </a:cubicBezTo>
                  <a:cubicBezTo>
                    <a:pt x="382" y="426"/>
                    <a:pt x="373" y="412"/>
                    <a:pt x="366" y="396"/>
                  </a:cubicBezTo>
                  <a:cubicBezTo>
                    <a:pt x="375" y="390"/>
                    <a:pt x="390" y="382"/>
                    <a:pt x="399" y="382"/>
                  </a:cubicBezTo>
                  <a:moveTo>
                    <a:pt x="402" y="478"/>
                  </a:moveTo>
                  <a:cubicBezTo>
                    <a:pt x="407" y="478"/>
                    <a:pt x="408" y="474"/>
                    <a:pt x="409" y="473"/>
                  </a:cubicBezTo>
                  <a:cubicBezTo>
                    <a:pt x="410" y="469"/>
                    <a:pt x="408" y="466"/>
                    <a:pt x="402" y="461"/>
                  </a:cubicBezTo>
                  <a:cubicBezTo>
                    <a:pt x="402" y="433"/>
                    <a:pt x="402" y="433"/>
                    <a:pt x="402" y="433"/>
                  </a:cubicBezTo>
                  <a:cubicBezTo>
                    <a:pt x="408" y="426"/>
                    <a:pt x="412" y="416"/>
                    <a:pt x="414" y="403"/>
                  </a:cubicBezTo>
                  <a:cubicBezTo>
                    <a:pt x="583" y="403"/>
                    <a:pt x="583" y="403"/>
                    <a:pt x="583" y="403"/>
                  </a:cubicBezTo>
                  <a:cubicBezTo>
                    <a:pt x="582" y="415"/>
                    <a:pt x="582" y="428"/>
                    <a:pt x="581" y="440"/>
                  </a:cubicBezTo>
                  <a:cubicBezTo>
                    <a:pt x="574" y="433"/>
                    <a:pt x="563" y="429"/>
                    <a:pt x="551" y="425"/>
                  </a:cubicBezTo>
                  <a:cubicBezTo>
                    <a:pt x="530" y="417"/>
                    <a:pt x="499" y="410"/>
                    <a:pt x="491" y="408"/>
                  </a:cubicBezTo>
                  <a:cubicBezTo>
                    <a:pt x="490" y="408"/>
                    <a:pt x="489" y="408"/>
                    <a:pt x="489" y="408"/>
                  </a:cubicBezTo>
                  <a:cubicBezTo>
                    <a:pt x="485" y="408"/>
                    <a:pt x="481" y="410"/>
                    <a:pt x="480" y="414"/>
                  </a:cubicBezTo>
                  <a:cubicBezTo>
                    <a:pt x="477" y="427"/>
                    <a:pt x="513" y="450"/>
                    <a:pt x="513" y="451"/>
                  </a:cubicBezTo>
                  <a:cubicBezTo>
                    <a:pt x="519" y="454"/>
                    <a:pt x="519" y="458"/>
                    <a:pt x="519" y="463"/>
                  </a:cubicBezTo>
                  <a:cubicBezTo>
                    <a:pt x="520" y="468"/>
                    <a:pt x="520" y="478"/>
                    <a:pt x="532" y="479"/>
                  </a:cubicBezTo>
                  <a:cubicBezTo>
                    <a:pt x="538" y="479"/>
                    <a:pt x="544" y="478"/>
                    <a:pt x="550" y="477"/>
                  </a:cubicBezTo>
                  <a:cubicBezTo>
                    <a:pt x="556" y="476"/>
                    <a:pt x="562" y="475"/>
                    <a:pt x="566" y="476"/>
                  </a:cubicBezTo>
                  <a:cubicBezTo>
                    <a:pt x="569" y="477"/>
                    <a:pt x="573" y="480"/>
                    <a:pt x="577" y="483"/>
                  </a:cubicBezTo>
                  <a:cubicBezTo>
                    <a:pt x="578" y="483"/>
                    <a:pt x="578" y="483"/>
                    <a:pt x="578" y="483"/>
                  </a:cubicBezTo>
                  <a:cubicBezTo>
                    <a:pt x="577" y="490"/>
                    <a:pt x="576" y="497"/>
                    <a:pt x="575" y="505"/>
                  </a:cubicBezTo>
                  <a:cubicBezTo>
                    <a:pt x="567" y="486"/>
                    <a:pt x="561" y="482"/>
                    <a:pt x="556" y="482"/>
                  </a:cubicBezTo>
                  <a:cubicBezTo>
                    <a:pt x="556" y="482"/>
                    <a:pt x="555" y="482"/>
                    <a:pt x="555" y="482"/>
                  </a:cubicBezTo>
                  <a:cubicBezTo>
                    <a:pt x="543" y="482"/>
                    <a:pt x="540" y="497"/>
                    <a:pt x="538" y="510"/>
                  </a:cubicBezTo>
                  <a:cubicBezTo>
                    <a:pt x="537" y="513"/>
                    <a:pt x="537" y="517"/>
                    <a:pt x="536" y="520"/>
                  </a:cubicBezTo>
                  <a:cubicBezTo>
                    <a:pt x="529" y="515"/>
                    <a:pt x="518" y="505"/>
                    <a:pt x="513" y="500"/>
                  </a:cubicBezTo>
                  <a:cubicBezTo>
                    <a:pt x="510" y="495"/>
                    <a:pt x="503" y="482"/>
                    <a:pt x="487" y="482"/>
                  </a:cubicBezTo>
                  <a:cubicBezTo>
                    <a:pt x="485" y="482"/>
                    <a:pt x="483" y="482"/>
                    <a:pt x="480" y="483"/>
                  </a:cubicBezTo>
                  <a:cubicBezTo>
                    <a:pt x="462" y="486"/>
                    <a:pt x="447" y="502"/>
                    <a:pt x="433" y="519"/>
                  </a:cubicBezTo>
                  <a:cubicBezTo>
                    <a:pt x="433" y="519"/>
                    <a:pt x="433" y="519"/>
                    <a:pt x="432" y="519"/>
                  </a:cubicBezTo>
                  <a:cubicBezTo>
                    <a:pt x="402" y="519"/>
                    <a:pt x="402" y="519"/>
                    <a:pt x="402" y="519"/>
                  </a:cubicBezTo>
                  <a:lnTo>
                    <a:pt x="402" y="478"/>
                  </a:lnTo>
                  <a:close/>
                  <a:moveTo>
                    <a:pt x="580" y="467"/>
                  </a:moveTo>
                  <a:cubicBezTo>
                    <a:pt x="576" y="466"/>
                    <a:pt x="573" y="464"/>
                    <a:pt x="571" y="463"/>
                  </a:cubicBezTo>
                  <a:cubicBezTo>
                    <a:pt x="568" y="462"/>
                    <a:pt x="565" y="461"/>
                    <a:pt x="561" y="461"/>
                  </a:cubicBezTo>
                  <a:cubicBezTo>
                    <a:pt x="556" y="461"/>
                    <a:pt x="552" y="462"/>
                    <a:pt x="547" y="463"/>
                  </a:cubicBezTo>
                  <a:cubicBezTo>
                    <a:pt x="542" y="464"/>
                    <a:pt x="538" y="465"/>
                    <a:pt x="534" y="465"/>
                  </a:cubicBezTo>
                  <a:cubicBezTo>
                    <a:pt x="534" y="464"/>
                    <a:pt x="533" y="463"/>
                    <a:pt x="533" y="462"/>
                  </a:cubicBezTo>
                  <a:cubicBezTo>
                    <a:pt x="533" y="456"/>
                    <a:pt x="532" y="446"/>
                    <a:pt x="521" y="439"/>
                  </a:cubicBezTo>
                  <a:cubicBezTo>
                    <a:pt x="515" y="435"/>
                    <a:pt x="508" y="430"/>
                    <a:pt x="503" y="425"/>
                  </a:cubicBezTo>
                  <a:cubicBezTo>
                    <a:pt x="515" y="428"/>
                    <a:pt x="533" y="432"/>
                    <a:pt x="546" y="438"/>
                  </a:cubicBezTo>
                  <a:cubicBezTo>
                    <a:pt x="569" y="446"/>
                    <a:pt x="577" y="452"/>
                    <a:pt x="578" y="460"/>
                  </a:cubicBezTo>
                  <a:cubicBezTo>
                    <a:pt x="578" y="463"/>
                    <a:pt x="579" y="465"/>
                    <a:pt x="580" y="467"/>
                  </a:cubicBezTo>
                  <a:moveTo>
                    <a:pt x="420" y="533"/>
                  </a:moveTo>
                  <a:cubicBezTo>
                    <a:pt x="415" y="536"/>
                    <a:pt x="408" y="538"/>
                    <a:pt x="402" y="540"/>
                  </a:cubicBezTo>
                  <a:cubicBezTo>
                    <a:pt x="402" y="533"/>
                    <a:pt x="402" y="533"/>
                    <a:pt x="402" y="533"/>
                  </a:cubicBezTo>
                  <a:lnTo>
                    <a:pt x="420" y="533"/>
                  </a:lnTo>
                  <a:close/>
                  <a:moveTo>
                    <a:pt x="597" y="389"/>
                  </a:moveTo>
                  <a:cubicBezTo>
                    <a:pt x="596" y="349"/>
                    <a:pt x="593" y="310"/>
                    <a:pt x="587" y="273"/>
                  </a:cubicBezTo>
                  <a:cubicBezTo>
                    <a:pt x="757" y="273"/>
                    <a:pt x="757" y="273"/>
                    <a:pt x="757" y="273"/>
                  </a:cubicBezTo>
                  <a:cubicBezTo>
                    <a:pt x="769" y="310"/>
                    <a:pt x="776" y="349"/>
                    <a:pt x="777" y="389"/>
                  </a:cubicBezTo>
                  <a:lnTo>
                    <a:pt x="597" y="389"/>
                  </a:lnTo>
                  <a:close/>
                  <a:moveTo>
                    <a:pt x="539" y="119"/>
                  </a:moveTo>
                  <a:cubicBezTo>
                    <a:pt x="534" y="107"/>
                    <a:pt x="527" y="96"/>
                    <a:pt x="520" y="85"/>
                  </a:cubicBezTo>
                  <a:cubicBezTo>
                    <a:pt x="526" y="85"/>
                    <a:pt x="530" y="87"/>
                    <a:pt x="532" y="90"/>
                  </a:cubicBezTo>
                  <a:cubicBezTo>
                    <a:pt x="539" y="97"/>
                    <a:pt x="540" y="111"/>
                    <a:pt x="539" y="119"/>
                  </a:cubicBezTo>
                  <a:moveTo>
                    <a:pt x="506" y="193"/>
                  </a:moveTo>
                  <a:cubicBezTo>
                    <a:pt x="507" y="193"/>
                    <a:pt x="508" y="193"/>
                    <a:pt x="509" y="192"/>
                  </a:cubicBezTo>
                  <a:cubicBezTo>
                    <a:pt x="508" y="193"/>
                    <a:pt x="507" y="193"/>
                    <a:pt x="506" y="194"/>
                  </a:cubicBezTo>
                  <a:lnTo>
                    <a:pt x="506" y="193"/>
                  </a:lnTo>
                  <a:close/>
                  <a:moveTo>
                    <a:pt x="500" y="146"/>
                  </a:moveTo>
                  <a:cubicBezTo>
                    <a:pt x="502" y="138"/>
                    <a:pt x="502" y="125"/>
                    <a:pt x="493" y="114"/>
                  </a:cubicBezTo>
                  <a:cubicBezTo>
                    <a:pt x="493" y="115"/>
                    <a:pt x="494" y="115"/>
                    <a:pt x="494" y="115"/>
                  </a:cubicBezTo>
                  <a:cubicBezTo>
                    <a:pt x="497" y="119"/>
                    <a:pt x="504" y="135"/>
                    <a:pt x="506" y="140"/>
                  </a:cubicBezTo>
                  <a:cubicBezTo>
                    <a:pt x="505" y="141"/>
                    <a:pt x="505" y="141"/>
                    <a:pt x="505" y="141"/>
                  </a:cubicBezTo>
                  <a:cubicBezTo>
                    <a:pt x="504" y="142"/>
                    <a:pt x="504" y="144"/>
                    <a:pt x="503" y="145"/>
                  </a:cubicBezTo>
                  <a:cubicBezTo>
                    <a:pt x="503" y="146"/>
                    <a:pt x="503" y="147"/>
                    <a:pt x="503" y="148"/>
                  </a:cubicBezTo>
                  <a:cubicBezTo>
                    <a:pt x="501" y="149"/>
                    <a:pt x="498" y="151"/>
                    <a:pt x="497" y="155"/>
                  </a:cubicBezTo>
                  <a:cubicBezTo>
                    <a:pt x="495" y="160"/>
                    <a:pt x="498" y="167"/>
                    <a:pt x="504" y="174"/>
                  </a:cubicBezTo>
                  <a:cubicBezTo>
                    <a:pt x="505" y="175"/>
                    <a:pt x="505" y="176"/>
                    <a:pt x="505" y="177"/>
                  </a:cubicBezTo>
                  <a:cubicBezTo>
                    <a:pt x="505" y="177"/>
                    <a:pt x="504" y="179"/>
                    <a:pt x="500" y="181"/>
                  </a:cubicBezTo>
                  <a:cubicBezTo>
                    <a:pt x="499" y="181"/>
                    <a:pt x="498" y="182"/>
                    <a:pt x="497" y="182"/>
                  </a:cubicBezTo>
                  <a:cubicBezTo>
                    <a:pt x="495" y="184"/>
                    <a:pt x="485" y="190"/>
                    <a:pt x="481" y="191"/>
                  </a:cubicBezTo>
                  <a:cubicBezTo>
                    <a:pt x="479" y="191"/>
                    <a:pt x="477" y="193"/>
                    <a:pt x="475" y="194"/>
                  </a:cubicBezTo>
                  <a:cubicBezTo>
                    <a:pt x="473" y="185"/>
                    <a:pt x="466" y="176"/>
                    <a:pt x="461" y="171"/>
                  </a:cubicBezTo>
                  <a:cubicBezTo>
                    <a:pt x="460" y="170"/>
                    <a:pt x="458" y="168"/>
                    <a:pt x="459" y="166"/>
                  </a:cubicBezTo>
                  <a:cubicBezTo>
                    <a:pt x="460" y="164"/>
                    <a:pt x="463" y="162"/>
                    <a:pt x="468" y="162"/>
                  </a:cubicBezTo>
                  <a:cubicBezTo>
                    <a:pt x="470" y="162"/>
                    <a:pt x="472" y="162"/>
                    <a:pt x="473" y="162"/>
                  </a:cubicBezTo>
                  <a:cubicBezTo>
                    <a:pt x="485" y="165"/>
                    <a:pt x="496" y="158"/>
                    <a:pt x="500" y="146"/>
                  </a:cubicBezTo>
                  <a:moveTo>
                    <a:pt x="464" y="212"/>
                  </a:moveTo>
                  <a:cubicBezTo>
                    <a:pt x="464" y="212"/>
                    <a:pt x="465" y="212"/>
                    <a:pt x="465" y="212"/>
                  </a:cubicBezTo>
                  <a:cubicBezTo>
                    <a:pt x="466" y="212"/>
                    <a:pt x="467" y="212"/>
                    <a:pt x="468" y="211"/>
                  </a:cubicBezTo>
                  <a:cubicBezTo>
                    <a:pt x="468" y="213"/>
                    <a:pt x="468" y="216"/>
                    <a:pt x="469" y="217"/>
                  </a:cubicBezTo>
                  <a:cubicBezTo>
                    <a:pt x="471" y="223"/>
                    <a:pt x="475" y="224"/>
                    <a:pt x="477" y="225"/>
                  </a:cubicBezTo>
                  <a:cubicBezTo>
                    <a:pt x="477" y="225"/>
                    <a:pt x="477" y="225"/>
                    <a:pt x="478" y="225"/>
                  </a:cubicBezTo>
                  <a:cubicBezTo>
                    <a:pt x="484" y="225"/>
                    <a:pt x="488" y="218"/>
                    <a:pt x="492" y="212"/>
                  </a:cubicBezTo>
                  <a:cubicBezTo>
                    <a:pt x="494" y="209"/>
                    <a:pt x="494" y="209"/>
                    <a:pt x="500" y="208"/>
                  </a:cubicBezTo>
                  <a:cubicBezTo>
                    <a:pt x="502" y="208"/>
                    <a:pt x="504" y="208"/>
                    <a:pt x="507" y="208"/>
                  </a:cubicBezTo>
                  <a:cubicBezTo>
                    <a:pt x="523" y="205"/>
                    <a:pt x="529" y="187"/>
                    <a:pt x="527" y="178"/>
                  </a:cubicBezTo>
                  <a:cubicBezTo>
                    <a:pt x="527" y="174"/>
                    <a:pt x="525" y="170"/>
                    <a:pt x="523" y="166"/>
                  </a:cubicBezTo>
                  <a:cubicBezTo>
                    <a:pt x="529" y="165"/>
                    <a:pt x="535" y="164"/>
                    <a:pt x="537" y="157"/>
                  </a:cubicBezTo>
                  <a:cubicBezTo>
                    <a:pt x="537" y="155"/>
                    <a:pt x="537" y="152"/>
                    <a:pt x="535" y="150"/>
                  </a:cubicBezTo>
                  <a:cubicBezTo>
                    <a:pt x="534" y="148"/>
                    <a:pt x="530" y="145"/>
                    <a:pt x="527" y="144"/>
                  </a:cubicBezTo>
                  <a:cubicBezTo>
                    <a:pt x="536" y="144"/>
                    <a:pt x="536" y="144"/>
                    <a:pt x="536" y="144"/>
                  </a:cubicBezTo>
                  <a:cubicBezTo>
                    <a:pt x="550" y="178"/>
                    <a:pt x="562" y="217"/>
                    <a:pt x="570" y="259"/>
                  </a:cubicBezTo>
                  <a:cubicBezTo>
                    <a:pt x="453" y="259"/>
                    <a:pt x="453" y="259"/>
                    <a:pt x="453" y="259"/>
                  </a:cubicBezTo>
                  <a:cubicBezTo>
                    <a:pt x="455" y="257"/>
                    <a:pt x="455" y="255"/>
                    <a:pt x="455" y="252"/>
                  </a:cubicBezTo>
                  <a:cubicBezTo>
                    <a:pt x="456" y="245"/>
                    <a:pt x="452" y="240"/>
                    <a:pt x="445" y="239"/>
                  </a:cubicBezTo>
                  <a:cubicBezTo>
                    <a:pt x="444" y="239"/>
                    <a:pt x="444" y="239"/>
                    <a:pt x="444" y="239"/>
                  </a:cubicBezTo>
                  <a:cubicBezTo>
                    <a:pt x="442" y="239"/>
                    <a:pt x="441" y="239"/>
                    <a:pt x="440" y="239"/>
                  </a:cubicBezTo>
                  <a:cubicBezTo>
                    <a:pt x="448" y="224"/>
                    <a:pt x="438" y="208"/>
                    <a:pt x="430" y="194"/>
                  </a:cubicBezTo>
                  <a:cubicBezTo>
                    <a:pt x="426" y="189"/>
                    <a:pt x="421" y="181"/>
                    <a:pt x="422" y="179"/>
                  </a:cubicBezTo>
                  <a:cubicBezTo>
                    <a:pt x="422" y="179"/>
                    <a:pt x="422" y="178"/>
                    <a:pt x="424" y="178"/>
                  </a:cubicBezTo>
                  <a:cubicBezTo>
                    <a:pt x="425" y="177"/>
                    <a:pt x="427" y="177"/>
                    <a:pt x="428" y="177"/>
                  </a:cubicBezTo>
                  <a:cubicBezTo>
                    <a:pt x="435" y="177"/>
                    <a:pt x="440" y="185"/>
                    <a:pt x="446" y="196"/>
                  </a:cubicBezTo>
                  <a:cubicBezTo>
                    <a:pt x="451" y="204"/>
                    <a:pt x="455" y="212"/>
                    <a:pt x="464" y="212"/>
                  </a:cubicBezTo>
                  <a:moveTo>
                    <a:pt x="429" y="259"/>
                  </a:moveTo>
                  <a:cubicBezTo>
                    <a:pt x="424" y="259"/>
                    <a:pt x="424" y="259"/>
                    <a:pt x="424" y="259"/>
                  </a:cubicBezTo>
                  <a:cubicBezTo>
                    <a:pt x="426" y="258"/>
                    <a:pt x="427" y="256"/>
                    <a:pt x="429" y="255"/>
                  </a:cubicBezTo>
                  <a:cubicBezTo>
                    <a:pt x="429" y="256"/>
                    <a:pt x="429" y="256"/>
                    <a:pt x="429" y="257"/>
                  </a:cubicBezTo>
                  <a:cubicBezTo>
                    <a:pt x="429" y="258"/>
                    <a:pt x="429" y="259"/>
                    <a:pt x="429" y="259"/>
                  </a:cubicBezTo>
                  <a:moveTo>
                    <a:pt x="403" y="273"/>
                  </a:moveTo>
                  <a:cubicBezTo>
                    <a:pt x="573" y="273"/>
                    <a:pt x="573" y="273"/>
                    <a:pt x="573" y="273"/>
                  </a:cubicBezTo>
                  <a:cubicBezTo>
                    <a:pt x="579" y="310"/>
                    <a:pt x="582" y="349"/>
                    <a:pt x="583" y="389"/>
                  </a:cubicBezTo>
                  <a:cubicBezTo>
                    <a:pt x="416" y="389"/>
                    <a:pt x="416" y="389"/>
                    <a:pt x="416" y="389"/>
                  </a:cubicBezTo>
                  <a:cubicBezTo>
                    <a:pt x="416" y="388"/>
                    <a:pt x="416" y="387"/>
                    <a:pt x="416" y="386"/>
                  </a:cubicBezTo>
                  <a:cubicBezTo>
                    <a:pt x="416" y="376"/>
                    <a:pt x="411" y="370"/>
                    <a:pt x="402" y="368"/>
                  </a:cubicBezTo>
                  <a:cubicBezTo>
                    <a:pt x="402" y="274"/>
                    <a:pt x="402" y="274"/>
                    <a:pt x="402" y="274"/>
                  </a:cubicBezTo>
                  <a:cubicBezTo>
                    <a:pt x="402" y="274"/>
                    <a:pt x="402" y="273"/>
                    <a:pt x="403" y="273"/>
                  </a:cubicBezTo>
                  <a:moveTo>
                    <a:pt x="388" y="662"/>
                  </a:moveTo>
                  <a:cubicBezTo>
                    <a:pt x="388" y="777"/>
                    <a:pt x="388" y="777"/>
                    <a:pt x="388" y="777"/>
                  </a:cubicBezTo>
                  <a:cubicBezTo>
                    <a:pt x="339" y="774"/>
                    <a:pt x="294" y="730"/>
                    <a:pt x="261" y="662"/>
                  </a:cubicBezTo>
                  <a:lnTo>
                    <a:pt x="388" y="662"/>
                  </a:lnTo>
                  <a:close/>
                  <a:moveTo>
                    <a:pt x="402" y="662"/>
                  </a:moveTo>
                  <a:cubicBezTo>
                    <a:pt x="502" y="662"/>
                    <a:pt x="502" y="662"/>
                    <a:pt x="502" y="662"/>
                  </a:cubicBezTo>
                  <a:cubicBezTo>
                    <a:pt x="499" y="668"/>
                    <a:pt x="501" y="677"/>
                    <a:pt x="503" y="682"/>
                  </a:cubicBezTo>
                  <a:cubicBezTo>
                    <a:pt x="506" y="689"/>
                    <a:pt x="508" y="693"/>
                    <a:pt x="512" y="694"/>
                  </a:cubicBezTo>
                  <a:cubicBezTo>
                    <a:pt x="481" y="745"/>
                    <a:pt x="443" y="774"/>
                    <a:pt x="402" y="777"/>
                  </a:cubicBezTo>
                  <a:lnTo>
                    <a:pt x="402" y="662"/>
                  </a:lnTo>
                  <a:close/>
                  <a:moveTo>
                    <a:pt x="525" y="672"/>
                  </a:moveTo>
                  <a:cubicBezTo>
                    <a:pt x="522" y="674"/>
                    <a:pt x="518" y="677"/>
                    <a:pt x="517" y="678"/>
                  </a:cubicBezTo>
                  <a:cubicBezTo>
                    <a:pt x="516" y="676"/>
                    <a:pt x="515" y="672"/>
                    <a:pt x="514" y="670"/>
                  </a:cubicBezTo>
                  <a:cubicBezTo>
                    <a:pt x="516" y="670"/>
                    <a:pt x="518" y="670"/>
                    <a:pt x="521" y="670"/>
                  </a:cubicBezTo>
                  <a:cubicBezTo>
                    <a:pt x="523" y="670"/>
                    <a:pt x="524" y="670"/>
                    <a:pt x="525" y="670"/>
                  </a:cubicBezTo>
                  <a:cubicBezTo>
                    <a:pt x="525" y="670"/>
                    <a:pt x="525" y="671"/>
                    <a:pt x="525" y="672"/>
                  </a:cubicBezTo>
                  <a:moveTo>
                    <a:pt x="402" y="648"/>
                  </a:moveTo>
                  <a:cubicBezTo>
                    <a:pt x="402" y="630"/>
                    <a:pt x="402" y="630"/>
                    <a:pt x="402" y="630"/>
                  </a:cubicBezTo>
                  <a:cubicBezTo>
                    <a:pt x="404" y="631"/>
                    <a:pt x="406" y="631"/>
                    <a:pt x="409" y="631"/>
                  </a:cubicBezTo>
                  <a:cubicBezTo>
                    <a:pt x="429" y="631"/>
                    <a:pt x="450" y="624"/>
                    <a:pt x="465" y="619"/>
                  </a:cubicBezTo>
                  <a:cubicBezTo>
                    <a:pt x="470" y="617"/>
                    <a:pt x="475" y="616"/>
                    <a:pt x="478" y="615"/>
                  </a:cubicBezTo>
                  <a:cubicBezTo>
                    <a:pt x="478" y="615"/>
                    <a:pt x="478" y="615"/>
                    <a:pt x="479" y="615"/>
                  </a:cubicBezTo>
                  <a:cubicBezTo>
                    <a:pt x="481" y="615"/>
                    <a:pt x="485" y="619"/>
                    <a:pt x="488" y="624"/>
                  </a:cubicBezTo>
                  <a:cubicBezTo>
                    <a:pt x="496" y="633"/>
                    <a:pt x="507" y="646"/>
                    <a:pt x="529" y="647"/>
                  </a:cubicBezTo>
                  <a:cubicBezTo>
                    <a:pt x="530" y="647"/>
                    <a:pt x="531" y="647"/>
                    <a:pt x="532" y="647"/>
                  </a:cubicBezTo>
                  <a:cubicBezTo>
                    <a:pt x="533" y="647"/>
                    <a:pt x="535" y="647"/>
                    <a:pt x="536" y="647"/>
                  </a:cubicBezTo>
                  <a:cubicBezTo>
                    <a:pt x="536" y="647"/>
                    <a:pt x="536" y="648"/>
                    <a:pt x="536" y="648"/>
                  </a:cubicBezTo>
                  <a:lnTo>
                    <a:pt x="402" y="648"/>
                  </a:lnTo>
                  <a:close/>
                  <a:moveTo>
                    <a:pt x="669" y="130"/>
                  </a:moveTo>
                  <a:cubicBezTo>
                    <a:pt x="553" y="130"/>
                    <a:pt x="553" y="130"/>
                    <a:pt x="553" y="130"/>
                  </a:cubicBezTo>
                  <a:cubicBezTo>
                    <a:pt x="554" y="128"/>
                    <a:pt x="555" y="126"/>
                    <a:pt x="556" y="124"/>
                  </a:cubicBezTo>
                  <a:cubicBezTo>
                    <a:pt x="560" y="112"/>
                    <a:pt x="560" y="87"/>
                    <a:pt x="556" y="50"/>
                  </a:cubicBezTo>
                  <a:cubicBezTo>
                    <a:pt x="598" y="69"/>
                    <a:pt x="636" y="97"/>
                    <a:pt x="669" y="130"/>
                  </a:cubicBezTo>
                  <a:moveTo>
                    <a:pt x="395" y="14"/>
                  </a:moveTo>
                  <a:cubicBezTo>
                    <a:pt x="401" y="14"/>
                    <a:pt x="407" y="14"/>
                    <a:pt x="413" y="15"/>
                  </a:cubicBezTo>
                  <a:cubicBezTo>
                    <a:pt x="414" y="15"/>
                    <a:pt x="414" y="15"/>
                    <a:pt x="415" y="15"/>
                  </a:cubicBezTo>
                  <a:cubicBezTo>
                    <a:pt x="420" y="15"/>
                    <a:pt x="425" y="15"/>
                    <a:pt x="431" y="16"/>
                  </a:cubicBezTo>
                  <a:cubicBezTo>
                    <a:pt x="432" y="16"/>
                    <a:pt x="433" y="16"/>
                    <a:pt x="434" y="16"/>
                  </a:cubicBezTo>
                  <a:cubicBezTo>
                    <a:pt x="439" y="17"/>
                    <a:pt x="443" y="17"/>
                    <a:pt x="448" y="18"/>
                  </a:cubicBezTo>
                  <a:cubicBezTo>
                    <a:pt x="450" y="18"/>
                    <a:pt x="452" y="18"/>
                    <a:pt x="453" y="19"/>
                  </a:cubicBezTo>
                  <a:cubicBezTo>
                    <a:pt x="457" y="19"/>
                    <a:pt x="462" y="20"/>
                    <a:pt x="466" y="21"/>
                  </a:cubicBezTo>
                  <a:cubicBezTo>
                    <a:pt x="468" y="21"/>
                    <a:pt x="470" y="22"/>
                    <a:pt x="472" y="22"/>
                  </a:cubicBezTo>
                  <a:cubicBezTo>
                    <a:pt x="476" y="23"/>
                    <a:pt x="480" y="24"/>
                    <a:pt x="484" y="25"/>
                  </a:cubicBezTo>
                  <a:cubicBezTo>
                    <a:pt x="486" y="25"/>
                    <a:pt x="489" y="26"/>
                    <a:pt x="492" y="27"/>
                  </a:cubicBezTo>
                  <a:cubicBezTo>
                    <a:pt x="495" y="28"/>
                    <a:pt x="498" y="28"/>
                    <a:pt x="501" y="29"/>
                  </a:cubicBezTo>
                  <a:cubicBezTo>
                    <a:pt x="505" y="30"/>
                    <a:pt x="508" y="31"/>
                    <a:pt x="511" y="32"/>
                  </a:cubicBezTo>
                  <a:cubicBezTo>
                    <a:pt x="514" y="33"/>
                    <a:pt x="516" y="34"/>
                    <a:pt x="519" y="35"/>
                  </a:cubicBezTo>
                  <a:cubicBezTo>
                    <a:pt x="523" y="36"/>
                    <a:pt x="527" y="38"/>
                    <a:pt x="531" y="39"/>
                  </a:cubicBezTo>
                  <a:cubicBezTo>
                    <a:pt x="532" y="40"/>
                    <a:pt x="534" y="40"/>
                    <a:pt x="536" y="41"/>
                  </a:cubicBezTo>
                  <a:cubicBezTo>
                    <a:pt x="538" y="42"/>
                    <a:pt x="539" y="43"/>
                    <a:pt x="541" y="43"/>
                  </a:cubicBezTo>
                  <a:cubicBezTo>
                    <a:pt x="543" y="58"/>
                    <a:pt x="544" y="71"/>
                    <a:pt x="545" y="83"/>
                  </a:cubicBezTo>
                  <a:cubicBezTo>
                    <a:pt x="544" y="82"/>
                    <a:pt x="543" y="81"/>
                    <a:pt x="542" y="80"/>
                  </a:cubicBezTo>
                  <a:cubicBezTo>
                    <a:pt x="537" y="74"/>
                    <a:pt x="529" y="71"/>
                    <a:pt x="520" y="71"/>
                  </a:cubicBezTo>
                  <a:cubicBezTo>
                    <a:pt x="519" y="71"/>
                    <a:pt x="519" y="71"/>
                    <a:pt x="519" y="71"/>
                  </a:cubicBezTo>
                  <a:cubicBezTo>
                    <a:pt x="516" y="71"/>
                    <a:pt x="512" y="71"/>
                    <a:pt x="508" y="72"/>
                  </a:cubicBezTo>
                  <a:cubicBezTo>
                    <a:pt x="507" y="72"/>
                    <a:pt x="507" y="72"/>
                    <a:pt x="507" y="72"/>
                  </a:cubicBezTo>
                  <a:cubicBezTo>
                    <a:pt x="490" y="73"/>
                    <a:pt x="466" y="78"/>
                    <a:pt x="462" y="92"/>
                  </a:cubicBezTo>
                  <a:cubicBezTo>
                    <a:pt x="460" y="97"/>
                    <a:pt x="461" y="106"/>
                    <a:pt x="474" y="116"/>
                  </a:cubicBezTo>
                  <a:cubicBezTo>
                    <a:pt x="487" y="124"/>
                    <a:pt x="488" y="135"/>
                    <a:pt x="486" y="142"/>
                  </a:cubicBezTo>
                  <a:cubicBezTo>
                    <a:pt x="486" y="143"/>
                    <a:pt x="484" y="149"/>
                    <a:pt x="478" y="149"/>
                  </a:cubicBezTo>
                  <a:cubicBezTo>
                    <a:pt x="478" y="149"/>
                    <a:pt x="477" y="149"/>
                    <a:pt x="476" y="149"/>
                  </a:cubicBezTo>
                  <a:cubicBezTo>
                    <a:pt x="462" y="146"/>
                    <a:pt x="450" y="151"/>
                    <a:pt x="446" y="161"/>
                  </a:cubicBezTo>
                  <a:cubicBezTo>
                    <a:pt x="445" y="164"/>
                    <a:pt x="444" y="167"/>
                    <a:pt x="445" y="170"/>
                  </a:cubicBezTo>
                  <a:cubicBezTo>
                    <a:pt x="440" y="166"/>
                    <a:pt x="435" y="163"/>
                    <a:pt x="428" y="163"/>
                  </a:cubicBezTo>
                  <a:cubicBezTo>
                    <a:pt x="425" y="163"/>
                    <a:pt x="423" y="163"/>
                    <a:pt x="420" y="164"/>
                  </a:cubicBezTo>
                  <a:cubicBezTo>
                    <a:pt x="414" y="166"/>
                    <a:pt x="410" y="169"/>
                    <a:pt x="409" y="173"/>
                  </a:cubicBezTo>
                  <a:cubicBezTo>
                    <a:pt x="405" y="182"/>
                    <a:pt x="411" y="191"/>
                    <a:pt x="418" y="202"/>
                  </a:cubicBezTo>
                  <a:cubicBezTo>
                    <a:pt x="425" y="213"/>
                    <a:pt x="432" y="225"/>
                    <a:pt x="428" y="234"/>
                  </a:cubicBezTo>
                  <a:cubicBezTo>
                    <a:pt x="421" y="245"/>
                    <a:pt x="410" y="254"/>
                    <a:pt x="398" y="260"/>
                  </a:cubicBezTo>
                  <a:cubicBezTo>
                    <a:pt x="398" y="260"/>
                    <a:pt x="398" y="260"/>
                    <a:pt x="398" y="260"/>
                  </a:cubicBezTo>
                  <a:cubicBezTo>
                    <a:pt x="396" y="261"/>
                    <a:pt x="395" y="262"/>
                    <a:pt x="393" y="262"/>
                  </a:cubicBezTo>
                  <a:cubicBezTo>
                    <a:pt x="393" y="263"/>
                    <a:pt x="392" y="263"/>
                    <a:pt x="392" y="263"/>
                  </a:cubicBezTo>
                  <a:cubicBezTo>
                    <a:pt x="383" y="267"/>
                    <a:pt x="373" y="269"/>
                    <a:pt x="365" y="270"/>
                  </a:cubicBezTo>
                  <a:cubicBezTo>
                    <a:pt x="341" y="273"/>
                    <a:pt x="343" y="287"/>
                    <a:pt x="344" y="300"/>
                  </a:cubicBezTo>
                  <a:cubicBezTo>
                    <a:pt x="344" y="305"/>
                    <a:pt x="345" y="309"/>
                    <a:pt x="344" y="315"/>
                  </a:cubicBezTo>
                  <a:cubicBezTo>
                    <a:pt x="344" y="338"/>
                    <a:pt x="343" y="352"/>
                    <a:pt x="340" y="355"/>
                  </a:cubicBezTo>
                  <a:cubicBezTo>
                    <a:pt x="339" y="355"/>
                    <a:pt x="337" y="353"/>
                    <a:pt x="333" y="349"/>
                  </a:cubicBezTo>
                  <a:cubicBezTo>
                    <a:pt x="326" y="341"/>
                    <a:pt x="320" y="338"/>
                    <a:pt x="314" y="338"/>
                  </a:cubicBezTo>
                  <a:cubicBezTo>
                    <a:pt x="310" y="338"/>
                    <a:pt x="307" y="339"/>
                    <a:pt x="305" y="343"/>
                  </a:cubicBezTo>
                  <a:cubicBezTo>
                    <a:pt x="296" y="355"/>
                    <a:pt x="307" y="389"/>
                    <a:pt x="309" y="395"/>
                  </a:cubicBezTo>
                  <a:cubicBezTo>
                    <a:pt x="316" y="416"/>
                    <a:pt x="350" y="440"/>
                    <a:pt x="375" y="458"/>
                  </a:cubicBezTo>
                  <a:cubicBezTo>
                    <a:pt x="376" y="458"/>
                    <a:pt x="376" y="458"/>
                    <a:pt x="376" y="458"/>
                  </a:cubicBezTo>
                  <a:cubicBezTo>
                    <a:pt x="312" y="440"/>
                    <a:pt x="276" y="416"/>
                    <a:pt x="277" y="392"/>
                  </a:cubicBezTo>
                  <a:cubicBezTo>
                    <a:pt x="278" y="373"/>
                    <a:pt x="285" y="367"/>
                    <a:pt x="292" y="361"/>
                  </a:cubicBezTo>
                  <a:cubicBezTo>
                    <a:pt x="298" y="356"/>
                    <a:pt x="306" y="349"/>
                    <a:pt x="302" y="334"/>
                  </a:cubicBezTo>
                  <a:cubicBezTo>
                    <a:pt x="296" y="315"/>
                    <a:pt x="279" y="309"/>
                    <a:pt x="269" y="307"/>
                  </a:cubicBezTo>
                  <a:cubicBezTo>
                    <a:pt x="275" y="267"/>
                    <a:pt x="261" y="260"/>
                    <a:pt x="256" y="258"/>
                  </a:cubicBezTo>
                  <a:cubicBezTo>
                    <a:pt x="254" y="258"/>
                    <a:pt x="252" y="258"/>
                    <a:pt x="250" y="258"/>
                  </a:cubicBezTo>
                  <a:cubicBezTo>
                    <a:pt x="230" y="258"/>
                    <a:pt x="190" y="284"/>
                    <a:pt x="183" y="299"/>
                  </a:cubicBezTo>
                  <a:cubicBezTo>
                    <a:pt x="180" y="305"/>
                    <a:pt x="179" y="311"/>
                    <a:pt x="177" y="317"/>
                  </a:cubicBezTo>
                  <a:cubicBezTo>
                    <a:pt x="175" y="325"/>
                    <a:pt x="173" y="333"/>
                    <a:pt x="169" y="338"/>
                  </a:cubicBezTo>
                  <a:cubicBezTo>
                    <a:pt x="166" y="330"/>
                    <a:pt x="163" y="310"/>
                    <a:pt x="159" y="279"/>
                  </a:cubicBezTo>
                  <a:cubicBezTo>
                    <a:pt x="157" y="267"/>
                    <a:pt x="157" y="266"/>
                    <a:pt x="156" y="264"/>
                  </a:cubicBezTo>
                  <a:cubicBezTo>
                    <a:pt x="155" y="262"/>
                    <a:pt x="149" y="251"/>
                    <a:pt x="144" y="242"/>
                  </a:cubicBezTo>
                  <a:cubicBezTo>
                    <a:pt x="143" y="240"/>
                    <a:pt x="141" y="238"/>
                    <a:pt x="139" y="238"/>
                  </a:cubicBezTo>
                  <a:cubicBezTo>
                    <a:pt x="133" y="237"/>
                    <a:pt x="115" y="234"/>
                    <a:pt x="107" y="229"/>
                  </a:cubicBezTo>
                  <a:cubicBezTo>
                    <a:pt x="104" y="228"/>
                    <a:pt x="102" y="227"/>
                    <a:pt x="99" y="229"/>
                  </a:cubicBezTo>
                  <a:cubicBezTo>
                    <a:pt x="97" y="230"/>
                    <a:pt x="96" y="232"/>
                    <a:pt x="96" y="235"/>
                  </a:cubicBezTo>
                  <a:cubicBezTo>
                    <a:pt x="96" y="248"/>
                    <a:pt x="95" y="266"/>
                    <a:pt x="94" y="272"/>
                  </a:cubicBezTo>
                  <a:cubicBezTo>
                    <a:pt x="90" y="279"/>
                    <a:pt x="73" y="304"/>
                    <a:pt x="48" y="360"/>
                  </a:cubicBezTo>
                  <a:cubicBezTo>
                    <a:pt x="39" y="383"/>
                    <a:pt x="34" y="415"/>
                    <a:pt x="33" y="450"/>
                  </a:cubicBezTo>
                  <a:cubicBezTo>
                    <a:pt x="34" y="435"/>
                    <a:pt x="39" y="420"/>
                    <a:pt x="46" y="402"/>
                  </a:cubicBezTo>
                  <a:cubicBezTo>
                    <a:pt x="47" y="403"/>
                    <a:pt x="48" y="403"/>
                    <a:pt x="50" y="403"/>
                  </a:cubicBezTo>
                  <a:cubicBezTo>
                    <a:pt x="54" y="403"/>
                    <a:pt x="54" y="403"/>
                    <a:pt x="54" y="403"/>
                  </a:cubicBezTo>
                  <a:cubicBezTo>
                    <a:pt x="51" y="406"/>
                    <a:pt x="48" y="412"/>
                    <a:pt x="46" y="429"/>
                  </a:cubicBezTo>
                  <a:cubicBezTo>
                    <a:pt x="45" y="443"/>
                    <a:pt x="44" y="458"/>
                    <a:pt x="46" y="469"/>
                  </a:cubicBezTo>
                  <a:cubicBezTo>
                    <a:pt x="48" y="488"/>
                    <a:pt x="54" y="497"/>
                    <a:pt x="64" y="497"/>
                  </a:cubicBezTo>
                  <a:cubicBezTo>
                    <a:pt x="64" y="497"/>
                    <a:pt x="64" y="497"/>
                    <a:pt x="65" y="497"/>
                  </a:cubicBezTo>
                  <a:cubicBezTo>
                    <a:pt x="76" y="496"/>
                    <a:pt x="81" y="483"/>
                    <a:pt x="80" y="459"/>
                  </a:cubicBezTo>
                  <a:cubicBezTo>
                    <a:pt x="80" y="459"/>
                    <a:pt x="77" y="413"/>
                    <a:pt x="65" y="403"/>
                  </a:cubicBezTo>
                  <a:cubicBezTo>
                    <a:pt x="194" y="403"/>
                    <a:pt x="194" y="403"/>
                    <a:pt x="194" y="403"/>
                  </a:cubicBezTo>
                  <a:cubicBezTo>
                    <a:pt x="194" y="443"/>
                    <a:pt x="198" y="482"/>
                    <a:pt x="204" y="519"/>
                  </a:cubicBezTo>
                  <a:cubicBezTo>
                    <a:pt x="46" y="519"/>
                    <a:pt x="46" y="519"/>
                    <a:pt x="46" y="519"/>
                  </a:cubicBezTo>
                  <a:cubicBezTo>
                    <a:pt x="45" y="519"/>
                    <a:pt x="45" y="519"/>
                    <a:pt x="44" y="519"/>
                  </a:cubicBezTo>
                  <a:cubicBezTo>
                    <a:pt x="38" y="498"/>
                    <a:pt x="35" y="482"/>
                    <a:pt x="33" y="468"/>
                  </a:cubicBezTo>
                  <a:cubicBezTo>
                    <a:pt x="34" y="487"/>
                    <a:pt x="36" y="506"/>
                    <a:pt x="39" y="526"/>
                  </a:cubicBezTo>
                  <a:cubicBezTo>
                    <a:pt x="39" y="526"/>
                    <a:pt x="39" y="526"/>
                    <a:pt x="39" y="526"/>
                  </a:cubicBezTo>
                  <a:cubicBezTo>
                    <a:pt x="39" y="526"/>
                    <a:pt x="39" y="527"/>
                    <a:pt x="39" y="527"/>
                  </a:cubicBezTo>
                  <a:cubicBezTo>
                    <a:pt x="39" y="530"/>
                    <a:pt x="40" y="533"/>
                    <a:pt x="40" y="536"/>
                  </a:cubicBezTo>
                  <a:cubicBezTo>
                    <a:pt x="40" y="535"/>
                    <a:pt x="39" y="533"/>
                    <a:pt x="39" y="532"/>
                  </a:cubicBezTo>
                  <a:cubicBezTo>
                    <a:pt x="38" y="529"/>
                    <a:pt x="37" y="526"/>
                    <a:pt x="36" y="523"/>
                  </a:cubicBezTo>
                  <a:cubicBezTo>
                    <a:pt x="35" y="521"/>
                    <a:pt x="34" y="520"/>
                    <a:pt x="34" y="518"/>
                  </a:cubicBezTo>
                  <a:cubicBezTo>
                    <a:pt x="32" y="513"/>
                    <a:pt x="31" y="509"/>
                    <a:pt x="30" y="505"/>
                  </a:cubicBezTo>
                  <a:cubicBezTo>
                    <a:pt x="29" y="504"/>
                    <a:pt x="29" y="503"/>
                    <a:pt x="28" y="501"/>
                  </a:cubicBezTo>
                  <a:cubicBezTo>
                    <a:pt x="27" y="496"/>
                    <a:pt x="26" y="492"/>
                    <a:pt x="25" y="487"/>
                  </a:cubicBezTo>
                  <a:cubicBezTo>
                    <a:pt x="24" y="486"/>
                    <a:pt x="24" y="485"/>
                    <a:pt x="24" y="484"/>
                  </a:cubicBezTo>
                  <a:cubicBezTo>
                    <a:pt x="23" y="479"/>
                    <a:pt x="22" y="474"/>
                    <a:pt x="21" y="469"/>
                  </a:cubicBezTo>
                  <a:cubicBezTo>
                    <a:pt x="21" y="468"/>
                    <a:pt x="20" y="467"/>
                    <a:pt x="20" y="467"/>
                  </a:cubicBezTo>
                  <a:cubicBezTo>
                    <a:pt x="19" y="461"/>
                    <a:pt x="18" y="456"/>
                    <a:pt x="18" y="451"/>
                  </a:cubicBezTo>
                  <a:cubicBezTo>
                    <a:pt x="18" y="450"/>
                    <a:pt x="17" y="450"/>
                    <a:pt x="17" y="449"/>
                  </a:cubicBezTo>
                  <a:cubicBezTo>
                    <a:pt x="17" y="444"/>
                    <a:pt x="16" y="438"/>
                    <a:pt x="15" y="433"/>
                  </a:cubicBezTo>
                  <a:cubicBezTo>
                    <a:pt x="15" y="432"/>
                    <a:pt x="15" y="432"/>
                    <a:pt x="15" y="431"/>
                  </a:cubicBezTo>
                  <a:cubicBezTo>
                    <a:pt x="15" y="426"/>
                    <a:pt x="14" y="420"/>
                    <a:pt x="14" y="414"/>
                  </a:cubicBezTo>
                  <a:cubicBezTo>
                    <a:pt x="14" y="414"/>
                    <a:pt x="14" y="414"/>
                    <a:pt x="14" y="413"/>
                  </a:cubicBezTo>
                  <a:cubicBezTo>
                    <a:pt x="14" y="407"/>
                    <a:pt x="14" y="402"/>
                    <a:pt x="14" y="396"/>
                  </a:cubicBezTo>
                  <a:cubicBezTo>
                    <a:pt x="14" y="186"/>
                    <a:pt x="185" y="14"/>
                    <a:pt x="395" y="14"/>
                  </a:cubicBezTo>
                  <a:moveTo>
                    <a:pt x="122" y="662"/>
                  </a:moveTo>
                  <a:cubicBezTo>
                    <a:pt x="246" y="662"/>
                    <a:pt x="246" y="662"/>
                    <a:pt x="246" y="662"/>
                  </a:cubicBezTo>
                  <a:cubicBezTo>
                    <a:pt x="248" y="666"/>
                    <a:pt x="250" y="670"/>
                    <a:pt x="252" y="674"/>
                  </a:cubicBezTo>
                  <a:cubicBezTo>
                    <a:pt x="275" y="720"/>
                    <a:pt x="302" y="753"/>
                    <a:pt x="333" y="772"/>
                  </a:cubicBezTo>
                  <a:cubicBezTo>
                    <a:pt x="251" y="759"/>
                    <a:pt x="178" y="719"/>
                    <a:pt x="122" y="662"/>
                  </a:cubicBezTo>
                  <a:moveTo>
                    <a:pt x="458" y="772"/>
                  </a:moveTo>
                  <a:cubicBezTo>
                    <a:pt x="487" y="754"/>
                    <a:pt x="514" y="723"/>
                    <a:pt x="536" y="680"/>
                  </a:cubicBezTo>
                  <a:cubicBezTo>
                    <a:pt x="541" y="676"/>
                    <a:pt x="544" y="671"/>
                    <a:pt x="543" y="667"/>
                  </a:cubicBezTo>
                  <a:cubicBezTo>
                    <a:pt x="543" y="666"/>
                    <a:pt x="543" y="666"/>
                    <a:pt x="543" y="666"/>
                  </a:cubicBezTo>
                  <a:cubicBezTo>
                    <a:pt x="544" y="664"/>
                    <a:pt x="544" y="663"/>
                    <a:pt x="545" y="662"/>
                  </a:cubicBezTo>
                  <a:cubicBezTo>
                    <a:pt x="605" y="662"/>
                    <a:pt x="605" y="662"/>
                    <a:pt x="605" y="662"/>
                  </a:cubicBezTo>
                  <a:cubicBezTo>
                    <a:pt x="603" y="663"/>
                    <a:pt x="600" y="665"/>
                    <a:pt x="597" y="667"/>
                  </a:cubicBezTo>
                  <a:cubicBezTo>
                    <a:pt x="594" y="669"/>
                    <a:pt x="592" y="670"/>
                    <a:pt x="589" y="672"/>
                  </a:cubicBezTo>
                  <a:cubicBezTo>
                    <a:pt x="585" y="674"/>
                    <a:pt x="585" y="674"/>
                    <a:pt x="585" y="674"/>
                  </a:cubicBezTo>
                  <a:cubicBezTo>
                    <a:pt x="570" y="684"/>
                    <a:pt x="561" y="689"/>
                    <a:pt x="565" y="697"/>
                  </a:cubicBezTo>
                  <a:cubicBezTo>
                    <a:pt x="566" y="700"/>
                    <a:pt x="570" y="702"/>
                    <a:pt x="574" y="702"/>
                  </a:cubicBezTo>
                  <a:cubicBezTo>
                    <a:pt x="585" y="702"/>
                    <a:pt x="613" y="684"/>
                    <a:pt x="619" y="673"/>
                  </a:cubicBezTo>
                  <a:cubicBezTo>
                    <a:pt x="622" y="668"/>
                    <a:pt x="621" y="664"/>
                    <a:pt x="619" y="662"/>
                  </a:cubicBezTo>
                  <a:cubicBezTo>
                    <a:pt x="669" y="662"/>
                    <a:pt x="669" y="662"/>
                    <a:pt x="669" y="662"/>
                  </a:cubicBezTo>
                  <a:cubicBezTo>
                    <a:pt x="613" y="719"/>
                    <a:pt x="540" y="759"/>
                    <a:pt x="458" y="772"/>
                  </a:cubicBezTo>
                </a:path>
              </a:pathLst>
            </a:custGeom>
            <a:solidFill>
              <a:srgbClr val="FFFFFF"/>
            </a:solidFill>
            <a:ln w="3175">
              <a:solidFill>
                <a:schemeClr val="tx1"/>
              </a:solidFill>
              <a:round/>
              <a:headEnd/>
              <a:tailEnd/>
            </a:ln>
          </p:spPr>
          <p:txBody>
            <a:bodyPr/>
            <a:lstStyle/>
            <a:p>
              <a:endParaRPr lang="en-US" dirty="0">
                <a:latin typeface="+mj-lt"/>
              </a:endParaRPr>
            </a:p>
          </p:txBody>
        </p:sp>
        <p:sp>
          <p:nvSpPr>
            <p:cNvPr id="51" name="Freeform 122">
              <a:extLst>
                <a:ext uri="{FF2B5EF4-FFF2-40B4-BE49-F238E27FC236}">
                  <a16:creationId xmlns:a16="http://schemas.microsoft.com/office/drawing/2014/main" id="{B8B2D744-4BB5-4705-B756-44789A08CAE2}"/>
                </a:ext>
              </a:extLst>
            </p:cNvPr>
            <p:cNvSpPr>
              <a:spLocks noEditPoints="1"/>
            </p:cNvSpPr>
            <p:nvPr/>
          </p:nvSpPr>
          <p:spPr bwMode="auto">
            <a:xfrm>
              <a:off x="8674652" y="896592"/>
              <a:ext cx="598488" cy="419100"/>
            </a:xfrm>
            <a:custGeom>
              <a:avLst/>
              <a:gdLst>
                <a:gd name="T0" fmla="*/ 248018 w 794"/>
                <a:gd name="T1" fmla="*/ 0 h 460"/>
                <a:gd name="T2" fmla="*/ 159817 w 794"/>
                <a:gd name="T3" fmla="*/ 35522 h 460"/>
                <a:gd name="T4" fmla="*/ 2262 w 794"/>
                <a:gd name="T5" fmla="*/ 192181 h 460"/>
                <a:gd name="T6" fmla="*/ 9800 w 794"/>
                <a:gd name="T7" fmla="*/ 193091 h 460"/>
                <a:gd name="T8" fmla="*/ 213341 w 794"/>
                <a:gd name="T9" fmla="*/ 29146 h 460"/>
                <a:gd name="T10" fmla="*/ 211079 w 794"/>
                <a:gd name="T11" fmla="*/ 222237 h 460"/>
                <a:gd name="T12" fmla="*/ 181679 w 794"/>
                <a:gd name="T13" fmla="*/ 245918 h 460"/>
                <a:gd name="T14" fmla="*/ 339235 w 794"/>
                <a:gd name="T15" fmla="*/ 165767 h 460"/>
                <a:gd name="T16" fmla="*/ 370897 w 794"/>
                <a:gd name="T17" fmla="*/ 237721 h 460"/>
                <a:gd name="T18" fmla="*/ 279680 w 794"/>
                <a:gd name="T19" fmla="*/ 295102 h 460"/>
                <a:gd name="T20" fmla="*/ 278173 w 794"/>
                <a:gd name="T21" fmla="*/ 296924 h 460"/>
                <a:gd name="T22" fmla="*/ 206556 w 794"/>
                <a:gd name="T23" fmla="*/ 372521 h 460"/>
                <a:gd name="T24" fmla="*/ 55785 w 794"/>
                <a:gd name="T25" fmla="*/ 392559 h 460"/>
                <a:gd name="T26" fmla="*/ 61062 w 794"/>
                <a:gd name="T27" fmla="*/ 398934 h 460"/>
                <a:gd name="T28" fmla="*/ 233695 w 794"/>
                <a:gd name="T29" fmla="*/ 369788 h 460"/>
                <a:gd name="T30" fmla="*/ 266865 w 794"/>
                <a:gd name="T31" fmla="*/ 397113 h 460"/>
                <a:gd name="T32" fmla="*/ 290988 w 794"/>
                <a:gd name="T33" fmla="*/ 389826 h 460"/>
                <a:gd name="T34" fmla="*/ 324912 w 794"/>
                <a:gd name="T35" fmla="*/ 418972 h 460"/>
                <a:gd name="T36" fmla="*/ 365620 w 794"/>
                <a:gd name="T37" fmla="*/ 373432 h 460"/>
                <a:gd name="T38" fmla="*/ 399543 w 794"/>
                <a:gd name="T39" fmla="*/ 402577 h 460"/>
                <a:gd name="T40" fmla="*/ 460606 w 794"/>
                <a:gd name="T41" fmla="*/ 306943 h 460"/>
                <a:gd name="T42" fmla="*/ 598561 w 794"/>
                <a:gd name="T43" fmla="*/ 262313 h 460"/>
                <a:gd name="T44" fmla="*/ 561622 w 794"/>
                <a:gd name="T45" fmla="*/ 0 h 460"/>
                <a:gd name="T46" fmla="*/ 588007 w 794"/>
                <a:gd name="T47" fmla="*/ 74686 h 460"/>
                <a:gd name="T48" fmla="*/ 221633 w 794"/>
                <a:gd name="T49" fmla="*/ 122048 h 460"/>
                <a:gd name="T50" fmla="*/ 248018 w 794"/>
                <a:gd name="T51" fmla="*/ 12751 h 460"/>
                <a:gd name="T52" fmla="*/ 588007 w 794"/>
                <a:gd name="T53" fmla="*/ 44630 h 460"/>
                <a:gd name="T54" fmla="*/ 221633 w 794"/>
                <a:gd name="T55" fmla="*/ 61935 h 460"/>
                <a:gd name="T56" fmla="*/ 248018 w 794"/>
                <a:gd name="T57" fmla="*/ 12751 h 460"/>
                <a:gd name="T58" fmla="*/ 241988 w 794"/>
                <a:gd name="T59" fmla="*/ 360680 h 460"/>
                <a:gd name="T60" fmla="*/ 284957 w 794"/>
                <a:gd name="T61" fmla="*/ 306943 h 460"/>
                <a:gd name="T62" fmla="*/ 288727 w 794"/>
                <a:gd name="T63" fmla="*/ 367056 h 460"/>
                <a:gd name="T64" fmla="*/ 347527 w 794"/>
                <a:gd name="T65" fmla="*/ 389826 h 460"/>
                <a:gd name="T66" fmla="*/ 301542 w 794"/>
                <a:gd name="T67" fmla="*/ 386183 h 460"/>
                <a:gd name="T68" fmla="*/ 325665 w 794"/>
                <a:gd name="T69" fmla="*/ 306943 h 460"/>
                <a:gd name="T70" fmla="*/ 367881 w 794"/>
                <a:gd name="T71" fmla="*/ 340642 h 460"/>
                <a:gd name="T72" fmla="*/ 347527 w 794"/>
                <a:gd name="T73" fmla="*/ 389826 h 460"/>
                <a:gd name="T74" fmla="*/ 388235 w 794"/>
                <a:gd name="T75" fmla="*/ 387094 h 460"/>
                <a:gd name="T76" fmla="*/ 393512 w 794"/>
                <a:gd name="T77" fmla="*/ 306943 h 460"/>
                <a:gd name="T78" fmla="*/ 422159 w 794"/>
                <a:gd name="T79" fmla="*/ 373432 h 460"/>
                <a:gd name="T80" fmla="*/ 300034 w 794"/>
                <a:gd name="T81" fmla="*/ 294191 h 460"/>
                <a:gd name="T82" fmla="*/ 376928 w 794"/>
                <a:gd name="T83" fmla="*/ 248651 h 460"/>
                <a:gd name="T84" fmla="*/ 335466 w 794"/>
                <a:gd name="T85" fmla="*/ 153927 h 460"/>
                <a:gd name="T86" fmla="*/ 221633 w 794"/>
                <a:gd name="T87" fmla="*/ 134800 h 460"/>
                <a:gd name="T88" fmla="*/ 588007 w 794"/>
                <a:gd name="T89" fmla="*/ 262313 h 4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94" h="460">
                  <a:moveTo>
                    <a:pt x="745" y="0"/>
                  </a:moveTo>
                  <a:cubicBezTo>
                    <a:pt x="329" y="0"/>
                    <a:pt x="329" y="0"/>
                    <a:pt x="329" y="0"/>
                  </a:cubicBezTo>
                  <a:cubicBezTo>
                    <a:pt x="313" y="0"/>
                    <a:pt x="299" y="7"/>
                    <a:pt x="290" y="20"/>
                  </a:cubicBezTo>
                  <a:cubicBezTo>
                    <a:pt x="278" y="14"/>
                    <a:pt x="248" y="8"/>
                    <a:pt x="212" y="39"/>
                  </a:cubicBezTo>
                  <a:cubicBezTo>
                    <a:pt x="168" y="77"/>
                    <a:pt x="6" y="200"/>
                    <a:pt x="4" y="201"/>
                  </a:cubicBezTo>
                  <a:cubicBezTo>
                    <a:pt x="1" y="204"/>
                    <a:pt x="0" y="208"/>
                    <a:pt x="3" y="211"/>
                  </a:cubicBezTo>
                  <a:cubicBezTo>
                    <a:pt x="4" y="213"/>
                    <a:pt x="6" y="214"/>
                    <a:pt x="8" y="214"/>
                  </a:cubicBezTo>
                  <a:cubicBezTo>
                    <a:pt x="10" y="214"/>
                    <a:pt x="11" y="213"/>
                    <a:pt x="13" y="212"/>
                  </a:cubicBezTo>
                  <a:cubicBezTo>
                    <a:pt x="14" y="211"/>
                    <a:pt x="177" y="88"/>
                    <a:pt x="221" y="50"/>
                  </a:cubicBezTo>
                  <a:cubicBezTo>
                    <a:pt x="251" y="24"/>
                    <a:pt x="274" y="28"/>
                    <a:pt x="283" y="32"/>
                  </a:cubicBezTo>
                  <a:cubicBezTo>
                    <a:pt x="281" y="37"/>
                    <a:pt x="280" y="43"/>
                    <a:pt x="280" y="49"/>
                  </a:cubicBezTo>
                  <a:cubicBezTo>
                    <a:pt x="280" y="244"/>
                    <a:pt x="280" y="244"/>
                    <a:pt x="280" y="244"/>
                  </a:cubicBezTo>
                  <a:cubicBezTo>
                    <a:pt x="260" y="253"/>
                    <a:pt x="246" y="259"/>
                    <a:pt x="245" y="260"/>
                  </a:cubicBezTo>
                  <a:cubicBezTo>
                    <a:pt x="241" y="262"/>
                    <a:pt x="240" y="266"/>
                    <a:pt x="241" y="270"/>
                  </a:cubicBezTo>
                  <a:cubicBezTo>
                    <a:pt x="243" y="273"/>
                    <a:pt x="247" y="275"/>
                    <a:pt x="251" y="273"/>
                  </a:cubicBezTo>
                  <a:cubicBezTo>
                    <a:pt x="252" y="272"/>
                    <a:pt x="410" y="198"/>
                    <a:pt x="450" y="182"/>
                  </a:cubicBezTo>
                  <a:cubicBezTo>
                    <a:pt x="479" y="170"/>
                    <a:pt x="498" y="184"/>
                    <a:pt x="507" y="201"/>
                  </a:cubicBezTo>
                  <a:cubicBezTo>
                    <a:pt x="516" y="221"/>
                    <a:pt x="514" y="248"/>
                    <a:pt x="492" y="261"/>
                  </a:cubicBezTo>
                  <a:cubicBezTo>
                    <a:pt x="482" y="267"/>
                    <a:pt x="464" y="275"/>
                    <a:pt x="444" y="285"/>
                  </a:cubicBezTo>
                  <a:cubicBezTo>
                    <a:pt x="411" y="300"/>
                    <a:pt x="381" y="315"/>
                    <a:pt x="371" y="324"/>
                  </a:cubicBezTo>
                  <a:cubicBezTo>
                    <a:pt x="371" y="324"/>
                    <a:pt x="370" y="324"/>
                    <a:pt x="370" y="325"/>
                  </a:cubicBezTo>
                  <a:cubicBezTo>
                    <a:pt x="370" y="325"/>
                    <a:pt x="369" y="325"/>
                    <a:pt x="369" y="326"/>
                  </a:cubicBezTo>
                  <a:cubicBezTo>
                    <a:pt x="366" y="329"/>
                    <a:pt x="361" y="334"/>
                    <a:pt x="356" y="340"/>
                  </a:cubicBezTo>
                  <a:cubicBezTo>
                    <a:pt x="336" y="363"/>
                    <a:pt x="303" y="401"/>
                    <a:pt x="274" y="409"/>
                  </a:cubicBezTo>
                  <a:cubicBezTo>
                    <a:pt x="236" y="419"/>
                    <a:pt x="82" y="424"/>
                    <a:pt x="80" y="424"/>
                  </a:cubicBezTo>
                  <a:cubicBezTo>
                    <a:pt x="76" y="424"/>
                    <a:pt x="73" y="428"/>
                    <a:pt x="74" y="431"/>
                  </a:cubicBezTo>
                  <a:cubicBezTo>
                    <a:pt x="74" y="435"/>
                    <a:pt x="77" y="438"/>
                    <a:pt x="81" y="438"/>
                  </a:cubicBezTo>
                  <a:cubicBezTo>
                    <a:pt x="81" y="438"/>
                    <a:pt x="81" y="438"/>
                    <a:pt x="81" y="438"/>
                  </a:cubicBezTo>
                  <a:cubicBezTo>
                    <a:pt x="87" y="438"/>
                    <a:pt x="238" y="433"/>
                    <a:pt x="278" y="422"/>
                  </a:cubicBezTo>
                  <a:cubicBezTo>
                    <a:pt x="289" y="419"/>
                    <a:pt x="299" y="413"/>
                    <a:pt x="310" y="406"/>
                  </a:cubicBezTo>
                  <a:cubicBezTo>
                    <a:pt x="314" y="416"/>
                    <a:pt x="322" y="425"/>
                    <a:pt x="333" y="431"/>
                  </a:cubicBezTo>
                  <a:cubicBezTo>
                    <a:pt x="339" y="434"/>
                    <a:pt x="347" y="436"/>
                    <a:pt x="354" y="436"/>
                  </a:cubicBezTo>
                  <a:cubicBezTo>
                    <a:pt x="365" y="436"/>
                    <a:pt x="376" y="431"/>
                    <a:pt x="385" y="423"/>
                  </a:cubicBezTo>
                  <a:cubicBezTo>
                    <a:pt x="386" y="425"/>
                    <a:pt x="386" y="426"/>
                    <a:pt x="386" y="428"/>
                  </a:cubicBezTo>
                  <a:cubicBezTo>
                    <a:pt x="391" y="440"/>
                    <a:pt x="399" y="450"/>
                    <a:pt x="410" y="455"/>
                  </a:cubicBezTo>
                  <a:cubicBezTo>
                    <a:pt x="417" y="459"/>
                    <a:pt x="424" y="460"/>
                    <a:pt x="431" y="460"/>
                  </a:cubicBezTo>
                  <a:cubicBezTo>
                    <a:pt x="449" y="460"/>
                    <a:pt x="465" y="451"/>
                    <a:pt x="474" y="434"/>
                  </a:cubicBezTo>
                  <a:cubicBezTo>
                    <a:pt x="485" y="410"/>
                    <a:pt x="485" y="410"/>
                    <a:pt x="485" y="410"/>
                  </a:cubicBezTo>
                  <a:cubicBezTo>
                    <a:pt x="489" y="421"/>
                    <a:pt x="497" y="431"/>
                    <a:pt x="509" y="437"/>
                  </a:cubicBezTo>
                  <a:cubicBezTo>
                    <a:pt x="516" y="440"/>
                    <a:pt x="523" y="442"/>
                    <a:pt x="530" y="442"/>
                  </a:cubicBezTo>
                  <a:cubicBezTo>
                    <a:pt x="547" y="442"/>
                    <a:pt x="564" y="432"/>
                    <a:pt x="572" y="416"/>
                  </a:cubicBezTo>
                  <a:cubicBezTo>
                    <a:pt x="611" y="337"/>
                    <a:pt x="611" y="337"/>
                    <a:pt x="611" y="337"/>
                  </a:cubicBezTo>
                  <a:cubicBezTo>
                    <a:pt x="745" y="337"/>
                    <a:pt x="745" y="337"/>
                    <a:pt x="745" y="337"/>
                  </a:cubicBezTo>
                  <a:cubicBezTo>
                    <a:pt x="772" y="337"/>
                    <a:pt x="794" y="315"/>
                    <a:pt x="794" y="288"/>
                  </a:cubicBezTo>
                  <a:cubicBezTo>
                    <a:pt x="794" y="49"/>
                    <a:pt x="794" y="49"/>
                    <a:pt x="794" y="49"/>
                  </a:cubicBezTo>
                  <a:cubicBezTo>
                    <a:pt x="794" y="22"/>
                    <a:pt x="772" y="0"/>
                    <a:pt x="745" y="0"/>
                  </a:cubicBezTo>
                  <a:moveTo>
                    <a:pt x="294" y="82"/>
                  </a:moveTo>
                  <a:cubicBezTo>
                    <a:pt x="780" y="82"/>
                    <a:pt x="780" y="82"/>
                    <a:pt x="780" y="82"/>
                  </a:cubicBezTo>
                  <a:cubicBezTo>
                    <a:pt x="780" y="134"/>
                    <a:pt x="780" y="134"/>
                    <a:pt x="780" y="134"/>
                  </a:cubicBezTo>
                  <a:cubicBezTo>
                    <a:pt x="294" y="134"/>
                    <a:pt x="294" y="134"/>
                    <a:pt x="294" y="134"/>
                  </a:cubicBezTo>
                  <a:lnTo>
                    <a:pt x="294" y="82"/>
                  </a:lnTo>
                  <a:close/>
                  <a:moveTo>
                    <a:pt x="329" y="14"/>
                  </a:moveTo>
                  <a:cubicBezTo>
                    <a:pt x="745" y="14"/>
                    <a:pt x="745" y="14"/>
                    <a:pt x="745" y="14"/>
                  </a:cubicBezTo>
                  <a:cubicBezTo>
                    <a:pt x="765" y="14"/>
                    <a:pt x="780" y="29"/>
                    <a:pt x="780" y="49"/>
                  </a:cubicBezTo>
                  <a:cubicBezTo>
                    <a:pt x="780" y="68"/>
                    <a:pt x="780" y="68"/>
                    <a:pt x="780" y="68"/>
                  </a:cubicBezTo>
                  <a:cubicBezTo>
                    <a:pt x="294" y="68"/>
                    <a:pt x="294" y="68"/>
                    <a:pt x="294" y="68"/>
                  </a:cubicBezTo>
                  <a:cubicBezTo>
                    <a:pt x="294" y="49"/>
                    <a:pt x="294" y="49"/>
                    <a:pt x="294" y="49"/>
                  </a:cubicBezTo>
                  <a:cubicBezTo>
                    <a:pt x="294" y="29"/>
                    <a:pt x="310" y="14"/>
                    <a:pt x="329" y="14"/>
                  </a:cubicBezTo>
                  <a:moveTo>
                    <a:pt x="339" y="418"/>
                  </a:moveTo>
                  <a:cubicBezTo>
                    <a:pt x="330" y="414"/>
                    <a:pt x="324" y="406"/>
                    <a:pt x="321" y="396"/>
                  </a:cubicBezTo>
                  <a:cubicBezTo>
                    <a:pt x="338" y="382"/>
                    <a:pt x="354" y="364"/>
                    <a:pt x="366" y="350"/>
                  </a:cubicBezTo>
                  <a:cubicBezTo>
                    <a:pt x="371" y="345"/>
                    <a:pt x="375" y="340"/>
                    <a:pt x="378" y="337"/>
                  </a:cubicBezTo>
                  <a:cubicBezTo>
                    <a:pt x="416" y="337"/>
                    <a:pt x="416" y="337"/>
                    <a:pt x="416" y="337"/>
                  </a:cubicBezTo>
                  <a:cubicBezTo>
                    <a:pt x="383" y="403"/>
                    <a:pt x="383" y="403"/>
                    <a:pt x="383" y="403"/>
                  </a:cubicBezTo>
                  <a:cubicBezTo>
                    <a:pt x="375" y="420"/>
                    <a:pt x="355" y="426"/>
                    <a:pt x="339" y="418"/>
                  </a:cubicBezTo>
                  <a:moveTo>
                    <a:pt x="461" y="428"/>
                  </a:moveTo>
                  <a:cubicBezTo>
                    <a:pt x="453" y="444"/>
                    <a:pt x="433" y="451"/>
                    <a:pt x="416" y="443"/>
                  </a:cubicBezTo>
                  <a:cubicBezTo>
                    <a:pt x="409" y="439"/>
                    <a:pt x="403" y="432"/>
                    <a:pt x="400" y="424"/>
                  </a:cubicBezTo>
                  <a:cubicBezTo>
                    <a:pt x="397" y="415"/>
                    <a:pt x="398" y="406"/>
                    <a:pt x="401" y="398"/>
                  </a:cubicBezTo>
                  <a:cubicBezTo>
                    <a:pt x="432" y="337"/>
                    <a:pt x="432" y="337"/>
                    <a:pt x="432" y="337"/>
                  </a:cubicBezTo>
                  <a:cubicBezTo>
                    <a:pt x="506" y="337"/>
                    <a:pt x="506" y="337"/>
                    <a:pt x="506" y="337"/>
                  </a:cubicBezTo>
                  <a:cubicBezTo>
                    <a:pt x="488" y="374"/>
                    <a:pt x="488" y="374"/>
                    <a:pt x="488" y="374"/>
                  </a:cubicBezTo>
                  <a:cubicBezTo>
                    <a:pt x="488" y="374"/>
                    <a:pt x="488" y="374"/>
                    <a:pt x="488" y="374"/>
                  </a:cubicBezTo>
                  <a:lnTo>
                    <a:pt x="461" y="428"/>
                  </a:lnTo>
                  <a:close/>
                  <a:moveTo>
                    <a:pt x="560" y="410"/>
                  </a:moveTo>
                  <a:cubicBezTo>
                    <a:pt x="552" y="426"/>
                    <a:pt x="532" y="433"/>
                    <a:pt x="515" y="425"/>
                  </a:cubicBezTo>
                  <a:cubicBezTo>
                    <a:pt x="499" y="416"/>
                    <a:pt x="492" y="397"/>
                    <a:pt x="500" y="380"/>
                  </a:cubicBezTo>
                  <a:cubicBezTo>
                    <a:pt x="522" y="337"/>
                    <a:pt x="522" y="337"/>
                    <a:pt x="522" y="337"/>
                  </a:cubicBezTo>
                  <a:cubicBezTo>
                    <a:pt x="596" y="337"/>
                    <a:pt x="596" y="337"/>
                    <a:pt x="596" y="337"/>
                  </a:cubicBezTo>
                  <a:lnTo>
                    <a:pt x="560" y="410"/>
                  </a:lnTo>
                  <a:close/>
                  <a:moveTo>
                    <a:pt x="745" y="323"/>
                  </a:moveTo>
                  <a:cubicBezTo>
                    <a:pt x="398" y="323"/>
                    <a:pt x="398" y="323"/>
                    <a:pt x="398" y="323"/>
                  </a:cubicBezTo>
                  <a:cubicBezTo>
                    <a:pt x="412" y="315"/>
                    <a:pt x="432" y="306"/>
                    <a:pt x="450" y="297"/>
                  </a:cubicBezTo>
                  <a:cubicBezTo>
                    <a:pt x="470" y="288"/>
                    <a:pt x="489" y="279"/>
                    <a:pt x="500" y="273"/>
                  </a:cubicBezTo>
                  <a:cubicBezTo>
                    <a:pt x="529" y="255"/>
                    <a:pt x="531" y="220"/>
                    <a:pt x="519" y="195"/>
                  </a:cubicBezTo>
                  <a:cubicBezTo>
                    <a:pt x="509" y="174"/>
                    <a:pt x="483" y="154"/>
                    <a:pt x="445" y="169"/>
                  </a:cubicBezTo>
                  <a:cubicBezTo>
                    <a:pt x="419" y="179"/>
                    <a:pt x="345" y="214"/>
                    <a:pt x="294" y="237"/>
                  </a:cubicBezTo>
                  <a:cubicBezTo>
                    <a:pt x="294" y="148"/>
                    <a:pt x="294" y="148"/>
                    <a:pt x="294" y="148"/>
                  </a:cubicBezTo>
                  <a:cubicBezTo>
                    <a:pt x="780" y="148"/>
                    <a:pt x="780" y="148"/>
                    <a:pt x="780" y="148"/>
                  </a:cubicBezTo>
                  <a:cubicBezTo>
                    <a:pt x="780" y="288"/>
                    <a:pt x="780" y="288"/>
                    <a:pt x="780" y="288"/>
                  </a:cubicBezTo>
                  <a:cubicBezTo>
                    <a:pt x="780" y="307"/>
                    <a:pt x="765" y="323"/>
                    <a:pt x="745" y="323"/>
                  </a:cubicBezTo>
                </a:path>
              </a:pathLst>
            </a:custGeom>
            <a:solidFill>
              <a:schemeClr val="tx1"/>
            </a:solidFill>
            <a:ln w="9525">
              <a:solidFill>
                <a:schemeClr val="tx1"/>
              </a:solidFill>
              <a:round/>
              <a:headEnd/>
              <a:tailEnd/>
            </a:ln>
          </p:spPr>
          <p:txBody>
            <a:bodyPr/>
            <a:lstStyle/>
            <a:p>
              <a:endParaRPr lang="en-US" dirty="0">
                <a:latin typeface="+mj-lt"/>
              </a:endParaRPr>
            </a:p>
          </p:txBody>
        </p:sp>
        <p:grpSp>
          <p:nvGrpSpPr>
            <p:cNvPr id="52" name="Group 24">
              <a:extLst>
                <a:ext uri="{FF2B5EF4-FFF2-40B4-BE49-F238E27FC236}">
                  <a16:creationId xmlns:a16="http://schemas.microsoft.com/office/drawing/2014/main" id="{B201B90C-7A99-4C00-8611-6040187C6D46}"/>
                </a:ext>
              </a:extLst>
            </p:cNvPr>
            <p:cNvGrpSpPr>
              <a:grpSpLocks/>
            </p:cNvGrpSpPr>
            <p:nvPr/>
          </p:nvGrpSpPr>
          <p:grpSpPr bwMode="auto">
            <a:xfrm>
              <a:off x="2942043" y="3603476"/>
              <a:ext cx="590550" cy="550862"/>
              <a:chOff x="2574925" y="5208588"/>
              <a:chExt cx="322262" cy="339725"/>
            </a:xfrm>
          </p:grpSpPr>
          <p:sp>
            <p:nvSpPr>
              <p:cNvPr id="53" name="Freeform 217">
                <a:extLst>
                  <a:ext uri="{FF2B5EF4-FFF2-40B4-BE49-F238E27FC236}">
                    <a16:creationId xmlns:a16="http://schemas.microsoft.com/office/drawing/2014/main" id="{BF10024A-5AD8-4734-B9BD-CE67EE0128A8}"/>
                  </a:ext>
                </a:extLst>
              </p:cNvPr>
              <p:cNvSpPr>
                <a:spLocks noEditPoints="1"/>
              </p:cNvSpPr>
              <p:nvPr/>
            </p:nvSpPr>
            <p:spPr bwMode="auto">
              <a:xfrm>
                <a:off x="2574925" y="5341938"/>
                <a:ext cx="61912" cy="206375"/>
              </a:xfrm>
              <a:custGeom>
                <a:avLst/>
                <a:gdLst>
                  <a:gd name="T0" fmla="*/ 58043 w 112"/>
                  <a:gd name="T1" fmla="*/ 68792 h 366"/>
                  <a:gd name="T2" fmla="*/ 34826 w 112"/>
                  <a:gd name="T3" fmla="*/ 68792 h 366"/>
                  <a:gd name="T4" fmla="*/ 34826 w 112"/>
                  <a:gd name="T5" fmla="*/ 3947 h 366"/>
                  <a:gd name="T6" fmla="*/ 30956 w 112"/>
                  <a:gd name="T7" fmla="*/ 0 h 366"/>
                  <a:gd name="T8" fmla="*/ 27087 w 112"/>
                  <a:gd name="T9" fmla="*/ 3947 h 366"/>
                  <a:gd name="T10" fmla="*/ 27087 w 112"/>
                  <a:gd name="T11" fmla="*/ 68792 h 366"/>
                  <a:gd name="T12" fmla="*/ 3870 w 112"/>
                  <a:gd name="T13" fmla="*/ 68792 h 366"/>
                  <a:gd name="T14" fmla="*/ 0 w 112"/>
                  <a:gd name="T15" fmla="*/ 72739 h 366"/>
                  <a:gd name="T16" fmla="*/ 0 w 112"/>
                  <a:gd name="T17" fmla="*/ 134200 h 366"/>
                  <a:gd name="T18" fmla="*/ 3870 w 112"/>
                  <a:gd name="T19" fmla="*/ 138147 h 366"/>
                  <a:gd name="T20" fmla="*/ 27087 w 112"/>
                  <a:gd name="T21" fmla="*/ 138147 h 366"/>
                  <a:gd name="T22" fmla="*/ 27087 w 112"/>
                  <a:gd name="T23" fmla="*/ 202428 h 366"/>
                  <a:gd name="T24" fmla="*/ 30956 w 112"/>
                  <a:gd name="T25" fmla="*/ 206375 h 366"/>
                  <a:gd name="T26" fmla="*/ 34826 w 112"/>
                  <a:gd name="T27" fmla="*/ 202428 h 366"/>
                  <a:gd name="T28" fmla="*/ 34826 w 112"/>
                  <a:gd name="T29" fmla="*/ 138147 h 366"/>
                  <a:gd name="T30" fmla="*/ 58043 w 112"/>
                  <a:gd name="T31" fmla="*/ 138147 h 366"/>
                  <a:gd name="T32" fmla="*/ 61912 w 112"/>
                  <a:gd name="T33" fmla="*/ 134200 h 366"/>
                  <a:gd name="T34" fmla="*/ 61912 w 112"/>
                  <a:gd name="T35" fmla="*/ 72739 h 366"/>
                  <a:gd name="T36" fmla="*/ 58043 w 112"/>
                  <a:gd name="T37" fmla="*/ 68792 h 366"/>
                  <a:gd name="T38" fmla="*/ 54173 w 112"/>
                  <a:gd name="T39" fmla="*/ 130253 h 366"/>
                  <a:gd name="T40" fmla="*/ 7739 w 112"/>
                  <a:gd name="T41" fmla="*/ 130253 h 366"/>
                  <a:gd name="T42" fmla="*/ 7739 w 112"/>
                  <a:gd name="T43" fmla="*/ 76686 h 366"/>
                  <a:gd name="T44" fmla="*/ 54173 w 112"/>
                  <a:gd name="T45" fmla="*/ 76686 h 366"/>
                  <a:gd name="T46" fmla="*/ 54173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2"/>
                    </a:moveTo>
                    <a:cubicBezTo>
                      <a:pt x="63" y="122"/>
                      <a:pt x="63" y="122"/>
                      <a:pt x="63" y="122"/>
                    </a:cubicBezTo>
                    <a:cubicBezTo>
                      <a:pt x="63" y="7"/>
                      <a:pt x="63" y="7"/>
                      <a:pt x="63" y="7"/>
                    </a:cubicBezTo>
                    <a:cubicBezTo>
                      <a:pt x="63" y="4"/>
                      <a:pt x="60" y="0"/>
                      <a:pt x="56" y="0"/>
                    </a:cubicBezTo>
                    <a:cubicBezTo>
                      <a:pt x="52" y="0"/>
                      <a:pt x="49" y="4"/>
                      <a:pt x="49" y="7"/>
                    </a:cubicBezTo>
                    <a:cubicBezTo>
                      <a:pt x="49" y="122"/>
                      <a:pt x="49" y="122"/>
                      <a:pt x="49" y="122"/>
                    </a:cubicBezTo>
                    <a:cubicBezTo>
                      <a:pt x="7" y="122"/>
                      <a:pt x="7" y="122"/>
                      <a:pt x="7" y="122"/>
                    </a:cubicBezTo>
                    <a:cubicBezTo>
                      <a:pt x="3" y="122"/>
                      <a:pt x="0" y="125"/>
                      <a:pt x="0" y="129"/>
                    </a:cubicBezTo>
                    <a:cubicBezTo>
                      <a:pt x="0" y="238"/>
                      <a:pt x="0" y="238"/>
                      <a:pt x="0" y="238"/>
                    </a:cubicBezTo>
                    <a:cubicBezTo>
                      <a:pt x="0" y="242"/>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2"/>
                      <a:pt x="112" y="238"/>
                    </a:cubicBezTo>
                    <a:cubicBezTo>
                      <a:pt x="112" y="129"/>
                      <a:pt x="112" y="129"/>
                      <a:pt x="112" y="129"/>
                    </a:cubicBezTo>
                    <a:cubicBezTo>
                      <a:pt x="112" y="125"/>
                      <a:pt x="109" y="122"/>
                      <a:pt x="105" y="122"/>
                    </a:cubicBezTo>
                    <a:moveTo>
                      <a:pt x="98" y="231"/>
                    </a:moveTo>
                    <a:cubicBezTo>
                      <a:pt x="14" y="231"/>
                      <a:pt x="14" y="231"/>
                      <a:pt x="14" y="231"/>
                    </a:cubicBezTo>
                    <a:cubicBezTo>
                      <a:pt x="14" y="136"/>
                      <a:pt x="14" y="136"/>
                      <a:pt x="14" y="136"/>
                    </a:cubicBezTo>
                    <a:cubicBezTo>
                      <a:pt x="98" y="136"/>
                      <a:pt x="98" y="136"/>
                      <a:pt x="98" y="136"/>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54" name="Freeform 218">
                <a:extLst>
                  <a:ext uri="{FF2B5EF4-FFF2-40B4-BE49-F238E27FC236}">
                    <a16:creationId xmlns:a16="http://schemas.microsoft.com/office/drawing/2014/main" id="{5C781CD1-D8D0-49BA-B9F0-0748E316763E}"/>
                  </a:ext>
                </a:extLst>
              </p:cNvPr>
              <p:cNvSpPr>
                <a:spLocks noEditPoints="1"/>
              </p:cNvSpPr>
              <p:nvPr/>
            </p:nvSpPr>
            <p:spPr bwMode="auto">
              <a:xfrm>
                <a:off x="2660650" y="5265738"/>
                <a:ext cx="63500" cy="206375"/>
              </a:xfrm>
              <a:custGeom>
                <a:avLst/>
                <a:gdLst>
                  <a:gd name="T0" fmla="*/ 59531 w 112"/>
                  <a:gd name="T1" fmla="*/ 68228 h 366"/>
                  <a:gd name="T2" fmla="*/ 35719 w 112"/>
                  <a:gd name="T3" fmla="*/ 68228 h 366"/>
                  <a:gd name="T4" fmla="*/ 35719 w 112"/>
                  <a:gd name="T5" fmla="*/ 3947 h 366"/>
                  <a:gd name="T6" fmla="*/ 31750 w 112"/>
                  <a:gd name="T7" fmla="*/ 0 h 366"/>
                  <a:gd name="T8" fmla="*/ 27781 w 112"/>
                  <a:gd name="T9" fmla="*/ 3947 h 366"/>
                  <a:gd name="T10" fmla="*/ 27781 w 112"/>
                  <a:gd name="T11" fmla="*/ 68228 h 366"/>
                  <a:gd name="T12" fmla="*/ 3969 w 112"/>
                  <a:gd name="T13" fmla="*/ 68228 h 366"/>
                  <a:gd name="T14" fmla="*/ 0 w 112"/>
                  <a:gd name="T15" fmla="*/ 72175 h 366"/>
                  <a:gd name="T16" fmla="*/ 0 w 112"/>
                  <a:gd name="T17" fmla="*/ 134200 h 366"/>
                  <a:gd name="T18" fmla="*/ 3969 w 112"/>
                  <a:gd name="T19" fmla="*/ 138147 h 366"/>
                  <a:gd name="T20" fmla="*/ 27781 w 112"/>
                  <a:gd name="T21" fmla="*/ 138147 h 366"/>
                  <a:gd name="T22" fmla="*/ 27781 w 112"/>
                  <a:gd name="T23" fmla="*/ 202428 h 366"/>
                  <a:gd name="T24" fmla="*/ 31750 w 112"/>
                  <a:gd name="T25" fmla="*/ 206375 h 366"/>
                  <a:gd name="T26" fmla="*/ 35719 w 112"/>
                  <a:gd name="T27" fmla="*/ 202428 h 366"/>
                  <a:gd name="T28" fmla="*/ 35719 w 112"/>
                  <a:gd name="T29" fmla="*/ 138147 h 366"/>
                  <a:gd name="T30" fmla="*/ 59531 w 112"/>
                  <a:gd name="T31" fmla="*/ 138147 h 366"/>
                  <a:gd name="T32" fmla="*/ 63500 w 112"/>
                  <a:gd name="T33" fmla="*/ 134200 h 366"/>
                  <a:gd name="T34" fmla="*/ 63500 w 112"/>
                  <a:gd name="T35" fmla="*/ 72175 h 366"/>
                  <a:gd name="T36" fmla="*/ 59531 w 112"/>
                  <a:gd name="T37" fmla="*/ 68228 h 366"/>
                  <a:gd name="T38" fmla="*/ 55562 w 112"/>
                  <a:gd name="T39" fmla="*/ 130253 h 366"/>
                  <a:gd name="T40" fmla="*/ 7937 w 112"/>
                  <a:gd name="T41" fmla="*/ 130253 h 366"/>
                  <a:gd name="T42" fmla="*/ 7937 w 112"/>
                  <a:gd name="T43" fmla="*/ 76122 h 366"/>
                  <a:gd name="T44" fmla="*/ 55562 w 112"/>
                  <a:gd name="T45" fmla="*/ 76122 h 366"/>
                  <a:gd name="T46" fmla="*/ 55562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4"/>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55" name="Freeform 219">
                <a:extLst>
                  <a:ext uri="{FF2B5EF4-FFF2-40B4-BE49-F238E27FC236}">
                    <a16:creationId xmlns:a16="http://schemas.microsoft.com/office/drawing/2014/main" id="{7F3159FC-2E13-4388-B9DA-44293F56E7EC}"/>
                  </a:ext>
                </a:extLst>
              </p:cNvPr>
              <p:cNvSpPr>
                <a:spLocks noEditPoints="1"/>
              </p:cNvSpPr>
              <p:nvPr/>
            </p:nvSpPr>
            <p:spPr bwMode="auto">
              <a:xfrm>
                <a:off x="2747963" y="5297488"/>
                <a:ext cx="63500" cy="204788"/>
              </a:xfrm>
              <a:custGeom>
                <a:avLst/>
                <a:gdLst>
                  <a:gd name="T0" fmla="*/ 59531 w 112"/>
                  <a:gd name="T1" fmla="*/ 67889 h 365"/>
                  <a:gd name="T2" fmla="*/ 35719 w 112"/>
                  <a:gd name="T3" fmla="*/ 67889 h 365"/>
                  <a:gd name="T4" fmla="*/ 35719 w 112"/>
                  <a:gd name="T5" fmla="*/ 3927 h 365"/>
                  <a:gd name="T6" fmla="*/ 31750 w 112"/>
                  <a:gd name="T7" fmla="*/ 0 h 365"/>
                  <a:gd name="T8" fmla="*/ 27781 w 112"/>
                  <a:gd name="T9" fmla="*/ 3927 h 365"/>
                  <a:gd name="T10" fmla="*/ 27781 w 112"/>
                  <a:gd name="T11" fmla="*/ 67889 h 365"/>
                  <a:gd name="T12" fmla="*/ 3969 w 112"/>
                  <a:gd name="T13" fmla="*/ 67889 h 365"/>
                  <a:gd name="T14" fmla="*/ 0 w 112"/>
                  <a:gd name="T15" fmla="*/ 71816 h 365"/>
                  <a:gd name="T16" fmla="*/ 0 w 112"/>
                  <a:gd name="T17" fmla="*/ 132972 h 365"/>
                  <a:gd name="T18" fmla="*/ 3969 w 112"/>
                  <a:gd name="T19" fmla="*/ 136899 h 365"/>
                  <a:gd name="T20" fmla="*/ 27781 w 112"/>
                  <a:gd name="T21" fmla="*/ 136899 h 365"/>
                  <a:gd name="T22" fmla="*/ 27781 w 112"/>
                  <a:gd name="T23" fmla="*/ 200861 h 365"/>
                  <a:gd name="T24" fmla="*/ 31750 w 112"/>
                  <a:gd name="T25" fmla="*/ 204788 h 365"/>
                  <a:gd name="T26" fmla="*/ 35719 w 112"/>
                  <a:gd name="T27" fmla="*/ 200861 h 365"/>
                  <a:gd name="T28" fmla="*/ 35719 w 112"/>
                  <a:gd name="T29" fmla="*/ 136899 h 365"/>
                  <a:gd name="T30" fmla="*/ 59531 w 112"/>
                  <a:gd name="T31" fmla="*/ 136899 h 365"/>
                  <a:gd name="T32" fmla="*/ 63500 w 112"/>
                  <a:gd name="T33" fmla="*/ 132972 h 365"/>
                  <a:gd name="T34" fmla="*/ 63500 w 112"/>
                  <a:gd name="T35" fmla="*/ 71816 h 365"/>
                  <a:gd name="T36" fmla="*/ 59531 w 112"/>
                  <a:gd name="T37" fmla="*/ 67889 h 365"/>
                  <a:gd name="T38" fmla="*/ 55562 w 112"/>
                  <a:gd name="T39" fmla="*/ 129044 h 365"/>
                  <a:gd name="T40" fmla="*/ 7937 w 112"/>
                  <a:gd name="T41" fmla="*/ 129044 h 365"/>
                  <a:gd name="T42" fmla="*/ 7937 w 112"/>
                  <a:gd name="T43" fmla="*/ 75744 h 365"/>
                  <a:gd name="T44" fmla="*/ 55562 w 112"/>
                  <a:gd name="T45" fmla="*/ 75744 h 365"/>
                  <a:gd name="T46" fmla="*/ 55562 w 112"/>
                  <a:gd name="T47" fmla="*/ 129044 h 3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5">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7"/>
                      <a:pt x="0" y="237"/>
                      <a:pt x="0" y="237"/>
                    </a:cubicBezTo>
                    <a:cubicBezTo>
                      <a:pt x="0" y="241"/>
                      <a:pt x="3" y="244"/>
                      <a:pt x="7" y="244"/>
                    </a:cubicBezTo>
                    <a:cubicBezTo>
                      <a:pt x="49" y="244"/>
                      <a:pt x="49" y="244"/>
                      <a:pt x="49" y="244"/>
                    </a:cubicBezTo>
                    <a:cubicBezTo>
                      <a:pt x="49" y="358"/>
                      <a:pt x="49" y="358"/>
                      <a:pt x="49" y="358"/>
                    </a:cubicBezTo>
                    <a:cubicBezTo>
                      <a:pt x="49" y="362"/>
                      <a:pt x="52" y="365"/>
                      <a:pt x="56" y="365"/>
                    </a:cubicBezTo>
                    <a:cubicBezTo>
                      <a:pt x="60" y="365"/>
                      <a:pt x="63" y="362"/>
                      <a:pt x="63" y="358"/>
                    </a:cubicBezTo>
                    <a:cubicBezTo>
                      <a:pt x="63" y="244"/>
                      <a:pt x="63" y="244"/>
                      <a:pt x="63" y="244"/>
                    </a:cubicBezTo>
                    <a:cubicBezTo>
                      <a:pt x="105" y="244"/>
                      <a:pt x="105" y="244"/>
                      <a:pt x="105" y="244"/>
                    </a:cubicBezTo>
                    <a:cubicBezTo>
                      <a:pt x="109" y="244"/>
                      <a:pt x="112" y="241"/>
                      <a:pt x="112" y="237"/>
                    </a:cubicBezTo>
                    <a:cubicBezTo>
                      <a:pt x="112" y="128"/>
                      <a:pt x="112" y="128"/>
                      <a:pt x="112" y="128"/>
                    </a:cubicBezTo>
                    <a:cubicBezTo>
                      <a:pt x="112" y="124"/>
                      <a:pt x="109" y="121"/>
                      <a:pt x="105" y="121"/>
                    </a:cubicBezTo>
                    <a:moveTo>
                      <a:pt x="98" y="230"/>
                    </a:moveTo>
                    <a:cubicBezTo>
                      <a:pt x="14" y="230"/>
                      <a:pt x="14" y="230"/>
                      <a:pt x="14" y="230"/>
                    </a:cubicBezTo>
                    <a:cubicBezTo>
                      <a:pt x="14" y="135"/>
                      <a:pt x="14" y="135"/>
                      <a:pt x="14" y="135"/>
                    </a:cubicBezTo>
                    <a:cubicBezTo>
                      <a:pt x="98" y="135"/>
                      <a:pt x="98" y="135"/>
                      <a:pt x="98" y="135"/>
                    </a:cubicBezTo>
                    <a:lnTo>
                      <a:pt x="98" y="230"/>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56" name="Freeform 220">
                <a:extLst>
                  <a:ext uri="{FF2B5EF4-FFF2-40B4-BE49-F238E27FC236}">
                    <a16:creationId xmlns:a16="http://schemas.microsoft.com/office/drawing/2014/main" id="{521F9689-06C5-4420-8DC4-C32997D48556}"/>
                  </a:ext>
                </a:extLst>
              </p:cNvPr>
              <p:cNvSpPr>
                <a:spLocks noEditPoints="1"/>
              </p:cNvSpPr>
              <p:nvPr/>
            </p:nvSpPr>
            <p:spPr bwMode="auto">
              <a:xfrm>
                <a:off x="2835275" y="5208588"/>
                <a:ext cx="61912" cy="204788"/>
              </a:xfrm>
              <a:custGeom>
                <a:avLst/>
                <a:gdLst>
                  <a:gd name="T0" fmla="*/ 58043 w 112"/>
                  <a:gd name="T1" fmla="*/ 67703 h 366"/>
                  <a:gd name="T2" fmla="*/ 34826 w 112"/>
                  <a:gd name="T3" fmla="*/ 67703 h 366"/>
                  <a:gd name="T4" fmla="*/ 34826 w 112"/>
                  <a:gd name="T5" fmla="*/ 3917 h 366"/>
                  <a:gd name="T6" fmla="*/ 30956 w 112"/>
                  <a:gd name="T7" fmla="*/ 0 h 366"/>
                  <a:gd name="T8" fmla="*/ 27087 w 112"/>
                  <a:gd name="T9" fmla="*/ 3917 h 366"/>
                  <a:gd name="T10" fmla="*/ 27087 w 112"/>
                  <a:gd name="T11" fmla="*/ 67703 h 366"/>
                  <a:gd name="T12" fmla="*/ 3870 w 112"/>
                  <a:gd name="T13" fmla="*/ 67703 h 366"/>
                  <a:gd name="T14" fmla="*/ 0 w 112"/>
                  <a:gd name="T15" fmla="*/ 71620 h 366"/>
                  <a:gd name="T16" fmla="*/ 0 w 112"/>
                  <a:gd name="T17" fmla="*/ 133168 h 366"/>
                  <a:gd name="T18" fmla="*/ 3870 w 112"/>
                  <a:gd name="T19" fmla="*/ 137085 h 366"/>
                  <a:gd name="T20" fmla="*/ 27087 w 112"/>
                  <a:gd name="T21" fmla="*/ 137085 h 366"/>
                  <a:gd name="T22" fmla="*/ 27087 w 112"/>
                  <a:gd name="T23" fmla="*/ 200871 h 366"/>
                  <a:gd name="T24" fmla="*/ 30956 w 112"/>
                  <a:gd name="T25" fmla="*/ 204788 h 366"/>
                  <a:gd name="T26" fmla="*/ 34826 w 112"/>
                  <a:gd name="T27" fmla="*/ 200871 h 366"/>
                  <a:gd name="T28" fmla="*/ 34826 w 112"/>
                  <a:gd name="T29" fmla="*/ 137085 h 366"/>
                  <a:gd name="T30" fmla="*/ 58043 w 112"/>
                  <a:gd name="T31" fmla="*/ 137085 h 366"/>
                  <a:gd name="T32" fmla="*/ 61912 w 112"/>
                  <a:gd name="T33" fmla="*/ 133168 h 366"/>
                  <a:gd name="T34" fmla="*/ 61912 w 112"/>
                  <a:gd name="T35" fmla="*/ 71620 h 366"/>
                  <a:gd name="T36" fmla="*/ 58043 w 112"/>
                  <a:gd name="T37" fmla="*/ 67703 h 366"/>
                  <a:gd name="T38" fmla="*/ 54173 w 112"/>
                  <a:gd name="T39" fmla="*/ 129251 h 366"/>
                  <a:gd name="T40" fmla="*/ 7739 w 112"/>
                  <a:gd name="T41" fmla="*/ 129251 h 366"/>
                  <a:gd name="T42" fmla="*/ 7739 w 112"/>
                  <a:gd name="T43" fmla="*/ 75537 h 366"/>
                  <a:gd name="T44" fmla="*/ 54173 w 112"/>
                  <a:gd name="T45" fmla="*/ 75537 h 366"/>
                  <a:gd name="T46" fmla="*/ 54173 w 112"/>
                  <a:gd name="T47" fmla="*/ 129251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5"/>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5"/>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grpSp>
        <p:sp>
          <p:nvSpPr>
            <p:cNvPr id="57" name="Freeform 129">
              <a:extLst>
                <a:ext uri="{FF2B5EF4-FFF2-40B4-BE49-F238E27FC236}">
                  <a16:creationId xmlns:a16="http://schemas.microsoft.com/office/drawing/2014/main" id="{B06E1C67-9464-4E8E-A2C4-354CE51D4759}"/>
                </a:ext>
              </a:extLst>
            </p:cNvPr>
            <p:cNvSpPr>
              <a:spLocks noEditPoints="1"/>
            </p:cNvSpPr>
            <p:nvPr/>
          </p:nvSpPr>
          <p:spPr bwMode="auto">
            <a:xfrm>
              <a:off x="8635007" y="3637270"/>
              <a:ext cx="473075" cy="484188"/>
            </a:xfrm>
            <a:custGeom>
              <a:avLst/>
              <a:gdLst>
                <a:gd name="T0" fmla="*/ 332526 w 574"/>
                <a:gd name="T1" fmla="*/ 0 h 581"/>
                <a:gd name="T2" fmla="*/ 192602 w 574"/>
                <a:gd name="T3" fmla="*/ 52591 h 581"/>
                <a:gd name="T4" fmla="*/ 139924 w 574"/>
                <a:gd name="T5" fmla="*/ 171964 h 581"/>
                <a:gd name="T6" fmla="*/ 0 w 574"/>
                <a:gd name="T7" fmla="*/ 223720 h 581"/>
                <a:gd name="T8" fmla="*/ 42800 w 574"/>
                <a:gd name="T9" fmla="*/ 471649 h 581"/>
                <a:gd name="T10" fmla="*/ 237048 w 574"/>
                <a:gd name="T11" fmla="*/ 471649 h 581"/>
                <a:gd name="T12" fmla="*/ 279848 w 574"/>
                <a:gd name="T13" fmla="*/ 389841 h 581"/>
                <a:gd name="T14" fmla="*/ 429650 w 574"/>
                <a:gd name="T15" fmla="*/ 379823 h 581"/>
                <a:gd name="T16" fmla="*/ 472450 w 574"/>
                <a:gd name="T17" fmla="*/ 52591 h 581"/>
                <a:gd name="T18" fmla="*/ 460927 w 574"/>
                <a:gd name="T19" fmla="*/ 274641 h 581"/>
                <a:gd name="T20" fmla="*/ 279848 w 574"/>
                <a:gd name="T21" fmla="*/ 310537 h 581"/>
                <a:gd name="T22" fmla="*/ 332526 w 574"/>
                <a:gd name="T23" fmla="*/ 254607 h 581"/>
                <a:gd name="T24" fmla="*/ 460927 w 574"/>
                <a:gd name="T25" fmla="*/ 224555 h 581"/>
                <a:gd name="T26" fmla="*/ 268325 w 574"/>
                <a:gd name="T27" fmla="*/ 245424 h 581"/>
                <a:gd name="T28" fmla="*/ 139924 w 574"/>
                <a:gd name="T29" fmla="*/ 338919 h 581"/>
                <a:gd name="T30" fmla="*/ 11523 w 574"/>
                <a:gd name="T31" fmla="*/ 245424 h 581"/>
                <a:gd name="T32" fmla="*/ 139924 w 574"/>
                <a:gd name="T33" fmla="*/ 276311 h 581"/>
                <a:gd name="T34" fmla="*/ 268325 w 574"/>
                <a:gd name="T35" fmla="*/ 245424 h 581"/>
                <a:gd name="T36" fmla="*/ 42800 w 574"/>
                <a:gd name="T37" fmla="*/ 336415 h 581"/>
                <a:gd name="T38" fmla="*/ 237048 w 574"/>
                <a:gd name="T39" fmla="*/ 336415 h 581"/>
                <a:gd name="T40" fmla="*/ 268325 w 574"/>
                <a:gd name="T41" fmla="*/ 365632 h 581"/>
                <a:gd name="T42" fmla="*/ 11523 w 574"/>
                <a:gd name="T43" fmla="*/ 365632 h 581"/>
                <a:gd name="T44" fmla="*/ 460927 w 574"/>
                <a:gd name="T45" fmla="*/ 131895 h 581"/>
                <a:gd name="T46" fmla="*/ 204125 w 574"/>
                <a:gd name="T47" fmla="*/ 131895 h 581"/>
                <a:gd name="T48" fmla="*/ 236225 w 574"/>
                <a:gd name="T49" fmla="*/ 90156 h 581"/>
                <a:gd name="T50" fmla="*/ 429650 w 574"/>
                <a:gd name="T51" fmla="*/ 90156 h 581"/>
                <a:gd name="T52" fmla="*/ 460927 w 574"/>
                <a:gd name="T53" fmla="*/ 131895 h 581"/>
                <a:gd name="T54" fmla="*/ 460927 w 574"/>
                <a:gd name="T55" fmla="*/ 52591 h 581"/>
                <a:gd name="T56" fmla="*/ 204125 w 574"/>
                <a:gd name="T57" fmla="*/ 52591 h 581"/>
                <a:gd name="T58" fmla="*/ 204125 w 574"/>
                <a:gd name="T59" fmla="*/ 152764 h 581"/>
                <a:gd name="T60" fmla="*/ 332526 w 574"/>
                <a:gd name="T61" fmla="*/ 183651 h 581"/>
                <a:gd name="T62" fmla="*/ 460927 w 574"/>
                <a:gd name="T63" fmla="*/ 152764 h 581"/>
                <a:gd name="T64" fmla="*/ 332526 w 574"/>
                <a:gd name="T65" fmla="*/ 242920 h 581"/>
                <a:gd name="T66" fmla="*/ 279848 w 574"/>
                <a:gd name="T67" fmla="*/ 223720 h 581"/>
                <a:gd name="T68" fmla="*/ 204125 w 574"/>
                <a:gd name="T69" fmla="*/ 177807 h 581"/>
                <a:gd name="T70" fmla="*/ 139924 w 574"/>
                <a:gd name="T71" fmla="*/ 183651 h 581"/>
                <a:gd name="T72" fmla="*/ 197540 w 574"/>
                <a:gd name="T73" fmla="*/ 188659 h 581"/>
                <a:gd name="T74" fmla="*/ 139924 w 574"/>
                <a:gd name="T75" fmla="*/ 264624 h 581"/>
                <a:gd name="T76" fmla="*/ 139924 w 574"/>
                <a:gd name="T77" fmla="*/ 183651 h 581"/>
                <a:gd name="T78" fmla="*/ 11523 w 574"/>
                <a:gd name="T79" fmla="*/ 433249 h 581"/>
                <a:gd name="T80" fmla="*/ 42800 w 574"/>
                <a:gd name="T81" fmla="*/ 404032 h 581"/>
                <a:gd name="T82" fmla="*/ 237048 w 574"/>
                <a:gd name="T83" fmla="*/ 404032 h 581"/>
                <a:gd name="T84" fmla="*/ 268325 w 574"/>
                <a:gd name="T85" fmla="*/ 433249 h 581"/>
                <a:gd name="T86" fmla="*/ 332526 w 574"/>
                <a:gd name="T87" fmla="*/ 382328 h 581"/>
                <a:gd name="T88" fmla="*/ 279848 w 574"/>
                <a:gd name="T89" fmla="*/ 323058 h 581"/>
                <a:gd name="T90" fmla="*/ 429650 w 574"/>
                <a:gd name="T91" fmla="*/ 312206 h 581"/>
                <a:gd name="T92" fmla="*/ 460927 w 574"/>
                <a:gd name="T93" fmla="*/ 342258 h 5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74" h="581">
                  <a:moveTo>
                    <a:pt x="522" y="17"/>
                  </a:moveTo>
                  <a:cubicBezTo>
                    <a:pt x="490" y="6"/>
                    <a:pt x="449" y="0"/>
                    <a:pt x="404" y="0"/>
                  </a:cubicBezTo>
                  <a:cubicBezTo>
                    <a:pt x="360" y="0"/>
                    <a:pt x="318" y="6"/>
                    <a:pt x="287" y="17"/>
                  </a:cubicBezTo>
                  <a:cubicBezTo>
                    <a:pt x="252" y="29"/>
                    <a:pt x="234" y="44"/>
                    <a:pt x="234" y="63"/>
                  </a:cubicBezTo>
                  <a:cubicBezTo>
                    <a:pt x="234" y="210"/>
                    <a:pt x="234" y="210"/>
                    <a:pt x="234" y="210"/>
                  </a:cubicBezTo>
                  <a:cubicBezTo>
                    <a:pt x="214" y="208"/>
                    <a:pt x="192" y="206"/>
                    <a:pt x="170" y="206"/>
                  </a:cubicBezTo>
                  <a:cubicBezTo>
                    <a:pt x="126" y="206"/>
                    <a:pt x="84" y="212"/>
                    <a:pt x="52" y="223"/>
                  </a:cubicBezTo>
                  <a:cubicBezTo>
                    <a:pt x="18" y="234"/>
                    <a:pt x="0" y="250"/>
                    <a:pt x="0" y="268"/>
                  </a:cubicBezTo>
                  <a:cubicBezTo>
                    <a:pt x="0" y="519"/>
                    <a:pt x="0" y="519"/>
                    <a:pt x="0" y="519"/>
                  </a:cubicBezTo>
                  <a:cubicBezTo>
                    <a:pt x="0" y="537"/>
                    <a:pt x="18" y="553"/>
                    <a:pt x="52" y="565"/>
                  </a:cubicBezTo>
                  <a:cubicBezTo>
                    <a:pt x="84" y="575"/>
                    <a:pt x="126" y="581"/>
                    <a:pt x="170" y="581"/>
                  </a:cubicBezTo>
                  <a:cubicBezTo>
                    <a:pt x="214" y="581"/>
                    <a:pt x="256" y="575"/>
                    <a:pt x="288" y="565"/>
                  </a:cubicBezTo>
                  <a:cubicBezTo>
                    <a:pt x="322" y="553"/>
                    <a:pt x="340" y="537"/>
                    <a:pt x="340" y="519"/>
                  </a:cubicBezTo>
                  <a:cubicBezTo>
                    <a:pt x="340" y="467"/>
                    <a:pt x="340" y="467"/>
                    <a:pt x="340" y="467"/>
                  </a:cubicBezTo>
                  <a:cubicBezTo>
                    <a:pt x="360" y="470"/>
                    <a:pt x="382" y="472"/>
                    <a:pt x="404" y="472"/>
                  </a:cubicBezTo>
                  <a:cubicBezTo>
                    <a:pt x="449" y="472"/>
                    <a:pt x="490" y="466"/>
                    <a:pt x="522" y="455"/>
                  </a:cubicBezTo>
                  <a:cubicBezTo>
                    <a:pt x="556" y="444"/>
                    <a:pt x="574" y="428"/>
                    <a:pt x="574" y="410"/>
                  </a:cubicBezTo>
                  <a:cubicBezTo>
                    <a:pt x="574" y="63"/>
                    <a:pt x="574" y="63"/>
                    <a:pt x="574" y="63"/>
                  </a:cubicBezTo>
                  <a:cubicBezTo>
                    <a:pt x="574" y="44"/>
                    <a:pt x="556" y="29"/>
                    <a:pt x="522" y="17"/>
                  </a:cubicBezTo>
                  <a:moveTo>
                    <a:pt x="560" y="329"/>
                  </a:moveTo>
                  <a:cubicBezTo>
                    <a:pt x="560" y="352"/>
                    <a:pt x="496" y="377"/>
                    <a:pt x="404" y="377"/>
                  </a:cubicBezTo>
                  <a:cubicBezTo>
                    <a:pt x="382" y="377"/>
                    <a:pt x="360" y="375"/>
                    <a:pt x="340" y="372"/>
                  </a:cubicBezTo>
                  <a:cubicBezTo>
                    <a:pt x="340" y="301"/>
                    <a:pt x="340" y="301"/>
                    <a:pt x="340" y="301"/>
                  </a:cubicBezTo>
                  <a:cubicBezTo>
                    <a:pt x="360" y="304"/>
                    <a:pt x="382" y="305"/>
                    <a:pt x="404" y="305"/>
                  </a:cubicBezTo>
                  <a:cubicBezTo>
                    <a:pt x="449" y="305"/>
                    <a:pt x="490" y="300"/>
                    <a:pt x="522" y="289"/>
                  </a:cubicBezTo>
                  <a:cubicBezTo>
                    <a:pt x="539" y="283"/>
                    <a:pt x="552" y="276"/>
                    <a:pt x="560" y="269"/>
                  </a:cubicBezTo>
                  <a:lnTo>
                    <a:pt x="560" y="329"/>
                  </a:lnTo>
                  <a:close/>
                  <a:moveTo>
                    <a:pt x="326" y="294"/>
                  </a:moveTo>
                  <a:cubicBezTo>
                    <a:pt x="326" y="358"/>
                    <a:pt x="326" y="358"/>
                    <a:pt x="326" y="358"/>
                  </a:cubicBezTo>
                  <a:cubicBezTo>
                    <a:pt x="326" y="380"/>
                    <a:pt x="262" y="406"/>
                    <a:pt x="170" y="406"/>
                  </a:cubicBezTo>
                  <a:cubicBezTo>
                    <a:pt x="78" y="406"/>
                    <a:pt x="14" y="380"/>
                    <a:pt x="14" y="358"/>
                  </a:cubicBezTo>
                  <a:cubicBezTo>
                    <a:pt x="14" y="294"/>
                    <a:pt x="14" y="294"/>
                    <a:pt x="14" y="294"/>
                  </a:cubicBezTo>
                  <a:cubicBezTo>
                    <a:pt x="23" y="302"/>
                    <a:pt x="36" y="308"/>
                    <a:pt x="52" y="314"/>
                  </a:cubicBezTo>
                  <a:cubicBezTo>
                    <a:pt x="84" y="325"/>
                    <a:pt x="126" y="331"/>
                    <a:pt x="170" y="331"/>
                  </a:cubicBezTo>
                  <a:cubicBezTo>
                    <a:pt x="214" y="331"/>
                    <a:pt x="256" y="325"/>
                    <a:pt x="288" y="314"/>
                  </a:cubicBezTo>
                  <a:cubicBezTo>
                    <a:pt x="304" y="308"/>
                    <a:pt x="317" y="302"/>
                    <a:pt x="326" y="294"/>
                  </a:cubicBezTo>
                  <a:moveTo>
                    <a:pt x="14" y="383"/>
                  </a:moveTo>
                  <a:cubicBezTo>
                    <a:pt x="23" y="391"/>
                    <a:pt x="36" y="398"/>
                    <a:pt x="52" y="403"/>
                  </a:cubicBezTo>
                  <a:cubicBezTo>
                    <a:pt x="84" y="414"/>
                    <a:pt x="126" y="420"/>
                    <a:pt x="170" y="420"/>
                  </a:cubicBezTo>
                  <a:cubicBezTo>
                    <a:pt x="214" y="420"/>
                    <a:pt x="256" y="414"/>
                    <a:pt x="288" y="403"/>
                  </a:cubicBezTo>
                  <a:cubicBezTo>
                    <a:pt x="304" y="398"/>
                    <a:pt x="317" y="391"/>
                    <a:pt x="326" y="383"/>
                  </a:cubicBezTo>
                  <a:cubicBezTo>
                    <a:pt x="326" y="438"/>
                    <a:pt x="326" y="438"/>
                    <a:pt x="326" y="438"/>
                  </a:cubicBezTo>
                  <a:cubicBezTo>
                    <a:pt x="326" y="461"/>
                    <a:pt x="262" y="486"/>
                    <a:pt x="170" y="486"/>
                  </a:cubicBezTo>
                  <a:cubicBezTo>
                    <a:pt x="78" y="486"/>
                    <a:pt x="14" y="461"/>
                    <a:pt x="14" y="438"/>
                  </a:cubicBezTo>
                  <a:lnTo>
                    <a:pt x="14" y="383"/>
                  </a:lnTo>
                  <a:close/>
                  <a:moveTo>
                    <a:pt x="560" y="158"/>
                  </a:moveTo>
                  <a:cubicBezTo>
                    <a:pt x="560" y="180"/>
                    <a:pt x="496" y="206"/>
                    <a:pt x="404" y="206"/>
                  </a:cubicBezTo>
                  <a:cubicBezTo>
                    <a:pt x="312" y="206"/>
                    <a:pt x="248" y="180"/>
                    <a:pt x="248" y="158"/>
                  </a:cubicBezTo>
                  <a:cubicBezTo>
                    <a:pt x="248" y="89"/>
                    <a:pt x="248" y="89"/>
                    <a:pt x="248" y="89"/>
                  </a:cubicBezTo>
                  <a:cubicBezTo>
                    <a:pt x="257" y="96"/>
                    <a:pt x="270" y="103"/>
                    <a:pt x="287" y="108"/>
                  </a:cubicBezTo>
                  <a:cubicBezTo>
                    <a:pt x="318" y="119"/>
                    <a:pt x="360" y="125"/>
                    <a:pt x="404" y="125"/>
                  </a:cubicBezTo>
                  <a:cubicBezTo>
                    <a:pt x="449" y="125"/>
                    <a:pt x="490" y="119"/>
                    <a:pt x="522" y="108"/>
                  </a:cubicBezTo>
                  <a:cubicBezTo>
                    <a:pt x="539" y="103"/>
                    <a:pt x="552" y="96"/>
                    <a:pt x="560" y="89"/>
                  </a:cubicBezTo>
                  <a:lnTo>
                    <a:pt x="560" y="158"/>
                  </a:lnTo>
                  <a:close/>
                  <a:moveTo>
                    <a:pt x="404" y="14"/>
                  </a:moveTo>
                  <a:cubicBezTo>
                    <a:pt x="496" y="14"/>
                    <a:pt x="560" y="40"/>
                    <a:pt x="560" y="63"/>
                  </a:cubicBezTo>
                  <a:cubicBezTo>
                    <a:pt x="560" y="85"/>
                    <a:pt x="496" y="111"/>
                    <a:pt x="404" y="111"/>
                  </a:cubicBezTo>
                  <a:cubicBezTo>
                    <a:pt x="312" y="111"/>
                    <a:pt x="248" y="85"/>
                    <a:pt x="248" y="63"/>
                  </a:cubicBezTo>
                  <a:cubicBezTo>
                    <a:pt x="248" y="40"/>
                    <a:pt x="312" y="14"/>
                    <a:pt x="404" y="14"/>
                  </a:cubicBezTo>
                  <a:moveTo>
                    <a:pt x="248" y="183"/>
                  </a:moveTo>
                  <a:cubicBezTo>
                    <a:pt x="257" y="191"/>
                    <a:pt x="270" y="198"/>
                    <a:pt x="287" y="203"/>
                  </a:cubicBezTo>
                  <a:cubicBezTo>
                    <a:pt x="318" y="214"/>
                    <a:pt x="360" y="220"/>
                    <a:pt x="404" y="220"/>
                  </a:cubicBezTo>
                  <a:cubicBezTo>
                    <a:pt x="449" y="220"/>
                    <a:pt x="490" y="214"/>
                    <a:pt x="522" y="203"/>
                  </a:cubicBezTo>
                  <a:cubicBezTo>
                    <a:pt x="539" y="198"/>
                    <a:pt x="552" y="191"/>
                    <a:pt x="560" y="183"/>
                  </a:cubicBezTo>
                  <a:cubicBezTo>
                    <a:pt x="560" y="243"/>
                    <a:pt x="560" y="243"/>
                    <a:pt x="560" y="243"/>
                  </a:cubicBezTo>
                  <a:cubicBezTo>
                    <a:pt x="560" y="266"/>
                    <a:pt x="496" y="291"/>
                    <a:pt x="404" y="291"/>
                  </a:cubicBezTo>
                  <a:cubicBezTo>
                    <a:pt x="382" y="291"/>
                    <a:pt x="360" y="290"/>
                    <a:pt x="340" y="287"/>
                  </a:cubicBezTo>
                  <a:cubicBezTo>
                    <a:pt x="340" y="268"/>
                    <a:pt x="340" y="268"/>
                    <a:pt x="340" y="268"/>
                  </a:cubicBezTo>
                  <a:cubicBezTo>
                    <a:pt x="340" y="250"/>
                    <a:pt x="322" y="234"/>
                    <a:pt x="288" y="223"/>
                  </a:cubicBezTo>
                  <a:cubicBezTo>
                    <a:pt x="276" y="219"/>
                    <a:pt x="262" y="215"/>
                    <a:pt x="248" y="213"/>
                  </a:cubicBezTo>
                  <a:lnTo>
                    <a:pt x="248" y="183"/>
                  </a:lnTo>
                  <a:close/>
                  <a:moveTo>
                    <a:pt x="170" y="220"/>
                  </a:moveTo>
                  <a:cubicBezTo>
                    <a:pt x="196" y="220"/>
                    <a:pt x="219" y="222"/>
                    <a:pt x="239" y="225"/>
                  </a:cubicBezTo>
                  <a:cubicBezTo>
                    <a:pt x="240" y="225"/>
                    <a:pt x="240" y="226"/>
                    <a:pt x="240" y="226"/>
                  </a:cubicBezTo>
                  <a:cubicBezTo>
                    <a:pt x="293" y="234"/>
                    <a:pt x="326" y="252"/>
                    <a:pt x="326" y="268"/>
                  </a:cubicBezTo>
                  <a:cubicBezTo>
                    <a:pt x="326" y="291"/>
                    <a:pt x="262" y="317"/>
                    <a:pt x="170" y="317"/>
                  </a:cubicBezTo>
                  <a:cubicBezTo>
                    <a:pt x="78" y="317"/>
                    <a:pt x="14" y="291"/>
                    <a:pt x="14" y="268"/>
                  </a:cubicBezTo>
                  <a:cubicBezTo>
                    <a:pt x="14" y="246"/>
                    <a:pt x="78" y="220"/>
                    <a:pt x="170" y="220"/>
                  </a:cubicBezTo>
                  <a:moveTo>
                    <a:pt x="170" y="567"/>
                  </a:moveTo>
                  <a:cubicBezTo>
                    <a:pt x="78" y="567"/>
                    <a:pt x="14" y="542"/>
                    <a:pt x="14" y="519"/>
                  </a:cubicBezTo>
                  <a:cubicBezTo>
                    <a:pt x="14" y="464"/>
                    <a:pt x="14" y="464"/>
                    <a:pt x="14" y="464"/>
                  </a:cubicBezTo>
                  <a:cubicBezTo>
                    <a:pt x="23" y="472"/>
                    <a:pt x="36" y="478"/>
                    <a:pt x="52" y="484"/>
                  </a:cubicBezTo>
                  <a:cubicBezTo>
                    <a:pt x="84" y="495"/>
                    <a:pt x="126" y="500"/>
                    <a:pt x="170" y="500"/>
                  </a:cubicBezTo>
                  <a:cubicBezTo>
                    <a:pt x="214" y="500"/>
                    <a:pt x="256" y="495"/>
                    <a:pt x="288" y="484"/>
                  </a:cubicBezTo>
                  <a:cubicBezTo>
                    <a:pt x="304" y="478"/>
                    <a:pt x="317" y="472"/>
                    <a:pt x="326" y="464"/>
                  </a:cubicBezTo>
                  <a:cubicBezTo>
                    <a:pt x="326" y="519"/>
                    <a:pt x="326" y="519"/>
                    <a:pt x="326" y="519"/>
                  </a:cubicBezTo>
                  <a:cubicBezTo>
                    <a:pt x="326" y="542"/>
                    <a:pt x="262" y="567"/>
                    <a:pt x="170" y="567"/>
                  </a:cubicBezTo>
                  <a:moveTo>
                    <a:pt x="404" y="458"/>
                  </a:moveTo>
                  <a:cubicBezTo>
                    <a:pt x="382" y="458"/>
                    <a:pt x="360" y="456"/>
                    <a:pt x="340" y="453"/>
                  </a:cubicBezTo>
                  <a:cubicBezTo>
                    <a:pt x="340" y="387"/>
                    <a:pt x="340" y="387"/>
                    <a:pt x="340" y="387"/>
                  </a:cubicBezTo>
                  <a:cubicBezTo>
                    <a:pt x="361" y="389"/>
                    <a:pt x="382" y="391"/>
                    <a:pt x="404" y="391"/>
                  </a:cubicBezTo>
                  <a:cubicBezTo>
                    <a:pt x="449" y="391"/>
                    <a:pt x="490" y="385"/>
                    <a:pt x="522" y="374"/>
                  </a:cubicBezTo>
                  <a:cubicBezTo>
                    <a:pt x="539" y="369"/>
                    <a:pt x="552" y="362"/>
                    <a:pt x="560" y="355"/>
                  </a:cubicBezTo>
                  <a:cubicBezTo>
                    <a:pt x="560" y="410"/>
                    <a:pt x="560" y="410"/>
                    <a:pt x="560" y="410"/>
                  </a:cubicBezTo>
                  <a:cubicBezTo>
                    <a:pt x="560" y="432"/>
                    <a:pt x="496" y="458"/>
                    <a:pt x="404" y="458"/>
                  </a:cubicBezTo>
                </a:path>
              </a:pathLst>
            </a:custGeom>
            <a:solidFill>
              <a:srgbClr val="FFFFFF"/>
            </a:solidFill>
            <a:ln w="9525">
              <a:solidFill>
                <a:schemeClr val="tx1"/>
              </a:solidFill>
              <a:round/>
              <a:headEnd/>
              <a:tailEnd/>
            </a:ln>
          </p:spPr>
          <p:txBody>
            <a:bodyPr/>
            <a:lstStyle/>
            <a:p>
              <a:endParaRPr lang="en-US" dirty="0">
                <a:latin typeface="+mj-lt"/>
              </a:endParaRPr>
            </a:p>
          </p:txBody>
        </p:sp>
        <p:sp>
          <p:nvSpPr>
            <p:cNvPr id="59" name="TextBox 58">
              <a:extLst>
                <a:ext uri="{FF2B5EF4-FFF2-40B4-BE49-F238E27FC236}">
                  <a16:creationId xmlns:a16="http://schemas.microsoft.com/office/drawing/2014/main" id="{14728FD8-DB26-4B9A-A0E8-101DC63B04FE}"/>
                </a:ext>
              </a:extLst>
            </p:cNvPr>
            <p:cNvSpPr txBox="1"/>
            <p:nvPr/>
          </p:nvSpPr>
          <p:spPr>
            <a:xfrm>
              <a:off x="1173744" y="750430"/>
              <a:ext cx="1571765" cy="830997"/>
            </a:xfrm>
            <a:prstGeom prst="rect">
              <a:avLst/>
            </a:prstGeom>
            <a:noFill/>
          </p:spPr>
          <p:txBody>
            <a:bodyPr wrap="square">
              <a:spAutoFit/>
            </a:bodyPr>
            <a:lstStyle/>
            <a:p>
              <a:pPr algn="ctr" eaLnBrk="1" fontAlgn="auto" hangingPunct="1">
                <a:spcBef>
                  <a:spcPts val="0"/>
                </a:spcBef>
                <a:spcAft>
                  <a:spcPts val="0"/>
                </a:spcAft>
                <a:defRPr/>
              </a:pPr>
              <a:r>
                <a:rPr lang="en-US" sz="1600" dirty="0">
                  <a:latin typeface="+mj-lt"/>
                </a:rPr>
                <a:t>Preprocessing the data (cleanup)</a:t>
              </a:r>
            </a:p>
          </p:txBody>
        </p:sp>
        <p:sp>
          <p:nvSpPr>
            <p:cNvPr id="61" name="TextBox 60">
              <a:extLst>
                <a:ext uri="{FF2B5EF4-FFF2-40B4-BE49-F238E27FC236}">
                  <a16:creationId xmlns:a16="http://schemas.microsoft.com/office/drawing/2014/main" id="{A4CE907E-6892-415E-9D0B-A4B5760EF257}"/>
                </a:ext>
              </a:extLst>
            </p:cNvPr>
            <p:cNvSpPr txBox="1"/>
            <p:nvPr/>
          </p:nvSpPr>
          <p:spPr>
            <a:xfrm>
              <a:off x="9525129" y="948107"/>
              <a:ext cx="1528096" cy="584775"/>
            </a:xfrm>
            <a:prstGeom prst="rect">
              <a:avLst/>
            </a:prstGeom>
            <a:noFill/>
          </p:spPr>
          <p:txBody>
            <a:bodyPr wrap="square">
              <a:spAutoFit/>
            </a:bodyPr>
            <a:lstStyle/>
            <a:p>
              <a:pPr algn="ctr">
                <a:defRPr/>
              </a:pPr>
              <a:r>
                <a:rPr lang="en-US" sz="1600" dirty="0">
                  <a:latin typeface="+mj-lt"/>
                </a:rPr>
                <a:t>Analysis of the Data</a:t>
              </a:r>
            </a:p>
          </p:txBody>
        </p:sp>
        <p:sp>
          <p:nvSpPr>
            <p:cNvPr id="63" name="TextBox 62">
              <a:extLst>
                <a:ext uri="{FF2B5EF4-FFF2-40B4-BE49-F238E27FC236}">
                  <a16:creationId xmlns:a16="http://schemas.microsoft.com/office/drawing/2014/main" id="{E1D3F214-737D-4841-A2FA-C706808F4EB0}"/>
                </a:ext>
              </a:extLst>
            </p:cNvPr>
            <p:cNvSpPr txBox="1"/>
            <p:nvPr/>
          </p:nvSpPr>
          <p:spPr>
            <a:xfrm>
              <a:off x="1286277" y="3704833"/>
              <a:ext cx="1389062" cy="1323439"/>
            </a:xfrm>
            <a:prstGeom prst="rect">
              <a:avLst/>
            </a:prstGeom>
            <a:noFill/>
          </p:spPr>
          <p:txBody>
            <a:bodyPr>
              <a:spAutoFit/>
            </a:bodyPr>
            <a:lstStyle/>
            <a:p>
              <a:pPr algn="ctr" eaLnBrk="1" fontAlgn="auto" hangingPunct="1">
                <a:spcBef>
                  <a:spcPts val="0"/>
                </a:spcBef>
                <a:spcAft>
                  <a:spcPts val="0"/>
                </a:spcAft>
                <a:defRPr/>
              </a:pPr>
              <a:r>
                <a:rPr lang="en-US" sz="1600" dirty="0">
                  <a:latin typeface="+mj-lt"/>
                </a:rPr>
                <a:t>Comparison of accuracy scores for multiple models</a:t>
              </a:r>
            </a:p>
          </p:txBody>
        </p:sp>
        <p:sp>
          <p:nvSpPr>
            <p:cNvPr id="65" name="TextBox 64">
              <a:extLst>
                <a:ext uri="{FF2B5EF4-FFF2-40B4-BE49-F238E27FC236}">
                  <a16:creationId xmlns:a16="http://schemas.microsoft.com/office/drawing/2014/main" id="{C9091B59-33AC-48AA-A403-546A002D599E}"/>
                </a:ext>
              </a:extLst>
            </p:cNvPr>
            <p:cNvSpPr txBox="1"/>
            <p:nvPr/>
          </p:nvSpPr>
          <p:spPr>
            <a:xfrm>
              <a:off x="9395683" y="3655510"/>
              <a:ext cx="1470709" cy="584775"/>
            </a:xfrm>
            <a:prstGeom prst="rect">
              <a:avLst/>
            </a:prstGeom>
            <a:noFill/>
          </p:spPr>
          <p:txBody>
            <a:bodyPr wrap="square">
              <a:spAutoFit/>
            </a:bodyPr>
            <a:lstStyle/>
            <a:p>
              <a:pPr algn="ctr">
                <a:defRPr/>
              </a:pPr>
              <a:r>
                <a:rPr lang="en-US" sz="1600" dirty="0">
                  <a:latin typeface="+mj-lt"/>
                </a:rPr>
                <a:t>Training the model</a:t>
              </a:r>
            </a:p>
          </p:txBody>
        </p:sp>
      </p:grpSp>
      <p:pic>
        <p:nvPicPr>
          <p:cNvPr id="3" name="Graphic 2" descr="Process icon">
            <a:extLst>
              <a:ext uri="{FF2B5EF4-FFF2-40B4-BE49-F238E27FC236}">
                <a16:creationId xmlns:a16="http://schemas.microsoft.com/office/drawing/2014/main" id="{8E2745DB-112B-4F89-83B6-D6D7F6F670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5231" y="4780607"/>
            <a:ext cx="952500" cy="952500"/>
          </a:xfrm>
          <a:prstGeom prst="rect">
            <a:avLst/>
          </a:prstGeom>
        </p:spPr>
      </p:pic>
    </p:spTree>
    <p:extLst>
      <p:ext uri="{BB962C8B-B14F-4D97-AF65-F5344CB8AC3E}">
        <p14:creationId xmlns:p14="http://schemas.microsoft.com/office/powerpoint/2010/main" val="1775457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783C-507F-7176-2D8F-C8EB647594DD}"/>
              </a:ext>
            </a:extLst>
          </p:cNvPr>
          <p:cNvSpPr>
            <a:spLocks noGrp="1"/>
          </p:cNvSpPr>
          <p:nvPr>
            <p:ph type="title"/>
          </p:nvPr>
        </p:nvSpPr>
        <p:spPr/>
        <p:txBody>
          <a:bodyPr/>
          <a:lstStyle/>
          <a:p>
            <a:r>
              <a:rPr lang="en-US" dirty="0"/>
              <a:t>Pre-processing the data</a:t>
            </a:r>
          </a:p>
        </p:txBody>
      </p:sp>
      <p:pic>
        <p:nvPicPr>
          <p:cNvPr id="6" name="Picture 2">
            <a:extLst>
              <a:ext uri="{FF2B5EF4-FFF2-40B4-BE49-F238E27FC236}">
                <a16:creationId xmlns:a16="http://schemas.microsoft.com/office/drawing/2014/main" id="{475B2BF4-3B54-3C3F-6B34-6D16DCE27B9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07817" y="2336873"/>
            <a:ext cx="7481455" cy="3925382"/>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6">
            <a:extLst>
              <a:ext uri="{FF2B5EF4-FFF2-40B4-BE49-F238E27FC236}">
                <a16:creationId xmlns:a16="http://schemas.microsoft.com/office/drawing/2014/main" id="{251B1828-E77A-2CB5-8F55-7E7D59B4FF33}"/>
              </a:ext>
            </a:extLst>
          </p:cNvPr>
          <p:cNvPicPr>
            <a:picLocks noGrp="1" noChangeAspect="1"/>
          </p:cNvPicPr>
          <p:nvPr>
            <p:ph sz="half" idx="2"/>
          </p:nvPr>
        </p:nvPicPr>
        <p:blipFill>
          <a:blip r:embed="rId3"/>
          <a:stretch>
            <a:fillRect/>
          </a:stretch>
        </p:blipFill>
        <p:spPr>
          <a:xfrm>
            <a:off x="7869381" y="2336873"/>
            <a:ext cx="4114801" cy="3925382"/>
          </a:xfrm>
          <a:prstGeom prst="rect">
            <a:avLst/>
          </a:prstGeom>
        </p:spPr>
      </p:pic>
    </p:spTree>
    <p:extLst>
      <p:ext uri="{BB962C8B-B14F-4D97-AF65-F5344CB8AC3E}">
        <p14:creationId xmlns:p14="http://schemas.microsoft.com/office/powerpoint/2010/main" val="1813756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44045-1D44-1614-7850-EE928E96288F}"/>
              </a:ext>
            </a:extLst>
          </p:cNvPr>
          <p:cNvSpPr>
            <a:spLocks noGrp="1"/>
          </p:cNvSpPr>
          <p:nvPr>
            <p:ph type="title"/>
          </p:nvPr>
        </p:nvSpPr>
        <p:spPr/>
        <p:txBody>
          <a:bodyPr>
            <a:normAutofit fontScale="90000"/>
          </a:bodyPr>
          <a:lstStyle/>
          <a:p>
            <a:r>
              <a:rPr lang="en-US" sz="3600" b="1" i="0" dirty="0">
                <a:effectLst/>
                <a:latin typeface="Calibri" panose="020F0502020204030204" pitchFamily="34" charset="0"/>
                <a:ea typeface="Calibri" panose="020F0502020204030204" pitchFamily="34" charset="0"/>
                <a:cs typeface="Calibri" panose="020F0502020204030204" pitchFamily="34" charset="0"/>
              </a:rPr>
              <a:t>Observations of state wise analysis on the reviews and review rating</a:t>
            </a:r>
            <a:br>
              <a:rPr lang="en-US" sz="6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E4F0BE83-4CFF-FD41-D2A9-12FA6EDDF5B1}"/>
              </a:ext>
            </a:extLst>
          </p:cNvPr>
          <p:cNvSpPr>
            <a:spLocks noGrp="1"/>
          </p:cNvSpPr>
          <p:nvPr>
            <p:ph sz="half" idx="1"/>
          </p:nvPr>
        </p:nvSpPr>
        <p:spPr>
          <a:xfrm>
            <a:off x="680319" y="2336873"/>
            <a:ext cx="9904553" cy="3599316"/>
          </a:xfrm>
        </p:spPr>
        <p:txBody>
          <a:bodyPr>
            <a:normAutofit/>
          </a:bodyPr>
          <a:lstStyle/>
          <a:p>
            <a:pPr algn="just">
              <a:buFont typeface="+mj-lt"/>
              <a:buAutoNum type="arabicPeriod"/>
            </a:pPr>
            <a:r>
              <a:rPr lang="en-US" sz="2400" b="0" i="0" dirty="0">
                <a:effectLst/>
                <a:latin typeface="Calibri" panose="020F0502020204030204" pitchFamily="34" charset="0"/>
                <a:ea typeface="Calibri" panose="020F0502020204030204" pitchFamily="34" charset="0"/>
                <a:cs typeface="Calibri" panose="020F0502020204030204" pitchFamily="34" charset="0"/>
              </a:rPr>
              <a:t>Based on the choropleth map, it appears that people from certain states, such as NE, NY, MA, PA, KY, and OK, have given higher average ratings than people from other states.</a:t>
            </a:r>
          </a:p>
          <a:p>
            <a:pPr algn="just">
              <a:buFont typeface="+mj-lt"/>
              <a:buAutoNum type="arabicPeriod"/>
            </a:pPr>
            <a:r>
              <a:rPr lang="en-US" sz="2400" b="0" i="0" dirty="0">
                <a:effectLst/>
                <a:latin typeface="Calibri" panose="020F0502020204030204" pitchFamily="34" charset="0"/>
                <a:ea typeface="Calibri" panose="020F0502020204030204" pitchFamily="34" charset="0"/>
                <a:cs typeface="Calibri" panose="020F0502020204030204" pitchFamily="34" charset="0"/>
              </a:rPr>
              <a:t>The data suggests that California residents have provided more ratings compared to residents of other states.</a:t>
            </a:r>
          </a:p>
          <a:p>
            <a:pPr algn="just">
              <a:buFont typeface="+mj-lt"/>
              <a:buAutoNum type="arabicPeriod"/>
            </a:pPr>
            <a:r>
              <a:rPr lang="en-US" sz="2400" b="0" i="0" dirty="0">
                <a:effectLst/>
                <a:latin typeface="Calibri" panose="020F0502020204030204" pitchFamily="34" charset="0"/>
                <a:ea typeface="Calibri" panose="020F0502020204030204" pitchFamily="34" charset="0"/>
                <a:cs typeface="Calibri" panose="020F0502020204030204" pitchFamily="34" charset="0"/>
              </a:rPr>
              <a:t>Out of a total of 70,000 records, only 447 include information about the reviewer's state. Therefore, it is difficult to draw conclusions about the impact.</a:t>
            </a:r>
          </a:p>
          <a:p>
            <a:pPr algn="just">
              <a:buFont typeface="+mj-lt"/>
              <a:buAutoNum type="arabicPeriod"/>
            </a:pPr>
            <a:r>
              <a:rPr lang="en-US" sz="2400" b="0" i="0" dirty="0">
                <a:effectLst/>
                <a:latin typeface="Calibri" panose="020F0502020204030204" pitchFamily="34" charset="0"/>
                <a:ea typeface="Calibri" panose="020F0502020204030204" pitchFamily="34" charset="0"/>
                <a:cs typeface="Calibri" panose="020F0502020204030204" pitchFamily="34" charset="0"/>
              </a:rPr>
              <a:t> of state on the ratings provided based on this limited sample size.</a:t>
            </a:r>
          </a:p>
          <a:p>
            <a:endParaRPr lang="en-US" dirty="0"/>
          </a:p>
        </p:txBody>
      </p:sp>
    </p:spTree>
    <p:extLst>
      <p:ext uri="{BB962C8B-B14F-4D97-AF65-F5344CB8AC3E}">
        <p14:creationId xmlns:p14="http://schemas.microsoft.com/office/powerpoint/2010/main" val="134972843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421116_win32_fixed.potx" id="{FA6E73D7-AB4D-470A-BC20-4A5DAA7F1483}" vid="{121C5919-B768-4EE0-B81A-4F293224EA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Reflection on learning </Template>
  <TotalTime>2920</TotalTime>
  <Words>1808</Words>
  <Application>Microsoft Office PowerPoint</Application>
  <PresentationFormat>Widescreen</PresentationFormat>
  <Paragraphs>169</Paragraphs>
  <Slides>22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Helvetica Neue</vt:lpstr>
      <vt:lpstr>Segoe UI</vt:lpstr>
      <vt:lpstr>Söhne</vt:lpstr>
      <vt:lpstr>Trebuchet MS</vt:lpstr>
      <vt:lpstr>Berlin</vt:lpstr>
      <vt:lpstr>Customer Review Classification Using Natural Language Processing</vt:lpstr>
      <vt:lpstr>Dataset Source and Kaggle ID</vt:lpstr>
      <vt:lpstr>Brief Recap</vt:lpstr>
      <vt:lpstr>PowerPoint Presentation</vt:lpstr>
      <vt:lpstr>Literature Survey</vt:lpstr>
      <vt:lpstr>Literature Survey</vt:lpstr>
      <vt:lpstr>What was your process?</vt:lpstr>
      <vt:lpstr>Pre-processing the data</vt:lpstr>
      <vt:lpstr>Observations of state wise analysis on the reviews and review rating </vt:lpstr>
      <vt:lpstr>Most used words in reviews</vt:lpstr>
      <vt:lpstr>Ratings Distribution</vt:lpstr>
      <vt:lpstr>Box plot to visualize the distribution of ratings based on review text length</vt:lpstr>
      <vt:lpstr>Box plot to visualize the fake and genuine reviews based on review text length</vt:lpstr>
      <vt:lpstr>Bar plot to visualize the count of each category</vt:lpstr>
      <vt:lpstr>Pie chart to visualize which rating is useful more</vt:lpstr>
      <vt:lpstr>Heatmap to display the Correlation</vt:lpstr>
      <vt:lpstr>Decision Tree Classifier</vt:lpstr>
      <vt:lpstr>What are your next steps?</vt:lpstr>
      <vt:lpstr>Decision Tree Classifier</vt:lpstr>
      <vt:lpstr>Decision Tree Classifer</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dc:title>
  <dc:creator>Jessie Caroline</dc:creator>
  <cp:lastModifiedBy>Jessie Caroline</cp:lastModifiedBy>
  <cp:revision>3</cp:revision>
  <dcterms:created xsi:type="dcterms:W3CDTF">2022-05-17T15:32:24Z</dcterms:created>
  <dcterms:modified xsi:type="dcterms:W3CDTF">2023-04-11T15:40:36Z</dcterms:modified>
</cp:coreProperties>
</file>