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65" r:id="rId6"/>
    <p:sldId id="366" r:id="rId7"/>
    <p:sldId id="368" r:id="rId8"/>
    <p:sldId id="369" r:id="rId9"/>
    <p:sldId id="370" r:id="rId10"/>
    <p:sldId id="371" r:id="rId11"/>
    <p:sldId id="374" r:id="rId12"/>
    <p:sldId id="3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21,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21,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21,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de/duttadebadri/detailed-nlp-project-prediction-visualization/data"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jectpro.io/article/machine-learning-nlp-text-classification-algorithms-and-models/52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b="1" dirty="0">
                <a:latin typeface="+mj-lt"/>
              </a:rPr>
              <a:t>DATA606 Capstone Data Science</a:t>
            </a:r>
            <a:endParaRPr lang="en-US" b="1" dirty="0"/>
          </a:p>
          <a:p>
            <a:r>
              <a:rPr lang="en-US" b="1" dirty="0"/>
              <a:t>Bhanu Harish Surisetti</a:t>
            </a:r>
          </a:p>
          <a:p>
            <a:r>
              <a:rPr lang="en-US" b="1" dirty="0"/>
              <a:t>Jessie Caroline </a:t>
            </a:r>
            <a:r>
              <a:rPr lang="en-US" b="1" dirty="0" err="1"/>
              <a:t>Merugu</a:t>
            </a:r>
            <a:endParaRPr lang="en-US" b="1" dirty="0"/>
          </a:p>
          <a:p>
            <a:r>
              <a:rPr lang="en-US" b="1" dirty="0"/>
              <a:t>Sreeja </a:t>
            </a:r>
            <a:r>
              <a:rPr lang="en-US" b="1" dirty="0" err="1"/>
              <a:t>Pendota</a:t>
            </a:r>
            <a:endParaRPr lang="en-US" b="1" dirty="0"/>
          </a:p>
          <a:p>
            <a:endParaRPr lang="en-US" dirty="0"/>
          </a:p>
        </p:txBody>
      </p:sp>
      <p:sp>
        <p:nvSpPr>
          <p:cNvPr id="5" name="Rectangle 2">
            <a:extLst>
              <a:ext uri="{FF2B5EF4-FFF2-40B4-BE49-F238E27FC236}">
                <a16:creationId xmlns:a16="http://schemas.microsoft.com/office/drawing/2014/main" id="{D22A5A35-E2BD-C86F-5B0A-78663644579C}"/>
              </a:ext>
            </a:extLst>
          </p:cNvPr>
          <p:cNvSpPr>
            <a:spLocks noChangeArrowheads="1"/>
          </p:cNvSpPr>
          <p:nvPr/>
        </p:nvSpPr>
        <p:spPr bwMode="auto">
          <a:xfrm rot="10800000" flipV="1">
            <a:off x="3740726" y="1490084"/>
            <a:ext cx="80128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595959"/>
                </a:solidFill>
                <a:effectLst/>
                <a:latin typeface="Arial Black" panose="020B0A04020102020204" pitchFamily="34" charset="0"/>
                <a:ea typeface="Times New Roman" panose="02020603050405020304" pitchFamily="18" charset="0"/>
                <a:cs typeface="Calibri Light" panose="020F0302020204030204" pitchFamily="34" charset="0"/>
              </a:rPr>
              <a:t>CUSTOMER REVIEW CLASSIFICATION USING NATURAL LANGUAGE PROCESSING</a:t>
            </a:r>
            <a:endParaRPr kumimoji="0" lang="en-US" altLang="en-US" sz="1800" b="1"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8DBFF8-311F-BA0D-2FD9-C506BB9DF88D}"/>
              </a:ext>
            </a:extLst>
          </p:cNvPr>
          <p:cNvSpPr>
            <a:spLocks noGrp="1"/>
          </p:cNvSpPr>
          <p:nvPr>
            <p:ph type="title"/>
          </p:nvPr>
        </p:nvSpPr>
        <p:spPr>
          <a:xfrm>
            <a:off x="952499" y="736306"/>
            <a:ext cx="9604665" cy="610863"/>
          </a:xfrm>
        </p:spPr>
        <p:txBody>
          <a:bodyPr/>
          <a:lstStyle/>
          <a:p>
            <a:r>
              <a:rPr lang="en-US" dirty="0"/>
              <a:t>Aim of the project</a:t>
            </a:r>
          </a:p>
        </p:txBody>
      </p:sp>
      <p:sp>
        <p:nvSpPr>
          <p:cNvPr id="4" name="Text Placeholder 3">
            <a:extLst>
              <a:ext uri="{FF2B5EF4-FFF2-40B4-BE49-F238E27FC236}">
                <a16:creationId xmlns:a16="http://schemas.microsoft.com/office/drawing/2014/main" id="{5B283311-89C5-59E3-4676-7128C2EF8571}"/>
              </a:ext>
            </a:extLst>
          </p:cNvPr>
          <p:cNvSpPr>
            <a:spLocks noGrp="1"/>
          </p:cNvSpPr>
          <p:nvPr>
            <p:ph type="body" sz="quarter" idx="11"/>
          </p:nvPr>
        </p:nvSpPr>
        <p:spPr>
          <a:xfrm>
            <a:off x="952499" y="2289363"/>
            <a:ext cx="9008919" cy="2795232"/>
          </a:xfrm>
        </p:spPr>
        <p:txBody>
          <a:bodyPr/>
          <a:lstStyle/>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The objective of the project is to use NLP and machine learning techniques to predict customer satisfaction level with products based on their reviews. </a:t>
            </a:r>
          </a:p>
          <a:p>
            <a:pPr marL="285750" indent="-285750">
              <a:buFont typeface="Arial" panose="020B0604020202020204" pitchFamily="34" charset="0"/>
              <a:buChar char="•"/>
            </a:pPr>
            <a:r>
              <a:rPr lang="en-US" sz="1800" dirty="0">
                <a:solidFill>
                  <a:srgbClr val="000000"/>
                </a:solidFill>
                <a:latin typeface="Calibri" panose="020F0502020204030204" pitchFamily="34" charset="0"/>
                <a:ea typeface="Times New Roman" panose="02020603050405020304" pitchFamily="18" charset="0"/>
              </a:rPr>
              <a:t>In this project we will use NLP and machine learning techniques to predict the fake reviews based on the review text.</a:t>
            </a:r>
            <a:endParaRPr lang="en-US" sz="1800" dirty="0">
              <a:solidFill>
                <a:srgbClr val="000000"/>
              </a:solidFill>
              <a:effectLst/>
              <a:latin typeface="Calibri" panose="020F0502020204030204" pitchFamily="34" charset="0"/>
              <a:ea typeface="Times New Roman" panose="02020603050405020304" pitchFamily="18" charset="0"/>
            </a:endParaRPr>
          </a:p>
          <a:p>
            <a:endParaRPr lang="en-US" sz="18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8392380A-59C1-F88F-4053-13F178E2F229}"/>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8476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DFF37-88C5-3CA7-AA0F-3026AD79A2C5}"/>
              </a:ext>
            </a:extLst>
          </p:cNvPr>
          <p:cNvSpPr>
            <a:spLocks noGrp="1"/>
          </p:cNvSpPr>
          <p:nvPr>
            <p:ph type="title"/>
          </p:nvPr>
        </p:nvSpPr>
        <p:spPr>
          <a:xfrm>
            <a:off x="964023" y="879063"/>
            <a:ext cx="9856377" cy="610863"/>
          </a:xfrm>
        </p:spPr>
        <p:txBody>
          <a:bodyPr/>
          <a:lstStyle/>
          <a:p>
            <a:r>
              <a:rPr lang="en-US" dirty="0"/>
              <a:t>Data Source</a:t>
            </a:r>
          </a:p>
        </p:txBody>
      </p:sp>
      <p:sp>
        <p:nvSpPr>
          <p:cNvPr id="4" name="Text Placeholder 3">
            <a:extLst>
              <a:ext uri="{FF2B5EF4-FFF2-40B4-BE49-F238E27FC236}">
                <a16:creationId xmlns:a16="http://schemas.microsoft.com/office/drawing/2014/main" id="{3AC15E8F-227D-FE93-5A7A-31DD77E24F2D}"/>
              </a:ext>
            </a:extLst>
          </p:cNvPr>
          <p:cNvSpPr>
            <a:spLocks noGrp="1"/>
          </p:cNvSpPr>
          <p:nvPr>
            <p:ph type="body" sz="quarter" idx="11"/>
          </p:nvPr>
        </p:nvSpPr>
        <p:spPr>
          <a:xfrm>
            <a:off x="952499" y="2289363"/>
            <a:ext cx="9867901" cy="2795232"/>
          </a:xfrm>
        </p:spPr>
        <p:txBody>
          <a:bodyPr/>
          <a:lstStyle/>
          <a:p>
            <a:pPr marL="285750" indent="-285750">
              <a:buFont typeface="Arial" panose="020B0604020202020204" pitchFamily="34" charset="0"/>
              <a:buChar char="•"/>
            </a:pPr>
            <a:r>
              <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hlinkClick r:id="rId2"/>
              </a:rPr>
              <a:t>https://www.kaggle.com/code/duttadebadri/detailed-nlp-project-prediction-visualization/data</a:t>
            </a:r>
            <a:endPar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endParaRPr>
          </a:p>
          <a:p>
            <a:endParaRPr lang="en-US" dirty="0"/>
          </a:p>
        </p:txBody>
      </p:sp>
      <p:sp>
        <p:nvSpPr>
          <p:cNvPr id="5" name="Date Placeholder 4">
            <a:extLst>
              <a:ext uri="{FF2B5EF4-FFF2-40B4-BE49-F238E27FC236}">
                <a16:creationId xmlns:a16="http://schemas.microsoft.com/office/drawing/2014/main" id="{82E6E012-B28D-8BB6-BF31-3EA652382FAF}"/>
              </a:ext>
            </a:extLst>
          </p:cNvPr>
          <p:cNvSpPr>
            <a:spLocks noGrp="1"/>
          </p:cNvSpPr>
          <p:nvPr>
            <p:ph type="dt" sz="half" idx="14"/>
          </p:nvPr>
        </p:nvSpPr>
        <p:spPr/>
        <p:txBody>
          <a:bodyPr/>
          <a:lstStyle/>
          <a:p>
            <a:endParaRPr lang="en-US" dirty="0">
              <a:latin typeface="+mn-lt"/>
            </a:endParaRPr>
          </a:p>
        </p:txBody>
      </p:sp>
      <p:sp>
        <p:nvSpPr>
          <p:cNvPr id="6" name="Footer Placeholder 5">
            <a:extLst>
              <a:ext uri="{FF2B5EF4-FFF2-40B4-BE49-F238E27FC236}">
                <a16:creationId xmlns:a16="http://schemas.microsoft.com/office/drawing/2014/main" id="{887E0424-A4F9-4ED3-1D55-37616BEF3920}"/>
              </a:ext>
            </a:extLst>
          </p:cNvPr>
          <p:cNvSpPr>
            <a:spLocks noGrp="1"/>
          </p:cNvSpPr>
          <p:nvPr>
            <p:ph type="ftr" sz="quarter" idx="15"/>
          </p:nvPr>
        </p:nvSpPr>
        <p:spPr/>
        <p:txBody>
          <a:bodyPr/>
          <a:lstStyle/>
          <a:p>
            <a:r>
              <a:rPr lang="en-US" b="0" dirty="0"/>
              <a:t>Product Review</a:t>
            </a:r>
          </a:p>
        </p:txBody>
      </p:sp>
      <p:sp>
        <p:nvSpPr>
          <p:cNvPr id="7" name="Slide Number Placeholder 6">
            <a:extLst>
              <a:ext uri="{FF2B5EF4-FFF2-40B4-BE49-F238E27FC236}">
                <a16:creationId xmlns:a16="http://schemas.microsoft.com/office/drawing/2014/main" id="{07E517CF-A548-FE22-6356-874882F5A8AD}"/>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pic>
        <p:nvPicPr>
          <p:cNvPr id="9" name="Picture 8">
            <a:extLst>
              <a:ext uri="{FF2B5EF4-FFF2-40B4-BE49-F238E27FC236}">
                <a16:creationId xmlns:a16="http://schemas.microsoft.com/office/drawing/2014/main" id="{D76B6973-229B-CA41-2459-99692A986B03}"/>
              </a:ext>
            </a:extLst>
          </p:cNvPr>
          <p:cNvPicPr>
            <a:picLocks noChangeAspect="1"/>
          </p:cNvPicPr>
          <p:nvPr/>
        </p:nvPicPr>
        <p:blipFill>
          <a:blip r:embed="rId3"/>
          <a:stretch>
            <a:fillRect/>
          </a:stretch>
        </p:blipFill>
        <p:spPr>
          <a:xfrm>
            <a:off x="1123256" y="2674076"/>
            <a:ext cx="4972744" cy="3905795"/>
          </a:xfrm>
          <a:prstGeom prst="rect">
            <a:avLst/>
          </a:prstGeom>
          <a:ln>
            <a:solidFill>
              <a:srgbClr val="000000"/>
            </a:solidFill>
          </a:ln>
        </p:spPr>
      </p:pic>
      <p:pic>
        <p:nvPicPr>
          <p:cNvPr id="11" name="Picture 10">
            <a:extLst>
              <a:ext uri="{FF2B5EF4-FFF2-40B4-BE49-F238E27FC236}">
                <a16:creationId xmlns:a16="http://schemas.microsoft.com/office/drawing/2014/main" id="{ADCF58EC-E7FD-5159-C402-B548B20D25AC}"/>
              </a:ext>
            </a:extLst>
          </p:cNvPr>
          <p:cNvPicPr>
            <a:picLocks noChangeAspect="1"/>
          </p:cNvPicPr>
          <p:nvPr/>
        </p:nvPicPr>
        <p:blipFill>
          <a:blip r:embed="rId4"/>
          <a:stretch>
            <a:fillRect/>
          </a:stretch>
        </p:blipFill>
        <p:spPr>
          <a:xfrm>
            <a:off x="6247706" y="2674076"/>
            <a:ext cx="4744249" cy="1629002"/>
          </a:xfrm>
          <a:prstGeom prst="rect">
            <a:avLst/>
          </a:prstGeom>
          <a:ln>
            <a:solidFill>
              <a:srgbClr val="000000"/>
            </a:solidFill>
          </a:ln>
        </p:spPr>
      </p:pic>
      <p:sp>
        <p:nvSpPr>
          <p:cNvPr id="12" name="TextBox 11">
            <a:extLst>
              <a:ext uri="{FF2B5EF4-FFF2-40B4-BE49-F238E27FC236}">
                <a16:creationId xmlns:a16="http://schemas.microsoft.com/office/drawing/2014/main" id="{D11D0547-C012-DDDA-B35F-255DAB362A1A}"/>
              </a:ext>
            </a:extLst>
          </p:cNvPr>
          <p:cNvSpPr txBox="1"/>
          <p:nvPr/>
        </p:nvSpPr>
        <p:spPr>
          <a:xfrm>
            <a:off x="6247706" y="4475018"/>
            <a:ext cx="4572694" cy="923330"/>
          </a:xfrm>
          <a:prstGeom prst="rect">
            <a:avLst/>
          </a:prstGeom>
          <a:noFill/>
        </p:spPr>
        <p:txBody>
          <a:bodyPr wrap="square" rtlCol="0">
            <a:spAutoFit/>
          </a:bodyPr>
          <a:lstStyle/>
          <a:p>
            <a:r>
              <a:rPr lang="en-US" dirty="0">
                <a:solidFill>
                  <a:schemeClr val="tx2"/>
                </a:solidFill>
                <a:latin typeface="+mj-lt"/>
              </a:rPr>
              <a:t>Size of the Data Set: 99.44MB</a:t>
            </a:r>
          </a:p>
          <a:p>
            <a:r>
              <a:rPr lang="en-US" dirty="0">
                <a:solidFill>
                  <a:schemeClr val="tx2"/>
                </a:solidFill>
                <a:latin typeface="+mj-lt"/>
              </a:rPr>
              <a:t>Rows		 : 71044</a:t>
            </a:r>
          </a:p>
          <a:p>
            <a:r>
              <a:rPr lang="en-US" dirty="0">
                <a:solidFill>
                  <a:schemeClr val="tx2"/>
                </a:solidFill>
                <a:latin typeface="+mj-lt"/>
              </a:rPr>
              <a:t>Columns		 : 25</a:t>
            </a:r>
          </a:p>
        </p:txBody>
      </p:sp>
    </p:spTree>
    <p:extLst>
      <p:ext uri="{BB962C8B-B14F-4D97-AF65-F5344CB8AC3E}">
        <p14:creationId xmlns:p14="http://schemas.microsoft.com/office/powerpoint/2010/main" val="34503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C0AAF-527A-0D65-6695-4F137BAFD39E}"/>
              </a:ext>
            </a:extLst>
          </p:cNvPr>
          <p:cNvSpPr>
            <a:spLocks noGrp="1"/>
          </p:cNvSpPr>
          <p:nvPr>
            <p:ph type="title"/>
          </p:nvPr>
        </p:nvSpPr>
        <p:spPr>
          <a:xfrm>
            <a:off x="964023" y="879063"/>
            <a:ext cx="6393380" cy="610863"/>
          </a:xfrm>
        </p:spPr>
        <p:txBody>
          <a:bodyPr>
            <a:normAutofit fontScale="90000"/>
          </a:bodyPr>
          <a:lstStyle/>
          <a:p>
            <a:r>
              <a:rPr lang="en-US" dirty="0"/>
              <a:t>Exploratory Data Analysis</a:t>
            </a:r>
          </a:p>
        </p:txBody>
      </p:sp>
      <p:sp>
        <p:nvSpPr>
          <p:cNvPr id="4" name="Text Placeholder 3">
            <a:extLst>
              <a:ext uri="{FF2B5EF4-FFF2-40B4-BE49-F238E27FC236}">
                <a16:creationId xmlns:a16="http://schemas.microsoft.com/office/drawing/2014/main" id="{B745BD0D-3D57-CC0B-38D5-1C935E37AB50}"/>
              </a:ext>
            </a:extLst>
          </p:cNvPr>
          <p:cNvSpPr>
            <a:spLocks noGrp="1"/>
          </p:cNvSpPr>
          <p:nvPr>
            <p:ph type="body" sz="quarter" idx="11"/>
          </p:nvPr>
        </p:nvSpPr>
        <p:spPr/>
        <p:txBody>
          <a:bodyPr/>
          <a:lstStyle/>
          <a:p>
            <a:pPr algn="l">
              <a:buFont typeface="Arial" panose="020B0604020202020204" pitchFamily="34" charset="0"/>
              <a:buChar char="•"/>
            </a:pPr>
            <a:r>
              <a:rPr lang="en-US" b="0" i="0" dirty="0">
                <a:solidFill>
                  <a:srgbClr val="000000"/>
                </a:solidFill>
                <a:effectLst/>
                <a:latin typeface="Helvetica Neue"/>
              </a:rPr>
              <a:t>It can be observed that within the range of ratings from 1 to 5,the frequency of reviews is at its lowest point for a rating of 2.</a:t>
            </a:r>
          </a:p>
          <a:p>
            <a:pPr algn="l">
              <a:buFont typeface="Arial" panose="020B0604020202020204" pitchFamily="34" charset="0"/>
              <a:buChar char="•"/>
            </a:pPr>
            <a:r>
              <a:rPr lang="en-US" b="0" i="0" dirty="0">
                <a:solidFill>
                  <a:srgbClr val="000000"/>
                </a:solidFill>
                <a:effectLst/>
                <a:latin typeface="Helvetica Neue"/>
              </a:rPr>
              <a:t>One can note that the frequency of reviews is highest for a rating of 5 within the range of ratings from 1 to 5.</a:t>
            </a:r>
          </a:p>
          <a:p>
            <a:endParaRPr lang="en-US" dirty="0"/>
          </a:p>
        </p:txBody>
      </p:sp>
      <p:sp>
        <p:nvSpPr>
          <p:cNvPr id="7" name="Slide Number Placeholder 6">
            <a:extLst>
              <a:ext uri="{FF2B5EF4-FFF2-40B4-BE49-F238E27FC236}">
                <a16:creationId xmlns:a16="http://schemas.microsoft.com/office/drawing/2014/main" id="{4A3AC9A1-DD3D-59DE-FAB8-833E9860EFD0}"/>
              </a:ext>
            </a:extLst>
          </p:cNvPr>
          <p:cNvSpPr>
            <a:spLocks noGrp="1"/>
          </p:cNvSpPr>
          <p:nvPr>
            <p:ph type="sldNum" sz="quarter" idx="16"/>
          </p:nvPr>
        </p:nvSpPr>
        <p:spPr>
          <a:xfrm>
            <a:off x="971550" y="6359929"/>
            <a:ext cx="523240" cy="247651"/>
          </a:xfrm>
        </p:spPr>
        <p:txBody>
          <a:bodyPr/>
          <a:lstStyle/>
          <a:p>
            <a:fld id="{294A09A9-5501-47C1-A89A-A340965A2BE2}" type="slidenum">
              <a:rPr lang="en-US" smtClean="0"/>
              <a:pPr/>
              <a:t>4</a:t>
            </a:fld>
            <a:endParaRPr lang="en-US" dirty="0">
              <a:latin typeface="+mn-lt"/>
            </a:endParaRPr>
          </a:p>
        </p:txBody>
      </p:sp>
      <p:pic>
        <p:nvPicPr>
          <p:cNvPr id="9" name="Picture 8">
            <a:extLst>
              <a:ext uri="{FF2B5EF4-FFF2-40B4-BE49-F238E27FC236}">
                <a16:creationId xmlns:a16="http://schemas.microsoft.com/office/drawing/2014/main" id="{27933AD4-E447-249E-59CB-885D4AA23B76}"/>
              </a:ext>
            </a:extLst>
          </p:cNvPr>
          <p:cNvPicPr>
            <a:picLocks noChangeAspect="1"/>
          </p:cNvPicPr>
          <p:nvPr/>
        </p:nvPicPr>
        <p:blipFill>
          <a:blip r:embed="rId2"/>
          <a:stretch>
            <a:fillRect/>
          </a:stretch>
        </p:blipFill>
        <p:spPr>
          <a:xfrm>
            <a:off x="6684986" y="1661044"/>
            <a:ext cx="4386287" cy="3535912"/>
          </a:xfrm>
          <a:prstGeom prst="rect">
            <a:avLst/>
          </a:prstGeom>
        </p:spPr>
      </p:pic>
    </p:spTree>
    <p:extLst>
      <p:ext uri="{BB962C8B-B14F-4D97-AF65-F5344CB8AC3E}">
        <p14:creationId xmlns:p14="http://schemas.microsoft.com/office/powerpoint/2010/main" val="416097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FA6B6-48B7-04F6-B518-AA36DA5C2CEA}"/>
              </a:ext>
            </a:extLst>
          </p:cNvPr>
          <p:cNvSpPr>
            <a:spLocks noGrp="1"/>
          </p:cNvSpPr>
          <p:nvPr>
            <p:ph type="title"/>
          </p:nvPr>
        </p:nvSpPr>
        <p:spPr>
          <a:xfrm>
            <a:off x="952499" y="897665"/>
            <a:ext cx="6231132" cy="610863"/>
          </a:xfrm>
        </p:spPr>
        <p:txBody>
          <a:bodyPr/>
          <a:lstStyle/>
          <a:p>
            <a:r>
              <a:rPr lang="en-US" dirty="0"/>
              <a:t>EDA</a:t>
            </a:r>
          </a:p>
        </p:txBody>
      </p:sp>
      <p:sp>
        <p:nvSpPr>
          <p:cNvPr id="4" name="Text Placeholder 3">
            <a:extLst>
              <a:ext uri="{FF2B5EF4-FFF2-40B4-BE49-F238E27FC236}">
                <a16:creationId xmlns:a16="http://schemas.microsoft.com/office/drawing/2014/main" id="{35A0EBFD-7571-1A5D-2574-58E8984700C0}"/>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It is evident that Clorox stands out as a leading brand, outperforming other brands with its high customer ratings and maximum sales figures</a:t>
            </a:r>
          </a:p>
          <a:p>
            <a:pPr marL="285750" indent="-285750">
              <a:buFont typeface="Arial" panose="020B0604020202020204" pitchFamily="34" charset="0"/>
              <a:buChar char="•"/>
            </a:pPr>
            <a:r>
              <a:rPr lang="en-US" dirty="0"/>
              <a:t>Universal Home Video holds the position of the second most recognized brand on a scale of 1 to 10 brands.</a:t>
            </a:r>
          </a:p>
        </p:txBody>
      </p:sp>
      <p:sp>
        <p:nvSpPr>
          <p:cNvPr id="7" name="Slide Number Placeholder 6">
            <a:extLst>
              <a:ext uri="{FF2B5EF4-FFF2-40B4-BE49-F238E27FC236}">
                <a16:creationId xmlns:a16="http://schemas.microsoft.com/office/drawing/2014/main" id="{B70391A3-D800-672E-9D77-58622FB7EEEB}"/>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pic>
        <p:nvPicPr>
          <p:cNvPr id="3074" name="Picture 2">
            <a:extLst>
              <a:ext uri="{FF2B5EF4-FFF2-40B4-BE49-F238E27FC236}">
                <a16:creationId xmlns:a16="http://schemas.microsoft.com/office/drawing/2014/main" id="{F1060066-0D31-647E-A8C7-8E0750F1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343" y="2137108"/>
            <a:ext cx="541606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39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308C88-4308-E7D5-0DE2-351730DDD060}"/>
              </a:ext>
            </a:extLst>
          </p:cNvPr>
          <p:cNvSpPr>
            <a:spLocks noGrp="1"/>
          </p:cNvSpPr>
          <p:nvPr>
            <p:ph type="title"/>
          </p:nvPr>
        </p:nvSpPr>
        <p:spPr/>
        <p:txBody>
          <a:bodyPr/>
          <a:lstStyle/>
          <a:p>
            <a:r>
              <a:rPr lang="en-US" dirty="0"/>
              <a:t>EDA</a:t>
            </a:r>
          </a:p>
        </p:txBody>
      </p:sp>
      <p:sp>
        <p:nvSpPr>
          <p:cNvPr id="4" name="Text Placeholder 3">
            <a:extLst>
              <a:ext uri="{FF2B5EF4-FFF2-40B4-BE49-F238E27FC236}">
                <a16:creationId xmlns:a16="http://schemas.microsoft.com/office/drawing/2014/main" id="{80B0825E-6BB3-7325-D132-C79ED9956B0F}"/>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In the case of Chicago, it is evident that people are highly engaged in reviewing product details and rating the products they have purchased from the brand's various categories.</a:t>
            </a:r>
          </a:p>
        </p:txBody>
      </p:sp>
      <p:sp>
        <p:nvSpPr>
          <p:cNvPr id="7" name="Slide Number Placeholder 6">
            <a:extLst>
              <a:ext uri="{FF2B5EF4-FFF2-40B4-BE49-F238E27FC236}">
                <a16:creationId xmlns:a16="http://schemas.microsoft.com/office/drawing/2014/main" id="{ADE885D1-4DEB-C366-6A00-06AC2D23F975}"/>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4098" name="Picture 2">
            <a:extLst>
              <a:ext uri="{FF2B5EF4-FFF2-40B4-BE49-F238E27FC236}">
                <a16:creationId xmlns:a16="http://schemas.microsoft.com/office/drawing/2014/main" id="{89790098-6265-8759-B68E-D18F97EE8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489926"/>
            <a:ext cx="6304085" cy="431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00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2478F2-D9F6-0010-10E7-C22FEC009B05}"/>
              </a:ext>
            </a:extLst>
          </p:cNvPr>
          <p:cNvSpPr>
            <a:spLocks noGrp="1"/>
          </p:cNvSpPr>
          <p:nvPr>
            <p:ph type="title"/>
          </p:nvPr>
        </p:nvSpPr>
        <p:spPr/>
        <p:txBody>
          <a:bodyPr/>
          <a:lstStyle/>
          <a:p>
            <a:r>
              <a:rPr lang="en-US" dirty="0"/>
              <a:t>EDA</a:t>
            </a:r>
          </a:p>
        </p:txBody>
      </p:sp>
      <p:sp>
        <p:nvSpPr>
          <p:cNvPr id="4" name="Text Placeholder 3">
            <a:extLst>
              <a:ext uri="{FF2B5EF4-FFF2-40B4-BE49-F238E27FC236}">
                <a16:creationId xmlns:a16="http://schemas.microsoft.com/office/drawing/2014/main" id="{30D015E1-0F73-29DD-1C52-CC3A211FA183}"/>
              </a:ext>
            </a:extLst>
          </p:cNvPr>
          <p:cNvSpPr>
            <a:spLocks noGrp="1"/>
          </p:cNvSpPr>
          <p:nvPr>
            <p:ph type="body" sz="quarter" idx="11"/>
          </p:nvPr>
        </p:nvSpPr>
        <p:spPr>
          <a:xfrm>
            <a:off x="964023" y="2289363"/>
            <a:ext cx="4572001" cy="2795232"/>
          </a:xfrm>
        </p:spPr>
        <p:txBody>
          <a:bodyPr/>
          <a:lstStyle/>
          <a:p>
            <a:pPr marL="285750" indent="-285750">
              <a:buFont typeface="Arial" panose="020B0604020202020204" pitchFamily="34" charset="0"/>
              <a:buChar char="•"/>
            </a:pPr>
            <a:r>
              <a:rPr lang="en-US" dirty="0"/>
              <a:t>Currently, the range between 300 and 400 contains the highest amount of products that receive frequent updates.</a:t>
            </a:r>
          </a:p>
          <a:p>
            <a:pPr marL="285750" indent="-285750">
              <a:buFont typeface="Arial" panose="020B0604020202020204" pitchFamily="34" charset="0"/>
              <a:buChar char="•"/>
            </a:pPr>
            <a:r>
              <a:rPr lang="en-US" dirty="0"/>
              <a:t>Based on the plot above, it can be inferred that products typically begin receiving updates after a period of 200 days.</a:t>
            </a:r>
          </a:p>
          <a:p>
            <a:pPr marL="285750" indent="-285750">
              <a:buFont typeface="Arial" panose="020B0604020202020204" pitchFamily="34" charset="0"/>
              <a:buChar char="•"/>
            </a:pPr>
            <a:r>
              <a:rPr lang="en-US" dirty="0"/>
              <a:t>Overall, there exist certain products that receive updates after a duration of 1300 days.</a:t>
            </a:r>
          </a:p>
          <a:p>
            <a:pPr marL="285750" indent="-285750">
              <a:buFont typeface="Arial" panose="020B0604020202020204" pitchFamily="34" charset="0"/>
              <a:buChar char="•"/>
            </a:pPr>
            <a:r>
              <a:rPr lang="en-US" dirty="0"/>
              <a:t>On average, the products undergo updates within the range of 700 to 900 days.</a:t>
            </a:r>
          </a:p>
          <a:p>
            <a:pPr marL="285750" indent="-285750">
              <a:buFont typeface="Arial" panose="020B0604020202020204" pitchFamily="34" charset="0"/>
              <a:buChar char="•"/>
            </a:pPr>
            <a:r>
              <a:rPr lang="en-US" dirty="0"/>
              <a:t>It can be observed that, people were taking around 400 days to update their review.</a:t>
            </a:r>
          </a:p>
          <a:p>
            <a:pPr marL="285750" indent="-285750">
              <a:buFont typeface="Arial" panose="020B0604020202020204" pitchFamily="34" charset="0"/>
              <a:buChar char="•"/>
            </a:pPr>
            <a:r>
              <a:rPr lang="en-US" dirty="0"/>
              <a:t>The second highest time gap taken to update the review is around 800 days.</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EBA002FF-D22E-2C30-1047-D3E640BE7469}"/>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5122" name="Picture 2">
            <a:extLst>
              <a:ext uri="{FF2B5EF4-FFF2-40B4-BE49-F238E27FC236}">
                <a16:creationId xmlns:a16="http://schemas.microsoft.com/office/drawing/2014/main" id="{432FF388-A6B7-F849-BD81-7AB68CFAE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870" y="1629579"/>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6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25523B-354A-50F9-E3F9-C003C95F8710}"/>
              </a:ext>
            </a:extLst>
          </p:cNvPr>
          <p:cNvSpPr>
            <a:spLocks noGrp="1"/>
          </p:cNvSpPr>
          <p:nvPr>
            <p:ph type="title"/>
          </p:nvPr>
        </p:nvSpPr>
        <p:spPr>
          <a:xfrm>
            <a:off x="964023" y="879063"/>
            <a:ext cx="9800959" cy="610863"/>
          </a:xfrm>
        </p:spPr>
        <p:txBody>
          <a:bodyPr>
            <a:normAutofit fontScale="90000"/>
          </a:bodyPr>
          <a:lstStyle/>
          <a:p>
            <a:r>
              <a:rPr lang="en-US" dirty="0"/>
              <a:t>Further EDA and Machine Learning Algorithms</a:t>
            </a:r>
          </a:p>
        </p:txBody>
      </p:sp>
      <p:sp>
        <p:nvSpPr>
          <p:cNvPr id="4" name="Text Placeholder 3">
            <a:extLst>
              <a:ext uri="{FF2B5EF4-FFF2-40B4-BE49-F238E27FC236}">
                <a16:creationId xmlns:a16="http://schemas.microsoft.com/office/drawing/2014/main" id="{3A133442-77DC-56C8-682A-1A2382554EBD}"/>
              </a:ext>
            </a:extLst>
          </p:cNvPr>
          <p:cNvSpPr>
            <a:spLocks noGrp="1"/>
          </p:cNvSpPr>
          <p:nvPr>
            <p:ph type="body" sz="quarter" idx="11"/>
          </p:nvPr>
        </p:nvSpPr>
        <p:spPr>
          <a:xfrm>
            <a:off x="971550" y="2372490"/>
            <a:ext cx="10056668" cy="2795232"/>
          </a:xfrm>
        </p:spPr>
        <p:txBody>
          <a:bodyPr/>
          <a:lstStyle/>
          <a:p>
            <a:pPr marL="285750" indent="-285750">
              <a:buFont typeface="Arial" panose="020B0604020202020204" pitchFamily="34" charset="0"/>
              <a:buChar char="•"/>
            </a:pPr>
            <a:r>
              <a:rPr lang="en-US" sz="1800" dirty="0">
                <a:solidFill>
                  <a:srgbClr val="000000"/>
                </a:solidFill>
                <a:latin typeface="Calibri" panose="020F0502020204030204" pitchFamily="34" charset="0"/>
                <a:ea typeface="Times New Roman" panose="02020603050405020304" pitchFamily="18" charset="0"/>
              </a:rPr>
              <a:t>EDA will be performed </a:t>
            </a:r>
            <a:r>
              <a:rPr lang="en-US" sz="1800" dirty="0">
                <a:solidFill>
                  <a:srgbClr val="000000"/>
                </a:solidFill>
                <a:effectLst/>
                <a:latin typeface="Calibri" panose="020F0502020204030204" pitchFamily="34" charset="0"/>
                <a:ea typeface="Times New Roman" panose="02020603050405020304" pitchFamily="18" charset="0"/>
              </a:rPr>
              <a:t>to analyze the correlation between review rating and the number of words used in the review text, as well as to visualize which words are used most and check if there is any regional impact on the reviews provided. </a:t>
            </a: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The project also plans to use future classifiers such as Naïve Bayes Classifier, KNN, and </a:t>
            </a:r>
            <a:r>
              <a:rPr lang="en-US" sz="1800" dirty="0" err="1">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XLNet</a:t>
            </a:r>
            <a:r>
              <a:rPr lang="en-US" sz="1800" dirty="0">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 to improve accuracy. Overall, the project seeks to use NLP and machine learning to better understand customer satisfaction and to identify factors that influence it.</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solidFill>
                <a:srgbClr val="000000"/>
              </a:solidFill>
              <a:effectLst/>
              <a:latin typeface="Calibri" panose="020F0502020204030204" pitchFamily="34" charset="0"/>
              <a:ea typeface="Times New Roman" panose="02020603050405020304" pitchFamily="18" charset="0"/>
            </a:endParaRPr>
          </a:p>
          <a:p>
            <a:endParaRPr lang="en-US" sz="1800" dirty="0">
              <a:solidFill>
                <a:srgbClr val="000000"/>
              </a:solidFill>
              <a:latin typeface="Calibri" panose="020F0502020204030204" pitchFamily="34" charset="0"/>
            </a:endParaRPr>
          </a:p>
          <a:p>
            <a:endParaRPr lang="en-US" dirty="0"/>
          </a:p>
        </p:txBody>
      </p:sp>
      <p:sp>
        <p:nvSpPr>
          <p:cNvPr id="7" name="Slide Number Placeholder 6">
            <a:extLst>
              <a:ext uri="{FF2B5EF4-FFF2-40B4-BE49-F238E27FC236}">
                <a16:creationId xmlns:a16="http://schemas.microsoft.com/office/drawing/2014/main" id="{3244785F-D871-030B-7DB4-9FB3A65264D5}"/>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321843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16AF43-B58B-AEA2-0CB3-B2FB201B350C}"/>
              </a:ext>
            </a:extLst>
          </p:cNvPr>
          <p:cNvSpPr>
            <a:spLocks noGrp="1"/>
          </p:cNvSpPr>
          <p:nvPr>
            <p:ph type="title"/>
          </p:nvPr>
        </p:nvSpPr>
        <p:spPr/>
        <p:txBody>
          <a:bodyPr/>
          <a:lstStyle/>
          <a:p>
            <a:r>
              <a:rPr lang="en-US" dirty="0"/>
              <a:t>Reference</a:t>
            </a:r>
          </a:p>
        </p:txBody>
      </p:sp>
      <p:sp>
        <p:nvSpPr>
          <p:cNvPr id="4" name="Text Placeholder 3">
            <a:extLst>
              <a:ext uri="{FF2B5EF4-FFF2-40B4-BE49-F238E27FC236}">
                <a16:creationId xmlns:a16="http://schemas.microsoft.com/office/drawing/2014/main" id="{540EEB5D-B165-31D5-E2DF-930FE6C1DC7D}"/>
              </a:ext>
            </a:extLst>
          </p:cNvPr>
          <p:cNvSpPr>
            <a:spLocks noGrp="1"/>
          </p:cNvSpPr>
          <p:nvPr>
            <p:ph type="body" sz="quarter" idx="11"/>
          </p:nvPr>
        </p:nvSpPr>
        <p:spPr>
          <a:xfrm>
            <a:off x="952499" y="2289363"/>
            <a:ext cx="8676410" cy="2795232"/>
          </a:xfrm>
        </p:spPr>
        <p:txBody>
          <a:bodyPr/>
          <a:lstStyle/>
          <a:p>
            <a:r>
              <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hlinkClick r:id="rId2"/>
              </a:rPr>
              <a:t>https://www.projectpro.io/article/machine-learning-nlp-text-classification-algorithms-and-models/523</a:t>
            </a:r>
            <a:endParaRPr lang="en-US" dirty="0"/>
          </a:p>
        </p:txBody>
      </p:sp>
      <p:sp>
        <p:nvSpPr>
          <p:cNvPr id="7" name="Slide Number Placeholder 6">
            <a:extLst>
              <a:ext uri="{FF2B5EF4-FFF2-40B4-BE49-F238E27FC236}">
                <a16:creationId xmlns:a16="http://schemas.microsoft.com/office/drawing/2014/main" id="{7ABA4F7C-D137-E155-EA80-218221409829}"/>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349455046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64</TotalTime>
  <Words>470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Franklin Gothic Book</vt:lpstr>
      <vt:lpstr>Franklin Gothic Demi</vt:lpstr>
      <vt:lpstr>Helvetica Neue</vt:lpstr>
      <vt:lpstr>Trebuchet MS</vt:lpstr>
      <vt:lpstr>Wingdings</vt:lpstr>
      <vt:lpstr>Theme1</vt:lpstr>
      <vt:lpstr>PowerPoint Presentation</vt:lpstr>
      <vt:lpstr>Aim of the project</vt:lpstr>
      <vt:lpstr>Data Source</vt:lpstr>
      <vt:lpstr>Exploratory Data Analysis</vt:lpstr>
      <vt:lpstr>EDA</vt:lpstr>
      <vt:lpstr>EDA</vt:lpstr>
      <vt:lpstr>EDA</vt:lpstr>
      <vt:lpstr>Further EDA and Machine Learning Algorithms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 Caroline</dc:creator>
  <cp:lastModifiedBy>Jessie Caroline</cp:lastModifiedBy>
  <cp:revision>2</cp:revision>
  <dcterms:created xsi:type="dcterms:W3CDTF">2023-02-21T20:36:26Z</dcterms:created>
  <dcterms:modified xsi:type="dcterms:W3CDTF">2023-02-21T21:57:26Z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