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4"/>
  </p:notesMasterIdLst>
  <p:handoutMasterIdLst>
    <p:handoutMasterId r:id="rId25"/>
  </p:handoutMasterIdLst>
  <p:sldIdLst>
    <p:sldId id="256" r:id="rId2"/>
    <p:sldId id="257" r:id="rId3"/>
    <p:sldId id="281" r:id="rId4"/>
    <p:sldId id="282" r:id="rId5"/>
    <p:sldId id="284" r:id="rId6"/>
    <p:sldId id="295" r:id="rId7"/>
    <p:sldId id="268" r:id="rId8"/>
    <p:sldId id="285" r:id="rId9"/>
    <p:sldId id="286" r:id="rId10"/>
    <p:sldId id="287" r:id="rId11"/>
    <p:sldId id="288" r:id="rId12"/>
    <p:sldId id="289" r:id="rId13"/>
    <p:sldId id="290" r:id="rId14"/>
    <p:sldId id="291" r:id="rId15"/>
    <p:sldId id="292" r:id="rId16"/>
    <p:sldId id="277" r:id="rId17"/>
    <p:sldId id="265" r:id="rId18"/>
    <p:sldId id="264" r:id="rId19"/>
    <p:sldId id="293" r:id="rId20"/>
    <p:sldId id="296" r:id="rId21"/>
    <p:sldId id="294"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4CE33-FE95-4F54-AE8D-ADA342E484E3}" v="11" dt="2023-05-12T21:14:31.170"/>
    <p1510:client id="{C7CFC731-9835-4ADF-90D8-A35535FD139D}" v="13" dt="2023-05-12T21:45:04.154"/>
  </p1510:revLst>
</p1510:revInfo>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e Caroline" userId="bf5ee5d6fd6beae2" providerId="Windows Live" clId="Web-{C7CFC731-9835-4ADF-90D8-A35535FD139D}"/>
    <pc:docChg chg="modSld">
      <pc:chgData name="Jessie Caroline" userId="bf5ee5d6fd6beae2" providerId="Windows Live" clId="Web-{C7CFC731-9835-4ADF-90D8-A35535FD139D}" dt="2023-05-12T21:45:04.154" v="12"/>
      <pc:docMkLst>
        <pc:docMk/>
      </pc:docMkLst>
      <pc:sldChg chg="modSp">
        <pc:chgData name="Jessie Caroline" userId="bf5ee5d6fd6beae2" providerId="Windows Live" clId="Web-{C7CFC731-9835-4ADF-90D8-A35535FD139D}" dt="2023-05-12T21:44:11.403" v="2" actId="20577"/>
        <pc:sldMkLst>
          <pc:docMk/>
          <pc:sldMk cId="2745843633" sldId="257"/>
        </pc:sldMkLst>
        <pc:spChg chg="mod">
          <ac:chgData name="Jessie Caroline" userId="bf5ee5d6fd6beae2" providerId="Windows Live" clId="Web-{C7CFC731-9835-4ADF-90D8-A35535FD139D}" dt="2023-05-12T21:44:11.403" v="2" actId="20577"/>
          <ac:spMkLst>
            <pc:docMk/>
            <pc:sldMk cId="2745843633" sldId="257"/>
            <ac:spMk id="3" creationId="{E7C2A41D-6B6E-4DD0-A7BD-E8CA001266EE}"/>
          </ac:spMkLst>
        </pc:spChg>
      </pc:sldChg>
      <pc:sldChg chg="addSp delSp modSp">
        <pc:chgData name="Jessie Caroline" userId="bf5ee5d6fd6beae2" providerId="Windows Live" clId="Web-{C7CFC731-9835-4ADF-90D8-A35535FD139D}" dt="2023-05-12T21:45:04.154" v="12"/>
        <pc:sldMkLst>
          <pc:docMk/>
          <pc:sldMk cId="353532002" sldId="282"/>
        </pc:sldMkLst>
        <pc:spChg chg="add del mod">
          <ac:chgData name="Jessie Caroline" userId="bf5ee5d6fd6beae2" providerId="Windows Live" clId="Web-{C7CFC731-9835-4ADF-90D8-A35535FD139D}" dt="2023-05-12T21:45:04.154" v="11"/>
          <ac:spMkLst>
            <pc:docMk/>
            <pc:sldMk cId="353532002" sldId="282"/>
            <ac:spMk id="4" creationId="{1DC2C584-8DA6-72F6-0FD0-096D53DDD500}"/>
          </ac:spMkLst>
        </pc:spChg>
        <pc:picChg chg="add del mod">
          <ac:chgData name="Jessie Caroline" userId="bf5ee5d6fd6beae2" providerId="Windows Live" clId="Web-{C7CFC731-9835-4ADF-90D8-A35535FD139D}" dt="2023-05-12T21:45:04.154" v="12"/>
          <ac:picMkLst>
            <pc:docMk/>
            <pc:sldMk cId="353532002" sldId="282"/>
            <ac:picMk id="3" creationId="{0DE3C09B-2C7E-AA3F-6EFD-96BC0844ADB9}"/>
          </ac:picMkLst>
        </pc:picChg>
      </pc:sldChg>
    </pc:docChg>
  </pc:docChgLst>
  <pc:docChgLst>
    <pc:chgData name="Jessie Caroline" userId="bf5ee5d6fd6beae2" providerId="LiveId" clId="{01F4CE33-FE95-4F54-AE8D-ADA342E484E3}"/>
    <pc:docChg chg="modSld">
      <pc:chgData name="Jessie Caroline" userId="bf5ee5d6fd6beae2" providerId="LiveId" clId="{01F4CE33-FE95-4F54-AE8D-ADA342E484E3}" dt="2023-05-12T21:14:37.583" v="13" actId="1076"/>
      <pc:docMkLst>
        <pc:docMk/>
      </pc:docMkLst>
      <pc:sldChg chg="modTransition">
        <pc:chgData name="Jessie Caroline" userId="bf5ee5d6fd6beae2" providerId="LiveId" clId="{01F4CE33-FE95-4F54-AE8D-ADA342E484E3}" dt="2023-05-12T21:13:15.820" v="5"/>
        <pc:sldMkLst>
          <pc:docMk/>
          <pc:sldMk cId="1775457033" sldId="268"/>
        </pc:sldMkLst>
      </pc:sldChg>
      <pc:sldChg chg="modSp mod modAnim">
        <pc:chgData name="Jessie Caroline" userId="bf5ee5d6fd6beae2" providerId="LiveId" clId="{01F4CE33-FE95-4F54-AE8D-ADA342E484E3}" dt="2023-05-12T21:14:37.583" v="13" actId="1076"/>
        <pc:sldMkLst>
          <pc:docMk/>
          <pc:sldMk cId="1362497771" sldId="281"/>
        </pc:sldMkLst>
        <pc:picChg chg="mod">
          <ac:chgData name="Jessie Caroline" userId="bf5ee5d6fd6beae2" providerId="LiveId" clId="{01F4CE33-FE95-4F54-AE8D-ADA342E484E3}" dt="2023-05-12T21:14:37.583" v="13" actId="1076"/>
          <ac:picMkLst>
            <pc:docMk/>
            <pc:sldMk cId="1362497771" sldId="281"/>
            <ac:picMk id="5" creationId="{07FA1D25-23F5-1A07-AB15-CF04424E426E}"/>
          </ac:picMkLst>
        </pc:picChg>
      </pc:sldChg>
      <pc:sldChg chg="modSp mod">
        <pc:chgData name="Jessie Caroline" userId="bf5ee5d6fd6beae2" providerId="LiveId" clId="{01F4CE33-FE95-4F54-AE8D-ADA342E484E3}" dt="2023-05-12T21:13:32.587" v="8" actId="14100"/>
        <pc:sldMkLst>
          <pc:docMk/>
          <pc:sldMk cId="1813756679" sldId="285"/>
        </pc:sldMkLst>
        <pc:picChg chg="mod">
          <ac:chgData name="Jessie Caroline" userId="bf5ee5d6fd6beae2" providerId="LiveId" clId="{01F4CE33-FE95-4F54-AE8D-ADA342E484E3}" dt="2023-05-12T21:13:29.723" v="7" actId="14100"/>
          <ac:picMkLst>
            <pc:docMk/>
            <pc:sldMk cId="1813756679" sldId="285"/>
            <ac:picMk id="6" creationId="{475B2BF4-3B54-3C3F-6B34-6D16DCE27B9A}"/>
          </ac:picMkLst>
        </pc:picChg>
        <pc:picChg chg="mod">
          <ac:chgData name="Jessie Caroline" userId="bf5ee5d6fd6beae2" providerId="LiveId" clId="{01F4CE33-FE95-4F54-AE8D-ADA342E484E3}" dt="2023-05-12T21:13:32.587" v="8" actId="14100"/>
          <ac:picMkLst>
            <pc:docMk/>
            <pc:sldMk cId="1813756679" sldId="285"/>
            <ac:picMk id="7" creationId="{251B1828-E77A-2CB5-8F55-7E7D59B4FF3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5/12/2023</a:t>
            </a:fld>
            <a:endParaRPr lang="en-US"/>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Notes to presenter: </a:t>
            </a:r>
          </a:p>
          <a:p>
            <a:r>
              <a:rPr lang="en-US" i="1"/>
              <a:t>What is your purpose for sharing this reflection</a:t>
            </a:r>
            <a:r>
              <a:rPr lang="en-US" i="1" baseline="0"/>
              <a:t>?</a:t>
            </a:r>
          </a:p>
          <a:p>
            <a:r>
              <a:rPr lang="en-US" i="1" baseline="0"/>
              <a:t>Is it at the end of a unit or project?  </a:t>
            </a:r>
          </a:p>
          <a:p>
            <a:r>
              <a:rPr lang="en-US" i="1" baseline="0"/>
              <a:t>Are you sharing this reflection, at the attainment of a learning goal you set for yourself?  </a:t>
            </a:r>
          </a:p>
          <a:p>
            <a:r>
              <a:rPr lang="en-US" i="1" baseline="0"/>
              <a:t>Is it at the end of a course?  </a:t>
            </a:r>
          </a:p>
          <a:p>
            <a:endParaRPr lang="en-US" baseline="0"/>
          </a:p>
          <a:p>
            <a:r>
              <a:rPr lang="en-US" baseline="0"/>
              <a:t>State your purpose for the reflection or even the purpose of the learning experience or learning goal.  Be clear and be specific in stating your purpose.</a:t>
            </a:r>
            <a:endParaRPr lang="en-US"/>
          </a:p>
          <a:p>
            <a:endParaRPr lang="en-US"/>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Notes to presenter: </a:t>
            </a:r>
          </a:p>
          <a:p>
            <a:r>
              <a:rPr lang="en-US" b="0" i="1">
                <a:latin typeface="Segoe UI" panose="020B0502040204020203" pitchFamily="34" charset="0"/>
                <a:cs typeface="Segoe UI" panose="020B0502040204020203" pitchFamily="34" charset="0"/>
              </a:rPr>
              <a:t>What did you think at first?</a:t>
            </a:r>
          </a:p>
          <a:p>
            <a:r>
              <a:rPr lang="en-US" b="0" i="1">
                <a:latin typeface="Segoe UI" panose="020B0502040204020203" pitchFamily="34" charset="0"/>
                <a:cs typeface="Segoe UI" panose="020B0502040204020203" pitchFamily="34" charset="0"/>
              </a:rPr>
              <a:t>What obstacles did you encounter along the way?</a:t>
            </a:r>
          </a:p>
          <a:p>
            <a:r>
              <a:rPr lang="en-US" b="0" i="1">
                <a:latin typeface="Segoe UI" panose="020B0502040204020203" pitchFamily="34" charset="0"/>
                <a:cs typeface="Segoe UI" panose="020B0502040204020203" pitchFamily="34" charset="0"/>
              </a:rPr>
              <a:t>How did you overcome those obstacles?</a:t>
            </a:r>
          </a:p>
          <a:p>
            <a:r>
              <a:rPr lang="en-US" b="0" i="1">
                <a:latin typeface="Segoe UI" panose="020B0502040204020203" pitchFamily="34" charset="0"/>
                <a:cs typeface="Segoe UI" panose="020B0502040204020203" pitchFamily="34" charset="0"/>
              </a:rPr>
              <a:t>What images can you add to support your process?</a:t>
            </a:r>
          </a:p>
          <a:p>
            <a:endParaRPr lang="en-US"/>
          </a:p>
          <a:p>
            <a:r>
              <a:rPr lang="en-US"/>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a:p>
          <a:p>
            <a:r>
              <a:rPr lang="en-US"/>
              <a:t>Feel free to use more than one slide to reflect upon your process.  It also helps to add some video of your process.</a:t>
            </a:r>
          </a:p>
          <a:p>
            <a:endParaRPr lang="en-US"/>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a:p>
        </p:txBody>
      </p:sp>
    </p:spTree>
    <p:extLst>
      <p:ext uri="{BB962C8B-B14F-4D97-AF65-F5344CB8AC3E}">
        <p14:creationId xmlns:p14="http://schemas.microsoft.com/office/powerpoint/2010/main" val="121941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Notes to presenter: </a:t>
            </a:r>
          </a:p>
          <a:p>
            <a:r>
              <a:rPr lang="en-US" b="0" i="1">
                <a:latin typeface="Segoe UI" panose="020B0502040204020203" pitchFamily="34" charset="0"/>
                <a:cs typeface="Segoe UI" panose="020B0502040204020203" pitchFamily="34" charset="0"/>
              </a:rPr>
              <a:t>What was important about this learning experience?</a:t>
            </a:r>
          </a:p>
          <a:p>
            <a:r>
              <a:rPr lang="en-US" b="0" i="1">
                <a:latin typeface="Segoe UI" panose="020B0502040204020203" pitchFamily="34" charset="0"/>
                <a:cs typeface="Segoe UI" panose="020B0502040204020203" pitchFamily="34" charset="0"/>
              </a:rPr>
              <a:t>How is it relevant to your course, yourself, or your society or community?</a:t>
            </a:r>
          </a:p>
          <a:p>
            <a:r>
              <a:rPr lang="en-US" b="0" i="1">
                <a:latin typeface="Segoe UI" panose="020B0502040204020203" pitchFamily="34" charset="0"/>
                <a:cs typeface="Segoe UI" panose="020B0502040204020203" pitchFamily="34" charset="0"/>
              </a:rPr>
              <a:t>Why is this significant?</a:t>
            </a:r>
          </a:p>
          <a:p>
            <a:endParaRPr lang="en-US"/>
          </a:p>
          <a:p>
            <a:r>
              <a:rPr lang="en-US"/>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D5D79418-37EB-4378-AD22-89DBB000B0DA}" type="slidenum">
              <a:rPr lang="en-US" smtClean="0"/>
              <a:t>17</a:t>
            </a:fld>
            <a:endParaRPr lang="en-US"/>
          </a:p>
        </p:txBody>
      </p:sp>
    </p:spTree>
    <p:extLst>
      <p:ext uri="{BB962C8B-B14F-4D97-AF65-F5344CB8AC3E}">
        <p14:creationId xmlns:p14="http://schemas.microsoft.com/office/powerpoint/2010/main" val="152817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Notes to presenter: </a:t>
            </a:r>
          </a:p>
          <a:p>
            <a:r>
              <a:rPr lang="en-US" b="0" i="1">
                <a:latin typeface="Segoe UI" panose="020B0502040204020203" pitchFamily="34" charset="0"/>
                <a:cs typeface="Segoe UI" panose="020B0502040204020203" pitchFamily="34" charset="0"/>
              </a:rPr>
              <a:t>What steps will you be taking as a result of this learning experience?</a:t>
            </a:r>
          </a:p>
          <a:p>
            <a:r>
              <a:rPr lang="en-US" b="0" i="1">
                <a:latin typeface="Segoe UI" panose="020B0502040204020203" pitchFamily="34" charset="0"/>
                <a:cs typeface="Segoe UI" panose="020B0502040204020203" pitchFamily="34" charset="0"/>
              </a:rPr>
              <a:t>Did you learn from any failed experiences?  How will you do things differently?</a:t>
            </a:r>
          </a:p>
          <a:p>
            <a:r>
              <a:rPr lang="en-US" b="0" i="1">
                <a:latin typeface="Segoe UI" panose="020B0502040204020203" pitchFamily="34" charset="0"/>
                <a:cs typeface="Segoe UI" panose="020B0502040204020203" pitchFamily="34" charset="0"/>
              </a:rPr>
              <a:t>What advice will you give to others so they can learn from your experiences?</a:t>
            </a:r>
          </a:p>
          <a:p>
            <a:r>
              <a:rPr lang="en-US" b="0" i="1">
                <a:latin typeface="Segoe UI" panose="020B0502040204020203" pitchFamily="34" charset="0"/>
                <a:cs typeface="Segoe UI" panose="020B0502040204020203" pitchFamily="34" charset="0"/>
              </a:rPr>
              <a:t>How can you share what you learned with a real-world audience?  </a:t>
            </a:r>
          </a:p>
          <a:p>
            <a:endParaRPr lang="en-US"/>
          </a:p>
          <a:p>
            <a:r>
              <a:rPr lang="en-US" b="1"/>
              <a:t>Some examples of next steps might be: </a:t>
            </a:r>
          </a:p>
          <a:p>
            <a:pPr marL="228600" indent="-228600">
              <a:buAutoNum type="arabicPeriod"/>
            </a:pPr>
            <a:r>
              <a:rPr lang="en-US"/>
              <a:t>After</a:t>
            </a:r>
            <a:r>
              <a:rPr lang="en-US" baseline="0"/>
              <a:t> delivering my first persuasive presentation, I am thinking about joining the debate team.</a:t>
            </a:r>
          </a:p>
          <a:p>
            <a:pPr marL="228600" indent="-228600">
              <a:buAutoNum type="arabicPeriod"/>
            </a:pPr>
            <a:r>
              <a:rPr lang="en-US" baseline="0"/>
              <a:t>After making my first film, I’m considering entering it in our school film festival or local film festival.</a:t>
            </a:r>
          </a:p>
          <a:p>
            <a:pPr marL="228600" indent="-228600">
              <a:buAutoNum type="arabicPeriod"/>
            </a:pPr>
            <a:r>
              <a:rPr lang="en-US" baseline="0"/>
              <a:t>After connecting with this career expert, I’d like to do some research on that career field because it sounds interesting to me.</a:t>
            </a:r>
          </a:p>
          <a:p>
            <a:pPr marL="0" indent="0">
              <a:buNone/>
            </a:pPr>
            <a:endParaRPr lang="en-US"/>
          </a:p>
          <a:p>
            <a:r>
              <a:rPr lang="en-US"/>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a:p>
          <a:p>
            <a:r>
              <a:rPr lang="en-US"/>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a:p>
        </p:txBody>
      </p:sp>
    </p:spTree>
    <p:extLst>
      <p:ext uri="{BB962C8B-B14F-4D97-AF65-F5344CB8AC3E}">
        <p14:creationId xmlns:p14="http://schemas.microsoft.com/office/powerpoint/2010/main" val="62957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Notes to presenter: </a:t>
            </a:r>
          </a:p>
          <a:p>
            <a:r>
              <a:rPr lang="en-US" b="0" i="1">
                <a:latin typeface="Segoe UI" panose="020B0502040204020203" pitchFamily="34" charset="0"/>
                <a:cs typeface="Segoe UI" panose="020B0502040204020203" pitchFamily="34" charset="0"/>
              </a:rPr>
              <a:t>What was important about this learning experience?</a:t>
            </a:r>
          </a:p>
          <a:p>
            <a:r>
              <a:rPr lang="en-US" b="0" i="1">
                <a:latin typeface="Segoe UI" panose="020B0502040204020203" pitchFamily="34" charset="0"/>
                <a:cs typeface="Segoe UI" panose="020B0502040204020203" pitchFamily="34" charset="0"/>
              </a:rPr>
              <a:t>How is it relevant to your course, yourself, or your society or community?</a:t>
            </a:r>
          </a:p>
          <a:p>
            <a:r>
              <a:rPr lang="en-US" b="0" i="1">
                <a:latin typeface="Segoe UI" panose="020B0502040204020203" pitchFamily="34" charset="0"/>
                <a:cs typeface="Segoe UI" panose="020B0502040204020203" pitchFamily="34" charset="0"/>
              </a:rPr>
              <a:t>Why is this significant?</a:t>
            </a:r>
          </a:p>
          <a:p>
            <a:endParaRPr lang="en-US"/>
          </a:p>
          <a:p>
            <a:r>
              <a:rPr lang="en-US"/>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D5D79418-37EB-4378-AD22-89DBB000B0DA}" type="slidenum">
              <a:rPr lang="en-US" smtClean="0"/>
              <a:t>19</a:t>
            </a:fld>
            <a:endParaRPr lang="en-US"/>
          </a:p>
        </p:txBody>
      </p:sp>
    </p:spTree>
    <p:extLst>
      <p:ext uri="{BB962C8B-B14F-4D97-AF65-F5344CB8AC3E}">
        <p14:creationId xmlns:p14="http://schemas.microsoft.com/office/powerpoint/2010/main" val="2130122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a:xfrm>
            <a:off x="5332412" y="5883275"/>
            <a:ext cx="4324044" cy="365125"/>
          </a:xfrm>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grpSp>
        <p:nvGrpSpPr>
          <p:cNvPr id="7" name="Group 6">
            <a:extLst>
              <a:ext uri="{FF2B5EF4-FFF2-40B4-BE49-F238E27FC236}">
                <a16:creationId xmlns:a16="http://schemas.microsoft.com/office/drawing/2014/main" id="{B971AA38-C0A5-CD47-3B00-857933711DFB}"/>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8" name="Graphic 7" descr="Single gear">
              <a:extLst>
                <a:ext uri="{FF2B5EF4-FFF2-40B4-BE49-F238E27FC236}">
                  <a16:creationId xmlns:a16="http://schemas.microsoft.com/office/drawing/2014/main" id="{7E35D082-2236-0CF4-2B83-97D932C129A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D88E57B1-5239-0682-A347-DB417C5CD5A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7F6723EB-CB5E-9B15-8E54-8EDF89F4D38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1" name="Graphic 10" descr="Single gear">
              <a:extLst>
                <a:ext uri="{FF2B5EF4-FFF2-40B4-BE49-F238E27FC236}">
                  <a16:creationId xmlns:a16="http://schemas.microsoft.com/office/drawing/2014/main" id="{C1158EE0-3546-63A2-6667-E25EFE2F6E9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12" name="Rectangle 11">
            <a:extLst>
              <a:ext uri="{FF2B5EF4-FFF2-40B4-BE49-F238E27FC236}">
                <a16:creationId xmlns:a16="http://schemas.microsoft.com/office/drawing/2014/main" id="{A60D2F15-771B-2FD5-8C5B-00FECD5181C1}"/>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26B272B-479C-0BBF-AE3E-D5C35DF1A376}"/>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003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6" name="Footer Placeholder 5"/>
          <p:cNvSpPr>
            <a:spLocks noGrp="1"/>
          </p:cNvSpPr>
          <p:nvPr>
            <p:ph type="ftr" sz="quarter" idx="11"/>
          </p:nvPr>
        </p:nvSpPr>
        <p:spPr/>
        <p:txBody>
          <a:bodyPr/>
          <a:lstStyle/>
          <a:p>
            <a:r>
              <a:rPr lang="en-US" noProof="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a:p>
        </p:txBody>
      </p:sp>
    </p:spTree>
    <p:extLst>
      <p:ext uri="{BB962C8B-B14F-4D97-AF65-F5344CB8AC3E}">
        <p14:creationId xmlns:p14="http://schemas.microsoft.com/office/powerpoint/2010/main" val="272360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spTree>
    <p:extLst>
      <p:ext uri="{BB962C8B-B14F-4D97-AF65-F5344CB8AC3E}">
        <p14:creationId xmlns:p14="http://schemas.microsoft.com/office/powerpoint/2010/main" val="3531350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spTree>
    <p:extLst>
      <p:ext uri="{BB962C8B-B14F-4D97-AF65-F5344CB8AC3E}">
        <p14:creationId xmlns:p14="http://schemas.microsoft.com/office/powerpoint/2010/main" val="1671628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spTree>
    <p:extLst>
      <p:ext uri="{BB962C8B-B14F-4D97-AF65-F5344CB8AC3E}">
        <p14:creationId xmlns:p14="http://schemas.microsoft.com/office/powerpoint/2010/main" val="231963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spTree>
    <p:extLst>
      <p:ext uri="{BB962C8B-B14F-4D97-AF65-F5344CB8AC3E}">
        <p14:creationId xmlns:p14="http://schemas.microsoft.com/office/powerpoint/2010/main" val="241550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spTree>
    <p:extLst>
      <p:ext uri="{BB962C8B-B14F-4D97-AF65-F5344CB8AC3E}">
        <p14:creationId xmlns:p14="http://schemas.microsoft.com/office/powerpoint/2010/main" val="1874800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spTree>
    <p:extLst>
      <p:ext uri="{BB962C8B-B14F-4D97-AF65-F5344CB8AC3E}">
        <p14:creationId xmlns:p14="http://schemas.microsoft.com/office/powerpoint/2010/main" val="3842343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spTree>
    <p:extLst>
      <p:ext uri="{BB962C8B-B14F-4D97-AF65-F5344CB8AC3E}">
        <p14:creationId xmlns:p14="http://schemas.microsoft.com/office/powerpoint/2010/main" val="2997700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4" name="Footer Placeholder 3"/>
          <p:cNvSpPr>
            <a:spLocks noGrp="1"/>
          </p:cNvSpPr>
          <p:nvPr>
            <p:ph type="ftr" sz="quarter" idx="11"/>
          </p:nvPr>
        </p:nvSpPr>
        <p:spPr/>
        <p:txBody>
          <a:bodyPr/>
          <a:lstStyle/>
          <a:p>
            <a:r>
              <a:rPr lang="en-US" noProof="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1170286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6" name="Footer Placeholder 5"/>
          <p:cNvSpPr>
            <a:spLocks noGrp="1"/>
          </p:cNvSpPr>
          <p:nvPr>
            <p:ph type="ftr" sz="quarter" idx="11"/>
          </p:nvPr>
        </p:nvSpPr>
        <p:spPr/>
        <p:txBody>
          <a:bodyPr/>
          <a:lstStyle/>
          <a:p>
            <a:r>
              <a:rPr lang="en-US" noProof="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p>
        </p:txBody>
      </p:sp>
    </p:spTree>
    <p:extLst>
      <p:ext uri="{BB962C8B-B14F-4D97-AF65-F5344CB8AC3E}">
        <p14:creationId xmlns:p14="http://schemas.microsoft.com/office/powerpoint/2010/main" val="10488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a:xfrm>
            <a:off x="10951856" y="5867131"/>
            <a:ext cx="551167" cy="365125"/>
          </a:xfrm>
        </p:spPr>
        <p:txBody>
          <a:bodyPr/>
          <a:lstStyle/>
          <a:p>
            <a:fld id="{9E3FA76C-C565-46B6-8652-D75785E2521F}" type="slidenum">
              <a:rPr lang="en-US" noProof="0" smtClean="0"/>
              <a:t>‹#›</a:t>
            </a:fld>
            <a:endParaRPr lang="en-US" noProof="0"/>
          </a:p>
        </p:txBody>
      </p:sp>
      <p:grpSp>
        <p:nvGrpSpPr>
          <p:cNvPr id="7" name="Group 6">
            <a:extLst>
              <a:ext uri="{FF2B5EF4-FFF2-40B4-BE49-F238E27FC236}">
                <a16:creationId xmlns:a16="http://schemas.microsoft.com/office/drawing/2014/main" id="{AB1E9FB7-349D-C39B-98BC-08E31546171C}"/>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8BDB614A-8AC4-DB27-F258-6A48AB5ED38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A09166BD-BB2D-CA78-9ED3-24ABB47B92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45D2499E-55BA-AED8-4F75-8EE1E5D983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A49E21A8-FDE4-09BB-1E8C-D4EE044D5F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E0B85AAE-4741-5709-3E3B-CCA279133F8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1261195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5/12/2023</a:t>
            </a:fld>
            <a:endParaRPr lang="en-US" noProof="0"/>
          </a:p>
        </p:txBody>
      </p:sp>
      <p:sp>
        <p:nvSpPr>
          <p:cNvPr id="4" name="Footer Placeholder 3"/>
          <p:cNvSpPr>
            <a:spLocks noGrp="1"/>
          </p:cNvSpPr>
          <p:nvPr>
            <p:ph type="ftr" sz="quarter" idx="11"/>
          </p:nvPr>
        </p:nvSpPr>
        <p:spPr>
          <a:xfrm>
            <a:off x="2118596" y="5936188"/>
            <a:ext cx="6870660" cy="365125"/>
          </a:xfrm>
        </p:spPr>
        <p:txBody>
          <a:bodyPr/>
          <a:lstStyle/>
          <a:p>
            <a:r>
              <a:rPr lang="en-US" noProof="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02462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78121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5/12/2023</a:t>
            </a:fld>
            <a:endParaRPr lang="en-US" noProof="0"/>
          </a:p>
        </p:txBody>
      </p:sp>
      <p:sp>
        <p:nvSpPr>
          <p:cNvPr id="6" name="Footer Placeholder 5"/>
          <p:cNvSpPr>
            <a:spLocks noGrp="1"/>
          </p:cNvSpPr>
          <p:nvPr>
            <p:ph type="ftr" sz="quarter" idx="11"/>
          </p:nvPr>
        </p:nvSpPr>
        <p:spPr>
          <a:xfrm>
            <a:off x="2137646" y="5936188"/>
            <a:ext cx="6870660" cy="365125"/>
          </a:xfrm>
        </p:spPr>
        <p:txBody>
          <a:bodyPr/>
          <a:lstStyle/>
          <a:p>
            <a:r>
              <a:rPr lang="en-US" noProof="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5/12/2023</a:t>
            </a:fld>
            <a:endParaRPr lang="en-US" noProof="0"/>
          </a:p>
        </p:txBody>
      </p:sp>
      <p:sp>
        <p:nvSpPr>
          <p:cNvPr id="6" name="Footer Placeholder 5"/>
          <p:cNvSpPr>
            <a:spLocks noGrp="1"/>
          </p:cNvSpPr>
          <p:nvPr>
            <p:ph type="ftr" sz="quarter" idx="11"/>
          </p:nvPr>
        </p:nvSpPr>
        <p:spPr>
          <a:xfrm>
            <a:off x="2432921" y="5936188"/>
            <a:ext cx="6870660" cy="365125"/>
          </a:xfrm>
        </p:spPr>
        <p:txBody>
          <a:bodyPr/>
          <a:lstStyle/>
          <a:p>
            <a:r>
              <a:rPr lang="en-US" noProof="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27573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a:p>
        </p:txBody>
      </p:sp>
      <p:grpSp>
        <p:nvGrpSpPr>
          <p:cNvPr id="7" name="Group 6">
            <a:extLst>
              <a:ext uri="{FF2B5EF4-FFF2-40B4-BE49-F238E27FC236}">
                <a16:creationId xmlns:a16="http://schemas.microsoft.com/office/drawing/2014/main" id="{DF9878CB-55C2-6F2C-3744-7463B2E1ED62}"/>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9400BFAF-EA75-66F9-D9F4-275A26584B4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248B48F0-2D98-6471-D831-66991CBFB0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490311E5-FB48-02AD-CE32-0C1F974C75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36AA4E62-3F4C-2F26-BED3-115315D538D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485B7988-8837-E4F6-AE67-69A5209A82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39050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6" name="Footer Placeholder 5"/>
          <p:cNvSpPr>
            <a:spLocks noGrp="1"/>
          </p:cNvSpPr>
          <p:nvPr>
            <p:ph type="ftr" sz="quarter" idx="11"/>
          </p:nvPr>
        </p:nvSpPr>
        <p:spPr/>
        <p:txBody>
          <a:bodyPr/>
          <a:lstStyle/>
          <a:p>
            <a:r>
              <a:rPr lang="en-US" noProof="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a:p>
        </p:txBody>
      </p:sp>
      <p:grpSp>
        <p:nvGrpSpPr>
          <p:cNvPr id="8" name="Group 7">
            <a:extLst>
              <a:ext uri="{FF2B5EF4-FFF2-40B4-BE49-F238E27FC236}">
                <a16:creationId xmlns:a16="http://schemas.microsoft.com/office/drawing/2014/main" id="{E3A48185-0277-B16A-CB51-7FAA62F50B20}"/>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9" name="Graphic 8" descr="Single gear">
              <a:extLst>
                <a:ext uri="{FF2B5EF4-FFF2-40B4-BE49-F238E27FC236}">
                  <a16:creationId xmlns:a16="http://schemas.microsoft.com/office/drawing/2014/main" id="{9C1C83D0-2112-EBE4-2951-A3BC5287448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9D3DE2C0-6B79-7645-7DA9-BC50E819F6E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E9E2FE8E-130A-507B-87FE-6067934BA1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2" name="Graphic 11" descr="Single gear">
              <a:extLst>
                <a:ext uri="{FF2B5EF4-FFF2-40B4-BE49-F238E27FC236}">
                  <a16:creationId xmlns:a16="http://schemas.microsoft.com/office/drawing/2014/main" id="{7DE65E4C-8966-6085-DB94-B84ED9DEAF8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415778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8" name="Footer Placeholder 7"/>
          <p:cNvSpPr>
            <a:spLocks noGrp="1"/>
          </p:cNvSpPr>
          <p:nvPr>
            <p:ph type="ftr" sz="quarter" idx="11"/>
          </p:nvPr>
        </p:nvSpPr>
        <p:spPr/>
        <p:txBody>
          <a:bodyPr/>
          <a:lstStyle/>
          <a:p>
            <a:r>
              <a:rPr lang="en-US" noProof="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a:p>
        </p:txBody>
      </p:sp>
      <p:grpSp>
        <p:nvGrpSpPr>
          <p:cNvPr id="10" name="Group 9">
            <a:extLst>
              <a:ext uri="{FF2B5EF4-FFF2-40B4-BE49-F238E27FC236}">
                <a16:creationId xmlns:a16="http://schemas.microsoft.com/office/drawing/2014/main" id="{2318DE34-F463-7ECE-8A35-2ADD303BE464}"/>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2732BA73-7695-94CC-7541-AF9EFA204F5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4C968DE9-6889-D918-5FC2-FB144AAA5C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3507D969-9CDD-21BD-8F73-4203C85635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0BFC1C31-A4E3-5339-33C8-DD5050E41B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28B17373-49DB-0AAD-23C1-F6F8A42DE92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171798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4" name="Footer Placeholder 3"/>
          <p:cNvSpPr>
            <a:spLocks noGrp="1"/>
          </p:cNvSpPr>
          <p:nvPr>
            <p:ph type="ftr" sz="quarter" idx="11"/>
          </p:nvPr>
        </p:nvSpPr>
        <p:spPr/>
        <p:txBody>
          <a:bodyPr/>
          <a:lstStyle/>
          <a:p>
            <a:r>
              <a:rPr lang="en-US" noProof="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a:p>
        </p:txBody>
      </p:sp>
      <p:grpSp>
        <p:nvGrpSpPr>
          <p:cNvPr id="6" name="Group 5">
            <a:extLst>
              <a:ext uri="{FF2B5EF4-FFF2-40B4-BE49-F238E27FC236}">
                <a16:creationId xmlns:a16="http://schemas.microsoft.com/office/drawing/2014/main" id="{C5A0FAF8-ED4E-8805-F3CB-F0161A334258}"/>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7" name="Graphic 6" descr="Single gear">
              <a:extLst>
                <a:ext uri="{FF2B5EF4-FFF2-40B4-BE49-F238E27FC236}">
                  <a16:creationId xmlns:a16="http://schemas.microsoft.com/office/drawing/2014/main" id="{595757AC-CC7A-2C8D-53D0-CD2F9F8C7A3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8" name="Graphic 7" descr="Single gear">
              <a:extLst>
                <a:ext uri="{FF2B5EF4-FFF2-40B4-BE49-F238E27FC236}">
                  <a16:creationId xmlns:a16="http://schemas.microsoft.com/office/drawing/2014/main" id="{330CC8C7-3806-2B6C-DCCC-126BF654652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9" name="Graphic 8" descr="Single gear">
              <a:extLst>
                <a:ext uri="{FF2B5EF4-FFF2-40B4-BE49-F238E27FC236}">
                  <a16:creationId xmlns:a16="http://schemas.microsoft.com/office/drawing/2014/main" id="{6275B91B-E144-4C91-AE96-280C9A1626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0" name="Graphic 9" descr="Single gear">
              <a:extLst>
                <a:ext uri="{FF2B5EF4-FFF2-40B4-BE49-F238E27FC236}">
                  <a16:creationId xmlns:a16="http://schemas.microsoft.com/office/drawing/2014/main" id="{42A3E7E3-FA72-A59C-2F9B-82A4FBFAE6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1" name="Graphic 10" descr="Single gear">
              <a:extLst>
                <a:ext uri="{FF2B5EF4-FFF2-40B4-BE49-F238E27FC236}">
                  <a16:creationId xmlns:a16="http://schemas.microsoft.com/office/drawing/2014/main" id="{E7986495-750B-3D20-0CE7-8DF1123F68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44774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3" name="Footer Placeholder 2"/>
          <p:cNvSpPr>
            <a:spLocks noGrp="1"/>
          </p:cNvSpPr>
          <p:nvPr>
            <p:ph type="ftr" sz="quarter" idx="11"/>
          </p:nvPr>
        </p:nvSpPr>
        <p:spPr/>
        <p:txBody>
          <a:bodyPr/>
          <a:lstStyle/>
          <a:p>
            <a:r>
              <a:rPr lang="en-US" noProof="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a:p>
        </p:txBody>
      </p:sp>
      <p:grpSp>
        <p:nvGrpSpPr>
          <p:cNvPr id="5" name="Group 4">
            <a:extLst>
              <a:ext uri="{FF2B5EF4-FFF2-40B4-BE49-F238E27FC236}">
                <a16:creationId xmlns:a16="http://schemas.microsoft.com/office/drawing/2014/main" id="{A984F071-1D04-C67B-AD1F-64F45936E67F}"/>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6" name="Graphic 5" descr="Single gear">
              <a:extLst>
                <a:ext uri="{FF2B5EF4-FFF2-40B4-BE49-F238E27FC236}">
                  <a16:creationId xmlns:a16="http://schemas.microsoft.com/office/drawing/2014/main" id="{0114C698-55E1-EE18-BBF6-88D0E4EFF14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7" name="Graphic 6" descr="Single gear">
              <a:extLst>
                <a:ext uri="{FF2B5EF4-FFF2-40B4-BE49-F238E27FC236}">
                  <a16:creationId xmlns:a16="http://schemas.microsoft.com/office/drawing/2014/main" id="{80158660-8C3B-0967-14FF-FACC0CFAB3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8" name="Graphic 7" descr="Single gear">
              <a:extLst>
                <a:ext uri="{FF2B5EF4-FFF2-40B4-BE49-F238E27FC236}">
                  <a16:creationId xmlns:a16="http://schemas.microsoft.com/office/drawing/2014/main" id="{13093E9D-5179-35C2-5345-FEA593A1E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9" name="Graphic 8" descr="Single gear">
              <a:extLst>
                <a:ext uri="{FF2B5EF4-FFF2-40B4-BE49-F238E27FC236}">
                  <a16:creationId xmlns:a16="http://schemas.microsoft.com/office/drawing/2014/main" id="{57370A3D-AB4F-B4A1-80B2-36529767F82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25860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6" name="Footer Placeholder 5"/>
          <p:cNvSpPr>
            <a:spLocks noGrp="1"/>
          </p:cNvSpPr>
          <p:nvPr>
            <p:ph type="ftr" sz="quarter" idx="11"/>
          </p:nvPr>
        </p:nvSpPr>
        <p:spPr/>
        <p:txBody>
          <a:bodyPr/>
          <a:lstStyle/>
          <a:p>
            <a:r>
              <a:rPr lang="en-US" noProof="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a:p>
        </p:txBody>
      </p:sp>
      <p:grpSp>
        <p:nvGrpSpPr>
          <p:cNvPr id="8" name="Group 7">
            <a:extLst>
              <a:ext uri="{FF2B5EF4-FFF2-40B4-BE49-F238E27FC236}">
                <a16:creationId xmlns:a16="http://schemas.microsoft.com/office/drawing/2014/main" id="{7C86A523-EEA4-C8C6-3370-D697DC30C5C2}"/>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9" name="Graphic 8" descr="Single gear">
              <a:extLst>
                <a:ext uri="{FF2B5EF4-FFF2-40B4-BE49-F238E27FC236}">
                  <a16:creationId xmlns:a16="http://schemas.microsoft.com/office/drawing/2014/main" id="{D08A5C18-0651-CA4E-6F11-4C71BF476B9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2A290685-C6CE-357B-8545-C2163D0F670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54F381C6-A729-3840-E691-E89FE499A2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2" name="Graphic 11" descr="Single gear">
              <a:extLst>
                <a:ext uri="{FF2B5EF4-FFF2-40B4-BE49-F238E27FC236}">
                  <a16:creationId xmlns:a16="http://schemas.microsoft.com/office/drawing/2014/main" id="{DF4FFE48-2499-DF93-57C2-AFAF606227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247971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a:p>
        </p:txBody>
      </p:sp>
      <p:sp>
        <p:nvSpPr>
          <p:cNvPr id="6" name="Footer Placeholder 5"/>
          <p:cNvSpPr>
            <a:spLocks noGrp="1"/>
          </p:cNvSpPr>
          <p:nvPr>
            <p:ph type="ftr" sz="quarter" idx="11"/>
          </p:nvPr>
        </p:nvSpPr>
        <p:spPr/>
        <p:txBody>
          <a:bodyPr/>
          <a:lstStyle/>
          <a:p>
            <a:r>
              <a:rPr lang="en-US" noProof="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a:p>
        </p:txBody>
      </p:sp>
      <p:grpSp>
        <p:nvGrpSpPr>
          <p:cNvPr id="3" name="Group 2">
            <a:extLst>
              <a:ext uri="{FF2B5EF4-FFF2-40B4-BE49-F238E27FC236}">
                <a16:creationId xmlns:a16="http://schemas.microsoft.com/office/drawing/2014/main" id="{6D5324AD-96E9-A9AC-585A-5689963A4C35}"/>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98D33A8B-171E-659B-C44D-EB8C41CEE88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7B0138F4-12DB-101A-38EB-CFB52D36FE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DAAD37B0-8EE5-615B-EF7B-63073E880E4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E2E134DF-DFC6-DBB9-3DC5-D63B3D32BE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394637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6D6166-2B42-4F11-BAA6-8ABAE1BE810C}" type="datetimeFigureOut">
              <a:rPr lang="en-US" noProof="0" smtClean="0"/>
              <a:t>5/12/2023</a:t>
            </a:fld>
            <a:endParaRPr lang="en-US" noProof="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a:t>Add a footer</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3FA76C-C565-46B6-8652-D75785E2521F}" type="slidenum">
              <a:rPr lang="en-US" noProof="0" smtClean="0"/>
              <a:t>‹#›</a:t>
            </a:fld>
            <a:endParaRPr lang="en-US" noProof="0"/>
          </a:p>
        </p:txBody>
      </p:sp>
    </p:spTree>
    <p:extLst>
      <p:ext uri="{BB962C8B-B14F-4D97-AF65-F5344CB8AC3E}">
        <p14:creationId xmlns:p14="http://schemas.microsoft.com/office/powerpoint/2010/main" val="188738036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680" r:id="rId22"/>
    <p:sldLayoutId id="2147483681" r:id="rId23"/>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duttadebadri/detailed-nlp-project-prediction-visualization/data"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mdmahmudferdous/nlp-simple-model-for-text-classification"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828293" y="2741548"/>
            <a:ext cx="8494463" cy="1373070"/>
          </a:xfrm>
        </p:spPr>
        <p:txBody>
          <a:bodyPr anchor="ctr" anchorCtr="0"/>
          <a:lstStyle/>
          <a:p>
            <a:r>
              <a:rPr lang="en-US" sz="3000"/>
              <a:t>Customer Review Classification Using Natural Language Processing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2008909" y="1288473"/>
            <a:ext cx="8091055" cy="614811"/>
          </a:xfrm>
        </p:spPr>
        <p:txBody>
          <a:bodyPr>
            <a:normAutofit/>
          </a:bodyPr>
          <a:lstStyle/>
          <a:p>
            <a:r>
              <a:rPr lang="en-US" sz="2800"/>
              <a:t>DATA 606 : Capstone in Data Science</a:t>
            </a:r>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4" name="TextBox 3">
            <a:extLst>
              <a:ext uri="{FF2B5EF4-FFF2-40B4-BE49-F238E27FC236}">
                <a16:creationId xmlns:a16="http://schemas.microsoft.com/office/drawing/2014/main" id="{21DF9463-1206-FEAB-4AEF-507B521BE981}"/>
              </a:ext>
            </a:extLst>
          </p:cNvPr>
          <p:cNvSpPr txBox="1"/>
          <p:nvPr/>
        </p:nvSpPr>
        <p:spPr>
          <a:xfrm>
            <a:off x="344993" y="4952882"/>
            <a:ext cx="6194352" cy="1823576"/>
          </a:xfrm>
          <a:prstGeom prst="rect">
            <a:avLst/>
          </a:prstGeom>
          <a:noFill/>
        </p:spPr>
        <p:txBody>
          <a:bodyPr wrap="square" rtlCol="0">
            <a:spAutoFit/>
          </a:bodyPr>
          <a:lstStyle/>
          <a:p>
            <a:pPr>
              <a:lnSpc>
                <a:spcPct val="150000"/>
              </a:lnSpc>
            </a:pPr>
            <a:r>
              <a:rPr lang="en-US" b="1"/>
              <a:t>Team  C Members: </a:t>
            </a:r>
          </a:p>
          <a:p>
            <a:pPr marL="285750" indent="-285750">
              <a:lnSpc>
                <a:spcPct val="150000"/>
              </a:lnSpc>
              <a:buFont typeface="Arial" panose="020B0604020202020204" pitchFamily="34" charset="0"/>
              <a:buChar char="•"/>
            </a:pPr>
            <a:r>
              <a:rPr lang="en-US" sz="1500"/>
              <a:t>Bhanu Harish Surisetti – IO02971</a:t>
            </a:r>
          </a:p>
          <a:p>
            <a:pPr marL="285750" indent="-285750">
              <a:lnSpc>
                <a:spcPct val="150000"/>
              </a:lnSpc>
              <a:buFont typeface="Arial" panose="020B0604020202020204" pitchFamily="34" charset="0"/>
              <a:buChar char="•"/>
            </a:pPr>
            <a:r>
              <a:rPr lang="en-US" sz="1500"/>
              <a:t>Jessie Caroline </a:t>
            </a:r>
            <a:r>
              <a:rPr lang="en-US" sz="1500" err="1"/>
              <a:t>Merugu</a:t>
            </a:r>
            <a:r>
              <a:rPr lang="en-US" sz="1500"/>
              <a:t> – UW01251</a:t>
            </a:r>
          </a:p>
          <a:p>
            <a:pPr marL="285750" indent="-285750">
              <a:lnSpc>
                <a:spcPct val="150000"/>
              </a:lnSpc>
              <a:buFont typeface="Arial" panose="020B0604020202020204" pitchFamily="34" charset="0"/>
              <a:buChar char="•"/>
            </a:pPr>
            <a:r>
              <a:rPr lang="en-US" sz="1500"/>
              <a:t>Sreeja </a:t>
            </a:r>
            <a:r>
              <a:rPr lang="en-US" sz="1500" err="1"/>
              <a:t>Pendota</a:t>
            </a:r>
            <a:r>
              <a:rPr lang="en-US" sz="1500"/>
              <a:t> - XU32613</a:t>
            </a:r>
          </a:p>
          <a:p>
            <a:endParaRPr lang="en-US" b="1"/>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7FD7-FFAE-91F3-38F3-20D020FC9905}"/>
              </a:ext>
            </a:extLst>
          </p:cNvPr>
          <p:cNvSpPr>
            <a:spLocks noGrp="1"/>
          </p:cNvSpPr>
          <p:nvPr>
            <p:ph type="title"/>
          </p:nvPr>
        </p:nvSpPr>
        <p:spPr/>
        <p:txBody>
          <a:bodyPr/>
          <a:lstStyle/>
          <a:p>
            <a:r>
              <a:rPr lang="en-US"/>
              <a:t>Most used words in reviews</a:t>
            </a:r>
          </a:p>
        </p:txBody>
      </p:sp>
      <p:pic>
        <p:nvPicPr>
          <p:cNvPr id="5" name="Picture 2">
            <a:extLst>
              <a:ext uri="{FF2B5EF4-FFF2-40B4-BE49-F238E27FC236}">
                <a16:creationId xmlns:a16="http://schemas.microsoft.com/office/drawing/2014/main" id="{92B0DD75-DF65-6444-C3C5-3387C4B645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84313" y="2984831"/>
            <a:ext cx="4894262" cy="24885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7A220B0-83A4-B5C6-A9FE-3EBE370BB50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607175" y="2984427"/>
            <a:ext cx="4895850" cy="2489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82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B40F-F3B1-1135-B6EE-B036AB516AF1}"/>
              </a:ext>
            </a:extLst>
          </p:cNvPr>
          <p:cNvSpPr>
            <a:spLocks noGrp="1"/>
          </p:cNvSpPr>
          <p:nvPr>
            <p:ph type="title"/>
          </p:nvPr>
        </p:nvSpPr>
        <p:spPr/>
        <p:txBody>
          <a:bodyPr/>
          <a:lstStyle/>
          <a:p>
            <a:r>
              <a:rPr lang="en-US"/>
              <a:t>Ratings Distribution</a:t>
            </a:r>
          </a:p>
        </p:txBody>
      </p:sp>
      <p:sp>
        <p:nvSpPr>
          <p:cNvPr id="3" name="Content Placeholder 2">
            <a:extLst>
              <a:ext uri="{FF2B5EF4-FFF2-40B4-BE49-F238E27FC236}">
                <a16:creationId xmlns:a16="http://schemas.microsoft.com/office/drawing/2014/main" id="{01A655E6-5D95-DCA5-0F1D-1F1E47A087E8}"/>
              </a:ext>
            </a:extLst>
          </p:cNvPr>
          <p:cNvSpPr>
            <a:spLocks noGrp="1"/>
          </p:cNvSpPr>
          <p:nvPr>
            <p:ph sz="half" idx="1"/>
          </p:nvPr>
        </p:nvSpPr>
        <p:spPr/>
        <p:txBody>
          <a:bodyPr/>
          <a:lstStyle/>
          <a:p>
            <a:pPr algn="l">
              <a:buFont typeface="Arial" panose="020B0604020202020204" pitchFamily="34" charset="0"/>
              <a:buChar char="•"/>
            </a:pPr>
            <a:r>
              <a:rPr lang="en-US" b="0" i="0">
                <a:effectLst/>
                <a:latin typeface="Helvetica Neue"/>
              </a:rPr>
              <a:t>It can be observed that within the range of ratings from 1 to 5,the frequency of reviews is at its lowest point for a rating of 2.</a:t>
            </a:r>
          </a:p>
          <a:p>
            <a:pPr algn="l">
              <a:buFont typeface="Arial" panose="020B0604020202020204" pitchFamily="34" charset="0"/>
              <a:buChar char="•"/>
            </a:pPr>
            <a:r>
              <a:rPr lang="en-US" b="0" i="0">
                <a:effectLst/>
                <a:latin typeface="Helvetica Neue"/>
              </a:rPr>
              <a:t>One can note that the frequency of reviews is highest for a rating of 5 within the range of ratings from 1 to 5.</a:t>
            </a:r>
          </a:p>
          <a:p>
            <a:endParaRPr lang="en-US"/>
          </a:p>
        </p:txBody>
      </p:sp>
      <p:pic>
        <p:nvPicPr>
          <p:cNvPr id="5" name="Content Placeholder 4" descr="Chart">
            <a:extLst>
              <a:ext uri="{FF2B5EF4-FFF2-40B4-BE49-F238E27FC236}">
                <a16:creationId xmlns:a16="http://schemas.microsoft.com/office/drawing/2014/main" id="{6FC4DAFB-910B-8CCD-D696-D97BF70A714F}"/>
              </a:ext>
              <a:ext uri="{C183D7F6-B498-43B3-948B-1728B52AA6E4}">
                <adec:decorative xmlns:adec="http://schemas.microsoft.com/office/drawing/2017/decorative" val="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921714"/>
            <a:ext cx="4895850" cy="2614772"/>
          </a:xfrm>
          <a:prstGeom prst="rect">
            <a:avLst/>
          </a:prstGeom>
        </p:spPr>
      </p:pic>
    </p:spTree>
    <p:extLst>
      <p:ext uri="{BB962C8B-B14F-4D97-AF65-F5344CB8AC3E}">
        <p14:creationId xmlns:p14="http://schemas.microsoft.com/office/powerpoint/2010/main" val="256444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582D-ECE5-2754-CAB2-35993B662E7B}"/>
              </a:ext>
            </a:extLst>
          </p:cNvPr>
          <p:cNvSpPr>
            <a:spLocks noGrp="1"/>
          </p:cNvSpPr>
          <p:nvPr>
            <p:ph type="title"/>
          </p:nvPr>
        </p:nvSpPr>
        <p:spPr/>
        <p:txBody>
          <a:bodyPr/>
          <a:lstStyle/>
          <a:p>
            <a:r>
              <a:rPr lang="en-US" sz="3600"/>
              <a:t>Box plot to visualize the distribution of ratings based on review text length</a:t>
            </a:r>
            <a:endParaRPr lang="en-US"/>
          </a:p>
        </p:txBody>
      </p:sp>
      <p:sp>
        <p:nvSpPr>
          <p:cNvPr id="3" name="Content Placeholder 2">
            <a:extLst>
              <a:ext uri="{FF2B5EF4-FFF2-40B4-BE49-F238E27FC236}">
                <a16:creationId xmlns:a16="http://schemas.microsoft.com/office/drawing/2014/main" id="{29A2ACA0-7901-88D1-C658-5D09CA2850CA}"/>
              </a:ext>
            </a:extLst>
          </p:cNvPr>
          <p:cNvSpPr>
            <a:spLocks noGrp="1"/>
          </p:cNvSpPr>
          <p:nvPr>
            <p:ph sz="half" idx="1"/>
          </p:nvPr>
        </p:nvSpPr>
        <p:spPr/>
        <p:txBody>
          <a:bodyPr/>
          <a:lstStyle/>
          <a:p>
            <a:pPr marL="285750" indent="-285750">
              <a:buFont typeface="Arial" panose="020B0604020202020204" pitchFamily="34" charset="0"/>
              <a:buChar char="•"/>
            </a:pPr>
            <a:r>
              <a:rPr lang="en-US"/>
              <a:t>From the box plots, we can infer that there are outliers in the data for the ratings.</a:t>
            </a:r>
          </a:p>
          <a:p>
            <a:pPr marL="285750" indent="-285750">
              <a:buFont typeface="Arial" panose="020B0604020202020204" pitchFamily="34" charset="0"/>
              <a:buChar char="•"/>
            </a:pPr>
            <a:r>
              <a:rPr lang="en-US"/>
              <a:t>The average words used for the rating 5 is around 18</a:t>
            </a:r>
          </a:p>
          <a:p>
            <a:pPr marL="285750" indent="-285750">
              <a:buFont typeface="Arial" panose="020B0604020202020204" pitchFamily="34" charset="0"/>
              <a:buChar char="•"/>
            </a:pPr>
            <a:r>
              <a:rPr lang="en-US"/>
              <a:t>The average words used for the rating 1 is around 31</a:t>
            </a:r>
          </a:p>
          <a:p>
            <a:endParaRPr lang="en-US"/>
          </a:p>
        </p:txBody>
      </p:sp>
      <p:pic>
        <p:nvPicPr>
          <p:cNvPr id="5" name="Content Placeholder 4">
            <a:extLst>
              <a:ext uri="{FF2B5EF4-FFF2-40B4-BE49-F238E27FC236}">
                <a16:creationId xmlns:a16="http://schemas.microsoft.com/office/drawing/2014/main" id="{F8821DB3-785B-3E04-519C-D527E0856FF2}"/>
              </a:ext>
            </a:extLst>
          </p:cNvPr>
          <p:cNvPicPr>
            <a:picLocks noGrp="1" noChangeAspect="1"/>
          </p:cNvPicPr>
          <p:nvPr>
            <p:ph sz="half" idx="2"/>
          </p:nvPr>
        </p:nvPicPr>
        <p:blipFill>
          <a:blip r:embed="rId2"/>
          <a:stretch>
            <a:fillRect/>
          </a:stretch>
        </p:blipFill>
        <p:spPr>
          <a:xfrm>
            <a:off x="5593593" y="2438400"/>
            <a:ext cx="5406915" cy="3352800"/>
          </a:xfrm>
          <a:prstGeom prst="rect">
            <a:avLst/>
          </a:prstGeom>
        </p:spPr>
      </p:pic>
    </p:spTree>
    <p:extLst>
      <p:ext uri="{BB962C8B-B14F-4D97-AF65-F5344CB8AC3E}">
        <p14:creationId xmlns:p14="http://schemas.microsoft.com/office/powerpoint/2010/main" val="155291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AF6D-994D-28A0-F80B-A59565B89971}"/>
              </a:ext>
            </a:extLst>
          </p:cNvPr>
          <p:cNvSpPr>
            <a:spLocks noGrp="1"/>
          </p:cNvSpPr>
          <p:nvPr>
            <p:ph type="title"/>
          </p:nvPr>
        </p:nvSpPr>
        <p:spPr/>
        <p:txBody>
          <a:bodyPr/>
          <a:lstStyle/>
          <a:p>
            <a:r>
              <a:rPr lang="en-US" sz="3600"/>
              <a:t>Box plot to visualize the fake and genuine reviews based on review text length</a:t>
            </a:r>
            <a:endParaRPr lang="en-US"/>
          </a:p>
        </p:txBody>
      </p:sp>
      <p:sp>
        <p:nvSpPr>
          <p:cNvPr id="3" name="Content Placeholder 2">
            <a:extLst>
              <a:ext uri="{FF2B5EF4-FFF2-40B4-BE49-F238E27FC236}">
                <a16:creationId xmlns:a16="http://schemas.microsoft.com/office/drawing/2014/main" id="{9C81FDA0-833F-0231-CB45-C943BE8C016B}"/>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US"/>
              <a:t>From the box plot we can infer that the maximum words are used for the fake review.</a:t>
            </a:r>
          </a:p>
          <a:p>
            <a:pPr marL="285750" indent="-285750">
              <a:buFont typeface="Arial" panose="020B0604020202020204" pitchFamily="34" charset="0"/>
              <a:buChar char="•"/>
            </a:pPr>
            <a:r>
              <a:rPr lang="en-US"/>
              <a:t>The highest count of words for the fake review is 387</a:t>
            </a:r>
          </a:p>
          <a:p>
            <a:pPr marL="285750" indent="-285750">
              <a:buFont typeface="Arial" panose="020B0604020202020204" pitchFamily="34" charset="0"/>
              <a:buChar char="•"/>
            </a:pPr>
            <a:r>
              <a:rPr lang="en-US"/>
              <a:t>The average number of words used for the fake review is 22.</a:t>
            </a:r>
          </a:p>
          <a:p>
            <a:pPr marL="285750" indent="-285750">
              <a:buFont typeface="Arial" panose="020B0604020202020204" pitchFamily="34" charset="0"/>
              <a:buChar char="•"/>
            </a:pPr>
            <a:r>
              <a:rPr lang="en-US"/>
              <a:t>The average number of words used for the genuine review is around 11 words.</a:t>
            </a:r>
          </a:p>
          <a:p>
            <a:endParaRPr lang="en-US"/>
          </a:p>
        </p:txBody>
      </p:sp>
      <p:pic>
        <p:nvPicPr>
          <p:cNvPr id="7" name="Content Placeholder 6">
            <a:extLst>
              <a:ext uri="{FF2B5EF4-FFF2-40B4-BE49-F238E27FC236}">
                <a16:creationId xmlns:a16="http://schemas.microsoft.com/office/drawing/2014/main" id="{1D1705A0-2E29-AE0F-F9A6-1D919B0A38DC}"/>
              </a:ext>
            </a:extLst>
          </p:cNvPr>
          <p:cNvPicPr>
            <a:picLocks noGrp="1" noChangeAspect="1"/>
          </p:cNvPicPr>
          <p:nvPr>
            <p:ph sz="half" idx="2"/>
          </p:nvPr>
        </p:nvPicPr>
        <p:blipFill>
          <a:blip r:embed="rId2"/>
          <a:stretch>
            <a:fillRect/>
          </a:stretch>
        </p:blipFill>
        <p:spPr>
          <a:xfrm>
            <a:off x="6607175" y="3098532"/>
            <a:ext cx="4895850" cy="2261135"/>
          </a:xfrm>
          <a:prstGeom prst="rect">
            <a:avLst/>
          </a:prstGeom>
        </p:spPr>
      </p:pic>
    </p:spTree>
    <p:extLst>
      <p:ext uri="{BB962C8B-B14F-4D97-AF65-F5344CB8AC3E}">
        <p14:creationId xmlns:p14="http://schemas.microsoft.com/office/powerpoint/2010/main" val="212724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4160-478E-09D4-8F6F-09C068680177}"/>
              </a:ext>
            </a:extLst>
          </p:cNvPr>
          <p:cNvSpPr>
            <a:spLocks noGrp="1"/>
          </p:cNvSpPr>
          <p:nvPr>
            <p:ph type="title"/>
          </p:nvPr>
        </p:nvSpPr>
        <p:spPr/>
        <p:txBody>
          <a:bodyPr/>
          <a:lstStyle/>
          <a:p>
            <a:r>
              <a:rPr lang="en-US"/>
              <a:t>Bar plot to visualize the count of each category</a:t>
            </a:r>
          </a:p>
        </p:txBody>
      </p:sp>
      <p:sp>
        <p:nvSpPr>
          <p:cNvPr id="3" name="Content Placeholder 2">
            <a:extLst>
              <a:ext uri="{FF2B5EF4-FFF2-40B4-BE49-F238E27FC236}">
                <a16:creationId xmlns:a16="http://schemas.microsoft.com/office/drawing/2014/main" id="{EDDD3871-5733-E07C-C2BF-FE3C38347998}"/>
              </a:ext>
            </a:extLst>
          </p:cNvPr>
          <p:cNvSpPr>
            <a:spLocks noGrp="1"/>
          </p:cNvSpPr>
          <p:nvPr>
            <p:ph sz="half" idx="1"/>
          </p:nvPr>
        </p:nvSpPr>
        <p:spPr/>
        <p:txBody>
          <a:bodyPr/>
          <a:lstStyle/>
          <a:p>
            <a:r>
              <a:rPr lang="en-US"/>
              <a:t>In total, there were 12.48k reviews for household essential products, with 10.593k reviews for personal care products. Additionally, 2330 reviews were submitted for beauty products by customers.</a:t>
            </a:r>
          </a:p>
          <a:p>
            <a:endParaRPr lang="en-US"/>
          </a:p>
        </p:txBody>
      </p:sp>
      <p:pic>
        <p:nvPicPr>
          <p:cNvPr id="1026" name="Picture 2">
            <a:extLst>
              <a:ext uri="{FF2B5EF4-FFF2-40B4-BE49-F238E27FC236}">
                <a16:creationId xmlns:a16="http://schemas.microsoft.com/office/drawing/2014/main" id="{8939D069-70F6-84AA-9DF9-0D5E90FE01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598780" y="2667000"/>
            <a:ext cx="2912639"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7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9B6A-7A89-67A2-3AB1-A393CCB18877}"/>
              </a:ext>
            </a:extLst>
          </p:cNvPr>
          <p:cNvSpPr>
            <a:spLocks noGrp="1"/>
          </p:cNvSpPr>
          <p:nvPr>
            <p:ph type="title"/>
          </p:nvPr>
        </p:nvSpPr>
        <p:spPr/>
        <p:txBody>
          <a:bodyPr/>
          <a:lstStyle/>
          <a:p>
            <a:r>
              <a:rPr lang="en-US"/>
              <a:t>Pie chart to visualize which rating is useful more</a:t>
            </a:r>
          </a:p>
        </p:txBody>
      </p:sp>
      <p:sp>
        <p:nvSpPr>
          <p:cNvPr id="3" name="Content Placeholder 2">
            <a:extLst>
              <a:ext uri="{FF2B5EF4-FFF2-40B4-BE49-F238E27FC236}">
                <a16:creationId xmlns:a16="http://schemas.microsoft.com/office/drawing/2014/main" id="{13BF0B07-DB6D-1EF4-3698-99F29EFE258A}"/>
              </a:ext>
            </a:extLst>
          </p:cNvPr>
          <p:cNvSpPr>
            <a:spLocks noGrp="1"/>
          </p:cNvSpPr>
          <p:nvPr>
            <p:ph sz="half" idx="1"/>
          </p:nvPr>
        </p:nvSpPr>
        <p:spPr/>
        <p:txBody>
          <a:bodyPr/>
          <a:lstStyle/>
          <a:p>
            <a:r>
              <a:rPr lang="en-US"/>
              <a:t>From this pie chart it is observed that, people felt 5 rating reviews are more useful than the rest of the others.</a:t>
            </a:r>
          </a:p>
        </p:txBody>
      </p:sp>
      <p:pic>
        <p:nvPicPr>
          <p:cNvPr id="2050" name="Picture 2">
            <a:extLst>
              <a:ext uri="{FF2B5EF4-FFF2-40B4-BE49-F238E27FC236}">
                <a16:creationId xmlns:a16="http://schemas.microsoft.com/office/drawing/2014/main" id="{03A283A7-1243-76B2-8DBC-A0C983E3B2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371642" y="2667000"/>
            <a:ext cx="336691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4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8321-C779-49ED-8664-E28B75435365}"/>
              </a:ext>
            </a:extLst>
          </p:cNvPr>
          <p:cNvSpPr>
            <a:spLocks noGrp="1"/>
          </p:cNvSpPr>
          <p:nvPr>
            <p:ph type="title"/>
          </p:nvPr>
        </p:nvSpPr>
        <p:spPr/>
        <p:txBody>
          <a:bodyPr/>
          <a:lstStyle/>
          <a:p>
            <a:r>
              <a:rPr lang="en-US"/>
              <a:t>Heatmap to display the Correlation</a:t>
            </a:r>
          </a:p>
        </p:txBody>
      </p:sp>
      <p:sp>
        <p:nvSpPr>
          <p:cNvPr id="8" name="Content Placeholder 7">
            <a:extLst>
              <a:ext uri="{FF2B5EF4-FFF2-40B4-BE49-F238E27FC236}">
                <a16:creationId xmlns:a16="http://schemas.microsoft.com/office/drawing/2014/main" id="{EB077221-172E-B42C-1731-5861C205FB1E}"/>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6614C8CD-31F0-D35B-B241-3A7CA5F60898}"/>
              </a:ext>
            </a:extLst>
          </p:cNvPr>
          <p:cNvPicPr>
            <a:picLocks noChangeAspect="1"/>
          </p:cNvPicPr>
          <p:nvPr/>
        </p:nvPicPr>
        <p:blipFill>
          <a:blip r:embed="rId2"/>
          <a:stretch>
            <a:fillRect/>
          </a:stretch>
        </p:blipFill>
        <p:spPr>
          <a:xfrm>
            <a:off x="2258291" y="2161726"/>
            <a:ext cx="7980218" cy="3421656"/>
          </a:xfrm>
          <a:prstGeom prst="rect">
            <a:avLst/>
          </a:prstGeom>
        </p:spPr>
      </p:pic>
    </p:spTree>
    <p:extLst>
      <p:ext uri="{BB962C8B-B14F-4D97-AF65-F5344CB8AC3E}">
        <p14:creationId xmlns:p14="http://schemas.microsoft.com/office/powerpoint/2010/main" val="1701609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normAutofit/>
          </a:bodyPr>
          <a:lstStyle/>
          <a:p>
            <a:r>
              <a:rPr lang="en-US" sz="3000"/>
              <a:t>Decision Tree Classifier</a:t>
            </a:r>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sz="3000"/>
              <a:t>KNN classifier</a:t>
            </a:r>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sz="2800"/>
              <a:t>Logistic Regression Classifier</a:t>
            </a:r>
          </a:p>
        </p:txBody>
      </p:sp>
      <p:sp>
        <p:nvSpPr>
          <p:cNvPr id="26" name="Text Placeholder 25">
            <a:extLst>
              <a:ext uri="{FF2B5EF4-FFF2-40B4-BE49-F238E27FC236}">
                <a16:creationId xmlns:a16="http://schemas.microsoft.com/office/drawing/2014/main" id="{7202BD88-8A83-49DA-A828-7C40491D29F7}"/>
              </a:ext>
            </a:extLst>
          </p:cNvPr>
          <p:cNvSpPr>
            <a:spLocks noGrp="1"/>
          </p:cNvSpPr>
          <p:nvPr>
            <p:ph sz="quarter" idx="20"/>
          </p:nvPr>
        </p:nvSpPr>
        <p:spPr>
          <a:xfrm>
            <a:off x="2106131" y="2649071"/>
            <a:ext cx="3060802" cy="3180229"/>
          </a:xfrm>
        </p:spPr>
        <p:txBody>
          <a:bodyPr/>
          <a:lstStyle/>
          <a:p>
            <a:r>
              <a:rPr lang="en-US"/>
              <a:t>Accuracy	– 59%</a:t>
            </a:r>
          </a:p>
          <a:p>
            <a:r>
              <a:rPr lang="en-US"/>
              <a:t>Precision	– 0.87</a:t>
            </a:r>
          </a:p>
          <a:p>
            <a:r>
              <a:rPr lang="en-US"/>
              <a:t>F1 Score	– 0.81</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sz="quarter" idx="21"/>
          </p:nvPr>
        </p:nvSpPr>
        <p:spPr>
          <a:xfrm>
            <a:off x="5384611" y="2636143"/>
            <a:ext cx="3060802" cy="3180230"/>
          </a:xfrm>
        </p:spPr>
        <p:txBody>
          <a:bodyPr/>
          <a:lstStyle/>
          <a:p>
            <a:r>
              <a:rPr lang="en-US"/>
              <a:t>Accuracy	– 66.9%</a:t>
            </a:r>
          </a:p>
          <a:p>
            <a:r>
              <a:rPr lang="en-US"/>
              <a:t>Precision	– 0.86</a:t>
            </a:r>
          </a:p>
          <a:p>
            <a:r>
              <a:rPr lang="en-US"/>
              <a:t>F1 Score	– 0.93</a:t>
            </a:r>
          </a:p>
        </p:txBody>
      </p:sp>
      <p:sp>
        <p:nvSpPr>
          <p:cNvPr id="34" name="Text Placeholder 33">
            <a:extLst>
              <a:ext uri="{FF2B5EF4-FFF2-40B4-BE49-F238E27FC236}">
                <a16:creationId xmlns:a16="http://schemas.microsoft.com/office/drawing/2014/main" id="{64097651-42EF-4D7F-B8A0-A7E7F7312B73}"/>
              </a:ext>
            </a:extLst>
          </p:cNvPr>
          <p:cNvSpPr>
            <a:spLocks noGrp="1"/>
          </p:cNvSpPr>
          <p:nvPr>
            <p:ph sz="quarter" idx="22"/>
          </p:nvPr>
        </p:nvSpPr>
        <p:spPr>
          <a:xfrm>
            <a:off x="8650469" y="2649071"/>
            <a:ext cx="3070225" cy="3161704"/>
          </a:xfrm>
        </p:spPr>
        <p:txBody>
          <a:bodyPr/>
          <a:lstStyle/>
          <a:p>
            <a:r>
              <a:rPr lang="en-US"/>
              <a:t>Accuracy	– 73%</a:t>
            </a:r>
          </a:p>
          <a:p>
            <a:r>
              <a:rPr lang="en-US"/>
              <a:t>Precision	– 0.86</a:t>
            </a:r>
          </a:p>
          <a:p>
            <a:r>
              <a:rPr lang="en-US"/>
              <a:t>F1 Score	– 0.85</a:t>
            </a:r>
          </a:p>
        </p:txBody>
      </p:sp>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Tree>
    <p:extLst>
      <p:ext uri="{BB962C8B-B14F-4D97-AF65-F5344CB8AC3E}">
        <p14:creationId xmlns:p14="http://schemas.microsoft.com/office/powerpoint/2010/main" val="224134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lstStyle/>
          <a:p>
            <a:r>
              <a:rPr lang="en-US"/>
              <a:t>Data is imbalanced, handling data imbalance</a:t>
            </a:r>
          </a:p>
        </p:txBody>
      </p:sp>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a:lstStyle/>
          <a:p>
            <a:r>
              <a:rPr lang="en-US"/>
              <a:t>What are your next steps?</a:t>
            </a:r>
          </a:p>
        </p:txBody>
      </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lstStyle/>
          <a:p>
            <a:r>
              <a:rPr lang="en-US"/>
              <a:t>Sampling of data – Under sampling, over sampling</a:t>
            </a:r>
          </a:p>
        </p:txBody>
      </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r>
              <a:rPr lang="en-US"/>
              <a:t>Classification</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01850"/>
            <a:ext cx="5015697" cy="3869550"/>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8"/>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a:latin typeface="+mj-lt"/>
                </a:endParaRPr>
              </a:p>
            </p:txBody>
          </p:sp>
        </p:grpSp>
      </p:grpSp>
    </p:spTree>
    <p:extLst>
      <p:ext uri="{BB962C8B-B14F-4D97-AF65-F5344CB8AC3E}">
        <p14:creationId xmlns:p14="http://schemas.microsoft.com/office/powerpoint/2010/main" val="408945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normAutofit/>
          </a:bodyPr>
          <a:lstStyle/>
          <a:p>
            <a:r>
              <a:rPr lang="en-US" sz="3000"/>
              <a:t>Decision Tree Classifier</a:t>
            </a:r>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sz="3000"/>
              <a:t>KNN classifier</a:t>
            </a:r>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sz="2800"/>
              <a:t>Logistic Regression Classifier</a:t>
            </a:r>
          </a:p>
        </p:txBody>
      </p:sp>
      <p:sp>
        <p:nvSpPr>
          <p:cNvPr id="26" name="Text Placeholder 25">
            <a:extLst>
              <a:ext uri="{FF2B5EF4-FFF2-40B4-BE49-F238E27FC236}">
                <a16:creationId xmlns:a16="http://schemas.microsoft.com/office/drawing/2014/main" id="{7202BD88-8A83-49DA-A828-7C40491D29F7}"/>
              </a:ext>
            </a:extLst>
          </p:cNvPr>
          <p:cNvSpPr>
            <a:spLocks noGrp="1"/>
          </p:cNvSpPr>
          <p:nvPr>
            <p:ph sz="quarter" idx="20"/>
          </p:nvPr>
        </p:nvSpPr>
        <p:spPr>
          <a:xfrm>
            <a:off x="2106131" y="2649071"/>
            <a:ext cx="3060802" cy="3180229"/>
          </a:xfrm>
        </p:spPr>
        <p:txBody>
          <a:bodyPr/>
          <a:lstStyle/>
          <a:p>
            <a:r>
              <a:rPr lang="en-US"/>
              <a:t>Accuracy	– 93%</a:t>
            </a:r>
          </a:p>
          <a:p>
            <a:r>
              <a:rPr lang="en-US"/>
              <a:t>Precision	– 0.96</a:t>
            </a:r>
          </a:p>
          <a:p>
            <a:r>
              <a:rPr lang="en-US"/>
              <a:t>F1 Score	– 0.97</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sz="quarter" idx="21"/>
          </p:nvPr>
        </p:nvSpPr>
        <p:spPr>
          <a:xfrm>
            <a:off x="5384611" y="2636143"/>
            <a:ext cx="3060802" cy="3180230"/>
          </a:xfrm>
        </p:spPr>
        <p:txBody>
          <a:bodyPr/>
          <a:lstStyle/>
          <a:p>
            <a:r>
              <a:rPr lang="en-US"/>
              <a:t>Accuracy– 80.54%</a:t>
            </a:r>
          </a:p>
          <a:p>
            <a:r>
              <a:rPr lang="en-US"/>
              <a:t>Precision	– 0.99</a:t>
            </a:r>
          </a:p>
          <a:p>
            <a:r>
              <a:rPr lang="en-US"/>
              <a:t>F1 Score	– 0.99</a:t>
            </a:r>
          </a:p>
        </p:txBody>
      </p:sp>
      <p:sp>
        <p:nvSpPr>
          <p:cNvPr id="34" name="Text Placeholder 33">
            <a:extLst>
              <a:ext uri="{FF2B5EF4-FFF2-40B4-BE49-F238E27FC236}">
                <a16:creationId xmlns:a16="http://schemas.microsoft.com/office/drawing/2014/main" id="{64097651-42EF-4D7F-B8A0-A7E7F7312B73}"/>
              </a:ext>
            </a:extLst>
          </p:cNvPr>
          <p:cNvSpPr>
            <a:spLocks noGrp="1"/>
          </p:cNvSpPr>
          <p:nvPr>
            <p:ph sz="quarter" idx="22"/>
          </p:nvPr>
        </p:nvSpPr>
        <p:spPr>
          <a:xfrm>
            <a:off x="8650469" y="2649071"/>
            <a:ext cx="3070225" cy="3161704"/>
          </a:xfrm>
        </p:spPr>
        <p:txBody>
          <a:bodyPr/>
          <a:lstStyle/>
          <a:p>
            <a:r>
              <a:rPr lang="en-US"/>
              <a:t>Accuracy	– 89%</a:t>
            </a:r>
          </a:p>
          <a:p>
            <a:r>
              <a:rPr lang="en-US"/>
              <a:t>Precision	– 0.96</a:t>
            </a:r>
          </a:p>
          <a:p>
            <a:r>
              <a:rPr lang="en-US"/>
              <a:t>F1 Score	– 0.97</a:t>
            </a:r>
          </a:p>
        </p:txBody>
      </p:sp>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2" name="TextBox 1">
            <a:extLst>
              <a:ext uri="{FF2B5EF4-FFF2-40B4-BE49-F238E27FC236}">
                <a16:creationId xmlns:a16="http://schemas.microsoft.com/office/drawing/2014/main" id="{FC252C2F-0466-59B9-E114-E08D7426663E}"/>
              </a:ext>
            </a:extLst>
          </p:cNvPr>
          <p:cNvSpPr txBox="1"/>
          <p:nvPr/>
        </p:nvSpPr>
        <p:spPr>
          <a:xfrm>
            <a:off x="692728" y="41565"/>
            <a:ext cx="3796145" cy="553998"/>
          </a:xfrm>
          <a:prstGeom prst="rect">
            <a:avLst/>
          </a:prstGeom>
          <a:noFill/>
        </p:spPr>
        <p:txBody>
          <a:bodyPr wrap="square" rtlCol="0">
            <a:spAutoFit/>
          </a:bodyPr>
          <a:lstStyle/>
          <a:p>
            <a:r>
              <a:rPr lang="en-US" sz="3000" b="1">
                <a:highlight>
                  <a:srgbClr val="000000"/>
                </a:highlight>
              </a:rPr>
              <a:t>After Over Sampling</a:t>
            </a:r>
          </a:p>
        </p:txBody>
      </p:sp>
    </p:spTree>
    <p:extLst>
      <p:ext uri="{BB962C8B-B14F-4D97-AF65-F5344CB8AC3E}">
        <p14:creationId xmlns:p14="http://schemas.microsoft.com/office/powerpoint/2010/main" val="257168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nchor="ctr">
            <a:normAutofit/>
          </a:bodyPr>
          <a:lstStyle/>
          <a:p>
            <a:r>
              <a:rPr lang="en-US"/>
              <a:t>Dataset Source and Kaggle ID</a:t>
            </a:r>
          </a:p>
        </p:txBody>
      </p:sp>
      <p:sp>
        <p:nvSpPr>
          <p:cNvPr id="3" name="Text Placeholder 2">
            <a:extLst>
              <a:ext uri="{FF2B5EF4-FFF2-40B4-BE49-F238E27FC236}">
                <a16:creationId xmlns:a16="http://schemas.microsoft.com/office/drawing/2014/main" id="{E7C2A41D-6B6E-4DD0-A7BD-E8CA001266EE}"/>
              </a:ext>
            </a:extLst>
          </p:cNvPr>
          <p:cNvSpPr>
            <a:spLocks noGrp="1"/>
          </p:cNvSpPr>
          <p:nvPr>
            <p:ph sz="half" idx="1"/>
          </p:nvPr>
        </p:nvSpPr>
        <p:spPr>
          <a:xfrm>
            <a:off x="429491" y="2341417"/>
            <a:ext cx="5971309" cy="3594771"/>
          </a:xfrm>
        </p:spPr>
        <p:txBody>
          <a:bodyPr>
            <a:normAutofit/>
          </a:bodyPr>
          <a:lstStyle/>
          <a:p>
            <a:r>
              <a:rPr lang="en-US" sz="2000" b="1"/>
              <a:t>Dataset Source: </a:t>
            </a:r>
            <a:r>
              <a:rPr lang="en-US" sz="2000" u="sng">
                <a:effectLst/>
                <a:highlight>
                  <a:srgbClr val="FFFFFF"/>
                </a:highlight>
                <a:latin typeface="Calibri"/>
                <a:ea typeface="Times New Roman" panose="02020603050405020304" pitchFamily="18" charset="0"/>
                <a:cs typeface="Trebuchet MS" panose="020B0603020202020204" pitchFamily="34" charset="0"/>
                <a:hlinkClick r:id="rId3">
                  <a:extLst>
                    <a:ext uri="{A12FA001-AC4F-418D-AE19-62706E023703}">
                      <ahyp:hlinkClr xmlns:ahyp="http://schemas.microsoft.com/office/drawing/2018/hyperlinkcolor" val="tx"/>
                    </a:ext>
                  </a:extLst>
                </a:hlinkClick>
              </a:rPr>
              <a:t>https://www.kaggle.com/code/duttadebadri/detailed-nlp-project-prediction-visualization/data</a:t>
            </a:r>
            <a:endParaRPr lang="en-US" sz="2000" u="sng">
              <a:effectLst/>
              <a:highlight>
                <a:srgbClr val="FFFFFF"/>
              </a:highlight>
              <a:latin typeface="Calibri"/>
              <a:ea typeface="Times New Roman" panose="02020603050405020304" pitchFamily="18" charset="0"/>
              <a:cs typeface="Trebuchet MS" panose="020B0603020202020204" pitchFamily="34" charset="0"/>
            </a:endParaRPr>
          </a:p>
          <a:p>
            <a:r>
              <a:rPr lang="en-US" sz="2000" b="1" err="1"/>
              <a:t>Github</a:t>
            </a:r>
            <a:r>
              <a:rPr lang="en-US" sz="2000" b="1"/>
              <a:t> Page:</a:t>
            </a:r>
          </a:p>
          <a:p>
            <a:pPr marL="0" indent="0">
              <a:buNone/>
            </a:pPr>
            <a:r>
              <a:rPr lang="en-US" sz="2000">
                <a:latin typeface="Calibri"/>
                <a:cs typeface="Calibri"/>
              </a:rPr>
              <a:t>    </a:t>
            </a:r>
            <a:r>
              <a:rPr lang="en-US" sz="2000" u="sng">
                <a:highlight>
                  <a:srgbClr val="FFFFFF"/>
                </a:highlight>
                <a:latin typeface="Calibri"/>
                <a:cs typeface="Calibri"/>
              </a:rPr>
              <a:t>https://github.com/Data606-TeamC/Data606-TeamC</a:t>
            </a:r>
          </a:p>
          <a:p>
            <a:r>
              <a:rPr lang="en-US" sz="2000" b="1"/>
              <a:t>Kaggle ID: </a:t>
            </a:r>
          </a:p>
          <a:p>
            <a:pPr marL="0" indent="0">
              <a:buNone/>
            </a:pPr>
            <a:r>
              <a:rPr lang="en-US"/>
              <a:t>   </a:t>
            </a:r>
            <a:r>
              <a:rPr lang="en-US" sz="2000" u="sng">
                <a:highlight>
                  <a:srgbClr val="FFFFFF"/>
                </a:highlight>
                <a:latin typeface="Calibri"/>
                <a:cs typeface="Calibri"/>
              </a:rPr>
              <a:t>Account (User ID 14581160)</a:t>
            </a:r>
          </a:p>
        </p:txBody>
      </p:sp>
      <p:pic>
        <p:nvPicPr>
          <p:cNvPr id="6" name="Picture 5">
            <a:extLst>
              <a:ext uri="{FF2B5EF4-FFF2-40B4-BE49-F238E27FC236}">
                <a16:creationId xmlns:a16="http://schemas.microsoft.com/office/drawing/2014/main" id="{6D22ADFE-DBCF-915F-EDE4-6172267BA191}"/>
              </a:ext>
            </a:extLst>
          </p:cNvPr>
          <p:cNvPicPr>
            <a:picLocks noChangeAspect="1"/>
          </p:cNvPicPr>
          <p:nvPr/>
        </p:nvPicPr>
        <p:blipFill>
          <a:blip r:embed="rId4"/>
          <a:stretch>
            <a:fillRect/>
          </a:stretch>
        </p:blipFill>
        <p:spPr>
          <a:xfrm>
            <a:off x="6400800" y="2341417"/>
            <a:ext cx="5611091" cy="4294909"/>
          </a:xfrm>
          <a:prstGeom prst="rect">
            <a:avLst/>
          </a:prstGeom>
        </p:spPr>
      </p:pic>
    </p:spTree>
    <p:extLst>
      <p:ext uri="{BB962C8B-B14F-4D97-AF65-F5344CB8AC3E}">
        <p14:creationId xmlns:p14="http://schemas.microsoft.com/office/powerpoint/2010/main" val="274584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4A77-0A65-4683-B996-63BB8BE777DC}"/>
              </a:ext>
            </a:extLst>
          </p:cNvPr>
          <p:cNvSpPr>
            <a:spLocks noGrp="1"/>
          </p:cNvSpPr>
          <p:nvPr>
            <p:ph type="title"/>
          </p:nvPr>
        </p:nvSpPr>
        <p:spPr/>
        <p:txBody>
          <a:bodyPr>
            <a:normAutofit fontScale="90000"/>
          </a:bodyPr>
          <a:lstStyle/>
          <a:p>
            <a:r>
              <a:rPr lang="en-US"/>
              <a:t>Decision Tree </a:t>
            </a:r>
            <a:r>
              <a:rPr lang="en-US" err="1"/>
              <a:t>Classifer</a:t>
            </a:r>
            <a:endParaRPr lang="en-US"/>
          </a:p>
        </p:txBody>
      </p:sp>
      <p:sp>
        <p:nvSpPr>
          <p:cNvPr id="3" name="Text Placeholder 2">
            <a:extLst>
              <a:ext uri="{FF2B5EF4-FFF2-40B4-BE49-F238E27FC236}">
                <a16:creationId xmlns:a16="http://schemas.microsoft.com/office/drawing/2014/main" id="{D1548CB5-1766-6E5B-2FE1-82B342A3BAC7}"/>
              </a:ext>
            </a:extLst>
          </p:cNvPr>
          <p:cNvSpPr>
            <a:spLocks noGrp="1"/>
          </p:cNvSpPr>
          <p:nvPr>
            <p:ph type="body" sz="quarter" idx="18"/>
          </p:nvPr>
        </p:nvSpPr>
        <p:spPr/>
        <p:txBody>
          <a:bodyPr/>
          <a:lstStyle/>
          <a:p>
            <a:r>
              <a:rPr lang="en-US"/>
              <a:t>KNN</a:t>
            </a:r>
          </a:p>
        </p:txBody>
      </p:sp>
      <p:sp>
        <p:nvSpPr>
          <p:cNvPr id="4" name="Text Placeholder 3">
            <a:extLst>
              <a:ext uri="{FF2B5EF4-FFF2-40B4-BE49-F238E27FC236}">
                <a16:creationId xmlns:a16="http://schemas.microsoft.com/office/drawing/2014/main" id="{AD8B47F3-92C9-3B1D-A91A-282EF46BE378}"/>
              </a:ext>
            </a:extLst>
          </p:cNvPr>
          <p:cNvSpPr>
            <a:spLocks noGrp="1"/>
          </p:cNvSpPr>
          <p:nvPr>
            <p:ph type="body" sz="quarter" idx="19"/>
          </p:nvPr>
        </p:nvSpPr>
        <p:spPr/>
        <p:txBody>
          <a:bodyPr/>
          <a:lstStyle/>
          <a:p>
            <a:r>
              <a:rPr lang="en-US"/>
              <a:t>Logistic Regression</a:t>
            </a:r>
          </a:p>
        </p:txBody>
      </p:sp>
      <p:sp>
        <p:nvSpPr>
          <p:cNvPr id="5" name="Content Placeholder 4">
            <a:extLst>
              <a:ext uri="{FF2B5EF4-FFF2-40B4-BE49-F238E27FC236}">
                <a16:creationId xmlns:a16="http://schemas.microsoft.com/office/drawing/2014/main" id="{FB4042FA-D9BD-366D-E000-97B7E6853F65}"/>
              </a:ext>
            </a:extLst>
          </p:cNvPr>
          <p:cNvSpPr>
            <a:spLocks noGrp="1"/>
          </p:cNvSpPr>
          <p:nvPr>
            <p:ph sz="quarter" idx="20"/>
          </p:nvPr>
        </p:nvSpPr>
        <p:spPr/>
        <p:txBody>
          <a:bodyPr/>
          <a:lstStyle/>
          <a:p>
            <a:r>
              <a:rPr lang="en-US"/>
              <a:t>Accuracy– 86.52%</a:t>
            </a:r>
          </a:p>
          <a:p>
            <a:r>
              <a:rPr lang="en-US"/>
              <a:t>Precision	– 0.92</a:t>
            </a:r>
          </a:p>
          <a:p>
            <a:r>
              <a:rPr lang="en-US"/>
              <a:t>F1 Score	– 0.92</a:t>
            </a:r>
          </a:p>
          <a:p>
            <a:endParaRPr lang="en-US"/>
          </a:p>
        </p:txBody>
      </p:sp>
      <p:sp>
        <p:nvSpPr>
          <p:cNvPr id="6" name="Content Placeholder 5">
            <a:extLst>
              <a:ext uri="{FF2B5EF4-FFF2-40B4-BE49-F238E27FC236}">
                <a16:creationId xmlns:a16="http://schemas.microsoft.com/office/drawing/2014/main" id="{AB9CA3D3-DC16-AFCF-57EB-04A1F36AED16}"/>
              </a:ext>
            </a:extLst>
          </p:cNvPr>
          <p:cNvSpPr>
            <a:spLocks noGrp="1"/>
          </p:cNvSpPr>
          <p:nvPr>
            <p:ph sz="quarter" idx="21"/>
          </p:nvPr>
        </p:nvSpPr>
        <p:spPr/>
        <p:txBody>
          <a:bodyPr/>
          <a:lstStyle/>
          <a:p>
            <a:r>
              <a:rPr lang="en-US"/>
              <a:t>Accuracy	– 89.8%</a:t>
            </a:r>
          </a:p>
          <a:p>
            <a:r>
              <a:rPr lang="en-US"/>
              <a:t>Precision	– 0.93</a:t>
            </a:r>
          </a:p>
          <a:p>
            <a:r>
              <a:rPr lang="en-US"/>
              <a:t>F1 Score	– 0.93</a:t>
            </a:r>
          </a:p>
          <a:p>
            <a:endParaRPr lang="en-US"/>
          </a:p>
        </p:txBody>
      </p:sp>
      <p:sp>
        <p:nvSpPr>
          <p:cNvPr id="7" name="Content Placeholder 6">
            <a:extLst>
              <a:ext uri="{FF2B5EF4-FFF2-40B4-BE49-F238E27FC236}">
                <a16:creationId xmlns:a16="http://schemas.microsoft.com/office/drawing/2014/main" id="{392DA551-DC44-6177-4D96-DFA606EC8902}"/>
              </a:ext>
            </a:extLst>
          </p:cNvPr>
          <p:cNvSpPr>
            <a:spLocks noGrp="1"/>
          </p:cNvSpPr>
          <p:nvPr>
            <p:ph sz="quarter" idx="22"/>
          </p:nvPr>
        </p:nvSpPr>
        <p:spPr/>
        <p:txBody>
          <a:bodyPr/>
          <a:lstStyle/>
          <a:p>
            <a:r>
              <a:rPr lang="en-US"/>
              <a:t>Accuracy	– 91%</a:t>
            </a:r>
          </a:p>
          <a:p>
            <a:r>
              <a:rPr lang="en-US"/>
              <a:t>Precision	– 0.98</a:t>
            </a:r>
          </a:p>
          <a:p>
            <a:r>
              <a:rPr lang="en-US"/>
              <a:t>F1 Score	– 0.95</a:t>
            </a:r>
          </a:p>
          <a:p>
            <a:endParaRPr lang="en-US"/>
          </a:p>
        </p:txBody>
      </p:sp>
      <p:sp>
        <p:nvSpPr>
          <p:cNvPr id="8" name="TextBox 7">
            <a:extLst>
              <a:ext uri="{FF2B5EF4-FFF2-40B4-BE49-F238E27FC236}">
                <a16:creationId xmlns:a16="http://schemas.microsoft.com/office/drawing/2014/main" id="{D7114FA3-1D31-7389-B882-E7DE9D77D10E}"/>
              </a:ext>
            </a:extLst>
          </p:cNvPr>
          <p:cNvSpPr txBox="1"/>
          <p:nvPr/>
        </p:nvSpPr>
        <p:spPr>
          <a:xfrm>
            <a:off x="831273" y="0"/>
            <a:ext cx="9753600" cy="1015663"/>
          </a:xfrm>
          <a:prstGeom prst="rect">
            <a:avLst/>
          </a:prstGeom>
          <a:noFill/>
        </p:spPr>
        <p:txBody>
          <a:bodyPr wrap="square" rtlCol="0">
            <a:spAutoFit/>
          </a:bodyPr>
          <a:lstStyle/>
          <a:p>
            <a:r>
              <a:rPr lang="en-US" sz="3000" b="1">
                <a:highlight>
                  <a:srgbClr val="000000"/>
                </a:highlight>
              </a:rPr>
              <a:t>FAKE AND GENUINE REVIEW CLASSIFICATION</a:t>
            </a:r>
          </a:p>
          <a:p>
            <a:endParaRPr lang="en-US" sz="3000" b="1">
              <a:highlight>
                <a:srgbClr val="000000"/>
              </a:highlight>
            </a:endParaRPr>
          </a:p>
        </p:txBody>
      </p:sp>
    </p:spTree>
    <p:extLst>
      <p:ext uri="{BB962C8B-B14F-4D97-AF65-F5344CB8AC3E}">
        <p14:creationId xmlns:p14="http://schemas.microsoft.com/office/powerpoint/2010/main" val="256325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95B3-24AA-A6CB-EE1F-7F995CDA2353}"/>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F223B2F9-8F6C-B774-AD39-0A716C26D61A}"/>
              </a:ext>
            </a:extLst>
          </p:cNvPr>
          <p:cNvSpPr>
            <a:spLocks noGrp="1"/>
          </p:cNvSpPr>
          <p:nvPr>
            <p:ph idx="1"/>
          </p:nvPr>
        </p:nvSpPr>
        <p:spPr>
          <a:xfrm>
            <a:off x="1777426" y="2258706"/>
            <a:ext cx="9613861" cy="3702647"/>
          </a:xfrm>
        </p:spPr>
        <p:txBody>
          <a:bodyPr/>
          <a:lstStyle/>
          <a:p>
            <a:r>
              <a:rPr lang="en-US"/>
              <a:t>We have initiated the development of neural networks using LSTM, a powerful variant of recurrent neural networks (RNNs) used for learning long-term dependencies in sequence prediction problems.</a:t>
            </a:r>
          </a:p>
          <a:p>
            <a:pPr algn="l">
              <a:buFont typeface="Arial" panose="020B0604020202020204" pitchFamily="34" charset="0"/>
              <a:buChar char="•"/>
            </a:pPr>
            <a:r>
              <a:rPr lang="en-US"/>
              <a:t>In addition to LSTM, we have incorporated other categorical columns for model training, resulting in a low accuracy of approximately 0.10.</a:t>
            </a:r>
          </a:p>
          <a:p>
            <a:pPr algn="l">
              <a:buFont typeface="Arial" panose="020B0604020202020204" pitchFamily="34" charset="0"/>
              <a:buChar char="•"/>
            </a:pPr>
            <a:r>
              <a:rPr lang="en-US"/>
              <a:t>We are currently strategizing ways to enhance the accuracy of the model</a:t>
            </a:r>
            <a:r>
              <a:rPr lang="en-US" b="0" i="0">
                <a:effectLst/>
                <a:latin typeface="Söhne"/>
              </a:rPr>
              <a:t>.</a:t>
            </a:r>
          </a:p>
        </p:txBody>
      </p:sp>
    </p:spTree>
    <p:extLst>
      <p:ext uri="{BB962C8B-B14F-4D97-AF65-F5344CB8AC3E}">
        <p14:creationId xmlns:p14="http://schemas.microsoft.com/office/powerpoint/2010/main" val="1623095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F24FB-094B-4A4F-A0BF-ABA9A489045D}"/>
              </a:ext>
            </a:extLst>
          </p:cNvPr>
          <p:cNvSpPr txBox="1"/>
          <p:nvPr/>
        </p:nvSpPr>
        <p:spPr>
          <a:xfrm>
            <a:off x="3617259" y="2490281"/>
            <a:ext cx="6723529" cy="938719"/>
          </a:xfrm>
          <a:prstGeom prst="rect">
            <a:avLst/>
          </a:prstGeom>
          <a:noFill/>
        </p:spPr>
        <p:txBody>
          <a:bodyPr wrap="square" rtlCol="0">
            <a:spAutoFit/>
          </a:bodyPr>
          <a:lstStyle/>
          <a:p>
            <a:r>
              <a:rPr lang="en-US" sz="5500"/>
              <a:t>THANK YOU</a:t>
            </a:r>
          </a:p>
        </p:txBody>
      </p:sp>
    </p:spTree>
    <p:extLst>
      <p:ext uri="{BB962C8B-B14F-4D97-AF65-F5344CB8AC3E}">
        <p14:creationId xmlns:p14="http://schemas.microsoft.com/office/powerpoint/2010/main" val="326358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15D6-090E-9898-6112-2C68983B665A}"/>
              </a:ext>
            </a:extLst>
          </p:cNvPr>
          <p:cNvSpPr>
            <a:spLocks noGrp="1"/>
          </p:cNvSpPr>
          <p:nvPr>
            <p:ph type="title"/>
          </p:nvPr>
        </p:nvSpPr>
        <p:spPr/>
        <p:txBody>
          <a:bodyPr/>
          <a:lstStyle/>
          <a:p>
            <a:r>
              <a:rPr lang="en-US"/>
              <a:t>Brief Recap</a:t>
            </a:r>
          </a:p>
        </p:txBody>
      </p:sp>
      <p:sp>
        <p:nvSpPr>
          <p:cNvPr id="3" name="Content Placeholder 2">
            <a:extLst>
              <a:ext uri="{FF2B5EF4-FFF2-40B4-BE49-F238E27FC236}">
                <a16:creationId xmlns:a16="http://schemas.microsoft.com/office/drawing/2014/main" id="{F745625C-A951-078F-E541-6FAC90694AA7}"/>
              </a:ext>
            </a:extLst>
          </p:cNvPr>
          <p:cNvSpPr>
            <a:spLocks noGrp="1"/>
          </p:cNvSpPr>
          <p:nvPr>
            <p:ph sz="half" idx="1"/>
          </p:nvPr>
        </p:nvSpPr>
        <p:spPr>
          <a:xfrm>
            <a:off x="678873" y="2336873"/>
            <a:ext cx="5417127" cy="3599316"/>
          </a:xfrm>
        </p:spPr>
        <p:txBody>
          <a:bodyPr/>
          <a:lstStyle/>
          <a:p>
            <a:pPr marL="285750" indent="-285750">
              <a:buFont typeface="Arial" panose="020B0604020202020204" pitchFamily="34" charset="0"/>
              <a:buChar char="•"/>
            </a:pPr>
            <a:r>
              <a:rPr lang="en-US" sz="2000">
                <a:effectLst/>
                <a:latin typeface="Calibri" panose="020F0502020204030204" pitchFamily="34" charset="0"/>
                <a:ea typeface="Times New Roman" panose="02020603050405020304" pitchFamily="18" charset="0"/>
              </a:rPr>
              <a:t>The objective of the project is to use NLP and machine learning techniques to predict customer satisfaction level (1 – 5 Rating) with products based on their reviews. </a:t>
            </a:r>
          </a:p>
          <a:p>
            <a:pPr marL="285750" indent="-285750">
              <a:buFont typeface="Arial" panose="020B0604020202020204" pitchFamily="34" charset="0"/>
              <a:buChar char="•"/>
            </a:pPr>
            <a:r>
              <a:rPr lang="en-US" sz="2000">
                <a:latin typeface="Calibri" panose="020F0502020204030204" pitchFamily="34" charset="0"/>
                <a:ea typeface="Times New Roman" panose="02020603050405020304" pitchFamily="18" charset="0"/>
              </a:rPr>
              <a:t>In this project we will use NLP and machine learning techniques to predict the fake reviews based on the </a:t>
            </a:r>
            <a:r>
              <a:rPr lang="en-US" sz="2000" b="1">
                <a:highlight>
                  <a:srgbClr val="000000"/>
                </a:highlight>
                <a:latin typeface="Calibri" panose="020F0502020204030204" pitchFamily="34" charset="0"/>
                <a:ea typeface="Times New Roman" panose="02020603050405020304" pitchFamily="18" charset="0"/>
              </a:rPr>
              <a:t>review text.</a:t>
            </a:r>
            <a:endParaRPr lang="en-US" sz="2000" b="1">
              <a:effectLst/>
              <a:highlight>
                <a:srgbClr val="000000"/>
              </a:highlight>
              <a:latin typeface="Calibri" panose="020F0502020204030204" pitchFamily="34" charset="0"/>
              <a:ea typeface="Times New Roman" panose="02020603050405020304" pitchFamily="18" charset="0"/>
            </a:endParaRPr>
          </a:p>
          <a:p>
            <a:endParaRPr lang="en-US"/>
          </a:p>
        </p:txBody>
      </p:sp>
      <p:pic>
        <p:nvPicPr>
          <p:cNvPr id="5" name="Content Placeholder 4">
            <a:extLst>
              <a:ext uri="{FF2B5EF4-FFF2-40B4-BE49-F238E27FC236}">
                <a16:creationId xmlns:a16="http://schemas.microsoft.com/office/drawing/2014/main" id="{07FA1D25-23F5-1A07-AB15-CF04424E426E}"/>
              </a:ext>
            </a:extLst>
          </p:cNvPr>
          <p:cNvPicPr>
            <a:picLocks noGrp="1" noChangeAspect="1"/>
          </p:cNvPicPr>
          <p:nvPr>
            <p:ph sz="half" idx="2"/>
          </p:nvPr>
        </p:nvPicPr>
        <p:blipFill>
          <a:blip r:embed="rId2"/>
          <a:stretch>
            <a:fillRect/>
          </a:stretch>
        </p:blipFill>
        <p:spPr>
          <a:xfrm>
            <a:off x="5877439" y="2309093"/>
            <a:ext cx="6065819" cy="4313382"/>
          </a:xfrm>
          <a:prstGeom prst="rect">
            <a:avLst/>
          </a:prstGeom>
          <a:ln>
            <a:solidFill>
              <a:srgbClr val="000000"/>
            </a:solidFill>
          </a:ln>
        </p:spPr>
      </p:pic>
      <p:pic>
        <p:nvPicPr>
          <p:cNvPr id="9" name="Picture 8" descr="A group of colorful balloons">
            <a:extLst>
              <a:ext uri="{FF2B5EF4-FFF2-40B4-BE49-F238E27FC236}">
                <a16:creationId xmlns:a16="http://schemas.microsoft.com/office/drawing/2014/main" id="{D62B0542-8ACD-3774-FA7A-E4125100E489}"/>
              </a:ext>
            </a:extLst>
          </p:cNvPr>
          <p:cNvPicPr>
            <a:picLocks noChangeAspect="1"/>
          </p:cNvPicPr>
          <p:nvPr/>
        </p:nvPicPr>
        <p:blipFill>
          <a:blip r:embed="rId3"/>
          <a:stretch>
            <a:fillRect/>
          </a:stretch>
        </p:blipFill>
        <p:spPr>
          <a:xfrm>
            <a:off x="1080655" y="4530436"/>
            <a:ext cx="4641272" cy="2119746"/>
          </a:xfrm>
          <a:prstGeom prst="rect">
            <a:avLst/>
          </a:prstGeom>
        </p:spPr>
      </p:pic>
    </p:spTree>
    <p:extLst>
      <p:ext uri="{BB962C8B-B14F-4D97-AF65-F5344CB8AC3E}">
        <p14:creationId xmlns:p14="http://schemas.microsoft.com/office/powerpoint/2010/main" val="136249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style.rotation</p:attrName>
                                        </p:attrNameLst>
                                      </p:cBhvr>
                                      <p:tavLst>
                                        <p:tav tm="0">
                                          <p:val>
                                            <p:fltVal val="90"/>
                                          </p:val>
                                        </p:tav>
                                        <p:tav tm="100000">
                                          <p:val>
                                            <p:fltVal val="0"/>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nodeType="clickEffect">
                                  <p:stCondLst>
                                    <p:cond delay="0"/>
                                  </p:stCondLst>
                                  <p:childTnLst>
                                    <p:animMotion origin="layout" path="M 8.33333E-7 2.59259E-6 C 0.06901 2.59259E-6 0.125 0.05602 0.125 0.125 C 0.125 0.19398 0.06901 0.25 8.33333E-7 0.25 C -0.06901 0.25 -0.125 0.19398 -0.125 0.125 C -0.125 0.05602 -0.06901 2.59259E-6 8.33333E-7 2.59259E-6 Z " pathEditMode="relative" rAng="0" ptsTypes="AAAAA">
                                      <p:cBhvr>
                                        <p:cTn id="18" dur="2000" fill="hold"/>
                                        <p:tgtEl>
                                          <p:spTgt spid="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0572F-6174-83DA-8ED5-F80F0FFC87EC}"/>
              </a:ext>
            </a:extLst>
          </p:cNvPr>
          <p:cNvSpPr txBox="1"/>
          <p:nvPr/>
        </p:nvSpPr>
        <p:spPr>
          <a:xfrm>
            <a:off x="1413164" y="1122218"/>
            <a:ext cx="9213272" cy="5555367"/>
          </a:xfrm>
          <a:prstGeom prst="rect">
            <a:avLst/>
          </a:prstGeom>
          <a:noFill/>
        </p:spPr>
        <p:txBody>
          <a:bodyPr wrap="square" rtlCol="0">
            <a:spAutoFit/>
          </a:bodyPr>
          <a:lstStyle/>
          <a:p>
            <a:pPr algn="just"/>
            <a:r>
              <a:rPr lang="en-US" sz="2200"/>
              <a:t>The objective of the project is to use various classifiers including Decision Tree Classifier, Random Forest Classifier, K-Nearest Neighbor, and Logistic Regression Classifier. These classifiers will be employed for the purpose of rating classification and distinguishing fake reviews by analyzing the review text using NLP.</a:t>
            </a:r>
          </a:p>
          <a:p>
            <a:pPr algn="just"/>
            <a:endParaRPr lang="en-US" sz="2200"/>
          </a:p>
          <a:p>
            <a:pPr algn="just"/>
            <a:r>
              <a:rPr lang="en-US" sz="2200"/>
              <a:t>Features : Review Text</a:t>
            </a:r>
          </a:p>
          <a:p>
            <a:pPr algn="just"/>
            <a:r>
              <a:rPr lang="en-US" sz="2200"/>
              <a:t>Target1   : Review Rating</a:t>
            </a:r>
          </a:p>
          <a:p>
            <a:pPr algn="just"/>
            <a:r>
              <a:rPr lang="en-US" sz="2200"/>
              <a:t>Target2   : Fake review identification</a:t>
            </a:r>
          </a:p>
          <a:p>
            <a:pPr algn="just"/>
            <a:endParaRPr lang="en-US" sz="2200"/>
          </a:p>
          <a:p>
            <a:pPr algn="just"/>
            <a:r>
              <a:rPr lang="en-US" sz="2200"/>
              <a:t>Also considering the below columns as features for further ML:</a:t>
            </a:r>
          </a:p>
          <a:p>
            <a:pPr algn="just"/>
            <a:r>
              <a:rPr lang="en-US" sz="2200" u="sng"/>
              <a:t>Numerical Column: </a:t>
            </a:r>
            <a:r>
              <a:rPr lang="en-US" sz="2200" err="1"/>
              <a:t>Review_useful</a:t>
            </a:r>
            <a:r>
              <a:rPr lang="en-US" sz="2200"/>
              <a:t>(count), length of review text</a:t>
            </a:r>
          </a:p>
          <a:p>
            <a:r>
              <a:rPr lang="en-US" sz="2200" u="sng"/>
              <a:t>Categorical Column: </a:t>
            </a:r>
            <a:r>
              <a:rPr lang="en-US" sz="2200"/>
              <a:t>"category","manufacturer","reviews.didPurchase","reviews.doRecommend","brand","title","name"</a:t>
            </a:r>
          </a:p>
          <a:p>
            <a:pPr algn="just"/>
            <a:endParaRPr lang="en-US" sz="2500"/>
          </a:p>
        </p:txBody>
      </p:sp>
    </p:spTree>
    <p:extLst>
      <p:ext uri="{BB962C8B-B14F-4D97-AF65-F5344CB8AC3E}">
        <p14:creationId xmlns:p14="http://schemas.microsoft.com/office/powerpoint/2010/main" val="35353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6DE8-27D3-4DED-C8B0-961C8156AD66}"/>
              </a:ext>
            </a:extLst>
          </p:cNvPr>
          <p:cNvSpPr>
            <a:spLocks noGrp="1"/>
          </p:cNvSpPr>
          <p:nvPr>
            <p:ph type="title"/>
          </p:nvPr>
        </p:nvSpPr>
        <p:spPr/>
        <p:txBody>
          <a:bodyPr/>
          <a:lstStyle/>
          <a:p>
            <a:r>
              <a:rPr lang="en-US"/>
              <a:t>Literature Survey</a:t>
            </a:r>
          </a:p>
        </p:txBody>
      </p:sp>
      <p:sp>
        <p:nvSpPr>
          <p:cNvPr id="3" name="Text Placeholder 2">
            <a:extLst>
              <a:ext uri="{FF2B5EF4-FFF2-40B4-BE49-F238E27FC236}">
                <a16:creationId xmlns:a16="http://schemas.microsoft.com/office/drawing/2014/main" id="{EA1B88FB-3021-2FBF-179B-B30A020FE030}"/>
              </a:ext>
            </a:extLst>
          </p:cNvPr>
          <p:cNvSpPr>
            <a:spLocks noGrp="1"/>
          </p:cNvSpPr>
          <p:nvPr>
            <p:ph type="body" sz="quarter" idx="13"/>
          </p:nvPr>
        </p:nvSpPr>
        <p:spPr>
          <a:xfrm>
            <a:off x="817164" y="2235344"/>
            <a:ext cx="10211054" cy="3625129"/>
          </a:xfrm>
        </p:spPr>
        <p:txBody>
          <a:bodyPr>
            <a:normAutofit fontScale="92500" lnSpcReduction="10000"/>
          </a:bodyPr>
          <a:lstStyle/>
          <a:p>
            <a:pPr algn="just"/>
            <a:r>
              <a:rPr lang="en-US" sz="2500"/>
              <a:t>Random forest classifier was previously used to predict customer satisfaction levels, achieving an accuracy of around 70% in classification</a:t>
            </a:r>
            <a:r>
              <a:rPr lang="en-US" sz="900" b="0" i="0">
                <a:solidFill>
                  <a:srgbClr val="374151"/>
                </a:solidFill>
                <a:effectLst/>
                <a:latin typeface="Söhne"/>
              </a:rPr>
              <a:t>..</a:t>
            </a:r>
          </a:p>
          <a:p>
            <a:pPr algn="just"/>
            <a:endParaRPr lang="en-US" sz="900">
              <a:solidFill>
                <a:srgbClr val="374151"/>
              </a:solidFill>
              <a:latin typeface="Söhne"/>
            </a:endParaRPr>
          </a:p>
          <a:p>
            <a:pPr algn="just"/>
            <a:r>
              <a:rPr lang="en-US" sz="2500"/>
              <a:t>In our current approach, we have split the data into 80% for training and 20% for testing.</a:t>
            </a:r>
          </a:p>
          <a:p>
            <a:pPr algn="just"/>
            <a:r>
              <a:rPr lang="en-US" sz="2500"/>
              <a:t>To prepare our features for classification, we utilized Text vectorizer to transform text variables and One hot encoder for categorical variables.</a:t>
            </a:r>
          </a:p>
          <a:p>
            <a:pPr algn="just"/>
            <a:r>
              <a:rPr lang="en-US" sz="2500"/>
              <a:t>Our implementation approach was inspired by the following Kaggle reference: </a:t>
            </a:r>
            <a:r>
              <a:rPr lang="en-US" sz="2500">
                <a:hlinkClick r:id="rId2">
                  <a:extLst>
                    <a:ext uri="{A12FA001-AC4F-418D-AE19-62706E023703}">
                      <ahyp:hlinkClr xmlns:ahyp="http://schemas.microsoft.com/office/drawing/2018/hyperlinkcolor" val="tx"/>
                    </a:ext>
                  </a:extLst>
                </a:hlinkClick>
              </a:rPr>
              <a:t>https://www.kaggle.com/code/mdmahmudferdous/nlp-simple-model-for-text-classification</a:t>
            </a:r>
            <a:r>
              <a:rPr lang="en-US" sz="2500"/>
              <a:t>.</a:t>
            </a:r>
          </a:p>
        </p:txBody>
      </p:sp>
    </p:spTree>
    <p:extLst>
      <p:ext uri="{BB962C8B-B14F-4D97-AF65-F5344CB8AC3E}">
        <p14:creationId xmlns:p14="http://schemas.microsoft.com/office/powerpoint/2010/main" val="163467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B02E-6996-2F27-A5AF-467570A1C08F}"/>
              </a:ext>
            </a:extLst>
          </p:cNvPr>
          <p:cNvSpPr>
            <a:spLocks noGrp="1"/>
          </p:cNvSpPr>
          <p:nvPr>
            <p:ph type="title"/>
          </p:nvPr>
        </p:nvSpPr>
        <p:spPr/>
        <p:txBody>
          <a:bodyPr/>
          <a:lstStyle/>
          <a:p>
            <a:r>
              <a:rPr lang="en-US"/>
              <a:t>Literature Survey</a:t>
            </a:r>
          </a:p>
        </p:txBody>
      </p:sp>
      <p:sp>
        <p:nvSpPr>
          <p:cNvPr id="3" name="Text Placeholder 2">
            <a:extLst>
              <a:ext uri="{FF2B5EF4-FFF2-40B4-BE49-F238E27FC236}">
                <a16:creationId xmlns:a16="http://schemas.microsoft.com/office/drawing/2014/main" id="{1609DCD7-CBCB-E714-CD30-4556D05A0AF9}"/>
              </a:ext>
            </a:extLst>
          </p:cNvPr>
          <p:cNvSpPr>
            <a:spLocks noGrp="1"/>
          </p:cNvSpPr>
          <p:nvPr>
            <p:ph type="body" sz="quarter" idx="13"/>
          </p:nvPr>
        </p:nvSpPr>
        <p:spPr>
          <a:xfrm>
            <a:off x="680320" y="2290764"/>
            <a:ext cx="10555716" cy="4054618"/>
          </a:xfrm>
        </p:spPr>
        <p:txBody>
          <a:bodyPr>
            <a:normAutofit fontScale="25000" lnSpcReduction="20000"/>
          </a:bodyPr>
          <a:lstStyle/>
          <a:p>
            <a:pPr algn="just" defTabSz="457200">
              <a:lnSpc>
                <a:spcPct val="120000"/>
              </a:lnSpc>
              <a:buFont typeface="Arial" panose="020B0604020202020204" pitchFamily="34" charset="0"/>
              <a:buChar char="•"/>
            </a:pPr>
            <a:r>
              <a:rPr lang="en-US" sz="7200"/>
              <a:t>The Grammar and Online Product Reviews dataset on Kaggle contains 7,000 reviews across 35 categories and has been used by researchers to explore NLP and machine learning techniques for sentiment analysis and review classification.</a:t>
            </a:r>
          </a:p>
          <a:p>
            <a:pPr algn="just" defTabSz="457200">
              <a:lnSpc>
                <a:spcPct val="120000"/>
              </a:lnSpc>
              <a:buFont typeface="Arial" panose="020B0604020202020204" pitchFamily="34" charset="0"/>
              <a:buChar char="•"/>
            </a:pPr>
            <a:r>
              <a:rPr lang="en-US" sz="7200"/>
              <a:t>One study achieved over 90% accuracy in binary classification of positive and negative reviews using Word2Vec embedding and SVM algorithm.</a:t>
            </a:r>
          </a:p>
          <a:p>
            <a:pPr algn="just" defTabSz="457200">
              <a:lnSpc>
                <a:spcPct val="120000"/>
              </a:lnSpc>
              <a:buFont typeface="Arial" panose="020B0604020202020204" pitchFamily="34" charset="0"/>
              <a:buChar char="•"/>
            </a:pPr>
            <a:r>
              <a:rPr lang="en-US" sz="7200"/>
              <a:t>Another study found that longer reviews and positive sentiment polarity were associated with higher helpfulness scores.</a:t>
            </a:r>
          </a:p>
          <a:p>
            <a:pPr algn="just" defTabSz="457200">
              <a:lnSpc>
                <a:spcPct val="120000"/>
              </a:lnSpc>
            </a:pPr>
            <a:r>
              <a:rPr lang="en-US" sz="7200" u="sng"/>
              <a:t>References:</a:t>
            </a:r>
          </a:p>
          <a:p>
            <a:pPr algn="just" defTabSz="457200">
              <a:lnSpc>
                <a:spcPct val="120000"/>
              </a:lnSpc>
            </a:pPr>
            <a:r>
              <a:rPr lang="en-US" sz="7200" err="1"/>
              <a:t>Murgia</a:t>
            </a:r>
            <a:r>
              <a:rPr lang="en-US" sz="7200"/>
              <a:t>, A., </a:t>
            </a:r>
            <a:r>
              <a:rPr lang="en-US" sz="7200" err="1"/>
              <a:t>Bakalli</a:t>
            </a:r>
            <a:r>
              <a:rPr lang="en-US" sz="7200"/>
              <a:t>, A., &amp; </a:t>
            </a:r>
            <a:r>
              <a:rPr lang="en-US" sz="7200" err="1"/>
              <a:t>Fenu</a:t>
            </a:r>
            <a:r>
              <a:rPr lang="en-US" sz="7200"/>
              <a:t>, G. (2019). Sentiment Analysis on Online Product Reviews: An Approach Based on Pre-Trained Word Embeddings and Support Vector Machines. In 2019 IEEE International Conference on Smart Computing (SMARTCOMP) (pp. 229-236). IEEE. Wang, X., Li, Y., Li, J., Li, X., &amp; Lu, Y. (2019). How review length and sentiment polarity impact the helpfulness of online reviews: A case study of Amazon product reviews. </a:t>
            </a:r>
            <a:r>
              <a:rPr lang="en-US" sz="7200" err="1"/>
              <a:t>PloS</a:t>
            </a:r>
            <a:r>
              <a:rPr lang="en-US" sz="7200"/>
              <a:t> one, 14(1), e0211346.</a:t>
            </a:r>
          </a:p>
          <a:p>
            <a:endParaRPr lang="en-US"/>
          </a:p>
        </p:txBody>
      </p:sp>
    </p:spTree>
    <p:extLst>
      <p:ext uri="{BB962C8B-B14F-4D97-AF65-F5344CB8AC3E}">
        <p14:creationId xmlns:p14="http://schemas.microsoft.com/office/powerpoint/2010/main" val="57318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a:t>What was your process?</a:t>
            </a:r>
          </a:p>
        </p:txBody>
      </p:sp>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1269052" y="432693"/>
            <a:ext cx="9879481" cy="4470416"/>
            <a:chOff x="1173744" y="557856"/>
            <a:chExt cx="9879481" cy="4470416"/>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1173744" y="750430"/>
              <a:ext cx="1571765" cy="830997"/>
            </a:xfrm>
            <a:prstGeom prst="rect">
              <a:avLst/>
            </a:prstGeom>
            <a:noFill/>
          </p:spPr>
          <p:txBody>
            <a:bodyPr wrap="square">
              <a:spAutoFit/>
            </a:bodyPr>
            <a:lstStyle/>
            <a:p>
              <a:pPr algn="ctr" eaLnBrk="1" fontAlgn="auto" hangingPunct="1">
                <a:spcBef>
                  <a:spcPts val="0"/>
                </a:spcBef>
                <a:spcAft>
                  <a:spcPts val="0"/>
                </a:spcAft>
                <a:defRPr/>
              </a:pPr>
              <a:r>
                <a:rPr lang="en-US" sz="1600">
                  <a:latin typeface="+mj-lt"/>
                </a:rPr>
                <a:t>Preprocessing the data (cleanup)</a:t>
              </a:r>
            </a:p>
          </p:txBody>
        </p:sp>
        <p:sp>
          <p:nvSpPr>
            <p:cNvPr id="61" name="TextBox 60">
              <a:extLst>
                <a:ext uri="{FF2B5EF4-FFF2-40B4-BE49-F238E27FC236}">
                  <a16:creationId xmlns:a16="http://schemas.microsoft.com/office/drawing/2014/main" id="{A4CE907E-6892-415E-9D0B-A4B5760EF257}"/>
                </a:ext>
              </a:extLst>
            </p:cNvPr>
            <p:cNvSpPr txBox="1"/>
            <p:nvPr/>
          </p:nvSpPr>
          <p:spPr>
            <a:xfrm>
              <a:off x="9525129" y="948107"/>
              <a:ext cx="1528096" cy="584775"/>
            </a:xfrm>
            <a:prstGeom prst="rect">
              <a:avLst/>
            </a:prstGeom>
            <a:noFill/>
          </p:spPr>
          <p:txBody>
            <a:bodyPr wrap="square">
              <a:spAutoFit/>
            </a:bodyPr>
            <a:lstStyle/>
            <a:p>
              <a:pPr algn="ctr">
                <a:defRPr/>
              </a:pPr>
              <a:r>
                <a:rPr lang="en-US" sz="1600">
                  <a:latin typeface="+mj-lt"/>
                </a:rPr>
                <a:t>Analysis of the Data</a:t>
              </a:r>
            </a:p>
          </p:txBody>
        </p:sp>
        <p:sp>
          <p:nvSpPr>
            <p:cNvPr id="63" name="TextBox 62">
              <a:extLst>
                <a:ext uri="{FF2B5EF4-FFF2-40B4-BE49-F238E27FC236}">
                  <a16:creationId xmlns:a16="http://schemas.microsoft.com/office/drawing/2014/main" id="{E1D3F214-737D-4841-A2FA-C706808F4EB0}"/>
                </a:ext>
              </a:extLst>
            </p:cNvPr>
            <p:cNvSpPr txBox="1"/>
            <p:nvPr/>
          </p:nvSpPr>
          <p:spPr>
            <a:xfrm>
              <a:off x="1286277" y="3704833"/>
              <a:ext cx="1389062" cy="1323439"/>
            </a:xfrm>
            <a:prstGeom prst="rect">
              <a:avLst/>
            </a:prstGeom>
            <a:noFill/>
          </p:spPr>
          <p:txBody>
            <a:bodyPr>
              <a:spAutoFit/>
            </a:bodyPr>
            <a:lstStyle/>
            <a:p>
              <a:pPr algn="ctr" eaLnBrk="1" fontAlgn="auto" hangingPunct="1">
                <a:spcBef>
                  <a:spcPts val="0"/>
                </a:spcBef>
                <a:spcAft>
                  <a:spcPts val="0"/>
                </a:spcAft>
                <a:defRPr/>
              </a:pPr>
              <a:r>
                <a:rPr lang="en-US" sz="1600">
                  <a:latin typeface="+mj-lt"/>
                </a:rPr>
                <a:t>Comparison of accuracy scores for multiple models</a:t>
              </a:r>
            </a:p>
          </p:txBody>
        </p:sp>
        <p:sp>
          <p:nvSpPr>
            <p:cNvPr id="65" name="TextBox 64">
              <a:extLst>
                <a:ext uri="{FF2B5EF4-FFF2-40B4-BE49-F238E27FC236}">
                  <a16:creationId xmlns:a16="http://schemas.microsoft.com/office/drawing/2014/main" id="{C9091B59-33AC-48AA-A403-546A002D599E}"/>
                </a:ext>
              </a:extLst>
            </p:cNvPr>
            <p:cNvSpPr txBox="1"/>
            <p:nvPr/>
          </p:nvSpPr>
          <p:spPr>
            <a:xfrm>
              <a:off x="9395683" y="3655510"/>
              <a:ext cx="1470709" cy="584775"/>
            </a:xfrm>
            <a:prstGeom prst="rect">
              <a:avLst/>
            </a:prstGeom>
            <a:noFill/>
          </p:spPr>
          <p:txBody>
            <a:bodyPr wrap="square">
              <a:spAutoFit/>
            </a:bodyPr>
            <a:lstStyle/>
            <a:p>
              <a:pPr algn="ctr">
                <a:defRPr/>
              </a:pPr>
              <a:r>
                <a:rPr lang="en-US" sz="1600">
                  <a:latin typeface="+mj-lt"/>
                </a:rPr>
                <a:t>Training the model</a:t>
              </a:r>
            </a:p>
          </p:txBody>
        </p:sp>
      </p:gr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177545703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783C-507F-7176-2D8F-C8EB647594DD}"/>
              </a:ext>
            </a:extLst>
          </p:cNvPr>
          <p:cNvSpPr>
            <a:spLocks noGrp="1"/>
          </p:cNvSpPr>
          <p:nvPr>
            <p:ph type="title"/>
          </p:nvPr>
        </p:nvSpPr>
        <p:spPr/>
        <p:txBody>
          <a:bodyPr/>
          <a:lstStyle/>
          <a:p>
            <a:r>
              <a:rPr lang="en-US"/>
              <a:t>Pre-processing the data</a:t>
            </a:r>
          </a:p>
        </p:txBody>
      </p:sp>
      <p:pic>
        <p:nvPicPr>
          <p:cNvPr id="6" name="Picture 2">
            <a:extLst>
              <a:ext uri="{FF2B5EF4-FFF2-40B4-BE49-F238E27FC236}">
                <a16:creationId xmlns:a16="http://schemas.microsoft.com/office/drawing/2014/main" id="{475B2BF4-3B54-3C3F-6B34-6D16DCE27B9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80655" y="2438399"/>
            <a:ext cx="5297920" cy="2800724"/>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251B1828-E77A-2CB5-8F55-7E7D59B4FF33}"/>
              </a:ext>
            </a:extLst>
          </p:cNvPr>
          <p:cNvPicPr>
            <a:picLocks noGrp="1" noChangeAspect="1"/>
          </p:cNvPicPr>
          <p:nvPr>
            <p:ph sz="half" idx="2"/>
          </p:nvPr>
        </p:nvPicPr>
        <p:blipFill>
          <a:blip r:embed="rId3"/>
          <a:stretch>
            <a:fillRect/>
          </a:stretch>
        </p:blipFill>
        <p:spPr>
          <a:xfrm>
            <a:off x="6607175" y="2438399"/>
            <a:ext cx="4895850" cy="3128697"/>
          </a:xfrm>
          <a:prstGeom prst="rect">
            <a:avLst/>
          </a:prstGeom>
        </p:spPr>
      </p:pic>
    </p:spTree>
    <p:extLst>
      <p:ext uri="{BB962C8B-B14F-4D97-AF65-F5344CB8AC3E}">
        <p14:creationId xmlns:p14="http://schemas.microsoft.com/office/powerpoint/2010/main" val="181375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4045-1D44-1614-7850-EE928E96288F}"/>
              </a:ext>
            </a:extLst>
          </p:cNvPr>
          <p:cNvSpPr>
            <a:spLocks noGrp="1"/>
          </p:cNvSpPr>
          <p:nvPr>
            <p:ph type="title"/>
          </p:nvPr>
        </p:nvSpPr>
        <p:spPr/>
        <p:txBody>
          <a:bodyPr>
            <a:normAutofit fontScale="90000"/>
          </a:bodyPr>
          <a:lstStyle/>
          <a:p>
            <a:r>
              <a:rPr lang="en-US" sz="3600" b="1" i="0">
                <a:effectLst/>
                <a:latin typeface="Calibri" panose="020F0502020204030204" pitchFamily="34" charset="0"/>
                <a:ea typeface="Calibri" panose="020F0502020204030204" pitchFamily="34" charset="0"/>
                <a:cs typeface="Calibri" panose="020F0502020204030204" pitchFamily="34" charset="0"/>
              </a:rPr>
              <a:t>Observations of state wise analysis on the reviews and review rating</a:t>
            </a:r>
            <a:br>
              <a:rPr lang="en-US" sz="6000" b="1" i="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a:p>
        </p:txBody>
      </p:sp>
      <p:sp>
        <p:nvSpPr>
          <p:cNvPr id="3" name="Content Placeholder 2">
            <a:extLst>
              <a:ext uri="{FF2B5EF4-FFF2-40B4-BE49-F238E27FC236}">
                <a16:creationId xmlns:a16="http://schemas.microsoft.com/office/drawing/2014/main" id="{E4F0BE83-4CFF-FD41-D2A9-12FA6EDDF5B1}"/>
              </a:ext>
            </a:extLst>
          </p:cNvPr>
          <p:cNvSpPr>
            <a:spLocks noGrp="1"/>
          </p:cNvSpPr>
          <p:nvPr>
            <p:ph sz="half" idx="1"/>
          </p:nvPr>
        </p:nvSpPr>
        <p:spPr>
          <a:xfrm>
            <a:off x="680319" y="2336873"/>
            <a:ext cx="9904553" cy="3599316"/>
          </a:xfrm>
        </p:spPr>
        <p:txBody>
          <a:bodyPr>
            <a:normAutofit lnSpcReduction="10000"/>
          </a:bodyPr>
          <a:lstStyle/>
          <a:p>
            <a:pPr algn="just">
              <a:buFont typeface="+mj-lt"/>
              <a:buAutoNum type="arabicPeriod"/>
            </a:pPr>
            <a:r>
              <a:rPr lang="en-US" sz="2400" b="0" i="0">
                <a:effectLst/>
                <a:latin typeface="Calibri" panose="020F0502020204030204" pitchFamily="34" charset="0"/>
                <a:ea typeface="Calibri" panose="020F0502020204030204" pitchFamily="34" charset="0"/>
                <a:cs typeface="Calibri" panose="020F0502020204030204" pitchFamily="34" charset="0"/>
              </a:rPr>
              <a:t>Based on the choropleth map, it appears that people from certain states, such as NE, NY, MA, PA, KY, and OK, have given higher average ratings than people from other states.</a:t>
            </a:r>
          </a:p>
          <a:p>
            <a:pPr algn="just">
              <a:buFont typeface="+mj-lt"/>
              <a:buAutoNum type="arabicPeriod"/>
            </a:pPr>
            <a:r>
              <a:rPr lang="en-US" sz="2400" b="0" i="0">
                <a:effectLst/>
                <a:latin typeface="Calibri" panose="020F0502020204030204" pitchFamily="34" charset="0"/>
                <a:ea typeface="Calibri" panose="020F0502020204030204" pitchFamily="34" charset="0"/>
                <a:cs typeface="Calibri" panose="020F0502020204030204" pitchFamily="34" charset="0"/>
              </a:rPr>
              <a:t>The data suggests that California residents have provided more ratings compared to residents of other states.</a:t>
            </a:r>
          </a:p>
          <a:p>
            <a:pPr algn="just">
              <a:buFont typeface="+mj-lt"/>
              <a:buAutoNum type="arabicPeriod"/>
            </a:pPr>
            <a:r>
              <a:rPr lang="en-US" sz="2400" b="0" i="0">
                <a:effectLst/>
                <a:latin typeface="Calibri" panose="020F0502020204030204" pitchFamily="34" charset="0"/>
                <a:ea typeface="Calibri" panose="020F0502020204030204" pitchFamily="34" charset="0"/>
                <a:cs typeface="Calibri" panose="020F0502020204030204" pitchFamily="34" charset="0"/>
              </a:rPr>
              <a:t>Out of a total of 70,000 records, only 447 include information about the reviewer's state. Therefore, it is difficult to draw conclusions about the impact.</a:t>
            </a:r>
          </a:p>
          <a:p>
            <a:pPr algn="just">
              <a:buFont typeface="+mj-lt"/>
              <a:buAutoNum type="arabicPeriod"/>
            </a:pPr>
            <a:r>
              <a:rPr lang="en-US" sz="2400" b="0" i="0">
                <a:effectLst/>
                <a:latin typeface="Calibri" panose="020F0502020204030204" pitchFamily="34" charset="0"/>
                <a:ea typeface="Calibri" panose="020F0502020204030204" pitchFamily="34" charset="0"/>
                <a:cs typeface="Calibri" panose="020F0502020204030204" pitchFamily="34" charset="0"/>
              </a:rPr>
              <a:t> of state on the ratings provided based on this limited sample size.</a:t>
            </a:r>
          </a:p>
          <a:p>
            <a:endParaRPr lang="en-US"/>
          </a:p>
        </p:txBody>
      </p:sp>
    </p:spTree>
    <p:extLst>
      <p:ext uri="{BB962C8B-B14F-4D97-AF65-F5344CB8AC3E}">
        <p14:creationId xmlns:p14="http://schemas.microsoft.com/office/powerpoint/2010/main" val="1349728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Application>Microsoft Office PowerPoint</Application>
  <PresentationFormat>Widescreen</PresentationFormat>
  <Slides>22</Slides>
  <Notes>5</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Parallax</vt:lpstr>
      <vt:lpstr>Customer Review Classification Using Natural Language Processing</vt:lpstr>
      <vt:lpstr>Dataset Source and Kaggle ID</vt:lpstr>
      <vt:lpstr>Brief Recap</vt:lpstr>
      <vt:lpstr>PowerPoint Presentation</vt:lpstr>
      <vt:lpstr>Literature Survey</vt:lpstr>
      <vt:lpstr>Literature Survey</vt:lpstr>
      <vt:lpstr>What was your process?</vt:lpstr>
      <vt:lpstr>Pre-processing the data</vt:lpstr>
      <vt:lpstr>Observations of state wise analysis on the reviews and review rating </vt:lpstr>
      <vt:lpstr>Most used words in reviews</vt:lpstr>
      <vt:lpstr>Ratings Distribution</vt:lpstr>
      <vt:lpstr>Box plot to visualize the distribution of ratings based on review text length</vt:lpstr>
      <vt:lpstr>Box plot to visualize the fake and genuine reviews based on review text length</vt:lpstr>
      <vt:lpstr>Bar plot to visualize the count of each category</vt:lpstr>
      <vt:lpstr>Pie chart to visualize which rating is useful more</vt:lpstr>
      <vt:lpstr>Heatmap to display the Correlation</vt:lpstr>
      <vt:lpstr>Decision Tree Classifier</vt:lpstr>
      <vt:lpstr>What are your next steps?</vt:lpstr>
      <vt:lpstr>Decision Tree Classifier</vt:lpstr>
      <vt:lpstr>Decision Tree Classifer</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Jessie Caroline</dc:creator>
  <cp:revision>1</cp:revision>
  <dcterms:created xsi:type="dcterms:W3CDTF">2022-05-17T15:32:24Z</dcterms:created>
  <dcterms:modified xsi:type="dcterms:W3CDTF">2023-05-12T21:45:37Z</dcterms:modified>
</cp:coreProperties>
</file>