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93" r:id="rId19"/>
    <p:sldId id="279" r:id="rId20"/>
    <p:sldId id="277" r:id="rId21"/>
    <p:sldId id="294" r:id="rId22"/>
    <p:sldId id="276" r:id="rId23"/>
    <p:sldId id="280" r:id="rId24"/>
    <p:sldId id="283" r:id="rId25"/>
    <p:sldId id="281" r:id="rId26"/>
    <p:sldId id="282" r:id="rId27"/>
    <p:sldId id="274" r:id="rId28"/>
    <p:sldId id="284" r:id="rId29"/>
    <p:sldId id="295" r:id="rId30"/>
    <p:sldId id="297" r:id="rId31"/>
    <p:sldId id="286" r:id="rId32"/>
    <p:sldId id="287" r:id="rId33"/>
    <p:sldId id="288" r:id="rId34"/>
    <p:sldId id="289" r:id="rId35"/>
    <p:sldId id="290" r:id="rId36"/>
    <p:sldId id="291" r:id="rId37"/>
    <p:sldId id="292" r:id="rId38"/>
    <p:sldId id="28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55" d="100"/>
          <a:sy n="55" d="100"/>
        </p:scale>
        <p:origin x="606"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C6DF21-3A4A-426E-BC38-80D2F6EC6BD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0BAA774-E980-4B92-9D38-44229B508406}">
      <dgm:prSet/>
      <dgm:spPr/>
      <dgm:t>
        <a:bodyPr/>
        <a:lstStyle/>
        <a:p>
          <a:r>
            <a:rPr lang="en-US"/>
            <a:t>After finding the correlation between all the variables, the next step is to perform k-means algorithm on the dataset to the unlabelled weather scaled data which is obtained after removing less correlated variables.</a:t>
          </a:r>
        </a:p>
      </dgm:t>
    </dgm:pt>
    <dgm:pt modelId="{029A2391-4ADA-460A-9AB9-BA5ABA37D1F9}" type="parTrans" cxnId="{BFB098CE-A26E-402E-A070-873EA1877DAD}">
      <dgm:prSet/>
      <dgm:spPr/>
      <dgm:t>
        <a:bodyPr/>
        <a:lstStyle/>
        <a:p>
          <a:endParaRPr lang="en-US"/>
        </a:p>
      </dgm:t>
    </dgm:pt>
    <dgm:pt modelId="{33E25F42-C587-415E-84CC-277938FF636A}" type="sibTrans" cxnId="{BFB098CE-A26E-402E-A070-873EA1877DAD}">
      <dgm:prSet/>
      <dgm:spPr/>
      <dgm:t>
        <a:bodyPr/>
        <a:lstStyle/>
        <a:p>
          <a:endParaRPr lang="en-US"/>
        </a:p>
      </dgm:t>
    </dgm:pt>
    <dgm:pt modelId="{0D67C437-513A-46C2-B3B3-7C3D58141FC7}">
      <dgm:prSet/>
      <dgm:spPr/>
      <dgm:t>
        <a:bodyPr/>
        <a:lstStyle/>
        <a:p>
          <a:r>
            <a:rPr lang="en-US"/>
            <a:t>The steps to apply the algorithm are: • The K=3 centroids are initially given at random • The clusters are formed based on the nearest data points to the centroid • The mean in the clusters is used to update the centroid position • The above steps are repeated until the centroids become stable</a:t>
          </a:r>
        </a:p>
      </dgm:t>
    </dgm:pt>
    <dgm:pt modelId="{B43B1723-4392-47E2-B18A-442B26393CBB}" type="parTrans" cxnId="{669A1708-A643-4BD9-AAD5-FAC54FB9CDA7}">
      <dgm:prSet/>
      <dgm:spPr/>
      <dgm:t>
        <a:bodyPr/>
        <a:lstStyle/>
        <a:p>
          <a:endParaRPr lang="en-US"/>
        </a:p>
      </dgm:t>
    </dgm:pt>
    <dgm:pt modelId="{B6826EAC-4FEF-4916-9494-93B15610E3EA}" type="sibTrans" cxnId="{669A1708-A643-4BD9-AAD5-FAC54FB9CDA7}">
      <dgm:prSet/>
      <dgm:spPr/>
      <dgm:t>
        <a:bodyPr/>
        <a:lstStyle/>
        <a:p>
          <a:endParaRPr lang="en-US"/>
        </a:p>
      </dgm:t>
    </dgm:pt>
    <dgm:pt modelId="{607A9157-0048-49CA-8A5D-A616604AF284}" type="pres">
      <dgm:prSet presAssocID="{5AC6DF21-3A4A-426E-BC38-80D2F6EC6BD0}" presName="linear" presStyleCnt="0">
        <dgm:presLayoutVars>
          <dgm:animLvl val="lvl"/>
          <dgm:resizeHandles val="exact"/>
        </dgm:presLayoutVars>
      </dgm:prSet>
      <dgm:spPr/>
    </dgm:pt>
    <dgm:pt modelId="{E049BF92-5FB9-4ECE-BC74-2BD6643B2619}" type="pres">
      <dgm:prSet presAssocID="{40BAA774-E980-4B92-9D38-44229B508406}" presName="parentText" presStyleLbl="node1" presStyleIdx="0" presStyleCnt="2">
        <dgm:presLayoutVars>
          <dgm:chMax val="0"/>
          <dgm:bulletEnabled val="1"/>
        </dgm:presLayoutVars>
      </dgm:prSet>
      <dgm:spPr/>
    </dgm:pt>
    <dgm:pt modelId="{B562EE19-EB4B-4B61-BDA4-37FDB311CA72}" type="pres">
      <dgm:prSet presAssocID="{33E25F42-C587-415E-84CC-277938FF636A}" presName="spacer" presStyleCnt="0"/>
      <dgm:spPr/>
    </dgm:pt>
    <dgm:pt modelId="{184E5365-A75F-49F9-BCB4-D7269E4291D5}" type="pres">
      <dgm:prSet presAssocID="{0D67C437-513A-46C2-B3B3-7C3D58141FC7}" presName="parentText" presStyleLbl="node1" presStyleIdx="1" presStyleCnt="2">
        <dgm:presLayoutVars>
          <dgm:chMax val="0"/>
          <dgm:bulletEnabled val="1"/>
        </dgm:presLayoutVars>
      </dgm:prSet>
      <dgm:spPr/>
    </dgm:pt>
  </dgm:ptLst>
  <dgm:cxnLst>
    <dgm:cxn modelId="{669A1708-A643-4BD9-AAD5-FAC54FB9CDA7}" srcId="{5AC6DF21-3A4A-426E-BC38-80D2F6EC6BD0}" destId="{0D67C437-513A-46C2-B3B3-7C3D58141FC7}" srcOrd="1" destOrd="0" parTransId="{B43B1723-4392-47E2-B18A-442B26393CBB}" sibTransId="{B6826EAC-4FEF-4916-9494-93B15610E3EA}"/>
    <dgm:cxn modelId="{77789B70-CC04-4F20-BAC5-BFD6E45D5D74}" type="presOf" srcId="{40BAA774-E980-4B92-9D38-44229B508406}" destId="{E049BF92-5FB9-4ECE-BC74-2BD6643B2619}" srcOrd="0" destOrd="0" presId="urn:microsoft.com/office/officeart/2005/8/layout/vList2"/>
    <dgm:cxn modelId="{35A79D53-A00D-4F17-B53A-44D7181646B0}" type="presOf" srcId="{0D67C437-513A-46C2-B3B3-7C3D58141FC7}" destId="{184E5365-A75F-49F9-BCB4-D7269E4291D5}" srcOrd="0" destOrd="0" presId="urn:microsoft.com/office/officeart/2005/8/layout/vList2"/>
    <dgm:cxn modelId="{321F7AC8-43DE-480F-BA2B-BFC229804808}" type="presOf" srcId="{5AC6DF21-3A4A-426E-BC38-80D2F6EC6BD0}" destId="{607A9157-0048-49CA-8A5D-A616604AF284}" srcOrd="0" destOrd="0" presId="urn:microsoft.com/office/officeart/2005/8/layout/vList2"/>
    <dgm:cxn modelId="{BFB098CE-A26E-402E-A070-873EA1877DAD}" srcId="{5AC6DF21-3A4A-426E-BC38-80D2F6EC6BD0}" destId="{40BAA774-E980-4B92-9D38-44229B508406}" srcOrd="0" destOrd="0" parTransId="{029A2391-4ADA-460A-9AB9-BA5ABA37D1F9}" sibTransId="{33E25F42-C587-415E-84CC-277938FF636A}"/>
    <dgm:cxn modelId="{B9899E63-136C-4AA3-8F3F-2889AE4C5AB6}" type="presParOf" srcId="{607A9157-0048-49CA-8A5D-A616604AF284}" destId="{E049BF92-5FB9-4ECE-BC74-2BD6643B2619}" srcOrd="0" destOrd="0" presId="urn:microsoft.com/office/officeart/2005/8/layout/vList2"/>
    <dgm:cxn modelId="{8EF09AF5-F300-4FB7-B2B6-528180750D35}" type="presParOf" srcId="{607A9157-0048-49CA-8A5D-A616604AF284}" destId="{B562EE19-EB4B-4B61-BDA4-37FDB311CA72}" srcOrd="1" destOrd="0" presId="urn:microsoft.com/office/officeart/2005/8/layout/vList2"/>
    <dgm:cxn modelId="{1D30EFCC-F73B-4CF1-B419-ABCB04FA462E}" type="presParOf" srcId="{607A9157-0048-49CA-8A5D-A616604AF284}" destId="{184E5365-A75F-49F9-BCB4-D7269E4291D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B7AD0D-08B4-45CA-8F14-FDEA794DE5E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3D84DBF-A316-4B57-BF23-72393C6F955C}">
      <dgm:prSet/>
      <dgm:spPr/>
      <dgm:t>
        <a:bodyPr/>
        <a:lstStyle/>
        <a:p>
          <a:pPr>
            <a:lnSpc>
              <a:spcPct val="100000"/>
            </a:lnSpc>
          </a:pPr>
          <a:r>
            <a:rPr lang="en-US"/>
            <a:t>The data is trained and tested with SARIMA model and the evaluation is done based on MAE and MAPE. </a:t>
          </a:r>
        </a:p>
      </dgm:t>
    </dgm:pt>
    <dgm:pt modelId="{4172592C-5657-4BC2-B4CC-A13B74EC3D11}" type="parTrans" cxnId="{279DB9FA-04D3-4631-A2A2-1FEB86EDA71D}">
      <dgm:prSet/>
      <dgm:spPr/>
      <dgm:t>
        <a:bodyPr/>
        <a:lstStyle/>
        <a:p>
          <a:endParaRPr lang="en-US"/>
        </a:p>
      </dgm:t>
    </dgm:pt>
    <dgm:pt modelId="{D36A9109-15FA-4BA3-B2C4-0802E1DDDB45}" type="sibTrans" cxnId="{279DB9FA-04D3-4631-A2A2-1FEB86EDA71D}">
      <dgm:prSet/>
      <dgm:spPr/>
      <dgm:t>
        <a:bodyPr/>
        <a:lstStyle/>
        <a:p>
          <a:endParaRPr lang="en-US"/>
        </a:p>
      </dgm:t>
    </dgm:pt>
    <dgm:pt modelId="{A97390D6-ECFE-4438-BDBC-A200227FB3AA}">
      <dgm:prSet/>
      <dgm:spPr/>
      <dgm:t>
        <a:bodyPr/>
        <a:lstStyle/>
        <a:p>
          <a:pPr>
            <a:lnSpc>
              <a:spcPct val="100000"/>
            </a:lnSpc>
          </a:pPr>
          <a:r>
            <a:rPr lang="en-US"/>
            <a:t>The training and testing data is evaluated using the evaluate_ts function and defined the all statistical errors with the true values and the predicted values.</a:t>
          </a:r>
        </a:p>
      </dgm:t>
    </dgm:pt>
    <dgm:pt modelId="{FA83CE04-AFD1-4A9F-B7AB-1D1020662434}" type="parTrans" cxnId="{131FD4C0-77F0-45EA-80C8-1DAB0A7EFC78}">
      <dgm:prSet/>
      <dgm:spPr/>
      <dgm:t>
        <a:bodyPr/>
        <a:lstStyle/>
        <a:p>
          <a:endParaRPr lang="en-US"/>
        </a:p>
      </dgm:t>
    </dgm:pt>
    <dgm:pt modelId="{B759B4C9-0563-4927-A7C7-2D3ECE7394EC}" type="sibTrans" cxnId="{131FD4C0-77F0-45EA-80C8-1DAB0A7EFC78}">
      <dgm:prSet/>
      <dgm:spPr/>
      <dgm:t>
        <a:bodyPr/>
        <a:lstStyle/>
        <a:p>
          <a:endParaRPr lang="en-US"/>
        </a:p>
      </dgm:t>
    </dgm:pt>
    <dgm:pt modelId="{5616EBAD-4B2A-4B23-AD52-A362C2984847}" type="pres">
      <dgm:prSet presAssocID="{E0B7AD0D-08B4-45CA-8F14-FDEA794DE5E7}" presName="root" presStyleCnt="0">
        <dgm:presLayoutVars>
          <dgm:dir/>
          <dgm:resizeHandles val="exact"/>
        </dgm:presLayoutVars>
      </dgm:prSet>
      <dgm:spPr/>
    </dgm:pt>
    <dgm:pt modelId="{4AD0004A-2240-4811-9E17-E87C329BFDC5}" type="pres">
      <dgm:prSet presAssocID="{43D84DBF-A316-4B57-BF23-72393C6F955C}" presName="compNode" presStyleCnt="0"/>
      <dgm:spPr/>
    </dgm:pt>
    <dgm:pt modelId="{FAA0BBB2-DA56-4DA8-9352-48C81C0EB6D1}" type="pres">
      <dgm:prSet presAssocID="{43D84DBF-A316-4B57-BF23-72393C6F955C}" presName="bgRect" presStyleLbl="bgShp" presStyleIdx="0" presStyleCnt="2"/>
      <dgm:spPr/>
    </dgm:pt>
    <dgm:pt modelId="{32285D3A-7041-479F-B69F-4457BF851E13}" type="pres">
      <dgm:prSet presAssocID="{43D84DBF-A316-4B57-BF23-72393C6F95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212CA714-679E-4674-86B9-AD94E8318EC8}" type="pres">
      <dgm:prSet presAssocID="{43D84DBF-A316-4B57-BF23-72393C6F955C}" presName="spaceRect" presStyleCnt="0"/>
      <dgm:spPr/>
    </dgm:pt>
    <dgm:pt modelId="{51AACD0D-C90A-42B6-8CBD-E5039FB691F6}" type="pres">
      <dgm:prSet presAssocID="{43D84DBF-A316-4B57-BF23-72393C6F955C}" presName="parTx" presStyleLbl="revTx" presStyleIdx="0" presStyleCnt="2">
        <dgm:presLayoutVars>
          <dgm:chMax val="0"/>
          <dgm:chPref val="0"/>
        </dgm:presLayoutVars>
      </dgm:prSet>
      <dgm:spPr/>
    </dgm:pt>
    <dgm:pt modelId="{094BF4C2-1A1C-4023-9F1E-BEB93A1243BF}" type="pres">
      <dgm:prSet presAssocID="{D36A9109-15FA-4BA3-B2C4-0802E1DDDB45}" presName="sibTrans" presStyleCnt="0"/>
      <dgm:spPr/>
    </dgm:pt>
    <dgm:pt modelId="{D1C073A0-4FB7-4073-885A-2B8145D52A19}" type="pres">
      <dgm:prSet presAssocID="{A97390D6-ECFE-4438-BDBC-A200227FB3AA}" presName="compNode" presStyleCnt="0"/>
      <dgm:spPr/>
    </dgm:pt>
    <dgm:pt modelId="{09BF888F-A908-42DF-97D5-2BB576BF51FF}" type="pres">
      <dgm:prSet presAssocID="{A97390D6-ECFE-4438-BDBC-A200227FB3AA}" presName="bgRect" presStyleLbl="bgShp" presStyleIdx="1" presStyleCnt="2"/>
      <dgm:spPr/>
    </dgm:pt>
    <dgm:pt modelId="{48841436-A181-4D34-837E-C4A164C0DD51}" type="pres">
      <dgm:prSet presAssocID="{A97390D6-ECFE-4438-BDBC-A200227FB3A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7D670B00-096E-4FAE-B722-E5EE3E57D8B7}" type="pres">
      <dgm:prSet presAssocID="{A97390D6-ECFE-4438-BDBC-A200227FB3AA}" presName="spaceRect" presStyleCnt="0"/>
      <dgm:spPr/>
    </dgm:pt>
    <dgm:pt modelId="{75BAF81B-9533-4594-8FE2-6C9FF6E76B41}" type="pres">
      <dgm:prSet presAssocID="{A97390D6-ECFE-4438-BDBC-A200227FB3AA}" presName="parTx" presStyleLbl="revTx" presStyleIdx="1" presStyleCnt="2">
        <dgm:presLayoutVars>
          <dgm:chMax val="0"/>
          <dgm:chPref val="0"/>
        </dgm:presLayoutVars>
      </dgm:prSet>
      <dgm:spPr/>
    </dgm:pt>
  </dgm:ptLst>
  <dgm:cxnLst>
    <dgm:cxn modelId="{988E7C07-BDD9-421C-AC61-DF78B9385F96}" type="presOf" srcId="{43D84DBF-A316-4B57-BF23-72393C6F955C}" destId="{51AACD0D-C90A-42B6-8CBD-E5039FB691F6}" srcOrd="0" destOrd="0" presId="urn:microsoft.com/office/officeart/2018/2/layout/IconVerticalSolidList"/>
    <dgm:cxn modelId="{4E1306B5-0378-448F-A285-A9F1C59B99BF}" type="presOf" srcId="{E0B7AD0D-08B4-45CA-8F14-FDEA794DE5E7}" destId="{5616EBAD-4B2A-4B23-AD52-A362C2984847}" srcOrd="0" destOrd="0" presId="urn:microsoft.com/office/officeart/2018/2/layout/IconVerticalSolidList"/>
    <dgm:cxn modelId="{131FD4C0-77F0-45EA-80C8-1DAB0A7EFC78}" srcId="{E0B7AD0D-08B4-45CA-8F14-FDEA794DE5E7}" destId="{A97390D6-ECFE-4438-BDBC-A200227FB3AA}" srcOrd="1" destOrd="0" parTransId="{FA83CE04-AFD1-4A9F-B7AB-1D1020662434}" sibTransId="{B759B4C9-0563-4927-A7C7-2D3ECE7394EC}"/>
    <dgm:cxn modelId="{6D2CE6CB-6C61-45F2-B9AA-6EF6C3DD21EB}" type="presOf" srcId="{A97390D6-ECFE-4438-BDBC-A200227FB3AA}" destId="{75BAF81B-9533-4594-8FE2-6C9FF6E76B41}" srcOrd="0" destOrd="0" presId="urn:microsoft.com/office/officeart/2018/2/layout/IconVerticalSolidList"/>
    <dgm:cxn modelId="{279DB9FA-04D3-4631-A2A2-1FEB86EDA71D}" srcId="{E0B7AD0D-08B4-45CA-8F14-FDEA794DE5E7}" destId="{43D84DBF-A316-4B57-BF23-72393C6F955C}" srcOrd="0" destOrd="0" parTransId="{4172592C-5657-4BC2-B4CC-A13B74EC3D11}" sibTransId="{D36A9109-15FA-4BA3-B2C4-0802E1DDDB45}"/>
    <dgm:cxn modelId="{92CB59AC-9595-46E0-85EF-E36D4B7D696B}" type="presParOf" srcId="{5616EBAD-4B2A-4B23-AD52-A362C2984847}" destId="{4AD0004A-2240-4811-9E17-E87C329BFDC5}" srcOrd="0" destOrd="0" presId="urn:microsoft.com/office/officeart/2018/2/layout/IconVerticalSolidList"/>
    <dgm:cxn modelId="{12761577-5866-44C2-8CFE-D738AF458804}" type="presParOf" srcId="{4AD0004A-2240-4811-9E17-E87C329BFDC5}" destId="{FAA0BBB2-DA56-4DA8-9352-48C81C0EB6D1}" srcOrd="0" destOrd="0" presId="urn:microsoft.com/office/officeart/2018/2/layout/IconVerticalSolidList"/>
    <dgm:cxn modelId="{08269542-DEE7-4F1C-8B46-6A2164F1B598}" type="presParOf" srcId="{4AD0004A-2240-4811-9E17-E87C329BFDC5}" destId="{32285D3A-7041-479F-B69F-4457BF851E13}" srcOrd="1" destOrd="0" presId="urn:microsoft.com/office/officeart/2018/2/layout/IconVerticalSolidList"/>
    <dgm:cxn modelId="{962CA788-D0C9-4543-8479-3174BDA466B1}" type="presParOf" srcId="{4AD0004A-2240-4811-9E17-E87C329BFDC5}" destId="{212CA714-679E-4674-86B9-AD94E8318EC8}" srcOrd="2" destOrd="0" presId="urn:microsoft.com/office/officeart/2018/2/layout/IconVerticalSolidList"/>
    <dgm:cxn modelId="{6BF11145-146B-41A8-8732-9B4A7E4AA9F7}" type="presParOf" srcId="{4AD0004A-2240-4811-9E17-E87C329BFDC5}" destId="{51AACD0D-C90A-42B6-8CBD-E5039FB691F6}" srcOrd="3" destOrd="0" presId="urn:microsoft.com/office/officeart/2018/2/layout/IconVerticalSolidList"/>
    <dgm:cxn modelId="{CD7D6983-E274-4C4B-86DD-68BD2A8C7A16}" type="presParOf" srcId="{5616EBAD-4B2A-4B23-AD52-A362C2984847}" destId="{094BF4C2-1A1C-4023-9F1E-BEB93A1243BF}" srcOrd="1" destOrd="0" presId="urn:microsoft.com/office/officeart/2018/2/layout/IconVerticalSolidList"/>
    <dgm:cxn modelId="{BA799AB9-6B2C-46B5-B337-154193236DE4}" type="presParOf" srcId="{5616EBAD-4B2A-4B23-AD52-A362C2984847}" destId="{D1C073A0-4FB7-4073-885A-2B8145D52A19}" srcOrd="2" destOrd="0" presId="urn:microsoft.com/office/officeart/2018/2/layout/IconVerticalSolidList"/>
    <dgm:cxn modelId="{B6CFBAFF-8AEE-4A72-8553-5912BD8EDCA2}" type="presParOf" srcId="{D1C073A0-4FB7-4073-885A-2B8145D52A19}" destId="{09BF888F-A908-42DF-97D5-2BB576BF51FF}" srcOrd="0" destOrd="0" presId="urn:microsoft.com/office/officeart/2018/2/layout/IconVerticalSolidList"/>
    <dgm:cxn modelId="{EEF7E5B5-B19F-4A99-8443-2540C5C69942}" type="presParOf" srcId="{D1C073A0-4FB7-4073-885A-2B8145D52A19}" destId="{48841436-A181-4D34-837E-C4A164C0DD51}" srcOrd="1" destOrd="0" presId="urn:microsoft.com/office/officeart/2018/2/layout/IconVerticalSolidList"/>
    <dgm:cxn modelId="{B03E292F-D490-4440-B35E-2C3E7CF26D1B}" type="presParOf" srcId="{D1C073A0-4FB7-4073-885A-2B8145D52A19}" destId="{7D670B00-096E-4FAE-B722-E5EE3E57D8B7}" srcOrd="2" destOrd="0" presId="urn:microsoft.com/office/officeart/2018/2/layout/IconVerticalSolidList"/>
    <dgm:cxn modelId="{C5A63C2A-9791-46DB-B0ED-C598FE864F5E}" type="presParOf" srcId="{D1C073A0-4FB7-4073-885A-2B8145D52A19}" destId="{75BAF81B-9533-4594-8FE2-6C9FF6E76B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9BF92-5FB9-4ECE-BC74-2BD6643B2619}">
      <dsp:nvSpPr>
        <dsp:cNvPr id="0" name=""/>
        <dsp:cNvSpPr/>
      </dsp:nvSpPr>
      <dsp:spPr>
        <a:xfrm>
          <a:off x="0" y="437758"/>
          <a:ext cx="6833175" cy="23230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After finding the correlation between all the variables, the next step is to perform k-means algorithm on the dataset to the unlabelled weather scaled data which is obtained after removing less correlated variables.</a:t>
          </a:r>
        </a:p>
      </dsp:txBody>
      <dsp:txXfrm>
        <a:off x="113401" y="551159"/>
        <a:ext cx="6606373" cy="2096233"/>
      </dsp:txXfrm>
    </dsp:sp>
    <dsp:sp modelId="{184E5365-A75F-49F9-BCB4-D7269E4291D5}">
      <dsp:nvSpPr>
        <dsp:cNvPr id="0" name=""/>
        <dsp:cNvSpPr/>
      </dsp:nvSpPr>
      <dsp:spPr>
        <a:xfrm>
          <a:off x="0" y="2824153"/>
          <a:ext cx="6833175" cy="2323035"/>
        </a:xfrm>
        <a:prstGeom prst="roundRect">
          <a:avLst/>
        </a:prstGeom>
        <a:solidFill>
          <a:schemeClr val="accent2">
            <a:hueOff val="-1464350"/>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steps to apply the algorithm are: • The K=3 centroids are initially given at random • The clusters are formed based on the nearest data points to the centroid • The mean in the clusters is used to update the centroid position • The above steps are repeated until the centroids become stable</a:t>
          </a:r>
        </a:p>
      </dsp:txBody>
      <dsp:txXfrm>
        <a:off x="113401" y="2937554"/>
        <a:ext cx="6606373" cy="20962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0BBB2-DA56-4DA8-9352-48C81C0EB6D1}">
      <dsp:nvSpPr>
        <dsp:cNvPr id="0" name=""/>
        <dsp:cNvSpPr/>
      </dsp:nvSpPr>
      <dsp:spPr>
        <a:xfrm>
          <a:off x="0" y="907553"/>
          <a:ext cx="6833175" cy="1675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285D3A-7041-479F-B69F-4457BF851E13}">
      <dsp:nvSpPr>
        <dsp:cNvPr id="0" name=""/>
        <dsp:cNvSpPr/>
      </dsp:nvSpPr>
      <dsp:spPr>
        <a:xfrm>
          <a:off x="506833" y="1284537"/>
          <a:ext cx="921516" cy="921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AACD0D-C90A-42B6-8CBD-E5039FB691F6}">
      <dsp:nvSpPr>
        <dsp:cNvPr id="0" name=""/>
        <dsp:cNvSpPr/>
      </dsp:nvSpPr>
      <dsp:spPr>
        <a:xfrm>
          <a:off x="1935183" y="907553"/>
          <a:ext cx="4897991" cy="167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322" tIns="177322" rIns="177322" bIns="177322" numCol="1" spcCol="1270" anchor="ctr" anchorCtr="0">
          <a:noAutofit/>
        </a:bodyPr>
        <a:lstStyle/>
        <a:p>
          <a:pPr marL="0" lvl="0" indent="0" algn="l" defTabSz="889000">
            <a:lnSpc>
              <a:spcPct val="100000"/>
            </a:lnSpc>
            <a:spcBef>
              <a:spcPct val="0"/>
            </a:spcBef>
            <a:spcAft>
              <a:spcPct val="35000"/>
            </a:spcAft>
            <a:buNone/>
          </a:pPr>
          <a:r>
            <a:rPr lang="en-US" sz="2000" kern="1200"/>
            <a:t>The data is trained and tested with SARIMA model and the evaluation is done based on MAE and MAPE. </a:t>
          </a:r>
        </a:p>
      </dsp:txBody>
      <dsp:txXfrm>
        <a:off x="1935183" y="907553"/>
        <a:ext cx="4897991" cy="1675483"/>
      </dsp:txXfrm>
    </dsp:sp>
    <dsp:sp modelId="{09BF888F-A908-42DF-97D5-2BB576BF51FF}">
      <dsp:nvSpPr>
        <dsp:cNvPr id="0" name=""/>
        <dsp:cNvSpPr/>
      </dsp:nvSpPr>
      <dsp:spPr>
        <a:xfrm>
          <a:off x="0" y="3001908"/>
          <a:ext cx="6833175" cy="16754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841436-A181-4D34-837E-C4A164C0DD51}">
      <dsp:nvSpPr>
        <dsp:cNvPr id="0" name=""/>
        <dsp:cNvSpPr/>
      </dsp:nvSpPr>
      <dsp:spPr>
        <a:xfrm>
          <a:off x="506833" y="3378892"/>
          <a:ext cx="921516" cy="921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BAF81B-9533-4594-8FE2-6C9FF6E76B41}">
      <dsp:nvSpPr>
        <dsp:cNvPr id="0" name=""/>
        <dsp:cNvSpPr/>
      </dsp:nvSpPr>
      <dsp:spPr>
        <a:xfrm>
          <a:off x="1935183" y="3001908"/>
          <a:ext cx="4897991" cy="167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322" tIns="177322" rIns="177322" bIns="177322" numCol="1" spcCol="1270" anchor="ctr" anchorCtr="0">
          <a:noAutofit/>
        </a:bodyPr>
        <a:lstStyle/>
        <a:p>
          <a:pPr marL="0" lvl="0" indent="0" algn="l" defTabSz="889000">
            <a:lnSpc>
              <a:spcPct val="100000"/>
            </a:lnSpc>
            <a:spcBef>
              <a:spcPct val="0"/>
            </a:spcBef>
            <a:spcAft>
              <a:spcPct val="35000"/>
            </a:spcAft>
            <a:buNone/>
          </a:pPr>
          <a:r>
            <a:rPr lang="en-US" sz="2000" kern="1200"/>
            <a:t>The training and testing data is evaluated using the evaluate_ts function and defined the all statistical errors with the true values and the predicted values.</a:t>
          </a:r>
        </a:p>
      </dsp:txBody>
      <dsp:txXfrm>
        <a:off x="1935183" y="3001908"/>
        <a:ext cx="4897991" cy="16754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12/8/2021</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848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12/8/2021</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257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12/8/2021</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26771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12/8/2021</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21263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12/8/2021</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044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12/8/2021</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252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12/8/2021</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27523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12/8/2021</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8132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12/8/2021</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889294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12/8/2021</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4331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12/8/2021</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7177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12/8/2021</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985915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machinelearningmastery.com/sarima-for-time-series-forecasting-in-python/" TargetMode="External"/><Relationship Id="rId2" Type="http://schemas.openxmlformats.org/officeDocument/2006/relationships/hyperlink" Target="https://www.wisdomgeek.com/development/machine-learning/sarima-forecast-seasonal-data-using-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gnifying glass showing decling performance">
            <a:extLst>
              <a:ext uri="{FF2B5EF4-FFF2-40B4-BE49-F238E27FC236}">
                <a16:creationId xmlns:a16="http://schemas.microsoft.com/office/drawing/2014/main" id="{1E5B9C71-948D-4AEB-ABC7-7EA31C054D30}"/>
              </a:ext>
            </a:extLst>
          </p:cNvPr>
          <p:cNvPicPr>
            <a:picLocks noChangeAspect="1"/>
          </p:cNvPicPr>
          <p:nvPr/>
        </p:nvPicPr>
        <p:blipFill rotWithShape="1">
          <a:blip r:embed="rId2">
            <a:alphaModFix amt="40000"/>
          </a:blip>
          <a:srcRect t="1209" r="-1" b="14499"/>
          <a:stretch/>
        </p:blipFill>
        <p:spPr>
          <a:xfrm>
            <a:off x="42224" y="-154735"/>
            <a:ext cx="12188932" cy="6857990"/>
          </a:xfrm>
          <a:prstGeom prst="rect">
            <a:avLst/>
          </a:prstGeom>
        </p:spPr>
      </p:pic>
      <p:sp>
        <p:nvSpPr>
          <p:cNvPr id="2" name="Title 1">
            <a:extLst>
              <a:ext uri="{FF2B5EF4-FFF2-40B4-BE49-F238E27FC236}">
                <a16:creationId xmlns:a16="http://schemas.microsoft.com/office/drawing/2014/main" id="{1A330F13-A2F7-4821-8F6F-A7E1E25847A1}"/>
              </a:ext>
            </a:extLst>
          </p:cNvPr>
          <p:cNvSpPr>
            <a:spLocks noGrp="1"/>
          </p:cNvSpPr>
          <p:nvPr>
            <p:ph type="ctrTitle"/>
          </p:nvPr>
        </p:nvSpPr>
        <p:spPr>
          <a:xfrm>
            <a:off x="482600" y="732032"/>
            <a:ext cx="6900839" cy="2736390"/>
          </a:xfrm>
        </p:spPr>
        <p:txBody>
          <a:bodyPr anchor="t">
            <a:normAutofit/>
          </a:bodyPr>
          <a:lstStyle/>
          <a:p>
            <a:pPr>
              <a:lnSpc>
                <a:spcPct val="90000"/>
              </a:lnSpc>
            </a:pPr>
            <a:r>
              <a:rPr lang="en-US" sz="3800">
                <a:solidFill>
                  <a:srgbClr val="FFFFFF"/>
                </a:solidFill>
                <a:latin typeface="Times New Roman" panose="02020603050405020304" pitchFamily="18" charset="0"/>
                <a:cs typeface="Times New Roman" panose="02020603050405020304" pitchFamily="18" charset="0"/>
              </a:rPr>
              <a:t>FORECASTING THE ELECTRICITY DEMAND USING MACHINE LEARNING ALGORITHMS.</a:t>
            </a:r>
            <a:endParaRPr lang="en-US" sz="3800">
              <a:solidFill>
                <a:srgbClr val="FFFFFF"/>
              </a:solidFill>
            </a:endParaRPr>
          </a:p>
        </p:txBody>
      </p:sp>
      <p:sp>
        <p:nvSpPr>
          <p:cNvPr id="3" name="Subtitle 2">
            <a:extLst>
              <a:ext uri="{FF2B5EF4-FFF2-40B4-BE49-F238E27FC236}">
                <a16:creationId xmlns:a16="http://schemas.microsoft.com/office/drawing/2014/main" id="{F8B5D22D-0E33-4725-A99D-9B374358807C}"/>
              </a:ext>
            </a:extLst>
          </p:cNvPr>
          <p:cNvSpPr>
            <a:spLocks noGrp="1"/>
          </p:cNvSpPr>
          <p:nvPr>
            <p:ph type="subTitle" idx="1"/>
          </p:nvPr>
        </p:nvSpPr>
        <p:spPr>
          <a:xfrm>
            <a:off x="6596565" y="4201721"/>
            <a:ext cx="4986084" cy="1949813"/>
          </a:xfrm>
        </p:spPr>
        <p:txBody>
          <a:bodyPr anchor="b">
            <a:normAutofit/>
          </a:bodyPr>
          <a:lstStyle/>
          <a:p>
            <a:pPr algn="r">
              <a:lnSpc>
                <a:spcPct val="90000"/>
              </a:lnSpc>
            </a:pPr>
            <a:endParaRPr lang="en-US" sz="2200" dirty="0">
              <a:solidFill>
                <a:srgbClr val="FFFFFF"/>
              </a:solidFill>
            </a:endParaRPr>
          </a:p>
          <a:p>
            <a:pPr algn="r">
              <a:lnSpc>
                <a:spcPct val="90000"/>
              </a:lnSpc>
            </a:pPr>
            <a:r>
              <a:rPr lang="en-US" sz="2200" dirty="0">
                <a:solidFill>
                  <a:srgbClr val="FFFFFF"/>
                </a:solidFill>
              </a:rPr>
              <a:t>                                                                        SHAILESH GOGINENI</a:t>
            </a:r>
          </a:p>
          <a:p>
            <a:pPr algn="r">
              <a:lnSpc>
                <a:spcPct val="90000"/>
              </a:lnSpc>
            </a:pPr>
            <a:r>
              <a:rPr lang="en-US" sz="2200" dirty="0">
                <a:solidFill>
                  <a:srgbClr val="FFFFFF"/>
                </a:solidFill>
              </a:rPr>
              <a:t>                                                                         CHANDU SOMEPALLI</a:t>
            </a:r>
          </a:p>
        </p:txBody>
      </p:sp>
      <p:cxnSp>
        <p:nvCxnSpPr>
          <p:cNvPr id="13" name="Straight Connector 12">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311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0">
            <a:extLst>
              <a:ext uri="{FF2B5EF4-FFF2-40B4-BE49-F238E27FC236}">
                <a16:creationId xmlns:a16="http://schemas.microsoft.com/office/drawing/2014/main" id="{C34B9DE3-1715-4EE3-99FA-C9BC12F5D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4" descr="Calendar on table">
            <a:extLst>
              <a:ext uri="{FF2B5EF4-FFF2-40B4-BE49-F238E27FC236}">
                <a16:creationId xmlns:a16="http://schemas.microsoft.com/office/drawing/2014/main" id="{69A0E0CC-66FB-4D68-ABE7-43836C57B570}"/>
              </a:ext>
            </a:extLst>
          </p:cNvPr>
          <p:cNvPicPr>
            <a:picLocks noChangeAspect="1"/>
          </p:cNvPicPr>
          <p:nvPr/>
        </p:nvPicPr>
        <p:blipFill rotWithShape="1">
          <a:blip r:embed="rId2">
            <a:alphaModFix amt="40000"/>
          </a:blip>
          <a:srcRect r="-1" b="15708"/>
          <a:stretch/>
        </p:blipFill>
        <p:spPr>
          <a:xfrm>
            <a:off x="20" y="10"/>
            <a:ext cx="12188932" cy="6857990"/>
          </a:xfrm>
          <a:prstGeom prst="rect">
            <a:avLst/>
          </a:prstGeom>
        </p:spPr>
      </p:pic>
      <p:sp>
        <p:nvSpPr>
          <p:cNvPr id="2" name="Title 1">
            <a:extLst>
              <a:ext uri="{FF2B5EF4-FFF2-40B4-BE49-F238E27FC236}">
                <a16:creationId xmlns:a16="http://schemas.microsoft.com/office/drawing/2014/main" id="{77106B00-DEC4-4AC8-A347-742B46B7E5CE}"/>
              </a:ext>
            </a:extLst>
          </p:cNvPr>
          <p:cNvSpPr>
            <a:spLocks noGrp="1"/>
          </p:cNvSpPr>
          <p:nvPr>
            <p:ph type="title"/>
          </p:nvPr>
        </p:nvSpPr>
        <p:spPr>
          <a:xfrm>
            <a:off x="482601" y="799418"/>
            <a:ext cx="5613398" cy="2929357"/>
          </a:xfrm>
        </p:spPr>
        <p:txBody>
          <a:bodyPr anchor="t">
            <a:normAutofit/>
          </a:bodyPr>
          <a:lstStyle/>
          <a:p>
            <a:pPr fontAlgn="base">
              <a:lnSpc>
                <a:spcPct val="90000"/>
              </a:lnSpc>
            </a:pPr>
            <a:br>
              <a:rPr lang="en-US" sz="4100" b="1" dirty="0">
                <a:solidFill>
                  <a:srgbClr val="FFFFFF"/>
                </a:solidFill>
                <a:effectLst/>
                <a:latin typeface="Helvetica Neue"/>
              </a:rPr>
            </a:br>
            <a:r>
              <a:rPr lang="en-US" sz="4100" b="1" dirty="0">
                <a:solidFill>
                  <a:srgbClr val="FFFFFF"/>
                </a:solidFill>
                <a:effectLst/>
                <a:latin typeface="Helvetica Neue"/>
              </a:rPr>
              <a:t>SARIMA for Time Series Forecasting</a:t>
            </a:r>
            <a:br>
              <a:rPr lang="en-US" sz="4100" b="1" dirty="0">
                <a:solidFill>
                  <a:srgbClr val="FFFFFF"/>
                </a:solidFill>
                <a:effectLst/>
                <a:latin typeface="Helvetica Neue"/>
              </a:rPr>
            </a:br>
            <a:br>
              <a:rPr lang="en-US" sz="4100" dirty="0">
                <a:solidFill>
                  <a:srgbClr val="FFFFFF"/>
                </a:solidFill>
              </a:rPr>
            </a:br>
            <a:endParaRPr lang="en-US" sz="4100" dirty="0">
              <a:solidFill>
                <a:srgbClr val="FFFFFF"/>
              </a:solidFill>
            </a:endParaRPr>
          </a:p>
        </p:txBody>
      </p:sp>
      <p:cxnSp>
        <p:nvCxnSpPr>
          <p:cNvPr id="20" name="Straight Connector 12">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21" name="Content Placeholder 2">
            <a:extLst>
              <a:ext uri="{FF2B5EF4-FFF2-40B4-BE49-F238E27FC236}">
                <a16:creationId xmlns:a16="http://schemas.microsoft.com/office/drawing/2014/main" id="{C3FA1313-6EF1-4BCA-9FDE-6FC9FE30BE36}"/>
              </a:ext>
            </a:extLst>
          </p:cNvPr>
          <p:cNvSpPr>
            <a:spLocks noGrp="1"/>
          </p:cNvSpPr>
          <p:nvPr>
            <p:ph idx="1"/>
          </p:nvPr>
        </p:nvSpPr>
        <p:spPr>
          <a:xfrm>
            <a:off x="6095999" y="3728775"/>
            <a:ext cx="5533671" cy="2299681"/>
          </a:xfrm>
        </p:spPr>
        <p:txBody>
          <a:bodyPr anchor="b">
            <a:normAutofit/>
          </a:bodyPr>
          <a:lstStyle/>
          <a:p>
            <a:pPr algn="r"/>
            <a:r>
              <a:rPr lang="en-US" sz="2000">
                <a:solidFill>
                  <a:srgbClr val="FFFFFF"/>
                </a:solidFill>
              </a:rPr>
              <a:t>We can study this theory dividing into 4 parts:</a:t>
            </a:r>
          </a:p>
          <a:p>
            <a:pPr algn="r" fontAlgn="base">
              <a:buFont typeface="+mj-lt"/>
              <a:buAutoNum type="arabicPeriod"/>
            </a:pPr>
            <a:r>
              <a:rPr lang="en-US" sz="2000" b="0" i="0">
                <a:solidFill>
                  <a:srgbClr val="FFFFFF"/>
                </a:solidFill>
                <a:effectLst/>
                <a:latin typeface="Times New Roman" panose="02020603050405020304" pitchFamily="18" charset="0"/>
                <a:cs typeface="Times New Roman" panose="02020603050405020304" pitchFamily="18" charset="0"/>
              </a:rPr>
              <a:t>What Is SARIMA?</a:t>
            </a:r>
          </a:p>
          <a:p>
            <a:pPr algn="r" fontAlgn="base">
              <a:buFont typeface="+mj-lt"/>
              <a:buAutoNum type="arabicPeriod"/>
            </a:pPr>
            <a:r>
              <a:rPr lang="en-US" sz="2000" b="0" i="0">
                <a:solidFill>
                  <a:srgbClr val="FFFFFF"/>
                </a:solidFill>
                <a:effectLst/>
                <a:latin typeface="Times New Roman" panose="02020603050405020304" pitchFamily="18" charset="0"/>
                <a:cs typeface="Times New Roman" panose="02020603050405020304" pitchFamily="18" charset="0"/>
              </a:rPr>
              <a:t>What’s Wrong with ARIMA</a:t>
            </a:r>
          </a:p>
          <a:p>
            <a:pPr algn="r" fontAlgn="base">
              <a:buFont typeface="+mj-lt"/>
              <a:buAutoNum type="arabicPeriod"/>
            </a:pPr>
            <a:r>
              <a:rPr lang="en-US" sz="2000" b="0" i="0">
                <a:solidFill>
                  <a:srgbClr val="FFFFFF"/>
                </a:solidFill>
                <a:effectLst/>
                <a:latin typeface="Times New Roman" panose="02020603050405020304" pitchFamily="18" charset="0"/>
                <a:cs typeface="Times New Roman" panose="02020603050405020304" pitchFamily="18" charset="0"/>
              </a:rPr>
              <a:t>How to Configure SARIMA</a:t>
            </a:r>
          </a:p>
          <a:p>
            <a:pPr algn="r" fontAlgn="base">
              <a:buFont typeface="+mj-lt"/>
              <a:buAutoNum type="arabicPeriod"/>
            </a:pPr>
            <a:r>
              <a:rPr lang="en-US" sz="2000" b="0" i="0">
                <a:solidFill>
                  <a:srgbClr val="FFFFFF"/>
                </a:solidFill>
                <a:effectLst/>
                <a:latin typeface="Times New Roman" panose="02020603050405020304" pitchFamily="18" charset="0"/>
                <a:cs typeface="Times New Roman" panose="02020603050405020304" pitchFamily="18" charset="0"/>
              </a:rPr>
              <a:t>How to use SARIMA in Python</a:t>
            </a:r>
          </a:p>
          <a:p>
            <a:pPr algn="r"/>
            <a:endParaRPr lang="en-US" sz="2000">
              <a:solidFill>
                <a:srgbClr val="FFFFFF"/>
              </a:solidFill>
            </a:endParaRPr>
          </a:p>
        </p:txBody>
      </p:sp>
      <p:cxnSp>
        <p:nvCxnSpPr>
          <p:cNvPr id="22" name="Straight Connector 14">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533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8C13-D425-4298-A294-14FB01E0E7C1}"/>
              </a:ext>
            </a:extLst>
          </p:cNvPr>
          <p:cNvSpPr>
            <a:spLocks noGrp="1"/>
          </p:cNvSpPr>
          <p:nvPr>
            <p:ph type="title"/>
          </p:nvPr>
        </p:nvSpPr>
        <p:spPr/>
        <p:txBody>
          <a:bodyPr/>
          <a:lstStyle/>
          <a:p>
            <a:r>
              <a:rPr lang="en-US" b="1" dirty="0">
                <a:solidFill>
                  <a:srgbClr val="222222"/>
                </a:solidFill>
                <a:effectLst/>
                <a:latin typeface="Helvetica Neue"/>
              </a:rPr>
              <a:t>What’s Wrong with ARIMA</a:t>
            </a:r>
            <a:br>
              <a:rPr lang="en-US" b="1" dirty="0">
                <a:solidFill>
                  <a:srgbClr val="222222"/>
                </a:solidFill>
                <a:effectLst/>
                <a:latin typeface="Helvetica Neue"/>
              </a:rPr>
            </a:br>
            <a:endParaRPr lang="en-US" dirty="0"/>
          </a:p>
        </p:txBody>
      </p:sp>
      <p:sp>
        <p:nvSpPr>
          <p:cNvPr id="3" name="Content Placeholder 2">
            <a:extLst>
              <a:ext uri="{FF2B5EF4-FFF2-40B4-BE49-F238E27FC236}">
                <a16:creationId xmlns:a16="http://schemas.microsoft.com/office/drawing/2014/main" id="{50390831-8B4E-4644-BBEF-9B461ADF5E05}"/>
              </a:ext>
            </a:extLst>
          </p:cNvPr>
          <p:cNvSpPr>
            <a:spLocks noGrp="1"/>
          </p:cNvSpPr>
          <p:nvPr>
            <p:ph idx="1"/>
          </p:nvPr>
        </p:nvSpPr>
        <p:spPr/>
        <p:txBody>
          <a:bodyPr>
            <a:normAutofit fontScale="77500" lnSpcReduction="20000"/>
          </a:bodyPr>
          <a:lstStyle/>
          <a:p>
            <a:pPr algn="l" fontAlgn="base"/>
            <a:r>
              <a:rPr lang="en-US" sz="2400" dirty="0"/>
              <a:t>• </a:t>
            </a:r>
            <a:r>
              <a:rPr lang="en-US" b="0" dirty="0">
                <a:solidFill>
                  <a:srgbClr val="555555"/>
                </a:solidFill>
                <a:effectLst/>
                <a:latin typeface="Helvetica Neue"/>
              </a:rPr>
              <a:t>Autoregressive Integrated Moving Average, or ARIMA, is a forecasting method for univariate time series data.</a:t>
            </a:r>
          </a:p>
          <a:p>
            <a:pPr algn="l" fontAlgn="base"/>
            <a:r>
              <a:rPr lang="en-US" sz="2400" dirty="0"/>
              <a:t>• </a:t>
            </a:r>
            <a:r>
              <a:rPr lang="en-US" b="0" dirty="0">
                <a:solidFill>
                  <a:srgbClr val="555555"/>
                </a:solidFill>
                <a:effectLst/>
                <a:latin typeface="Helvetica Neue"/>
              </a:rPr>
              <a:t>As its name suggests, it supports both an autoregressive and moving average elements. The integrated element refers to differencing allowing the method to support time series data with a trend.</a:t>
            </a:r>
          </a:p>
          <a:p>
            <a:pPr algn="l" fontAlgn="base"/>
            <a:r>
              <a:rPr lang="en-US" sz="2400" dirty="0"/>
              <a:t>• </a:t>
            </a:r>
            <a:r>
              <a:rPr lang="en-US" b="0" dirty="0">
                <a:solidFill>
                  <a:srgbClr val="555555"/>
                </a:solidFill>
                <a:effectLst/>
                <a:latin typeface="Helvetica Neue"/>
              </a:rPr>
              <a:t>A problem with ARIMA is that it does not support seasonal data. That is a time series with a repeating cycle.</a:t>
            </a:r>
          </a:p>
          <a:p>
            <a:pPr algn="l" fontAlgn="base"/>
            <a:r>
              <a:rPr lang="en-US" sz="2400" dirty="0"/>
              <a:t>• </a:t>
            </a:r>
            <a:r>
              <a:rPr lang="en-US" b="0" dirty="0">
                <a:solidFill>
                  <a:srgbClr val="555555"/>
                </a:solidFill>
                <a:effectLst/>
                <a:latin typeface="Helvetica Neue"/>
              </a:rPr>
              <a:t>ARIMA expects data that is either not seasonal or has the seasonal component removed, e.g. seasonally adjusted via methods such as seasonal differencing.</a:t>
            </a:r>
          </a:p>
          <a:p>
            <a:endParaRPr lang="en-US" dirty="0"/>
          </a:p>
        </p:txBody>
      </p:sp>
    </p:spTree>
    <p:extLst>
      <p:ext uri="{BB962C8B-B14F-4D97-AF65-F5344CB8AC3E}">
        <p14:creationId xmlns:p14="http://schemas.microsoft.com/office/powerpoint/2010/main" val="1777255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ED4CB9-0F28-4F4A-9172-7C2D8CFF15A1}"/>
              </a:ext>
            </a:extLst>
          </p:cNvPr>
          <p:cNvSpPr>
            <a:spLocks noGrp="1"/>
          </p:cNvSpPr>
          <p:nvPr>
            <p:ph type="title"/>
          </p:nvPr>
        </p:nvSpPr>
        <p:spPr>
          <a:xfrm>
            <a:off x="482601" y="976152"/>
            <a:ext cx="5613399" cy="1772513"/>
          </a:xfrm>
        </p:spPr>
        <p:txBody>
          <a:bodyPr anchor="ctr">
            <a:normAutofit/>
          </a:bodyPr>
          <a:lstStyle/>
          <a:p>
            <a:pPr>
              <a:lnSpc>
                <a:spcPct val="90000"/>
              </a:lnSpc>
            </a:pPr>
            <a:r>
              <a:rPr lang="en-US" sz="4600" b="1">
                <a:effectLst/>
                <a:latin typeface="Helvetica Neue"/>
              </a:rPr>
              <a:t>What is SARIMA?</a:t>
            </a:r>
            <a:br>
              <a:rPr lang="en-US" sz="4600" b="1">
                <a:effectLst/>
                <a:latin typeface="Helvetica Neue"/>
              </a:rPr>
            </a:br>
            <a:endParaRPr lang="en-US" sz="4600"/>
          </a:p>
        </p:txBody>
      </p:sp>
      <p:cxnSp>
        <p:nvCxnSpPr>
          <p:cNvPr id="17" name="Straight Connector 10">
            <a:extLst>
              <a:ext uri="{FF2B5EF4-FFF2-40B4-BE49-F238E27FC236}">
                <a16:creationId xmlns:a16="http://schemas.microsoft.com/office/drawing/2014/main" id="{F00AD4F8-E8E5-4783-B7A9-DBB6EF2611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D2AD9669-018F-45CF-A104-202FA9F03B45}"/>
              </a:ext>
            </a:extLst>
          </p:cNvPr>
          <p:cNvSpPr>
            <a:spLocks noGrp="1"/>
          </p:cNvSpPr>
          <p:nvPr>
            <p:ph idx="1"/>
          </p:nvPr>
        </p:nvSpPr>
        <p:spPr>
          <a:xfrm>
            <a:off x="6324144" y="976158"/>
            <a:ext cx="5114069" cy="1772517"/>
          </a:xfrm>
        </p:spPr>
        <p:txBody>
          <a:bodyPr anchor="ctr">
            <a:normAutofit/>
          </a:bodyPr>
          <a:lstStyle/>
          <a:p>
            <a:pPr>
              <a:lnSpc>
                <a:spcPct val="90000"/>
              </a:lnSpc>
            </a:pPr>
            <a:r>
              <a:rPr lang="en-US" sz="1900"/>
              <a:t>• </a:t>
            </a:r>
            <a:r>
              <a:rPr lang="en-US" sz="1900" b="0" i="0">
                <a:effectLst/>
                <a:latin typeface="Muli"/>
              </a:rPr>
              <a:t>SARIMA is Seasonal ARIMA, or simply put, ARIMA with a seasonal component. As mentioned above, ARIMA is a statistical analysis model that uses time-series data to either better understand the data set or to predict future trends. It consists of 3 components –</a:t>
            </a:r>
          </a:p>
          <a:p>
            <a:pPr>
              <a:lnSpc>
                <a:spcPct val="90000"/>
              </a:lnSpc>
            </a:pPr>
            <a:endParaRPr lang="en-US" sz="1900"/>
          </a:p>
        </p:txBody>
      </p:sp>
      <p:cxnSp>
        <p:nvCxnSpPr>
          <p:cNvPr id="18" name="Straight Connector 12">
            <a:extLst>
              <a:ext uri="{FF2B5EF4-FFF2-40B4-BE49-F238E27FC236}">
                <a16:creationId xmlns:a16="http://schemas.microsoft.com/office/drawing/2014/main" id="{4105C5B1-BB24-4A5C-87B3-3B75CD2594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0B47AB4-2CE5-448F-8623-C07F28D2C9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4" name="Table 3">
            <a:extLst>
              <a:ext uri="{FF2B5EF4-FFF2-40B4-BE49-F238E27FC236}">
                <a16:creationId xmlns:a16="http://schemas.microsoft.com/office/drawing/2014/main" id="{ABE6AAAD-DC23-43EA-908A-3DCC1D8F660E}"/>
              </a:ext>
            </a:extLst>
          </p:cNvPr>
          <p:cNvGraphicFramePr>
            <a:graphicFrameLocks noGrp="1"/>
          </p:cNvGraphicFramePr>
          <p:nvPr>
            <p:extLst>
              <p:ext uri="{D42A27DB-BD31-4B8C-83A1-F6EECF244321}">
                <p14:modId xmlns:p14="http://schemas.microsoft.com/office/powerpoint/2010/main" val="404909464"/>
              </p:ext>
            </p:extLst>
          </p:nvPr>
        </p:nvGraphicFramePr>
        <p:xfrm>
          <a:off x="1810371" y="3108664"/>
          <a:ext cx="8489937" cy="3091506"/>
        </p:xfrm>
        <a:graphic>
          <a:graphicData uri="http://schemas.openxmlformats.org/drawingml/2006/table">
            <a:tbl>
              <a:tblPr firstRow="1" bandRow="1">
                <a:noFill/>
              </a:tblPr>
              <a:tblGrid>
                <a:gridCol w="4150023">
                  <a:extLst>
                    <a:ext uri="{9D8B030D-6E8A-4147-A177-3AD203B41FA5}">
                      <a16:colId xmlns:a16="http://schemas.microsoft.com/office/drawing/2014/main" val="1110721393"/>
                    </a:ext>
                  </a:extLst>
                </a:gridCol>
                <a:gridCol w="4339914">
                  <a:extLst>
                    <a:ext uri="{9D8B030D-6E8A-4147-A177-3AD203B41FA5}">
                      <a16:colId xmlns:a16="http://schemas.microsoft.com/office/drawing/2014/main" val="2538449400"/>
                    </a:ext>
                  </a:extLst>
                </a:gridCol>
              </a:tblGrid>
              <a:tr h="403723">
                <a:tc>
                  <a:txBody>
                    <a:bodyPr/>
                    <a:lstStyle/>
                    <a:p>
                      <a:pPr algn="l"/>
                      <a:r>
                        <a:rPr lang="en-US" sz="1700" b="0" cap="none" spc="60">
                          <a:solidFill>
                            <a:schemeClr val="bg1"/>
                          </a:solidFill>
                          <a:effectLst/>
                        </a:rPr>
                        <a:t>Component</a:t>
                      </a:r>
                    </a:p>
                  </a:txBody>
                  <a:tcPr marL="48395" marR="48395" marT="96301" marB="12099" anchor="ctr">
                    <a:lnL w="12700" cmpd="sng">
                      <a:noFill/>
                    </a:lnL>
                    <a:lnR w="12700" cmpd="sng">
                      <a:noFill/>
                    </a:lnR>
                    <a:lnT w="19050" cap="flat" cmpd="sng" algn="ctr">
                      <a:noFill/>
                      <a:prstDash val="solid"/>
                    </a:lnT>
                    <a:lnB w="38100" cmpd="sng">
                      <a:noFill/>
                    </a:lnB>
                    <a:solidFill>
                      <a:schemeClr val="accent1"/>
                    </a:solidFill>
                  </a:tcPr>
                </a:tc>
                <a:tc>
                  <a:txBody>
                    <a:bodyPr/>
                    <a:lstStyle/>
                    <a:p>
                      <a:pPr algn="l"/>
                      <a:r>
                        <a:rPr lang="en-US" sz="1700" b="0" cap="none" spc="60">
                          <a:solidFill>
                            <a:schemeClr val="bg1"/>
                          </a:solidFill>
                          <a:effectLst/>
                        </a:rPr>
                        <a:t>Explanation</a:t>
                      </a:r>
                    </a:p>
                  </a:txBody>
                  <a:tcPr marL="48395" marR="48395" marT="96301" marB="12099"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838008993"/>
                  </a:ext>
                </a:extLst>
              </a:tr>
              <a:tr h="821027">
                <a:tc>
                  <a:txBody>
                    <a:bodyPr/>
                    <a:lstStyle/>
                    <a:p>
                      <a:r>
                        <a:rPr lang="en-US" sz="1500" b="1" cap="none" spc="0">
                          <a:solidFill>
                            <a:schemeClr val="tx1"/>
                          </a:solidFill>
                          <a:effectLst/>
                        </a:rPr>
                        <a:t>Autoregressive</a:t>
                      </a:r>
                      <a:endParaRPr lang="en-US" sz="1500" cap="none" spc="0">
                        <a:solidFill>
                          <a:schemeClr val="tx1"/>
                        </a:solidFill>
                        <a:effectLst/>
                      </a:endParaRPr>
                    </a:p>
                  </a:txBody>
                  <a:tcPr marL="48395" marR="48395" marT="96301" marB="12099" anchor="ctr">
                    <a:lnL w="12700" cmpd="sng">
                      <a:noFill/>
                      <a:prstDash val="solid"/>
                    </a:lnL>
                    <a:lnR w="12700" cmpd="sng">
                      <a:noFill/>
                      <a:prstDash val="solid"/>
                    </a:lnR>
                    <a:lnT w="38100" cmpd="sng">
                      <a:noFill/>
                    </a:lnT>
                    <a:lnB w="12700" cap="flat" cmpd="sng" algn="ctr">
                      <a:noFill/>
                      <a:prstDash val="solid"/>
                    </a:lnB>
                    <a:noFill/>
                  </a:tcPr>
                </a:tc>
                <a:tc>
                  <a:txBody>
                    <a:bodyPr/>
                    <a:lstStyle/>
                    <a:p>
                      <a:r>
                        <a:rPr lang="en-US" sz="1500" cap="none" spc="0">
                          <a:solidFill>
                            <a:schemeClr val="tx1"/>
                          </a:solidFill>
                          <a:effectLst/>
                        </a:rPr>
                        <a:t>A model that uses the dependent relationship between an observation and some number of lagged observations.</a:t>
                      </a:r>
                    </a:p>
                  </a:txBody>
                  <a:tcPr marL="48395" marR="48395" marT="96301" marB="12099" anchor="ctr">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3548604381"/>
                  </a:ext>
                </a:extLst>
              </a:tr>
              <a:tr h="1045729">
                <a:tc>
                  <a:txBody>
                    <a:bodyPr/>
                    <a:lstStyle/>
                    <a:p>
                      <a:r>
                        <a:rPr lang="en-US" sz="1500" b="1" cap="none" spc="0">
                          <a:solidFill>
                            <a:schemeClr val="tx1"/>
                          </a:solidFill>
                          <a:effectLst/>
                        </a:rPr>
                        <a:t>Integrated</a:t>
                      </a:r>
                      <a:endParaRPr lang="en-US" sz="1500" cap="none" spc="0">
                        <a:solidFill>
                          <a:schemeClr val="tx1"/>
                        </a:solidFill>
                        <a:effectLst/>
                      </a:endParaRPr>
                    </a:p>
                  </a:txBody>
                  <a:tcPr marL="48395" marR="48395" marT="96301" marB="12099"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500" cap="none" spc="0">
                          <a:solidFill>
                            <a:schemeClr val="tx1"/>
                          </a:solidFill>
                          <a:effectLst/>
                        </a:rPr>
                        <a:t>The use of differencing of raw observations (e.g. subtracting an observation from observation at the previous time step) in order to make the time series stationary.</a:t>
                      </a:r>
                    </a:p>
                  </a:txBody>
                  <a:tcPr marL="48395" marR="48395" marT="96301" marB="12099"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614832350"/>
                  </a:ext>
                </a:extLst>
              </a:tr>
              <a:tr h="821027">
                <a:tc>
                  <a:txBody>
                    <a:bodyPr/>
                    <a:lstStyle/>
                    <a:p>
                      <a:r>
                        <a:rPr lang="en-US" sz="1500" b="1" cap="none" spc="0">
                          <a:solidFill>
                            <a:schemeClr val="tx1"/>
                          </a:solidFill>
                          <a:effectLst/>
                        </a:rPr>
                        <a:t>Moving Average</a:t>
                      </a:r>
                      <a:endParaRPr lang="en-US" sz="1500" cap="none" spc="0">
                        <a:solidFill>
                          <a:schemeClr val="tx1"/>
                        </a:solidFill>
                        <a:effectLst/>
                      </a:endParaRPr>
                    </a:p>
                  </a:txBody>
                  <a:tcPr marL="48395" marR="48395" marT="96301" marB="12099"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500" cap="none" spc="0">
                          <a:solidFill>
                            <a:schemeClr val="tx1"/>
                          </a:solidFill>
                          <a:effectLst/>
                        </a:rPr>
                        <a:t>A model that uses the dependency between an observation and a residual error from a moving average model applied to lagged observations.</a:t>
                      </a:r>
                    </a:p>
                  </a:txBody>
                  <a:tcPr marL="48395" marR="48395" marT="96301" marB="1209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57968553"/>
                  </a:ext>
                </a:extLst>
              </a:tr>
            </a:tbl>
          </a:graphicData>
        </a:graphic>
      </p:graphicFrame>
    </p:spTree>
    <p:extLst>
      <p:ext uri="{BB962C8B-B14F-4D97-AF65-F5344CB8AC3E}">
        <p14:creationId xmlns:p14="http://schemas.microsoft.com/office/powerpoint/2010/main" val="572268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96C0-7F48-46DC-90C0-76C07C7EB39E}"/>
              </a:ext>
            </a:extLst>
          </p:cNvPr>
          <p:cNvSpPr>
            <a:spLocks noGrp="1"/>
          </p:cNvSpPr>
          <p:nvPr>
            <p:ph type="title"/>
          </p:nvPr>
        </p:nvSpPr>
        <p:spPr/>
        <p:txBody>
          <a:bodyPr/>
          <a:lstStyle/>
          <a:p>
            <a:r>
              <a:rPr lang="en-US" dirty="0"/>
              <a:t>HOW TO CONFIGURE SARIMA</a:t>
            </a:r>
          </a:p>
        </p:txBody>
      </p:sp>
      <p:sp>
        <p:nvSpPr>
          <p:cNvPr id="3" name="Content Placeholder 2">
            <a:extLst>
              <a:ext uri="{FF2B5EF4-FFF2-40B4-BE49-F238E27FC236}">
                <a16:creationId xmlns:a16="http://schemas.microsoft.com/office/drawing/2014/main" id="{CFA6CAF8-AC77-4EDC-B11B-77C7E1A203F5}"/>
              </a:ext>
            </a:extLst>
          </p:cNvPr>
          <p:cNvSpPr>
            <a:spLocks noGrp="1"/>
          </p:cNvSpPr>
          <p:nvPr>
            <p:ph idx="1"/>
          </p:nvPr>
        </p:nvSpPr>
        <p:spPr/>
        <p:txBody>
          <a:bodyPr>
            <a:normAutofit fontScale="85000" lnSpcReduction="20000"/>
          </a:bodyPr>
          <a:lstStyle/>
          <a:p>
            <a:pPr algn="l"/>
            <a:r>
              <a:rPr lang="en-US" b="0" i="0" dirty="0">
                <a:solidFill>
                  <a:srgbClr val="222222"/>
                </a:solidFill>
                <a:effectLst/>
                <a:latin typeface="Muli"/>
              </a:rPr>
              <a:t>A typical SARIMA model equation looks like the following –</a:t>
            </a:r>
          </a:p>
          <a:p>
            <a:pPr algn="ctr"/>
            <a:r>
              <a:rPr lang="en-US" b="0" i="0" dirty="0">
                <a:solidFill>
                  <a:srgbClr val="222222"/>
                </a:solidFill>
                <a:effectLst/>
                <a:latin typeface="Muli"/>
              </a:rPr>
              <a:t>SARIMA(</a:t>
            </a:r>
            <a:r>
              <a:rPr lang="en-US" b="0" i="0" dirty="0" err="1">
                <a:solidFill>
                  <a:srgbClr val="222222"/>
                </a:solidFill>
                <a:effectLst/>
                <a:latin typeface="Muli"/>
              </a:rPr>
              <a:t>p,d,q</a:t>
            </a:r>
            <a:r>
              <a:rPr lang="en-US" b="0" i="0" dirty="0">
                <a:solidFill>
                  <a:srgbClr val="222222"/>
                </a:solidFill>
                <a:effectLst/>
                <a:latin typeface="Muli"/>
              </a:rPr>
              <a:t>)x(P,D,Q)</a:t>
            </a:r>
            <a:r>
              <a:rPr lang="en-US" b="0" i="0" baseline="-25000" dirty="0">
                <a:solidFill>
                  <a:srgbClr val="222222"/>
                </a:solidFill>
                <a:effectLst/>
                <a:latin typeface="Muli"/>
              </a:rPr>
              <a:t>lag</a:t>
            </a:r>
            <a:endParaRPr lang="en-US" b="0" i="0" dirty="0">
              <a:solidFill>
                <a:srgbClr val="222222"/>
              </a:solidFill>
              <a:effectLst/>
              <a:latin typeface="Muli"/>
            </a:endParaRPr>
          </a:p>
          <a:p>
            <a:pPr algn="l"/>
            <a:r>
              <a:rPr lang="en-US" b="0" i="0" dirty="0">
                <a:solidFill>
                  <a:srgbClr val="222222"/>
                </a:solidFill>
                <a:effectLst/>
                <a:latin typeface="Muli"/>
              </a:rPr>
              <a:t>The parameters for these types of models are as follows:</a:t>
            </a:r>
          </a:p>
          <a:p>
            <a:pPr algn="l">
              <a:buFont typeface="Arial" panose="020B0604020202020204" pitchFamily="34" charset="0"/>
              <a:buChar char="•"/>
            </a:pPr>
            <a:r>
              <a:rPr lang="en-US" b="1" i="1" dirty="0">
                <a:solidFill>
                  <a:srgbClr val="222222"/>
                </a:solidFill>
                <a:effectLst/>
                <a:latin typeface="Muli"/>
              </a:rPr>
              <a:t>p</a:t>
            </a:r>
            <a:r>
              <a:rPr lang="en-US" b="0" i="0" dirty="0">
                <a:solidFill>
                  <a:srgbClr val="222222"/>
                </a:solidFill>
                <a:effectLst/>
                <a:latin typeface="Muli"/>
              </a:rPr>
              <a:t> and seasonal </a:t>
            </a:r>
            <a:r>
              <a:rPr lang="en-US" b="1" i="1" dirty="0">
                <a:solidFill>
                  <a:srgbClr val="222222"/>
                </a:solidFill>
                <a:effectLst/>
                <a:latin typeface="Muli"/>
              </a:rPr>
              <a:t>P</a:t>
            </a:r>
            <a:r>
              <a:rPr lang="en-US" b="0" i="0" dirty="0">
                <a:solidFill>
                  <a:srgbClr val="222222"/>
                </a:solidFill>
                <a:effectLst/>
                <a:latin typeface="Muli"/>
              </a:rPr>
              <a:t>: indicate the number of AR terms (lags of the </a:t>
            </a:r>
            <a:r>
              <a:rPr lang="en-US" b="1" i="0" dirty="0">
                <a:solidFill>
                  <a:srgbClr val="222222"/>
                </a:solidFill>
                <a:effectLst/>
                <a:latin typeface="Muli"/>
              </a:rPr>
              <a:t>stationary series</a:t>
            </a:r>
            <a:r>
              <a:rPr lang="en-US" b="0" i="0" dirty="0">
                <a:solidFill>
                  <a:srgbClr val="222222"/>
                </a:solidFill>
                <a:effectLst/>
                <a:latin typeface="Muli"/>
              </a:rPr>
              <a:t>)</a:t>
            </a:r>
          </a:p>
          <a:p>
            <a:pPr algn="l">
              <a:buFont typeface="Arial" panose="020B0604020202020204" pitchFamily="34" charset="0"/>
              <a:buChar char="•"/>
            </a:pPr>
            <a:r>
              <a:rPr lang="en-US" b="1" i="1" dirty="0">
                <a:solidFill>
                  <a:srgbClr val="222222"/>
                </a:solidFill>
                <a:effectLst/>
                <a:latin typeface="Muli"/>
              </a:rPr>
              <a:t>d</a:t>
            </a:r>
            <a:r>
              <a:rPr lang="en-US" b="0" i="0" dirty="0">
                <a:solidFill>
                  <a:srgbClr val="222222"/>
                </a:solidFill>
                <a:effectLst/>
                <a:latin typeface="Muli"/>
              </a:rPr>
              <a:t> and seasonal </a:t>
            </a:r>
            <a:r>
              <a:rPr lang="en-US" b="1" i="0" dirty="0">
                <a:solidFill>
                  <a:srgbClr val="222222"/>
                </a:solidFill>
                <a:effectLst/>
                <a:latin typeface="Muli"/>
              </a:rPr>
              <a:t>D</a:t>
            </a:r>
            <a:r>
              <a:rPr lang="en-US" b="0" i="0" dirty="0">
                <a:solidFill>
                  <a:srgbClr val="222222"/>
                </a:solidFill>
                <a:effectLst/>
                <a:latin typeface="Muli"/>
              </a:rPr>
              <a:t>: indicate differencing that must be done to </a:t>
            </a:r>
            <a:r>
              <a:rPr lang="en-US" b="1" i="0" dirty="0">
                <a:solidFill>
                  <a:srgbClr val="222222"/>
                </a:solidFill>
                <a:effectLst/>
                <a:latin typeface="Muli"/>
              </a:rPr>
              <a:t>stationary series</a:t>
            </a:r>
            <a:endParaRPr lang="en-US" b="0" i="0" dirty="0">
              <a:solidFill>
                <a:srgbClr val="222222"/>
              </a:solidFill>
              <a:effectLst/>
              <a:latin typeface="Muli"/>
            </a:endParaRPr>
          </a:p>
          <a:p>
            <a:pPr algn="l">
              <a:buFont typeface="Arial" panose="020B0604020202020204" pitchFamily="34" charset="0"/>
              <a:buChar char="•"/>
            </a:pPr>
            <a:r>
              <a:rPr lang="en-US" b="1" i="1" dirty="0">
                <a:solidFill>
                  <a:srgbClr val="222222"/>
                </a:solidFill>
                <a:effectLst/>
                <a:latin typeface="Muli"/>
              </a:rPr>
              <a:t>q</a:t>
            </a:r>
            <a:r>
              <a:rPr lang="en-US" b="0" i="0" dirty="0">
                <a:solidFill>
                  <a:srgbClr val="222222"/>
                </a:solidFill>
                <a:effectLst/>
                <a:latin typeface="Muli"/>
              </a:rPr>
              <a:t> and seasonal </a:t>
            </a:r>
            <a:r>
              <a:rPr lang="en-US" b="1" i="1" dirty="0">
                <a:solidFill>
                  <a:srgbClr val="222222"/>
                </a:solidFill>
                <a:effectLst/>
                <a:latin typeface="Muli"/>
              </a:rPr>
              <a:t>Q</a:t>
            </a:r>
            <a:r>
              <a:rPr lang="en-US" b="0" i="0" dirty="0">
                <a:solidFill>
                  <a:srgbClr val="222222"/>
                </a:solidFill>
                <a:effectLst/>
                <a:latin typeface="Muli"/>
              </a:rPr>
              <a:t>: indicate the number of MA terms (lags of the forecast errors)</a:t>
            </a:r>
          </a:p>
          <a:p>
            <a:pPr algn="l">
              <a:buFont typeface="Arial" panose="020B0604020202020204" pitchFamily="34" charset="0"/>
              <a:buChar char="•"/>
            </a:pPr>
            <a:r>
              <a:rPr lang="en-US" b="1" i="0" dirty="0">
                <a:solidFill>
                  <a:srgbClr val="222222"/>
                </a:solidFill>
                <a:effectLst/>
                <a:latin typeface="Muli"/>
              </a:rPr>
              <a:t>lag</a:t>
            </a:r>
            <a:r>
              <a:rPr lang="en-US" b="0" i="0" dirty="0">
                <a:solidFill>
                  <a:srgbClr val="222222"/>
                </a:solidFill>
                <a:effectLst/>
                <a:latin typeface="Muli"/>
              </a:rPr>
              <a:t>: indicates the seasonal length in the data</a:t>
            </a:r>
          </a:p>
          <a:p>
            <a:endParaRPr lang="en-US" dirty="0"/>
          </a:p>
        </p:txBody>
      </p:sp>
    </p:spTree>
    <p:extLst>
      <p:ext uri="{BB962C8B-B14F-4D97-AF65-F5344CB8AC3E}">
        <p14:creationId xmlns:p14="http://schemas.microsoft.com/office/powerpoint/2010/main" val="3823284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8E66-7411-4ECA-9118-73F6BB73CB1D}"/>
              </a:ext>
            </a:extLst>
          </p:cNvPr>
          <p:cNvSpPr>
            <a:spLocks noGrp="1"/>
          </p:cNvSpPr>
          <p:nvPr>
            <p:ph type="title"/>
          </p:nvPr>
        </p:nvSpPr>
        <p:spPr/>
        <p:txBody>
          <a:bodyPr/>
          <a:lstStyle/>
          <a:p>
            <a:r>
              <a:rPr lang="en-US" dirty="0"/>
              <a:t>HOW TO USE SARIMA</a:t>
            </a:r>
          </a:p>
        </p:txBody>
      </p:sp>
      <p:sp>
        <p:nvSpPr>
          <p:cNvPr id="3" name="Content Placeholder 2">
            <a:extLst>
              <a:ext uri="{FF2B5EF4-FFF2-40B4-BE49-F238E27FC236}">
                <a16:creationId xmlns:a16="http://schemas.microsoft.com/office/drawing/2014/main" id="{6F3B4030-9005-4A75-A4AB-73333D703377}"/>
              </a:ext>
            </a:extLst>
          </p:cNvPr>
          <p:cNvSpPr>
            <a:spLocks noGrp="1"/>
          </p:cNvSpPr>
          <p:nvPr>
            <p:ph idx="1"/>
          </p:nvPr>
        </p:nvSpPr>
        <p:spPr/>
        <p:txBody>
          <a:bodyPr/>
          <a:lstStyle/>
          <a:p>
            <a:pPr algn="l" fontAlgn="base"/>
            <a:r>
              <a:rPr lang="en-US" b="0" dirty="0">
                <a:solidFill>
                  <a:srgbClr val="555555"/>
                </a:solidFill>
                <a:effectLst/>
                <a:latin typeface="Helvetica Neue"/>
              </a:rPr>
              <a:t>To use SARIMA there are three steps, they are:</a:t>
            </a:r>
          </a:p>
          <a:p>
            <a:pPr algn="l" fontAlgn="base">
              <a:buFont typeface="+mj-lt"/>
              <a:buAutoNum type="arabicPeriod"/>
            </a:pPr>
            <a:r>
              <a:rPr lang="en-US" b="0" i="0" dirty="0">
                <a:solidFill>
                  <a:srgbClr val="555555"/>
                </a:solidFill>
                <a:effectLst/>
                <a:latin typeface="Helvetica Neue"/>
              </a:rPr>
              <a:t>Define the model.</a:t>
            </a:r>
          </a:p>
          <a:p>
            <a:pPr algn="l" fontAlgn="base">
              <a:buFont typeface="+mj-lt"/>
              <a:buAutoNum type="arabicPeriod"/>
            </a:pPr>
            <a:r>
              <a:rPr lang="en-US" b="0" i="0" dirty="0">
                <a:solidFill>
                  <a:srgbClr val="555555"/>
                </a:solidFill>
                <a:effectLst/>
                <a:latin typeface="Helvetica Neue"/>
              </a:rPr>
              <a:t>Fit the defined model.</a:t>
            </a:r>
          </a:p>
          <a:p>
            <a:pPr algn="l" fontAlgn="base">
              <a:buFont typeface="+mj-lt"/>
              <a:buAutoNum type="arabicPeriod"/>
            </a:pPr>
            <a:r>
              <a:rPr lang="en-US" b="0" i="0" dirty="0">
                <a:solidFill>
                  <a:srgbClr val="555555"/>
                </a:solidFill>
                <a:effectLst/>
                <a:latin typeface="Helvetica Neue"/>
              </a:rPr>
              <a:t>Make a prediction with the fit model.</a:t>
            </a:r>
          </a:p>
          <a:p>
            <a:endParaRPr lang="en-US" dirty="0"/>
          </a:p>
        </p:txBody>
      </p:sp>
    </p:spTree>
    <p:extLst>
      <p:ext uri="{BB962C8B-B14F-4D97-AF65-F5344CB8AC3E}">
        <p14:creationId xmlns:p14="http://schemas.microsoft.com/office/powerpoint/2010/main" val="1852978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5AA6A0-C8C3-49FF-938D-1186D48C1E5F}"/>
              </a:ext>
            </a:extLst>
          </p:cNvPr>
          <p:cNvSpPr>
            <a:spLocks noGrp="1"/>
          </p:cNvSpPr>
          <p:nvPr>
            <p:ph type="title"/>
          </p:nvPr>
        </p:nvSpPr>
        <p:spPr>
          <a:xfrm>
            <a:off x="482601" y="976152"/>
            <a:ext cx="5613399" cy="1772513"/>
          </a:xfrm>
        </p:spPr>
        <p:txBody>
          <a:bodyPr anchor="ctr">
            <a:normAutofit/>
          </a:bodyPr>
          <a:lstStyle/>
          <a:p>
            <a:pPr>
              <a:lnSpc>
                <a:spcPct val="90000"/>
              </a:lnSpc>
            </a:pPr>
            <a:r>
              <a:rPr lang="en-US" sz="4600"/>
              <a:t>IMPLEMENTATION</a:t>
            </a:r>
            <a:endParaRPr lang="en-US" sz="4600" dirty="0"/>
          </a:p>
        </p:txBody>
      </p:sp>
      <p:cxnSp>
        <p:nvCxnSpPr>
          <p:cNvPr id="137" name="Straight Connector 136">
            <a:extLst>
              <a:ext uri="{FF2B5EF4-FFF2-40B4-BE49-F238E27FC236}">
                <a16:creationId xmlns:a16="http://schemas.microsoft.com/office/drawing/2014/main" id="{F00AD4F8-E8E5-4783-B7A9-DBB6EF2611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BA29FC2E-6D5D-41E5-A641-C843EEBCB763}"/>
              </a:ext>
            </a:extLst>
          </p:cNvPr>
          <p:cNvSpPr>
            <a:spLocks noGrp="1"/>
          </p:cNvSpPr>
          <p:nvPr>
            <p:ph idx="1"/>
          </p:nvPr>
        </p:nvSpPr>
        <p:spPr>
          <a:xfrm>
            <a:off x="6324144" y="976158"/>
            <a:ext cx="5114069" cy="1772517"/>
          </a:xfrm>
        </p:spPr>
        <p:txBody>
          <a:bodyPr anchor="ctr">
            <a:normAutofit/>
          </a:bodyPr>
          <a:lstStyle/>
          <a:p>
            <a:pPr>
              <a:lnSpc>
                <a:spcPct val="90000"/>
              </a:lnSpc>
            </a:pPr>
            <a:r>
              <a:rPr lang="en-US" sz="1700"/>
              <a:t>The weather data gave the relationship between the electricity consumption and various factors effecting it such as temperature and UV index is inversely related to the electricity consumption; humidity, visibility follows the same trend as 29 electricity consumption.</a:t>
            </a:r>
          </a:p>
          <a:p>
            <a:pPr>
              <a:lnSpc>
                <a:spcPct val="90000"/>
              </a:lnSpc>
            </a:pPr>
            <a:endParaRPr lang="en-US" sz="1700"/>
          </a:p>
          <a:p>
            <a:pPr>
              <a:lnSpc>
                <a:spcPct val="90000"/>
              </a:lnSpc>
            </a:pPr>
            <a:endParaRPr lang="en-US" sz="1700"/>
          </a:p>
          <a:p>
            <a:pPr>
              <a:lnSpc>
                <a:spcPct val="90000"/>
              </a:lnSpc>
            </a:pPr>
            <a:endParaRPr lang="en-US" sz="1700" dirty="0"/>
          </a:p>
        </p:txBody>
      </p:sp>
      <p:cxnSp>
        <p:nvCxnSpPr>
          <p:cNvPr id="139" name="Straight Connector 138">
            <a:extLst>
              <a:ext uri="{FF2B5EF4-FFF2-40B4-BE49-F238E27FC236}">
                <a16:creationId xmlns:a16="http://schemas.microsoft.com/office/drawing/2014/main" id="{4105C5B1-BB24-4A5C-87B3-3B75CD2594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3074" name="Picture 2">
            <a:extLst>
              <a:ext uri="{FF2B5EF4-FFF2-40B4-BE49-F238E27FC236}">
                <a16:creationId xmlns:a16="http://schemas.microsoft.com/office/drawing/2014/main" id="{607372AD-E75D-47C4-97C2-6624E921282C}"/>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482600" y="2748665"/>
            <a:ext cx="11147071" cy="3427439"/>
          </a:xfrm>
          <a:prstGeom prst="rect">
            <a:avLst/>
          </a:prstGeom>
          <a:noFill/>
          <a:extLst>
            <a:ext uri="{909E8E84-426E-40DD-AFC4-6F175D3DCCD1}">
              <a14:hiddenFill xmlns:a14="http://schemas.microsoft.com/office/drawing/2010/main">
                <a:solidFill>
                  <a:srgbClr val="FFFFFF"/>
                </a:solidFill>
              </a14:hiddenFill>
            </a:ext>
          </a:extLst>
        </p:spPr>
      </p:pic>
      <p:cxnSp>
        <p:nvCxnSpPr>
          <p:cNvPr id="3080" name="Straight Connector 140">
            <a:extLst>
              <a:ext uri="{FF2B5EF4-FFF2-40B4-BE49-F238E27FC236}">
                <a16:creationId xmlns:a16="http://schemas.microsoft.com/office/drawing/2014/main" id="{30B47AB4-2CE5-448F-8623-C07F28D2C9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299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9" name="Straight Connector 13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5" name="Rectangle 144">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18EB7-FA71-4963-95E3-43205E9FC2CE}"/>
              </a:ext>
            </a:extLst>
          </p:cNvPr>
          <p:cNvSpPr>
            <a:spLocks noGrp="1"/>
          </p:cNvSpPr>
          <p:nvPr>
            <p:ph type="title"/>
          </p:nvPr>
        </p:nvSpPr>
        <p:spPr>
          <a:xfrm>
            <a:off x="481007" y="696037"/>
            <a:ext cx="5481579" cy="2006220"/>
          </a:xfrm>
        </p:spPr>
        <p:txBody>
          <a:bodyPr vert="horz" lIns="91440" tIns="45720" rIns="91440" bIns="45720" rtlCol="0" anchor="ctr">
            <a:normAutofit/>
          </a:bodyPr>
          <a:lstStyle/>
          <a:p>
            <a:pPr>
              <a:lnSpc>
                <a:spcPct val="90000"/>
              </a:lnSpc>
            </a:pPr>
            <a:r>
              <a:rPr lang="en-US" sz="3600" dirty="0"/>
              <a:t>Graphical representation of electricity consumption and Cloud cover</a:t>
            </a:r>
          </a:p>
        </p:txBody>
      </p:sp>
      <p:cxnSp>
        <p:nvCxnSpPr>
          <p:cNvPr id="147" name="Straight Connector 146">
            <a:extLst>
              <a:ext uri="{FF2B5EF4-FFF2-40B4-BE49-F238E27FC236}">
                <a16:creationId xmlns:a16="http://schemas.microsoft.com/office/drawing/2014/main" id="{16C116DA-899F-423B-A82A-01DAF67C14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7F947FE2-C7ED-40F6-BF61-8642A1E95A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2" name="Picture 2">
            <a:extLst>
              <a:ext uri="{FF2B5EF4-FFF2-40B4-BE49-F238E27FC236}">
                <a16:creationId xmlns:a16="http://schemas.microsoft.com/office/drawing/2014/main" id="{39541915-67B2-4377-A0E3-EA619D1F4698}"/>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502031" y="3306763"/>
            <a:ext cx="10468801" cy="257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185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79" name="Rectangle 78">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6014B-0048-4353-B553-23EFE1FF1460}"/>
              </a:ext>
            </a:extLst>
          </p:cNvPr>
          <p:cNvSpPr>
            <a:spLocks noGrp="1"/>
          </p:cNvSpPr>
          <p:nvPr>
            <p:ph type="title"/>
          </p:nvPr>
        </p:nvSpPr>
        <p:spPr>
          <a:xfrm>
            <a:off x="481007" y="696037"/>
            <a:ext cx="5481579" cy="2006220"/>
          </a:xfrm>
        </p:spPr>
        <p:txBody>
          <a:bodyPr vert="horz" lIns="91440" tIns="45720" rIns="91440" bIns="45720" rtlCol="0" anchor="ctr">
            <a:normAutofit/>
          </a:bodyPr>
          <a:lstStyle/>
          <a:p>
            <a:pPr>
              <a:lnSpc>
                <a:spcPct val="90000"/>
              </a:lnSpc>
            </a:pPr>
            <a:r>
              <a:rPr lang="en-US" sz="3600" dirty="0"/>
              <a:t>Graphical representation of electricity consumption and UV index</a:t>
            </a:r>
          </a:p>
        </p:txBody>
      </p:sp>
      <p:cxnSp>
        <p:nvCxnSpPr>
          <p:cNvPr id="81" name="Straight Connector 80">
            <a:extLst>
              <a:ext uri="{FF2B5EF4-FFF2-40B4-BE49-F238E27FC236}">
                <a16:creationId xmlns:a16="http://schemas.microsoft.com/office/drawing/2014/main" id="{16E2D47E-17F5-4EC4-AED6-A23604DAE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D78813E6-5F73-4F5D-8A1C-C878A556EE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2050" name="Picture 2">
            <a:extLst>
              <a:ext uri="{FF2B5EF4-FFF2-40B4-BE49-F238E27FC236}">
                <a16:creationId xmlns:a16="http://schemas.microsoft.com/office/drawing/2014/main" id="{DDEBD1C5-DFBB-4035-B659-1B43441701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2031" y="3306763"/>
            <a:ext cx="10468801" cy="257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626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77" name="Rectangle 76">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12C12-2FF7-4541-A2F6-0BD3DF910E87}"/>
              </a:ext>
            </a:extLst>
          </p:cNvPr>
          <p:cNvSpPr>
            <a:spLocks noGrp="1"/>
          </p:cNvSpPr>
          <p:nvPr>
            <p:ph type="title"/>
          </p:nvPr>
        </p:nvSpPr>
        <p:spPr>
          <a:xfrm>
            <a:off x="481007" y="696037"/>
            <a:ext cx="5481579" cy="2006220"/>
          </a:xfrm>
        </p:spPr>
        <p:txBody>
          <a:bodyPr vert="horz" lIns="91440" tIns="45720" rIns="91440" bIns="45720" rtlCol="0" anchor="ctr">
            <a:normAutofit/>
          </a:bodyPr>
          <a:lstStyle/>
          <a:p>
            <a:pPr>
              <a:lnSpc>
                <a:spcPct val="90000"/>
              </a:lnSpc>
            </a:pPr>
            <a:r>
              <a:rPr lang="en-US" sz="3600"/>
              <a:t>Graphical representation of electricity consumption and UV index</a:t>
            </a:r>
          </a:p>
        </p:txBody>
      </p:sp>
      <p:cxnSp>
        <p:nvCxnSpPr>
          <p:cNvPr id="79" name="Straight Connector 78">
            <a:extLst>
              <a:ext uri="{FF2B5EF4-FFF2-40B4-BE49-F238E27FC236}">
                <a16:creationId xmlns:a16="http://schemas.microsoft.com/office/drawing/2014/main" id="{16C116DA-899F-423B-A82A-01DAF67C14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3074" name="Picture 2">
            <a:extLst>
              <a:ext uri="{FF2B5EF4-FFF2-40B4-BE49-F238E27FC236}">
                <a16:creationId xmlns:a16="http://schemas.microsoft.com/office/drawing/2014/main" id="{D1E45994-B8F4-40E6-A813-83AA402F861E}"/>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482600" y="3288899"/>
            <a:ext cx="11147071" cy="2731033"/>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Connector 82">
            <a:extLst>
              <a:ext uri="{FF2B5EF4-FFF2-40B4-BE49-F238E27FC236}">
                <a16:creationId xmlns:a16="http://schemas.microsoft.com/office/drawing/2014/main" id="{7F947FE2-C7ED-40F6-BF61-8642A1E95A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743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77" name="Rectangle 76">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885FC-33F7-4084-9FB1-B386213642D1}"/>
              </a:ext>
            </a:extLst>
          </p:cNvPr>
          <p:cNvSpPr>
            <a:spLocks noGrp="1"/>
          </p:cNvSpPr>
          <p:nvPr>
            <p:ph type="title"/>
          </p:nvPr>
        </p:nvSpPr>
        <p:spPr>
          <a:xfrm>
            <a:off x="481007" y="696037"/>
            <a:ext cx="5481579" cy="2006220"/>
          </a:xfrm>
        </p:spPr>
        <p:txBody>
          <a:bodyPr vert="horz" lIns="91440" tIns="45720" rIns="91440" bIns="45720" rtlCol="0" anchor="ctr">
            <a:normAutofit/>
          </a:bodyPr>
          <a:lstStyle/>
          <a:p>
            <a:pPr>
              <a:lnSpc>
                <a:spcPct val="90000"/>
              </a:lnSpc>
            </a:pPr>
            <a:r>
              <a:rPr lang="en-US" sz="3600" dirty="0"/>
              <a:t>CLUSTER RELATIONSHIP WITH WEATHER VARIABLES</a:t>
            </a:r>
          </a:p>
        </p:txBody>
      </p:sp>
      <p:cxnSp>
        <p:nvCxnSpPr>
          <p:cNvPr id="79" name="Straight Connector 78">
            <a:extLst>
              <a:ext uri="{FF2B5EF4-FFF2-40B4-BE49-F238E27FC236}">
                <a16:creationId xmlns:a16="http://schemas.microsoft.com/office/drawing/2014/main" id="{16C116DA-899F-423B-A82A-01DAF67C14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0242" name="Picture 2">
            <a:extLst>
              <a:ext uri="{FF2B5EF4-FFF2-40B4-BE49-F238E27FC236}">
                <a16:creationId xmlns:a16="http://schemas.microsoft.com/office/drawing/2014/main" id="{6A7A6B70-B004-486A-BC03-7433D51219B4}"/>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488350" y="3109356"/>
            <a:ext cx="11135570" cy="3090120"/>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Connector 82">
            <a:extLst>
              <a:ext uri="{FF2B5EF4-FFF2-40B4-BE49-F238E27FC236}">
                <a16:creationId xmlns:a16="http://schemas.microsoft.com/office/drawing/2014/main" id="{7F947FE2-C7ED-40F6-BF61-8642A1E95A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325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2" name="Rectangle 1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09" y="489853"/>
            <a:ext cx="6186871"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EF76A-833D-49F0-AEF9-CAABBB56D140}"/>
              </a:ext>
            </a:extLst>
          </p:cNvPr>
          <p:cNvSpPr>
            <a:spLocks noGrp="1"/>
          </p:cNvSpPr>
          <p:nvPr>
            <p:ph type="ctrTitle"/>
          </p:nvPr>
        </p:nvSpPr>
        <p:spPr>
          <a:xfrm>
            <a:off x="482601" y="976152"/>
            <a:ext cx="5613399" cy="5024920"/>
          </a:xfrm>
        </p:spPr>
        <p:txBody>
          <a:bodyPr vert="horz" lIns="91440" tIns="45720" rIns="91440" bIns="45720" rtlCol="0" anchor="ctr">
            <a:normAutofit/>
          </a:bodyPr>
          <a:lstStyle/>
          <a:p>
            <a:r>
              <a:rPr lang="en-US" sz="5100"/>
              <a:t>INTRODUCTION</a:t>
            </a:r>
          </a:p>
        </p:txBody>
      </p:sp>
      <p:cxnSp>
        <p:nvCxnSpPr>
          <p:cNvPr id="16" name="Straight Connector 15">
            <a:extLst>
              <a:ext uri="{FF2B5EF4-FFF2-40B4-BE49-F238E27FC236}">
                <a16:creationId xmlns:a16="http://schemas.microsoft.com/office/drawing/2014/main" id="{C14F7EC0-B8AC-4E93-A415-71AF71B12A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Subtitle 2">
            <a:extLst>
              <a:ext uri="{FF2B5EF4-FFF2-40B4-BE49-F238E27FC236}">
                <a16:creationId xmlns:a16="http://schemas.microsoft.com/office/drawing/2014/main" id="{1F71C01D-F2A2-457F-A5CF-F424D0D3F8BD}"/>
              </a:ext>
            </a:extLst>
          </p:cNvPr>
          <p:cNvSpPr>
            <a:spLocks noGrp="1"/>
          </p:cNvSpPr>
          <p:nvPr>
            <p:ph type="subTitle" idx="1"/>
          </p:nvPr>
        </p:nvSpPr>
        <p:spPr>
          <a:xfrm>
            <a:off x="7089331" y="976152"/>
            <a:ext cx="4440589" cy="5024931"/>
          </a:xfrm>
        </p:spPr>
        <p:txBody>
          <a:bodyPr vert="horz" lIns="91440" tIns="45720" rIns="91440" bIns="45720" rtlCol="0" anchor="ctr">
            <a:normAutofit lnSpcReduction="10000"/>
          </a:bodyPr>
          <a:lstStyle/>
          <a:p>
            <a:pPr algn="just">
              <a:lnSpc>
                <a:spcPct val="90000"/>
              </a:lnSpc>
            </a:pPr>
            <a:r>
              <a:rPr lang="en-US" sz="1200" dirty="0"/>
              <a:t>•</a:t>
            </a:r>
            <a:r>
              <a:rPr lang="en-US" sz="1600" dirty="0"/>
              <a:t>Forecasting the electricity demand has been the key task to reach the long-term goals of European Union. Inadequacy of accurate measurement of electricity demand which further causes the under generation or over generation of electricity and may also results in huge investments on energy resources.</a:t>
            </a:r>
          </a:p>
          <a:p>
            <a:pPr algn="just">
              <a:lnSpc>
                <a:spcPct val="90000"/>
              </a:lnSpc>
            </a:pPr>
            <a:r>
              <a:rPr lang="en-US" sz="1200" dirty="0"/>
              <a:t>•</a:t>
            </a:r>
            <a:r>
              <a:rPr lang="en-US" sz="1600" dirty="0"/>
              <a:t>The aim is to short-term forecast the electricity demand using the seasonal auto-regressive Integrated moving average (SARIMA).</a:t>
            </a:r>
          </a:p>
          <a:p>
            <a:pPr algn="just">
              <a:lnSpc>
                <a:spcPct val="90000"/>
              </a:lnSpc>
            </a:pPr>
            <a:r>
              <a:rPr lang="en-US" sz="1200" dirty="0"/>
              <a:t>•</a:t>
            </a:r>
            <a:r>
              <a:rPr lang="en-US" sz="1600" dirty="0"/>
              <a:t>In this study we use publicly accessible data based on machine learning algorithms to develop forecasting models for electricity demands. It measures accuracy using various measurement criteria widely used in analysis and regression of the time series.</a:t>
            </a:r>
          </a:p>
          <a:p>
            <a:pPr algn="just">
              <a:lnSpc>
                <a:spcPct val="90000"/>
              </a:lnSpc>
            </a:pPr>
            <a:r>
              <a:rPr lang="en-US" sz="1200" dirty="0"/>
              <a:t>•</a:t>
            </a:r>
            <a:r>
              <a:rPr lang="en-US" sz="1600" dirty="0"/>
              <a:t>The predictors are partitioned into training (80%) and testing (20%) subsets to construct the forecasting models. these models are assessed using statistical metrics.</a:t>
            </a:r>
          </a:p>
        </p:txBody>
      </p:sp>
      <p:cxnSp>
        <p:nvCxnSpPr>
          <p:cNvPr id="18" name="Straight Connector 17">
            <a:extLst>
              <a:ext uri="{FF2B5EF4-FFF2-40B4-BE49-F238E27FC236}">
                <a16:creationId xmlns:a16="http://schemas.microsoft.com/office/drawing/2014/main" id="{A6F0AD64-835F-42E2-B4C7-47A77348AB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3013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72703-A8C5-47BD-8D3B-3ABA2027F243}"/>
              </a:ext>
            </a:extLst>
          </p:cNvPr>
          <p:cNvSpPr>
            <a:spLocks noGrp="1"/>
          </p:cNvSpPr>
          <p:nvPr>
            <p:ph type="title"/>
          </p:nvPr>
        </p:nvSpPr>
        <p:spPr>
          <a:xfrm>
            <a:off x="678955" y="976152"/>
            <a:ext cx="3555211" cy="5024920"/>
          </a:xfrm>
        </p:spPr>
        <p:txBody>
          <a:bodyPr anchor="ctr">
            <a:normAutofit/>
          </a:bodyPr>
          <a:lstStyle/>
          <a:p>
            <a:r>
              <a:rPr lang="en-US" sz="4100"/>
              <a:t>K-MEANS CLUSTERING</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55EA6EA3-981C-40C6-A385-7B6BCD02AEFD}"/>
              </a:ext>
            </a:extLst>
          </p:cNvPr>
          <p:cNvGraphicFramePr>
            <a:graphicFrameLocks noGrp="1"/>
          </p:cNvGraphicFramePr>
          <p:nvPr>
            <p:ph idx="1"/>
            <p:extLst>
              <p:ext uri="{D42A27DB-BD31-4B8C-83A1-F6EECF244321}">
                <p14:modId xmlns:p14="http://schemas.microsoft.com/office/powerpoint/2010/main" val="500988299"/>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373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01" name="Straight Connector 135">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4102" name="Straight Connector 137">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4103" name="Straight Connector 13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4104" name="Rectangle 141">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5F0D5-65F8-4789-A78A-FC5E617F0A89}"/>
              </a:ext>
            </a:extLst>
          </p:cNvPr>
          <p:cNvSpPr>
            <a:spLocks noGrp="1"/>
          </p:cNvSpPr>
          <p:nvPr>
            <p:ph type="title"/>
          </p:nvPr>
        </p:nvSpPr>
        <p:spPr>
          <a:xfrm>
            <a:off x="481007" y="696037"/>
            <a:ext cx="5481579" cy="2006220"/>
          </a:xfrm>
        </p:spPr>
        <p:txBody>
          <a:bodyPr vert="horz" lIns="91440" tIns="45720" rIns="91440" bIns="45720" rtlCol="0" anchor="ctr">
            <a:normAutofit/>
          </a:bodyPr>
          <a:lstStyle/>
          <a:p>
            <a:pPr>
              <a:lnSpc>
                <a:spcPct val="90000"/>
              </a:lnSpc>
            </a:pPr>
            <a:r>
              <a:rPr lang="en-US" sz="4600"/>
              <a:t>Clusters formed by k-means algorithm</a:t>
            </a:r>
          </a:p>
        </p:txBody>
      </p:sp>
      <p:cxnSp>
        <p:nvCxnSpPr>
          <p:cNvPr id="4105" name="Straight Connector 143">
            <a:extLst>
              <a:ext uri="{FF2B5EF4-FFF2-40B4-BE49-F238E27FC236}">
                <a16:creationId xmlns:a16="http://schemas.microsoft.com/office/drawing/2014/main" id="{16C116DA-899F-423B-A82A-01DAF67C14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106" name="Straight Connector 145">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099" name="Picture 3">
            <a:extLst>
              <a:ext uri="{FF2B5EF4-FFF2-40B4-BE49-F238E27FC236}">
                <a16:creationId xmlns:a16="http://schemas.microsoft.com/office/drawing/2014/main" id="{E9D5C4D2-85FC-4DE6-BAB8-EECD7EE4A193}"/>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2447778" y="3109356"/>
            <a:ext cx="6907237" cy="3090120"/>
          </a:xfrm>
          <a:prstGeom prst="rect">
            <a:avLst/>
          </a:prstGeom>
          <a:noFill/>
          <a:extLst>
            <a:ext uri="{909E8E84-426E-40DD-AFC4-6F175D3DCCD1}">
              <a14:hiddenFill xmlns:a14="http://schemas.microsoft.com/office/drawing/2010/main">
                <a:solidFill>
                  <a:srgbClr val="FFFFFF"/>
                </a:solidFill>
              </a14:hiddenFill>
            </a:ext>
          </a:extLst>
        </p:spPr>
      </p:pic>
      <p:cxnSp>
        <p:nvCxnSpPr>
          <p:cNvPr id="4107" name="Straight Connector 147">
            <a:extLst>
              <a:ext uri="{FF2B5EF4-FFF2-40B4-BE49-F238E27FC236}">
                <a16:creationId xmlns:a16="http://schemas.microsoft.com/office/drawing/2014/main" id="{7F947FE2-C7ED-40F6-BF61-8642A1E95A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708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4A21D-9C3B-442B-8C38-1C1244038ECE}"/>
              </a:ext>
            </a:extLst>
          </p:cNvPr>
          <p:cNvSpPr>
            <a:spLocks noGrp="1"/>
          </p:cNvSpPr>
          <p:nvPr>
            <p:ph type="title"/>
          </p:nvPr>
        </p:nvSpPr>
        <p:spPr>
          <a:xfrm>
            <a:off x="482601" y="976160"/>
            <a:ext cx="8411120" cy="1493871"/>
          </a:xfrm>
        </p:spPr>
        <p:txBody>
          <a:bodyPr>
            <a:normAutofit/>
          </a:bodyPr>
          <a:lstStyle/>
          <a:p>
            <a:pPr>
              <a:lnSpc>
                <a:spcPct val="90000"/>
              </a:lnSpc>
            </a:pPr>
            <a:r>
              <a:rPr lang="en-US" sz="5000" b="0" i="0">
                <a:effectLst/>
                <a:latin typeface="Roboto" panose="02000000000000000000" pitchFamily="2" charset="0"/>
              </a:rPr>
              <a:t>SARIMA Modeling</a:t>
            </a:r>
            <a:br>
              <a:rPr lang="en-US" sz="5000" b="0" i="0">
                <a:effectLst/>
                <a:latin typeface="Roboto" panose="02000000000000000000" pitchFamily="2" charset="0"/>
              </a:rPr>
            </a:br>
            <a:endParaRPr lang="en-US" sz="5000"/>
          </a:p>
        </p:txBody>
      </p:sp>
      <p:cxnSp>
        <p:nvCxnSpPr>
          <p:cNvPr id="12" name="Straight Connector 11">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7" name="Content Placeholder 2">
            <a:extLst>
              <a:ext uri="{FF2B5EF4-FFF2-40B4-BE49-F238E27FC236}">
                <a16:creationId xmlns:a16="http://schemas.microsoft.com/office/drawing/2014/main" id="{878110BA-9AD5-4150-8732-8A3DC1BF6D61}"/>
              </a:ext>
            </a:extLst>
          </p:cNvPr>
          <p:cNvSpPr>
            <a:spLocks noGrp="1"/>
          </p:cNvSpPr>
          <p:nvPr>
            <p:ph idx="1"/>
          </p:nvPr>
        </p:nvSpPr>
        <p:spPr>
          <a:xfrm>
            <a:off x="482600" y="2890599"/>
            <a:ext cx="8411119" cy="3505341"/>
          </a:xfrm>
        </p:spPr>
        <p:txBody>
          <a:bodyPr>
            <a:normAutofit lnSpcReduction="10000"/>
          </a:bodyPr>
          <a:lstStyle/>
          <a:p>
            <a:pPr>
              <a:lnSpc>
                <a:spcPct val="90000"/>
              </a:lnSpc>
            </a:pPr>
            <a:r>
              <a:rPr lang="en-US" sz="1100" b="0" i="0" dirty="0">
                <a:effectLst/>
                <a:latin typeface="Muli"/>
              </a:rPr>
              <a:t> </a:t>
            </a:r>
            <a:r>
              <a:rPr lang="en-US" sz="1800" b="0" i="0" dirty="0">
                <a:effectLst/>
                <a:latin typeface="Muli"/>
              </a:rPr>
              <a:t>This framework helps to understand the model building process in a structured manner. It involves the following steps –</a:t>
            </a:r>
          </a:p>
          <a:p>
            <a:pPr>
              <a:lnSpc>
                <a:spcPct val="90000"/>
              </a:lnSpc>
              <a:buFont typeface="+mj-lt"/>
              <a:buAutoNum type="arabicPeriod"/>
            </a:pPr>
            <a:r>
              <a:rPr lang="en-US" sz="1800" b="0" i="0" dirty="0">
                <a:effectLst/>
                <a:latin typeface="Muli"/>
              </a:rPr>
              <a:t>Plot the series – to check for outliers</a:t>
            </a:r>
          </a:p>
          <a:p>
            <a:pPr>
              <a:lnSpc>
                <a:spcPct val="90000"/>
              </a:lnSpc>
              <a:buFont typeface="+mj-lt"/>
              <a:buAutoNum type="arabicPeriod"/>
            </a:pPr>
            <a:r>
              <a:rPr lang="en-US" sz="1800" b="0" i="0" dirty="0">
                <a:effectLst/>
                <a:latin typeface="Muli"/>
              </a:rPr>
              <a:t>Transform the data (to make mean and variance constant)</a:t>
            </a:r>
          </a:p>
          <a:p>
            <a:pPr>
              <a:lnSpc>
                <a:spcPct val="90000"/>
              </a:lnSpc>
              <a:buFont typeface="+mj-lt"/>
              <a:buAutoNum type="arabicPeriod"/>
            </a:pPr>
            <a:r>
              <a:rPr lang="en-US" sz="1800" b="0" i="0" dirty="0">
                <a:effectLst/>
                <a:latin typeface="Muli"/>
              </a:rPr>
              <a:t>Apply statistical tests to check if the series is stationary (Both trend and seasonality)</a:t>
            </a:r>
          </a:p>
          <a:p>
            <a:pPr>
              <a:lnSpc>
                <a:spcPct val="90000"/>
              </a:lnSpc>
              <a:buFont typeface="+mj-lt"/>
              <a:buAutoNum type="arabicPeriod"/>
            </a:pPr>
            <a:r>
              <a:rPr lang="en-US" sz="1800" b="0" i="0" dirty="0">
                <a:effectLst/>
                <a:latin typeface="Muli"/>
              </a:rPr>
              <a:t>If non-stationary (has either trend or seasonality), make it stationary by differencing</a:t>
            </a:r>
          </a:p>
          <a:p>
            <a:pPr>
              <a:lnSpc>
                <a:spcPct val="90000"/>
              </a:lnSpc>
              <a:buFont typeface="+mj-lt"/>
              <a:buAutoNum type="arabicPeriod"/>
            </a:pPr>
            <a:r>
              <a:rPr lang="en-US" sz="1800" b="0" i="0" dirty="0">
                <a:effectLst/>
                <a:latin typeface="Muli"/>
              </a:rPr>
              <a:t>Plot ACF of stationary series for MA order, Seasonal MA order at seasonal spikes</a:t>
            </a:r>
          </a:p>
          <a:p>
            <a:pPr>
              <a:lnSpc>
                <a:spcPct val="90000"/>
              </a:lnSpc>
              <a:buFont typeface="+mj-lt"/>
              <a:buAutoNum type="arabicPeriod"/>
            </a:pPr>
            <a:r>
              <a:rPr lang="en-US" sz="1800" b="0" i="0" dirty="0">
                <a:effectLst/>
                <a:latin typeface="Muli"/>
              </a:rPr>
              <a:t>Plot PACF of stationary series for AR order, Seasonal AR order at seasonal spikes</a:t>
            </a:r>
          </a:p>
          <a:p>
            <a:pPr>
              <a:lnSpc>
                <a:spcPct val="90000"/>
              </a:lnSpc>
              <a:buFont typeface="+mj-lt"/>
              <a:buAutoNum type="arabicPeriod"/>
            </a:pPr>
            <a:r>
              <a:rPr lang="en-US" sz="1800" b="0" i="0" dirty="0">
                <a:effectLst/>
                <a:latin typeface="Muli"/>
              </a:rPr>
              <a:t>Run SARIMA with those parameters</a:t>
            </a:r>
          </a:p>
          <a:p>
            <a:pPr>
              <a:lnSpc>
                <a:spcPct val="90000"/>
              </a:lnSpc>
              <a:buFont typeface="+mj-lt"/>
              <a:buAutoNum type="arabicPeriod"/>
            </a:pPr>
            <a:r>
              <a:rPr lang="en-US" sz="1800" b="0" i="0" dirty="0">
                <a:effectLst/>
                <a:latin typeface="Muli"/>
              </a:rPr>
              <a:t>Check for model validity using residual plots</a:t>
            </a:r>
          </a:p>
          <a:p>
            <a:pPr>
              <a:lnSpc>
                <a:spcPct val="90000"/>
              </a:lnSpc>
            </a:pPr>
            <a:endParaRPr lang="en-US" sz="1100" dirty="0"/>
          </a:p>
        </p:txBody>
      </p:sp>
      <p:cxnSp>
        <p:nvCxnSpPr>
          <p:cNvPr id="16" name="Straight Connector 15">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00289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3A3B5-BD3A-4564-B1FA-A8B18E9F6356}"/>
              </a:ext>
            </a:extLst>
          </p:cNvPr>
          <p:cNvSpPr txBox="1"/>
          <p:nvPr/>
        </p:nvSpPr>
        <p:spPr>
          <a:xfrm>
            <a:off x="239151" y="1440324"/>
            <a:ext cx="11000935" cy="5355312"/>
          </a:xfrm>
          <a:prstGeom prst="rect">
            <a:avLst/>
          </a:prstGeom>
          <a:noFill/>
        </p:spPr>
        <p:txBody>
          <a:bodyPr wrap="square">
            <a:spAutoFit/>
          </a:bodyPr>
          <a:lstStyle/>
          <a:p>
            <a:pPr marL="285750" indent="-285750">
              <a:buFont typeface="Arial" panose="020B0604020202020204" pitchFamily="34" charset="0"/>
              <a:buChar char="•"/>
            </a:pPr>
            <a:r>
              <a:rPr lang="en-US" dirty="0"/>
              <a:t>The auto correlation plot displays a gradual decay and the partial auto correlation plot shows the sharp drop after the first lag. Based on the graphs it is implied that most of the higher-order autocorrelations are effectively explained by the k=1 lag. Hence, the series displays ‘AR’ signature.</a:t>
            </a:r>
          </a:p>
          <a:p>
            <a:r>
              <a:rPr lang="en-US" b="1" dirty="0"/>
              <a:t>Dickey Fullers Test :</a:t>
            </a:r>
          </a:p>
          <a:p>
            <a:pPr marL="285750" indent="-285750">
              <a:buFont typeface="Arial" panose="020B0604020202020204" pitchFamily="34" charset="0"/>
              <a:buChar char="•"/>
            </a:pPr>
            <a:r>
              <a:rPr lang="en-US" dirty="0"/>
              <a:t>To check the stationary of the data, Dickey Fullers (ADF) test is applied. This test helps to find the null hypothesis of a unit root in time series data. The ADF test will try to reject the null hypothesis and if it is rejected then the alternate stationary is used. So, If the p-value is greater than 0.05 then we fail to reject null hypothesis and non-stationary. Similarly, if the p-value is less than or equal to 0.05 then the data is stationary.</a:t>
            </a:r>
          </a:p>
          <a:p>
            <a:endParaRPr lang="en-US" dirty="0"/>
          </a:p>
          <a:p>
            <a:r>
              <a:rPr lang="en-US" dirty="0"/>
              <a:t>From our 1</a:t>
            </a:r>
            <a:r>
              <a:rPr lang="en-US" baseline="30000" dirty="0"/>
              <a:t>st</a:t>
            </a:r>
            <a:r>
              <a:rPr lang="en-US" dirty="0"/>
              <a:t> analysis we got p-value&gt;0.5 so we can conclude that data is not stationary and to convert data into stationary we need to perform differencing.</a:t>
            </a:r>
          </a:p>
          <a:p>
            <a:endParaRPr lang="en-US" dirty="0"/>
          </a:p>
          <a:p>
            <a:r>
              <a:rPr lang="en-US" b="0" i="0" dirty="0">
                <a:solidFill>
                  <a:srgbClr val="202124"/>
                </a:solidFill>
                <a:effectLst/>
                <a:latin typeface="Roboto" panose="02000000000000000000" pitchFamily="2" charset="0"/>
              </a:rPr>
              <a:t>Differencing of a time series in discrete time is </a:t>
            </a:r>
            <a:r>
              <a:rPr lang="en-US" b="1" i="0" dirty="0">
                <a:solidFill>
                  <a:srgbClr val="202124"/>
                </a:solidFill>
                <a:effectLst/>
                <a:latin typeface="Roboto" panose="02000000000000000000" pitchFamily="2" charset="0"/>
              </a:rPr>
              <a:t>the transformation of the series to a new time series where the values are the differences between consecutive values of</a:t>
            </a:r>
            <a:r>
              <a:rPr lang="en-US" b="0" i="0" dirty="0">
                <a:solidFill>
                  <a:srgbClr val="202124"/>
                </a:solidFill>
                <a:effectLst/>
                <a:latin typeface="Roboto" panose="02000000000000000000" pitchFamily="2" charset="0"/>
              </a:rPr>
              <a:t>. . This procedure may be applied consecutively more than once, giving rise to the "first differences", "second differences", etc.</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164118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BB58AC-0CD9-4A43-94A4-845C4DAD1308}"/>
              </a:ext>
            </a:extLst>
          </p:cNvPr>
          <p:cNvSpPr>
            <a:spLocks noGrp="1"/>
          </p:cNvSpPr>
          <p:nvPr>
            <p:ph type="title"/>
          </p:nvPr>
        </p:nvSpPr>
        <p:spPr>
          <a:xfrm>
            <a:off x="678955" y="976152"/>
            <a:ext cx="3555211" cy="5024920"/>
          </a:xfrm>
        </p:spPr>
        <p:txBody>
          <a:bodyPr anchor="ctr">
            <a:normAutofit/>
          </a:bodyPr>
          <a:lstStyle/>
          <a:p>
            <a:r>
              <a:rPr lang="en-US" dirty="0"/>
              <a:t>Training steps</a:t>
            </a:r>
          </a:p>
        </p:txBody>
      </p:sp>
      <p:cxnSp>
        <p:nvCxnSpPr>
          <p:cNvPr id="34" name="Straight Connector 25">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27">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3C585732-444C-45C3-9EA0-6A7FE130E192}"/>
              </a:ext>
            </a:extLst>
          </p:cNvPr>
          <p:cNvGraphicFramePr>
            <a:graphicFrameLocks noGrp="1"/>
          </p:cNvGraphicFramePr>
          <p:nvPr>
            <p:ph idx="1"/>
            <p:extLst>
              <p:ext uri="{D42A27DB-BD31-4B8C-83A1-F6EECF244321}">
                <p14:modId xmlns:p14="http://schemas.microsoft.com/office/powerpoint/2010/main" val="933539213"/>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0736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0" name="Straight Connector 10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16" name="Rectangle 115">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EA8F2-E44D-4E12-818B-8DAA99085E69}"/>
              </a:ext>
            </a:extLst>
          </p:cNvPr>
          <p:cNvSpPr>
            <a:spLocks noGrp="1"/>
          </p:cNvSpPr>
          <p:nvPr>
            <p:ph type="title"/>
          </p:nvPr>
        </p:nvSpPr>
        <p:spPr>
          <a:xfrm>
            <a:off x="481007" y="696037"/>
            <a:ext cx="5481579" cy="2006220"/>
          </a:xfrm>
        </p:spPr>
        <p:txBody>
          <a:bodyPr vert="horz" lIns="91440" tIns="45720" rIns="91440" bIns="45720" rtlCol="0" anchor="ctr">
            <a:normAutofit/>
          </a:bodyPr>
          <a:lstStyle/>
          <a:p>
            <a:pPr>
              <a:lnSpc>
                <a:spcPct val="90000"/>
              </a:lnSpc>
            </a:pPr>
            <a:r>
              <a:rPr lang="en-US" sz="2600" dirty="0"/>
              <a:t>Evaluation of Training data.</a:t>
            </a:r>
            <a:br>
              <a:rPr lang="en-US" sz="2600" dirty="0"/>
            </a:br>
            <a:r>
              <a:rPr lang="en-US" sz="2600" dirty="0"/>
              <a:t>We have split our dataset into 80-20 as training and testing sets.</a:t>
            </a:r>
            <a:br>
              <a:rPr lang="en-US" sz="2600" dirty="0"/>
            </a:br>
            <a:endParaRPr lang="en-US" sz="2600" dirty="0"/>
          </a:p>
        </p:txBody>
      </p:sp>
      <p:cxnSp>
        <p:nvCxnSpPr>
          <p:cNvPr id="118" name="Straight Connector 117">
            <a:extLst>
              <a:ext uri="{FF2B5EF4-FFF2-40B4-BE49-F238E27FC236}">
                <a16:creationId xmlns:a16="http://schemas.microsoft.com/office/drawing/2014/main" id="{16C116DA-899F-423B-A82A-01DAF67C14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9" name="Picture 2" descr="Chart, line chart&#10;&#10;Description automatically generated">
            <a:extLst>
              <a:ext uri="{FF2B5EF4-FFF2-40B4-BE49-F238E27FC236}">
                <a16:creationId xmlns:a16="http://schemas.microsoft.com/office/drawing/2014/main" id="{E989C83F-179F-4E03-B069-EADBE9BC35C0}"/>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481803" y="3637246"/>
            <a:ext cx="11147071" cy="2034339"/>
          </a:xfrm>
          <a:prstGeom prst="rect">
            <a:avLst/>
          </a:prstGeom>
          <a:noFill/>
          <a:extLst>
            <a:ext uri="{909E8E84-426E-40DD-AFC4-6F175D3DCCD1}">
              <a14:hiddenFill xmlns:a14="http://schemas.microsoft.com/office/drawing/2010/main">
                <a:solidFill>
                  <a:srgbClr val="FFFFFF"/>
                </a:solidFill>
              </a14:hiddenFill>
            </a:ext>
          </a:extLst>
        </p:spPr>
      </p:pic>
      <p:cxnSp>
        <p:nvCxnSpPr>
          <p:cNvPr id="122" name="Straight Connector 121">
            <a:extLst>
              <a:ext uri="{FF2B5EF4-FFF2-40B4-BE49-F238E27FC236}">
                <a16:creationId xmlns:a16="http://schemas.microsoft.com/office/drawing/2014/main" id="{7F947FE2-C7ED-40F6-BF61-8642A1E95A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8774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5" name="Straight Connector 144">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51" name="Rectangle 150">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0016AC-5AC9-4EED-A9FC-B2A812C74555}"/>
              </a:ext>
            </a:extLst>
          </p:cNvPr>
          <p:cNvSpPr>
            <a:spLocks noGrp="1"/>
          </p:cNvSpPr>
          <p:nvPr>
            <p:ph type="title"/>
          </p:nvPr>
        </p:nvSpPr>
        <p:spPr>
          <a:xfrm>
            <a:off x="481007" y="696037"/>
            <a:ext cx="5481579" cy="2006220"/>
          </a:xfrm>
        </p:spPr>
        <p:txBody>
          <a:bodyPr vert="horz" lIns="91440" tIns="45720" rIns="91440" bIns="45720" rtlCol="0" anchor="ctr">
            <a:normAutofit/>
          </a:bodyPr>
          <a:lstStyle/>
          <a:p>
            <a:pPr>
              <a:lnSpc>
                <a:spcPct val="90000"/>
              </a:lnSpc>
            </a:pPr>
            <a:r>
              <a:rPr lang="en-US"/>
              <a:t>Evaluation of testing data</a:t>
            </a:r>
          </a:p>
        </p:txBody>
      </p:sp>
      <p:cxnSp>
        <p:nvCxnSpPr>
          <p:cNvPr id="153" name="Straight Connector 152">
            <a:extLst>
              <a:ext uri="{FF2B5EF4-FFF2-40B4-BE49-F238E27FC236}">
                <a16:creationId xmlns:a16="http://schemas.microsoft.com/office/drawing/2014/main" id="{16C116DA-899F-423B-A82A-01DAF67C14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146" name="Picture 2">
            <a:extLst>
              <a:ext uri="{FF2B5EF4-FFF2-40B4-BE49-F238E27FC236}">
                <a16:creationId xmlns:a16="http://schemas.microsoft.com/office/drawing/2014/main" id="{2720CBB1-E6C4-4CC0-A250-E1F2B84F22DF}"/>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482600" y="3623312"/>
            <a:ext cx="11147071" cy="2062207"/>
          </a:xfrm>
          <a:prstGeom prst="rect">
            <a:avLst/>
          </a:prstGeom>
          <a:noFill/>
          <a:extLst>
            <a:ext uri="{909E8E84-426E-40DD-AFC4-6F175D3DCCD1}">
              <a14:hiddenFill xmlns:a14="http://schemas.microsoft.com/office/drawing/2010/main">
                <a:solidFill>
                  <a:srgbClr val="FFFFFF"/>
                </a:solidFill>
              </a14:hiddenFill>
            </a:ext>
          </a:extLst>
        </p:spPr>
      </p:pic>
      <p:cxnSp>
        <p:nvCxnSpPr>
          <p:cNvPr id="157" name="Straight Connector 156">
            <a:extLst>
              <a:ext uri="{FF2B5EF4-FFF2-40B4-BE49-F238E27FC236}">
                <a16:creationId xmlns:a16="http://schemas.microsoft.com/office/drawing/2014/main" id="{7F947FE2-C7ED-40F6-BF61-8642A1E95A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9300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4" name="Rectangle 7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5" name="Rectangle 74">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5"/>
            <a:ext cx="11147071" cy="2449283"/>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23291-B971-4BFF-B1AC-4B2E67335E29}"/>
              </a:ext>
            </a:extLst>
          </p:cNvPr>
          <p:cNvSpPr>
            <a:spLocks noGrp="1"/>
          </p:cNvSpPr>
          <p:nvPr>
            <p:ph type="title"/>
          </p:nvPr>
        </p:nvSpPr>
        <p:spPr>
          <a:xfrm>
            <a:off x="482601" y="721946"/>
            <a:ext cx="10813250" cy="1971976"/>
          </a:xfrm>
        </p:spPr>
        <p:txBody>
          <a:bodyPr>
            <a:normAutofit/>
          </a:bodyPr>
          <a:lstStyle/>
          <a:p>
            <a:pPr>
              <a:lnSpc>
                <a:spcPct val="90000"/>
              </a:lnSpc>
            </a:pPr>
            <a:r>
              <a:rPr lang="en-US"/>
              <a:t>SARIMA MODEL EVALUATION</a:t>
            </a:r>
          </a:p>
        </p:txBody>
      </p:sp>
      <p:cxnSp>
        <p:nvCxnSpPr>
          <p:cNvPr id="7176" name="Straight Connector 76">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177" name="Straight Connector 78">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39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10F9E796-0D29-43F8-8EE1-90DC01195F8D}"/>
              </a:ext>
            </a:extLst>
          </p:cNvPr>
          <p:cNvSpPr>
            <a:spLocks noGrp="1"/>
          </p:cNvSpPr>
          <p:nvPr>
            <p:ph idx="1"/>
          </p:nvPr>
        </p:nvSpPr>
        <p:spPr>
          <a:xfrm>
            <a:off x="482601" y="3282330"/>
            <a:ext cx="4000189" cy="2800893"/>
          </a:xfrm>
        </p:spPr>
        <p:txBody>
          <a:bodyPr anchor="ctr">
            <a:normAutofit/>
          </a:bodyPr>
          <a:lstStyle/>
          <a:p>
            <a:pPr>
              <a:lnSpc>
                <a:spcPct val="90000"/>
              </a:lnSpc>
            </a:pPr>
            <a:r>
              <a:rPr lang="en-US" sz="1900"/>
              <a:t>The publicly available electricity consumption dataset of London from November 2011 to February 2014 is used for this project and split into the training set and the testing set of ratio 80:20. To find the optimal values (p, q) auto correlation function (ACF) and partial autocorrelation function (PACF) is applied.</a:t>
            </a:r>
          </a:p>
          <a:p>
            <a:pPr>
              <a:lnSpc>
                <a:spcPct val="90000"/>
              </a:lnSpc>
            </a:pPr>
            <a:endParaRPr lang="en-US" sz="1900"/>
          </a:p>
        </p:txBody>
      </p:sp>
      <p:pic>
        <p:nvPicPr>
          <p:cNvPr id="7172" name="Picture 4">
            <a:extLst>
              <a:ext uri="{FF2B5EF4-FFF2-40B4-BE49-F238E27FC236}">
                <a16:creationId xmlns:a16="http://schemas.microsoft.com/office/drawing/2014/main" id="{406B118F-558A-4F3B-B0B8-4C90E99CE694}"/>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4822531" y="3462990"/>
            <a:ext cx="3355466" cy="2381298"/>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4B5EF185-F814-427D-BD0E-37A2CEDA72EF}"/>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tretch>
            <a:fillRect/>
          </a:stretch>
        </p:blipFill>
        <p:spPr bwMode="auto">
          <a:xfrm>
            <a:off x="8274205" y="3506174"/>
            <a:ext cx="3355466" cy="2294930"/>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0555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2" name="Straight Connector 211">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14" name="Straight Connector 213">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16" name="Straight Connector 215">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18" name="Rectangle 217">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A0EBA-D1D5-44B9-8217-6263BB02AB57}"/>
              </a:ext>
            </a:extLst>
          </p:cNvPr>
          <p:cNvSpPr>
            <a:spLocks noGrp="1"/>
          </p:cNvSpPr>
          <p:nvPr>
            <p:ph type="title"/>
          </p:nvPr>
        </p:nvSpPr>
        <p:spPr>
          <a:xfrm>
            <a:off x="481007" y="696037"/>
            <a:ext cx="5481579" cy="2006220"/>
          </a:xfrm>
        </p:spPr>
        <p:txBody>
          <a:bodyPr vert="horz" lIns="91440" tIns="45720" rIns="91440" bIns="45720" rtlCol="0" anchor="ctr">
            <a:normAutofit/>
          </a:bodyPr>
          <a:lstStyle/>
          <a:p>
            <a:pPr>
              <a:lnSpc>
                <a:spcPct val="90000"/>
              </a:lnSpc>
            </a:pPr>
            <a:r>
              <a:rPr lang="en-US" sz="2600" dirty="0"/>
              <a:t>The total consumption and forecasting of electricity data is plotted with total consumption as red </a:t>
            </a:r>
            <a:r>
              <a:rPr lang="en-US" sz="2600"/>
              <a:t>colour</a:t>
            </a:r>
            <a:r>
              <a:rPr lang="en-US" sz="2600" dirty="0"/>
              <a:t> and the predicted plot as blue </a:t>
            </a:r>
            <a:r>
              <a:rPr lang="en-US" sz="2600"/>
              <a:t>colour</a:t>
            </a:r>
            <a:r>
              <a:rPr lang="en-US" sz="2600" dirty="0"/>
              <a:t>. </a:t>
            </a:r>
          </a:p>
        </p:txBody>
      </p:sp>
      <p:cxnSp>
        <p:nvCxnSpPr>
          <p:cNvPr id="220" name="Straight Connector 219">
            <a:extLst>
              <a:ext uri="{FF2B5EF4-FFF2-40B4-BE49-F238E27FC236}">
                <a16:creationId xmlns:a16="http://schemas.microsoft.com/office/drawing/2014/main" id="{16C116DA-899F-423B-A82A-01DAF67C14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22" name="Straight Connector 221">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172" name="Picture 4">
            <a:extLst>
              <a:ext uri="{FF2B5EF4-FFF2-40B4-BE49-F238E27FC236}">
                <a16:creationId xmlns:a16="http://schemas.microsoft.com/office/drawing/2014/main" id="{184272CC-DFC7-4366-BD2E-7EBFB915A248}"/>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2310536" y="3109356"/>
            <a:ext cx="7491198" cy="3090120"/>
          </a:xfrm>
          <a:prstGeom prst="rect">
            <a:avLst/>
          </a:prstGeom>
          <a:noFill/>
          <a:extLst>
            <a:ext uri="{909E8E84-426E-40DD-AFC4-6F175D3DCCD1}">
              <a14:hiddenFill xmlns:a14="http://schemas.microsoft.com/office/drawing/2010/main">
                <a:solidFill>
                  <a:srgbClr val="FFFFFF"/>
                </a:solidFill>
              </a14:hiddenFill>
            </a:ext>
          </a:extLst>
        </p:spPr>
      </p:pic>
      <p:cxnSp>
        <p:nvCxnSpPr>
          <p:cNvPr id="224" name="Straight Connector 223">
            <a:extLst>
              <a:ext uri="{FF2B5EF4-FFF2-40B4-BE49-F238E27FC236}">
                <a16:creationId xmlns:a16="http://schemas.microsoft.com/office/drawing/2014/main" id="{7F947FE2-C7ED-40F6-BF61-8642A1E95A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5759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77" name="Rectangle 76">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10223DB-7A79-4F58-A5E4-F4D3E5608527}"/>
              </a:ext>
            </a:extLst>
          </p:cNvPr>
          <p:cNvSpPr>
            <a:spLocks noGrp="1" noChangeArrowheads="1"/>
          </p:cNvSpPr>
          <p:nvPr>
            <p:ph type="title"/>
          </p:nvPr>
        </p:nvSpPr>
        <p:spPr bwMode="auto">
          <a:xfrm>
            <a:off x="481007" y="696037"/>
            <a:ext cx="5481579" cy="2006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0000"/>
          </a:bodyPr>
          <a:lstStyle/>
          <a:p>
            <a:pPr marL="0" marR="0" lvl="0" indent="0" fontAlgn="base">
              <a:lnSpc>
                <a:spcPct val="90000"/>
              </a:lnSpc>
              <a:spcAft>
                <a:spcPct val="0"/>
              </a:spcAft>
              <a:buClrTx/>
              <a:buSzTx/>
              <a:tabLst/>
            </a:pPr>
            <a:r>
              <a:rPr kumimoji="0" lang="en-US" altLang="en-US" sz="4100" b="0" i="1" u="none" strike="noStrike" cap="none" normalizeH="0" baseline="0">
                <a:ln>
                  <a:noFill/>
                </a:ln>
                <a:effectLst/>
              </a:rPr>
              <a:t>check stationary: mean, variance(std)and adfuller test</a:t>
            </a:r>
            <a:r>
              <a:rPr kumimoji="0" lang="en-US" altLang="en-US" sz="4100" b="0" i="0" u="none" strike="noStrike" cap="none" normalizeH="0" baseline="0">
                <a:ln>
                  <a:noFill/>
                </a:ln>
                <a:effectLst/>
              </a:rPr>
              <a:t> </a:t>
            </a:r>
          </a:p>
        </p:txBody>
      </p:sp>
      <p:cxnSp>
        <p:nvCxnSpPr>
          <p:cNvPr id="79" name="Straight Connector 78">
            <a:extLst>
              <a:ext uri="{FF2B5EF4-FFF2-40B4-BE49-F238E27FC236}">
                <a16:creationId xmlns:a16="http://schemas.microsoft.com/office/drawing/2014/main" id="{16C116DA-899F-423B-A82A-01DAF67C14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194" name="Picture 2" descr="Chart, line chart&#10;&#10;Description automatically generated">
            <a:extLst>
              <a:ext uri="{FF2B5EF4-FFF2-40B4-BE49-F238E27FC236}">
                <a16:creationId xmlns:a16="http://schemas.microsoft.com/office/drawing/2014/main" id="{9F693B93-3960-4C6E-8C69-3E479ACD8380}"/>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tretch>
            <a:fillRect/>
          </a:stretch>
        </p:blipFill>
        <p:spPr bwMode="auto">
          <a:xfrm>
            <a:off x="2786167" y="3109356"/>
            <a:ext cx="6539936" cy="3090120"/>
          </a:xfrm>
          <a:prstGeom prst="rect">
            <a:avLst/>
          </a:prstGeom>
          <a:noFill/>
          <a:extLst>
            <a:ext uri="{909E8E84-426E-40DD-AFC4-6F175D3DCCD1}">
              <a14:hiddenFill xmlns:a14="http://schemas.microsoft.com/office/drawing/2010/main">
                <a:solidFill>
                  <a:srgbClr val="FFFFFF"/>
                </a:solidFill>
              </a14:hiddenFill>
            </a:ext>
          </a:extLst>
        </p:spPr>
      </p:pic>
      <p:cxnSp>
        <p:nvCxnSpPr>
          <p:cNvPr id="83" name="Straight Connector 82">
            <a:extLst>
              <a:ext uri="{FF2B5EF4-FFF2-40B4-BE49-F238E27FC236}">
                <a16:creationId xmlns:a16="http://schemas.microsoft.com/office/drawing/2014/main" id="{7F947FE2-C7ED-40F6-BF61-8642A1E95A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85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3127-53B6-4CC9-9C38-E1207F099455}"/>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1AA99F58-4645-41DA-B817-9B4E7BF447ED}"/>
              </a:ext>
            </a:extLst>
          </p:cNvPr>
          <p:cNvSpPr>
            <a:spLocks noGrp="1"/>
          </p:cNvSpPr>
          <p:nvPr>
            <p:ph idx="1"/>
          </p:nvPr>
        </p:nvSpPr>
        <p:spPr/>
        <p:txBody>
          <a:bodyPr/>
          <a:lstStyle/>
          <a:p>
            <a:r>
              <a:rPr lang="en-US" dirty="0"/>
              <a:t>•How the machine learning algorithms help the factors affecting consumption of electricity? </a:t>
            </a:r>
          </a:p>
          <a:p>
            <a:r>
              <a:rPr lang="en-US" dirty="0"/>
              <a:t>• Which month/season of the year consumes more electricity?</a:t>
            </a:r>
          </a:p>
          <a:p>
            <a:r>
              <a:rPr lang="en-US" dirty="0"/>
              <a:t> • For the short-term prediction, which machine learning algorithm gives better accuracy? </a:t>
            </a:r>
          </a:p>
        </p:txBody>
      </p:sp>
    </p:spTree>
    <p:extLst>
      <p:ext uri="{BB962C8B-B14F-4D97-AF65-F5344CB8AC3E}">
        <p14:creationId xmlns:p14="http://schemas.microsoft.com/office/powerpoint/2010/main" val="4090597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04215-F32B-46C8-B5E8-BF0A189862ED}"/>
              </a:ext>
            </a:extLst>
          </p:cNvPr>
          <p:cNvSpPr>
            <a:spLocks noGrp="1"/>
          </p:cNvSpPr>
          <p:nvPr>
            <p:ph type="title"/>
          </p:nvPr>
        </p:nvSpPr>
        <p:spPr>
          <a:xfrm>
            <a:off x="482601" y="976160"/>
            <a:ext cx="8411120" cy="1493871"/>
          </a:xfrm>
        </p:spPr>
        <p:txBody>
          <a:bodyPr>
            <a:normAutofit/>
          </a:bodyPr>
          <a:lstStyle/>
          <a:p>
            <a:r>
              <a:rPr lang="en-US" sz="7200"/>
              <a:t>SARIMA RESULTS</a:t>
            </a:r>
          </a:p>
        </p:txBody>
      </p:sp>
      <p:cxnSp>
        <p:nvCxnSpPr>
          <p:cNvPr id="12" name="Straight Connector 11">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61770C04-0AD0-4FE6-966B-E2123E30D728}"/>
              </a:ext>
            </a:extLst>
          </p:cNvPr>
          <p:cNvSpPr>
            <a:spLocks noGrp="1"/>
          </p:cNvSpPr>
          <p:nvPr>
            <p:ph idx="1"/>
          </p:nvPr>
        </p:nvSpPr>
        <p:spPr>
          <a:xfrm>
            <a:off x="482600" y="3408254"/>
            <a:ext cx="8411119" cy="2470031"/>
          </a:xfrm>
        </p:spPr>
        <p:txBody>
          <a:bodyPr>
            <a:normAutofit/>
          </a:bodyPr>
          <a:lstStyle/>
          <a:p>
            <a:r>
              <a:rPr lang="en-US" sz="2000" dirty="0"/>
              <a:t>The Evaluation results of SARIMA are as follows: </a:t>
            </a:r>
            <a:br>
              <a:rPr lang="en-US" sz="2000" dirty="0"/>
            </a:br>
            <a:r>
              <a:rPr lang="en-US" sz="2000" dirty="0"/>
              <a:t>Mean Absolute Error =4.72135437279449</a:t>
            </a:r>
            <a:br>
              <a:rPr lang="en-US" sz="2000" dirty="0"/>
            </a:br>
            <a:r>
              <a:rPr lang="en-US" sz="2000" dirty="0"/>
              <a:t>Mean Absolute Percentage Error = 28.831713016761846</a:t>
            </a:r>
            <a:br>
              <a:rPr lang="en-US" sz="2000" dirty="0"/>
            </a:br>
            <a:r>
              <a:rPr lang="en-US" sz="2000" dirty="0"/>
              <a:t>Mean Square Error = 48.51340072760808</a:t>
            </a:r>
            <a:br>
              <a:rPr lang="en-US" sz="2000" dirty="0"/>
            </a:br>
            <a:r>
              <a:rPr lang="en-US" sz="2000" dirty="0"/>
              <a:t>Root Mean Square Error = 6.965156188313948</a:t>
            </a:r>
          </a:p>
        </p:txBody>
      </p:sp>
      <p:cxnSp>
        <p:nvCxnSpPr>
          <p:cNvPr id="16" name="Straight Connector 15">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8869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17E3-EBE8-6F4B-9BDD-12643B6FBCBC}"/>
              </a:ext>
            </a:extLst>
          </p:cNvPr>
          <p:cNvSpPr>
            <a:spLocks noGrp="1"/>
          </p:cNvSpPr>
          <p:nvPr>
            <p:ph type="title"/>
          </p:nvPr>
        </p:nvSpPr>
        <p:spPr/>
        <p:txBody>
          <a:bodyPr/>
          <a:lstStyle/>
          <a:p>
            <a:r>
              <a:rPr lang="en-US" sz="2800" dirty="0"/>
              <a:t>Multi-Layer Perceptron (MLP):</a:t>
            </a:r>
            <a:br>
              <a:rPr lang="en-US" sz="2800" dirty="0"/>
            </a:br>
            <a:endParaRPr lang="en-US" sz="2800" dirty="0"/>
          </a:p>
        </p:txBody>
      </p:sp>
      <p:sp>
        <p:nvSpPr>
          <p:cNvPr id="3" name="Content Placeholder 2">
            <a:extLst>
              <a:ext uri="{FF2B5EF4-FFF2-40B4-BE49-F238E27FC236}">
                <a16:creationId xmlns:a16="http://schemas.microsoft.com/office/drawing/2014/main" id="{614520C2-601A-BA4A-8127-C9DE5BF22087}"/>
              </a:ext>
            </a:extLst>
          </p:cNvPr>
          <p:cNvSpPr>
            <a:spLocks noGrp="1"/>
          </p:cNvSpPr>
          <p:nvPr>
            <p:ph idx="1"/>
          </p:nvPr>
        </p:nvSpPr>
        <p:spPr>
          <a:xfrm>
            <a:off x="482600" y="2435248"/>
            <a:ext cx="10506991" cy="2572721"/>
          </a:xfrm>
        </p:spPr>
        <p:txBody>
          <a:bodyPr>
            <a:normAutofit/>
          </a:bodyPr>
          <a:lstStyle/>
          <a:p>
            <a:pPr marL="171450" indent="-171450">
              <a:buFont typeface="Arial" panose="020B0604020202020204" pitchFamily="34" charset="0"/>
              <a:buChar char="•"/>
            </a:pPr>
            <a:r>
              <a:rPr lang="en-US" sz="1800" dirty="0"/>
              <a:t>A multilayer perceptron (MLP) is a type of artificial neural network (ANN) for feedforward. In general, ANN is a model of operation consisting of a large number of interconnected nodes (neurons).</a:t>
            </a:r>
          </a:p>
          <a:p>
            <a:pPr marL="171450" indent="-171450">
              <a:buFont typeface="Arial" panose="020B0604020202020204" pitchFamily="34" charset="0"/>
              <a:buChar char="•"/>
            </a:pPr>
            <a:r>
              <a:rPr lang="en-US" sz="1800" dirty="0"/>
              <a:t>Each node contains a specific output function called function activation. The connection between each of the two nodes is a weighted value that passes through the signal of the connection called weight.</a:t>
            </a:r>
          </a:p>
          <a:p>
            <a:pPr marL="171450" indent="-171450">
              <a:buFont typeface="Arial" panose="020B0604020202020204" pitchFamily="34" charset="0"/>
              <a:buChar char="•"/>
            </a:pPr>
            <a:r>
              <a:rPr lang="en-US" sz="1800" dirty="0"/>
              <a:t>The weight of each node in ANN is having memory. MLP has several layers, the first layer is the layer of input, the last layer is the layer of output, the middle layers are called hidden layers and each layer contains many neurons.</a:t>
            </a:r>
          </a:p>
        </p:txBody>
      </p:sp>
    </p:spTree>
    <p:extLst>
      <p:ext uri="{BB962C8B-B14F-4D97-AF65-F5344CB8AC3E}">
        <p14:creationId xmlns:p14="http://schemas.microsoft.com/office/powerpoint/2010/main" val="606837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8A6B-39CB-3E44-A250-395DEEF0CB57}"/>
              </a:ext>
            </a:extLst>
          </p:cNvPr>
          <p:cNvSpPr>
            <a:spLocks noGrp="1"/>
          </p:cNvSpPr>
          <p:nvPr>
            <p:ph type="title"/>
          </p:nvPr>
        </p:nvSpPr>
        <p:spPr/>
        <p:txBody>
          <a:bodyPr/>
          <a:lstStyle/>
          <a:p>
            <a:r>
              <a:rPr lang="en-US" sz="2800" dirty="0"/>
              <a:t>Implementation of MLP:</a:t>
            </a:r>
            <a:br>
              <a:rPr lang="en-US" sz="2800" dirty="0"/>
            </a:br>
            <a:endParaRPr lang="en-US" sz="2800" dirty="0"/>
          </a:p>
        </p:txBody>
      </p:sp>
      <p:sp>
        <p:nvSpPr>
          <p:cNvPr id="3" name="Content Placeholder 2">
            <a:extLst>
              <a:ext uri="{FF2B5EF4-FFF2-40B4-BE49-F238E27FC236}">
                <a16:creationId xmlns:a16="http://schemas.microsoft.com/office/drawing/2014/main" id="{A38F5800-3EAA-8042-9F3D-72450F84054C}"/>
              </a:ext>
            </a:extLst>
          </p:cNvPr>
          <p:cNvSpPr>
            <a:spLocks noGrp="1"/>
          </p:cNvSpPr>
          <p:nvPr>
            <p:ph idx="1"/>
          </p:nvPr>
        </p:nvSpPr>
        <p:spPr>
          <a:xfrm>
            <a:off x="546340" y="2278170"/>
            <a:ext cx="10506991" cy="2572721"/>
          </a:xfrm>
        </p:spPr>
        <p:txBody>
          <a:bodyPr>
            <a:normAutofit/>
          </a:bodyPr>
          <a:lstStyle/>
          <a:p>
            <a:pPr marL="285750" indent="-285750">
              <a:buFont typeface="Arial" panose="020B0604020202020204" pitchFamily="34" charset="0"/>
              <a:buChar char="•"/>
            </a:pPr>
            <a:r>
              <a:rPr lang="en-US" sz="1800" dirty="0"/>
              <a:t>After pre-processing the electricity consumption data, In MLP process the time parameter is dropped and the frequency is kept constant. The training and testing data are reshaped into input    (x = t) and output (y = t+1).</a:t>
            </a:r>
          </a:p>
          <a:p>
            <a:pPr marL="285750" indent="-285750">
              <a:buFont typeface="Arial" panose="020B0604020202020204" pitchFamily="34" charset="0"/>
              <a:buChar char="•"/>
            </a:pPr>
            <a:r>
              <a:rPr lang="en-US" sz="1800" dirty="0"/>
              <a:t>The data of each block has been split into 80:20 ratio i.e., 80% as training data and 20% as testing data.</a:t>
            </a:r>
          </a:p>
          <a:p>
            <a:pPr marL="285750" indent="-285750">
              <a:buFont typeface="Arial" panose="020B0604020202020204" pitchFamily="34" charset="0"/>
              <a:buChar char="•"/>
            </a:pPr>
            <a:r>
              <a:rPr lang="en-US" sz="1800" dirty="0"/>
              <a:t>The number of times entire training data batch to be iterated is defined as epoch and it is set to be 100 in this case</a:t>
            </a:r>
          </a:p>
        </p:txBody>
      </p:sp>
    </p:spTree>
    <p:extLst>
      <p:ext uri="{BB962C8B-B14F-4D97-AF65-F5344CB8AC3E}">
        <p14:creationId xmlns:p14="http://schemas.microsoft.com/office/powerpoint/2010/main" val="187828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8092-7B5C-494C-84E2-BF87576D1473}"/>
              </a:ext>
            </a:extLst>
          </p:cNvPr>
          <p:cNvSpPr>
            <a:spLocks noGrp="1"/>
          </p:cNvSpPr>
          <p:nvPr>
            <p:ph type="title"/>
          </p:nvPr>
        </p:nvSpPr>
        <p:spPr/>
        <p:txBody>
          <a:bodyPr/>
          <a:lstStyle/>
          <a:p>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9802B739-ED5D-5343-814C-58D8B1D9FE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287" y="978408"/>
            <a:ext cx="9776954" cy="3698948"/>
          </a:xfrm>
        </p:spPr>
      </p:pic>
    </p:spTree>
    <p:extLst>
      <p:ext uri="{BB962C8B-B14F-4D97-AF65-F5344CB8AC3E}">
        <p14:creationId xmlns:p14="http://schemas.microsoft.com/office/powerpoint/2010/main" val="2954756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20A5-B3C3-054A-A773-FDDCD892942A}"/>
              </a:ext>
            </a:extLst>
          </p:cNvPr>
          <p:cNvSpPr>
            <a:spLocks noGrp="1"/>
          </p:cNvSpPr>
          <p:nvPr>
            <p:ph type="title"/>
          </p:nvPr>
        </p:nvSpPr>
        <p:spPr/>
        <p:txBody>
          <a:bodyPr/>
          <a:lstStyle/>
          <a:p>
            <a:r>
              <a:rPr lang="en-US" sz="2800" dirty="0"/>
              <a:t>RELU FUNCTION:</a:t>
            </a:r>
          </a:p>
        </p:txBody>
      </p:sp>
      <p:sp>
        <p:nvSpPr>
          <p:cNvPr id="3" name="Content Placeholder 2">
            <a:extLst>
              <a:ext uri="{FF2B5EF4-FFF2-40B4-BE49-F238E27FC236}">
                <a16:creationId xmlns:a16="http://schemas.microsoft.com/office/drawing/2014/main" id="{F3AA7AD2-80C7-8B48-AB11-D556205DC285}"/>
              </a:ext>
            </a:extLst>
          </p:cNvPr>
          <p:cNvSpPr>
            <a:spLocks noGrp="1"/>
          </p:cNvSpPr>
          <p:nvPr>
            <p:ph idx="1"/>
          </p:nvPr>
        </p:nvSpPr>
        <p:spPr>
          <a:xfrm>
            <a:off x="482600" y="2435248"/>
            <a:ext cx="10506991" cy="2572721"/>
          </a:xfrm>
        </p:spPr>
        <p:txBody>
          <a:bodyPr>
            <a:normAutofit/>
          </a:bodyPr>
          <a:lstStyle/>
          <a:p>
            <a:pPr marL="285750" indent="-285750">
              <a:buFont typeface="Arial" panose="020B0604020202020204" pitchFamily="34" charset="0"/>
              <a:buChar char="•"/>
            </a:pPr>
            <a:r>
              <a:rPr lang="en-US" sz="1800" dirty="0"/>
              <a:t>In designing the best deep neural networks, RELU function is used. For the negative values of output, the gradient will be zero and represented as A(x) = max(0,x). This allow the gradient to be non-zero and training will be recovered gradually. </a:t>
            </a:r>
          </a:p>
          <a:p>
            <a:r>
              <a:rPr lang="en-US" dirty="0"/>
              <a:t>OPTIMIZER</a:t>
            </a:r>
            <a:r>
              <a:rPr lang="en-US" sz="1800" dirty="0"/>
              <a:t>:</a:t>
            </a:r>
          </a:p>
          <a:p>
            <a:pPr marL="285750" indent="-285750">
              <a:buFont typeface="Arial" panose="020B0604020202020204" pitchFamily="34" charset="0"/>
              <a:buChar char="•"/>
            </a:pPr>
            <a:r>
              <a:rPr lang="en-US" sz="1800" dirty="0" err="1"/>
              <a:t>Inorder</a:t>
            </a:r>
            <a:r>
              <a:rPr lang="en-US" sz="1800" dirty="0"/>
              <a:t> to train the neural networks quickly and more efficiently then the best optimizer to choose is Adaptive Moment Estimation (ADAM). </a:t>
            </a:r>
          </a:p>
          <a:p>
            <a:endParaRPr lang="en-US" sz="1800" dirty="0"/>
          </a:p>
        </p:txBody>
      </p:sp>
    </p:spTree>
    <p:extLst>
      <p:ext uri="{BB962C8B-B14F-4D97-AF65-F5344CB8AC3E}">
        <p14:creationId xmlns:p14="http://schemas.microsoft.com/office/powerpoint/2010/main" val="1033208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A113-ABEA-5144-BA40-32D5AF466F29}"/>
              </a:ext>
            </a:extLst>
          </p:cNvPr>
          <p:cNvSpPr>
            <a:spLocks noGrp="1"/>
          </p:cNvSpPr>
          <p:nvPr>
            <p:ph type="title"/>
          </p:nvPr>
        </p:nvSpPr>
        <p:spPr/>
        <p:txBody>
          <a:bodyPr/>
          <a:lstStyle/>
          <a:p>
            <a:pPr marL="457200" indent="-457200">
              <a:buFont typeface="Arial" panose="020B0604020202020204" pitchFamily="34" charset="0"/>
              <a:buChar char="•"/>
            </a:pPr>
            <a:r>
              <a:rPr lang="en-US" sz="1800" dirty="0"/>
              <a:t>The three-layer multilayer perceptron model with the activation function RELU and ADAM optimizer is defined to create and fit the model in load forecasting data. The loss function chosen is mean squared error.</a:t>
            </a:r>
          </a:p>
        </p:txBody>
      </p:sp>
      <p:pic>
        <p:nvPicPr>
          <p:cNvPr id="5" name="Content Placeholder 4" descr="Graphical user interface, text&#10;&#10;Description automatically generated">
            <a:extLst>
              <a:ext uri="{FF2B5EF4-FFF2-40B4-BE49-F238E27FC236}">
                <a16:creationId xmlns:a16="http://schemas.microsoft.com/office/drawing/2014/main" id="{D3D3D091-54D1-5D49-B2C4-A01EA0EDB7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881" y="3319975"/>
            <a:ext cx="7277100" cy="2054506"/>
          </a:xfrm>
        </p:spPr>
      </p:pic>
    </p:spTree>
    <p:extLst>
      <p:ext uri="{BB962C8B-B14F-4D97-AF65-F5344CB8AC3E}">
        <p14:creationId xmlns:p14="http://schemas.microsoft.com/office/powerpoint/2010/main" val="2402843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C6BD-870D-7F42-989F-137F27E14EFC}"/>
              </a:ext>
            </a:extLst>
          </p:cNvPr>
          <p:cNvSpPr>
            <a:spLocks noGrp="1"/>
          </p:cNvSpPr>
          <p:nvPr>
            <p:ph type="title"/>
          </p:nvPr>
        </p:nvSpPr>
        <p:spPr/>
        <p:txBody>
          <a:bodyPr/>
          <a:lstStyle/>
          <a:p>
            <a:r>
              <a:rPr lang="en-US" sz="2800" dirty="0"/>
              <a:t>Evaluation of MLP model and results:</a:t>
            </a:r>
            <a:br>
              <a:rPr lang="en-US" sz="2800" dirty="0"/>
            </a:br>
            <a:endParaRPr lang="en-US" sz="2800" dirty="0"/>
          </a:p>
        </p:txBody>
      </p:sp>
      <p:sp>
        <p:nvSpPr>
          <p:cNvPr id="3" name="Content Placeholder 2">
            <a:extLst>
              <a:ext uri="{FF2B5EF4-FFF2-40B4-BE49-F238E27FC236}">
                <a16:creationId xmlns:a16="http://schemas.microsoft.com/office/drawing/2014/main" id="{6057D5FE-9E4B-454D-BA44-C0081117BCEC}"/>
              </a:ext>
            </a:extLst>
          </p:cNvPr>
          <p:cNvSpPr>
            <a:spLocks noGrp="1"/>
          </p:cNvSpPr>
          <p:nvPr>
            <p:ph idx="1"/>
          </p:nvPr>
        </p:nvSpPr>
        <p:spPr>
          <a:xfrm>
            <a:off x="482600" y="2435248"/>
            <a:ext cx="10506991" cy="2572721"/>
          </a:xfrm>
        </p:spPr>
        <p:txBody>
          <a:bodyPr>
            <a:normAutofit/>
          </a:bodyPr>
          <a:lstStyle/>
          <a:p>
            <a:pPr marL="342900" indent="-342900">
              <a:buFont typeface="Arial" panose="020B0604020202020204" pitchFamily="34" charset="0"/>
              <a:buChar char="•"/>
            </a:pPr>
            <a:r>
              <a:rPr lang="en-US" sz="1800" dirty="0"/>
              <a:t>MLP model is used to predict the demand of electricity forecasting with the help of statistical errors. The 80:20 ratio of train-test data is processed to get the results. The error results obtained from the MLP model over time are as follows:</a:t>
            </a:r>
          </a:p>
          <a:p>
            <a:endParaRPr lang="en-US" sz="1800" dirty="0"/>
          </a:p>
        </p:txBody>
      </p:sp>
      <p:pic>
        <p:nvPicPr>
          <p:cNvPr id="5" name="Picture 4" descr="Word&#10;&#10;Description automatically generated">
            <a:extLst>
              <a:ext uri="{FF2B5EF4-FFF2-40B4-BE49-F238E27FC236}">
                <a16:creationId xmlns:a16="http://schemas.microsoft.com/office/drawing/2014/main" id="{77819AEB-F792-A34C-A219-7332A6C17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050" y="3608630"/>
            <a:ext cx="6400800" cy="927100"/>
          </a:xfrm>
          <a:prstGeom prst="rect">
            <a:avLst/>
          </a:prstGeom>
        </p:spPr>
      </p:pic>
    </p:spTree>
    <p:extLst>
      <p:ext uri="{BB962C8B-B14F-4D97-AF65-F5344CB8AC3E}">
        <p14:creationId xmlns:p14="http://schemas.microsoft.com/office/powerpoint/2010/main" val="4080994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FB57-67A8-FD4F-9BB8-E66AE1CC2987}"/>
              </a:ext>
            </a:extLst>
          </p:cNvPr>
          <p:cNvSpPr>
            <a:spLocks noGrp="1"/>
          </p:cNvSpPr>
          <p:nvPr>
            <p:ph type="title"/>
          </p:nvPr>
        </p:nvSpPr>
        <p:spPr/>
        <p:txBody>
          <a:bodyPr/>
          <a:lstStyle/>
          <a:p>
            <a:r>
              <a:rPr lang="en-US" sz="1800" dirty="0"/>
              <a:t>The Evaluation results of MLP are as follows: </a:t>
            </a:r>
            <a:br>
              <a:rPr lang="en-US" sz="1800" dirty="0"/>
            </a:br>
            <a:r>
              <a:rPr lang="en-US" sz="1800" dirty="0"/>
              <a:t>Mean Absolute Error = 3.7596725048339845</a:t>
            </a:r>
            <a:br>
              <a:rPr lang="en-US" sz="1800" dirty="0"/>
            </a:br>
            <a:r>
              <a:rPr lang="en-US" sz="1800" dirty="0"/>
              <a:t>Mean Absolute Percentage Error = 29.76129646693374 </a:t>
            </a:r>
            <a:br>
              <a:rPr lang="en-US" sz="1800" dirty="0"/>
            </a:br>
            <a:r>
              <a:rPr lang="en-US" sz="1800" dirty="0"/>
              <a:t>Mean Square Error = 45.651844579981365</a:t>
            </a:r>
            <a:br>
              <a:rPr lang="en-US" sz="1800" dirty="0"/>
            </a:br>
            <a:r>
              <a:rPr lang="en-US" sz="1800" dirty="0"/>
              <a:t>Root Mean Square Error = 6.756614875807364</a:t>
            </a:r>
          </a:p>
        </p:txBody>
      </p:sp>
      <p:sp>
        <p:nvSpPr>
          <p:cNvPr id="3" name="Content Placeholder 2">
            <a:extLst>
              <a:ext uri="{FF2B5EF4-FFF2-40B4-BE49-F238E27FC236}">
                <a16:creationId xmlns:a16="http://schemas.microsoft.com/office/drawing/2014/main" id="{8988BCD5-2946-E747-AB85-CAD6E752D744}"/>
              </a:ext>
            </a:extLst>
          </p:cNvPr>
          <p:cNvSpPr>
            <a:spLocks noGrp="1"/>
          </p:cNvSpPr>
          <p:nvPr>
            <p:ph idx="1"/>
          </p:nvPr>
        </p:nvSpPr>
        <p:spPr/>
        <p:txBody>
          <a:bodyPr>
            <a:normAutofit/>
          </a:bodyPr>
          <a:lstStyle/>
          <a:p>
            <a:r>
              <a:rPr lang="en-US" sz="1800" dirty="0"/>
              <a:t>Graphical representation of historic and predicted data:</a:t>
            </a:r>
          </a:p>
          <a:p>
            <a:endParaRPr lang="en-US" sz="1800" dirty="0"/>
          </a:p>
          <a:p>
            <a:endParaRPr lang="en-US" sz="1800" dirty="0"/>
          </a:p>
        </p:txBody>
      </p:sp>
      <p:pic>
        <p:nvPicPr>
          <p:cNvPr id="5" name="Picture 4" descr="Chart, histogram&#10;&#10;Description automatically generated">
            <a:extLst>
              <a:ext uri="{FF2B5EF4-FFF2-40B4-BE49-F238E27FC236}">
                <a16:creationId xmlns:a16="http://schemas.microsoft.com/office/drawing/2014/main" id="{68651114-E4DE-BD4F-A39F-1E7881469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574" y="2878730"/>
            <a:ext cx="5156200" cy="3429000"/>
          </a:xfrm>
          <a:prstGeom prst="rect">
            <a:avLst/>
          </a:prstGeom>
        </p:spPr>
      </p:pic>
    </p:spTree>
    <p:extLst>
      <p:ext uri="{BB962C8B-B14F-4D97-AF65-F5344CB8AC3E}">
        <p14:creationId xmlns:p14="http://schemas.microsoft.com/office/powerpoint/2010/main" val="61831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D3ED0-0CBE-4901-BC62-17D13413B52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8F2B0AE-0236-47EF-8CEA-3CFF6B692D14}"/>
              </a:ext>
            </a:extLst>
          </p:cNvPr>
          <p:cNvSpPr>
            <a:spLocks noGrp="1"/>
          </p:cNvSpPr>
          <p:nvPr>
            <p:ph idx="1"/>
          </p:nvPr>
        </p:nvSpPr>
        <p:spPr>
          <a:xfrm>
            <a:off x="482600" y="3024554"/>
            <a:ext cx="10506991" cy="2855037"/>
          </a:xfrm>
        </p:spPr>
        <p:txBody>
          <a:bodyPr>
            <a:normAutofit fontScale="85000" lnSpcReduction="10000"/>
          </a:bodyPr>
          <a:lstStyle/>
          <a:p>
            <a:r>
              <a:rPr lang="en-US" dirty="0">
                <a:hlinkClick r:id="rId2"/>
              </a:rPr>
              <a:t>https://www.wisdomgeek.com/development/machine-learning/sarima-forecast-seasonal-data-using-python/</a:t>
            </a:r>
            <a:endParaRPr lang="en-US" dirty="0"/>
          </a:p>
          <a:p>
            <a:r>
              <a:rPr lang="en-US" dirty="0">
                <a:hlinkClick r:id="rId3"/>
              </a:rPr>
              <a:t>https://machinelearningmastery.com/sarima-for-time-series-forecasting-in-python/</a:t>
            </a:r>
            <a:endParaRPr lang="en-US" dirty="0"/>
          </a:p>
          <a:p>
            <a:r>
              <a:rPr lang="en-US" dirty="0"/>
              <a:t>Ringwood, J., </a:t>
            </a:r>
            <a:r>
              <a:rPr lang="en-US" dirty="0" err="1"/>
              <a:t>Bofelli</a:t>
            </a:r>
            <a:r>
              <a:rPr lang="en-US" dirty="0"/>
              <a:t>, D. and Murray, F., 2001. Journal of Intelligent and Robotic Systems, 31(1/3), pp.129-147</a:t>
            </a:r>
          </a:p>
          <a:p>
            <a:r>
              <a:rPr lang="en-US" dirty="0"/>
              <a:t>. Chen, Peng &amp; </a:t>
            </a:r>
            <a:r>
              <a:rPr lang="en-US" dirty="0" err="1"/>
              <a:t>Niu</a:t>
            </a:r>
            <a:r>
              <a:rPr lang="en-US" dirty="0"/>
              <a:t>, </a:t>
            </a:r>
            <a:r>
              <a:rPr lang="en-US" dirty="0" err="1"/>
              <a:t>Aichen</a:t>
            </a:r>
            <a:r>
              <a:rPr lang="en-US" dirty="0"/>
              <a:t> &amp; Liu, </a:t>
            </a:r>
            <a:r>
              <a:rPr lang="en-US" dirty="0" err="1"/>
              <a:t>Duanyang</a:t>
            </a:r>
            <a:r>
              <a:rPr lang="en-US" dirty="0"/>
              <a:t> &amp; Jiang, Wei &amp; Ma, Bin. (2018). Time Series Forecasting of Temperatures using SARIMA: An Example from Nanjing. IOP Conference Series: Materials Science and Engineering. 394. 052024. 10.1088/1757- 899X/394/5/052024. </a:t>
            </a:r>
          </a:p>
        </p:txBody>
      </p:sp>
    </p:spTree>
    <p:extLst>
      <p:ext uri="{BB962C8B-B14F-4D97-AF65-F5344CB8AC3E}">
        <p14:creationId xmlns:p14="http://schemas.microsoft.com/office/powerpoint/2010/main" val="190334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C95D-BB21-4B0F-9A2A-FD9AF6902F34}"/>
              </a:ext>
            </a:extLst>
          </p:cNvPr>
          <p:cNvSpPr>
            <a:spLocks noGrp="1"/>
          </p:cNvSpPr>
          <p:nvPr>
            <p:ph type="title"/>
          </p:nvPr>
        </p:nvSpPr>
        <p:spPr/>
        <p:txBody>
          <a:bodyPr/>
          <a:lstStyle/>
          <a:p>
            <a:r>
              <a:rPr lang="en-US" dirty="0"/>
              <a:t>LITERATURE SURVEY-1</a:t>
            </a:r>
          </a:p>
        </p:txBody>
      </p:sp>
      <p:sp>
        <p:nvSpPr>
          <p:cNvPr id="3" name="Content Placeholder 2">
            <a:extLst>
              <a:ext uri="{FF2B5EF4-FFF2-40B4-BE49-F238E27FC236}">
                <a16:creationId xmlns:a16="http://schemas.microsoft.com/office/drawing/2014/main" id="{8FB98CD7-D834-4C7C-9744-A5C41BF091C9}"/>
              </a:ext>
            </a:extLst>
          </p:cNvPr>
          <p:cNvSpPr>
            <a:spLocks noGrp="1"/>
          </p:cNvSpPr>
          <p:nvPr>
            <p:ph idx="1"/>
          </p:nvPr>
        </p:nvSpPr>
        <p:spPr>
          <a:xfrm>
            <a:off x="482600" y="2743200"/>
            <a:ext cx="10506991" cy="3136391"/>
          </a:xfrm>
        </p:spPr>
        <p:txBody>
          <a:bodyPr>
            <a:normAutofit fontScale="77500" lnSpcReduction="20000"/>
          </a:bodyPr>
          <a:lstStyle/>
          <a:p>
            <a:r>
              <a:rPr lang="en-US" b="1" dirty="0"/>
              <a:t>Author</a:t>
            </a:r>
            <a:r>
              <a:rPr lang="en-US" dirty="0"/>
              <a:t>: Ringwood et al.,</a:t>
            </a:r>
          </a:p>
          <a:p>
            <a:r>
              <a:rPr lang="en-US" b="1" dirty="0"/>
              <a:t>TITLE</a:t>
            </a:r>
            <a:r>
              <a:rPr lang="en-US" dirty="0"/>
              <a:t>: Forecasting electricity demand on short, medium and longtime scales using neural networks</a:t>
            </a:r>
          </a:p>
          <a:p>
            <a:r>
              <a:rPr lang="en-US" b="1" dirty="0"/>
              <a:t>AIM&amp;OBJECTIVES</a:t>
            </a:r>
            <a:r>
              <a:rPr lang="en-US" dirty="0"/>
              <a:t>: To forecast the demand of electricity weekly, monthly and yearly in Ireland using neural networks </a:t>
            </a:r>
          </a:p>
          <a:p>
            <a:r>
              <a:rPr lang="en-US" b="1" dirty="0"/>
              <a:t>SAMPLE</a:t>
            </a:r>
            <a:r>
              <a:rPr lang="en-US" dirty="0"/>
              <a:t>: The generous data produced by electricity supply board (ESB) in republic of Ireland</a:t>
            </a:r>
          </a:p>
          <a:p>
            <a:r>
              <a:rPr lang="en-US" b="1" dirty="0"/>
              <a:t>DATA ANALYSIS METHOD</a:t>
            </a:r>
            <a:r>
              <a:rPr lang="en-US" dirty="0"/>
              <a:t>: LervenbergMarquardt algorithm and Monte-Carlo algorithms are used in training for fastest computation</a:t>
            </a:r>
          </a:p>
          <a:p>
            <a:r>
              <a:rPr lang="en-US" b="1" dirty="0"/>
              <a:t>FINDINGS RELEVANT TO REVIEW</a:t>
            </a:r>
            <a:r>
              <a:rPr lang="en-US" dirty="0"/>
              <a:t>: They concluded that Artificial Neural Networks (ANN) outperforms than other network models in deep learning</a:t>
            </a:r>
          </a:p>
        </p:txBody>
      </p:sp>
    </p:spTree>
    <p:extLst>
      <p:ext uri="{BB962C8B-B14F-4D97-AF65-F5344CB8AC3E}">
        <p14:creationId xmlns:p14="http://schemas.microsoft.com/office/powerpoint/2010/main" val="308914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93ED-69A2-4372-B03E-2E033BADFFFB}"/>
              </a:ext>
            </a:extLst>
          </p:cNvPr>
          <p:cNvSpPr>
            <a:spLocks noGrp="1"/>
          </p:cNvSpPr>
          <p:nvPr>
            <p:ph type="ctrTitle"/>
          </p:nvPr>
        </p:nvSpPr>
        <p:spPr>
          <a:xfrm>
            <a:off x="482600" y="689114"/>
            <a:ext cx="10506991" cy="2054086"/>
          </a:xfrm>
        </p:spPr>
        <p:txBody>
          <a:bodyPr/>
          <a:lstStyle/>
          <a:p>
            <a:r>
              <a:rPr lang="en-US" dirty="0"/>
              <a:t>LITERATURE SURVEY-2</a:t>
            </a:r>
          </a:p>
        </p:txBody>
      </p:sp>
      <p:sp>
        <p:nvSpPr>
          <p:cNvPr id="3" name="Subtitle 2">
            <a:extLst>
              <a:ext uri="{FF2B5EF4-FFF2-40B4-BE49-F238E27FC236}">
                <a16:creationId xmlns:a16="http://schemas.microsoft.com/office/drawing/2014/main" id="{700B6E25-C3B1-48E3-A20E-BB94501066B5}"/>
              </a:ext>
            </a:extLst>
          </p:cNvPr>
          <p:cNvSpPr>
            <a:spLocks noGrp="1"/>
          </p:cNvSpPr>
          <p:nvPr>
            <p:ph type="subTitle" idx="1"/>
          </p:nvPr>
        </p:nvSpPr>
        <p:spPr>
          <a:xfrm>
            <a:off x="482600" y="2955235"/>
            <a:ext cx="10506991" cy="3591339"/>
          </a:xfrm>
        </p:spPr>
        <p:txBody>
          <a:bodyPr>
            <a:normAutofit fontScale="85000" lnSpcReduction="10000"/>
          </a:bodyPr>
          <a:lstStyle/>
          <a:p>
            <a:r>
              <a:rPr lang="en-US" b="1" dirty="0"/>
              <a:t>Author</a:t>
            </a:r>
            <a:r>
              <a:rPr lang="en-US" dirty="0"/>
              <a:t>:  p chen et al., </a:t>
            </a:r>
          </a:p>
          <a:p>
            <a:r>
              <a:rPr lang="en-US" b="1" dirty="0"/>
              <a:t>TITLE</a:t>
            </a:r>
            <a:r>
              <a:rPr lang="en-US" dirty="0"/>
              <a:t>: Time series forecasting of temperature using SARIMA: An Example from Nanjing</a:t>
            </a:r>
          </a:p>
          <a:p>
            <a:r>
              <a:rPr lang="en-US" b="1" dirty="0"/>
              <a:t>AIM&amp;OBJECTIVES</a:t>
            </a:r>
            <a:r>
              <a:rPr lang="en-US" dirty="0"/>
              <a:t>: To predict the demand of electricity a month ahead in the Nanjing city, China using SARIMA</a:t>
            </a:r>
          </a:p>
          <a:p>
            <a:r>
              <a:rPr lang="en-US" b="1" dirty="0"/>
              <a:t>SAMPLE</a:t>
            </a:r>
            <a:r>
              <a:rPr lang="en-US" dirty="0"/>
              <a:t>: The data from 1951 to 2014 has used for training the model and the data from 2015 to 2017 used for testing using SARIMA techniques</a:t>
            </a:r>
          </a:p>
          <a:p>
            <a:r>
              <a:rPr lang="en-US" b="1" dirty="0"/>
              <a:t>DATA ANALYSIS METHOD</a:t>
            </a:r>
            <a:r>
              <a:rPr lang="en-US" dirty="0"/>
              <a:t>: They first calculated the ARIMA with the Box-Jenkins method and then added the seasonal components to ARIMA </a:t>
            </a:r>
          </a:p>
          <a:p>
            <a:r>
              <a:rPr lang="en-US" b="1" dirty="0"/>
              <a:t>FINDINGS RELEVANT TO REVIEW</a:t>
            </a:r>
            <a:r>
              <a:rPr lang="en-US" dirty="0"/>
              <a:t>: They avoided the over and under fitting with a very low MSE of 0.89 percent and forecasted next 36 months based on past 35 years of data</a:t>
            </a:r>
          </a:p>
          <a:p>
            <a:endParaRPr lang="en-US" dirty="0"/>
          </a:p>
        </p:txBody>
      </p:sp>
    </p:spTree>
    <p:extLst>
      <p:ext uri="{BB962C8B-B14F-4D97-AF65-F5344CB8AC3E}">
        <p14:creationId xmlns:p14="http://schemas.microsoft.com/office/powerpoint/2010/main" val="316290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ED75-7A61-4E7E-ACB7-974BFDA0AA5C}"/>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046422D-C7BC-42D4-BCD9-B44E696E6B61}"/>
              </a:ext>
            </a:extLst>
          </p:cNvPr>
          <p:cNvSpPr>
            <a:spLocks noGrp="1"/>
          </p:cNvSpPr>
          <p:nvPr>
            <p:ph idx="1"/>
          </p:nvPr>
        </p:nvSpPr>
        <p:spPr/>
        <p:txBody>
          <a:bodyPr>
            <a:normAutofit fontScale="85000" lnSpcReduction="20000"/>
          </a:bodyPr>
          <a:lstStyle/>
          <a:p>
            <a:r>
              <a:rPr lang="en-US" sz="2400" dirty="0"/>
              <a:t>• </a:t>
            </a:r>
            <a:r>
              <a:rPr lang="en-US" dirty="0"/>
              <a:t>The dataset considered for this research is smart meters in London from the Kaggle. This huge dataset from Kaggle is of 1 gigabyte in zip folder which further includes 9 files such as daily dataset, half hourly dataset, weather daily and hourly dataset, information household and UK bank holidays dataset.</a:t>
            </a:r>
          </a:p>
          <a:p>
            <a:r>
              <a:rPr lang="en-US" dirty="0"/>
              <a:t> </a:t>
            </a:r>
            <a:r>
              <a:rPr lang="en-US" sz="2400" dirty="0"/>
              <a:t>• </a:t>
            </a:r>
            <a:r>
              <a:rPr lang="en-US" dirty="0"/>
              <a:t>Out of these 9 files, we considered three .csv files for our further research i.e., Block-wise half hourly consumption data, daily weather data and UK bank holidays data. The half-hourly data of one block out of 111 blocks is used for training the model from the block-wise half hourly data which consists of 25287 rows of 50 different households from 20 November 2011 to April 2014.</a:t>
            </a:r>
          </a:p>
        </p:txBody>
      </p:sp>
    </p:spTree>
    <p:extLst>
      <p:ext uri="{BB962C8B-B14F-4D97-AF65-F5344CB8AC3E}">
        <p14:creationId xmlns:p14="http://schemas.microsoft.com/office/powerpoint/2010/main" val="327356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C86B-755D-4879-AB33-6F0849CC5B2A}"/>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1DF2CA3-F1C7-44F4-8587-A80CAAAE293E}"/>
              </a:ext>
            </a:extLst>
          </p:cNvPr>
          <p:cNvSpPr>
            <a:spLocks noGrp="1"/>
          </p:cNvSpPr>
          <p:nvPr>
            <p:ph idx="1"/>
          </p:nvPr>
        </p:nvSpPr>
        <p:spPr/>
        <p:txBody>
          <a:bodyPr>
            <a:normAutofit fontScale="70000" lnSpcReduction="20000"/>
          </a:bodyPr>
          <a:lstStyle/>
          <a:p>
            <a:r>
              <a:rPr lang="en-US" sz="2400" dirty="0"/>
              <a:t>• </a:t>
            </a:r>
            <a:r>
              <a:rPr lang="en-US" dirty="0"/>
              <a:t>During the data understanding and data collecting stage, the source of the data, size of the data and features of the dataset have determined. In the preparation of data, we will learn about normalizing the data, univariate time series data and data cleaning. The open source Kaggle data is used to prepare the data or clean the data to forecast electricity demand. Relevance of the data, quality of the data and many technical constraints are taken into consideration while selecting the dataset.</a:t>
            </a:r>
          </a:p>
          <a:p>
            <a:r>
              <a:rPr lang="en-US" dirty="0"/>
              <a:t>For the selected data, the cleaning process has following steps: </a:t>
            </a:r>
          </a:p>
          <a:p>
            <a:r>
              <a:rPr lang="en-US" dirty="0"/>
              <a:t>         1. Removing null values from the data </a:t>
            </a:r>
          </a:p>
          <a:p>
            <a:r>
              <a:rPr lang="en-US" dirty="0"/>
              <a:t>         2. Creating new columns for better understanding the data </a:t>
            </a:r>
          </a:p>
          <a:p>
            <a:r>
              <a:rPr lang="en-US" dirty="0"/>
              <a:t>         3. Normalizing the data</a:t>
            </a:r>
          </a:p>
        </p:txBody>
      </p:sp>
    </p:spTree>
    <p:extLst>
      <p:ext uri="{BB962C8B-B14F-4D97-AF65-F5344CB8AC3E}">
        <p14:creationId xmlns:p14="http://schemas.microsoft.com/office/powerpoint/2010/main" val="8417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356C1E-66CE-44C9-8457-EB1619AFB3BA}"/>
              </a:ext>
            </a:extLst>
          </p:cNvPr>
          <p:cNvSpPr txBox="1"/>
          <p:nvPr/>
        </p:nvSpPr>
        <p:spPr>
          <a:xfrm>
            <a:off x="583096" y="742122"/>
            <a:ext cx="8560904" cy="2031325"/>
          </a:xfrm>
          <a:prstGeom prst="rect">
            <a:avLst/>
          </a:prstGeom>
          <a:noFill/>
        </p:spPr>
        <p:txBody>
          <a:bodyPr wrap="square">
            <a:spAutoFit/>
          </a:bodyPr>
          <a:lstStyle/>
          <a:p>
            <a:pPr algn="just"/>
            <a:r>
              <a:rPr lang="en-US" sz="1800"/>
              <a:t>• </a:t>
            </a:r>
            <a:r>
              <a:rPr lang="en-US"/>
              <a:t>The weather data is chosen to include the seasonality to the electricity dataset which results with better accuracy. From the list of columns, we have selected the variables which have numerical values and dropped down the remaining. The date is included to the dataset to calculate the results daily based on date and the daily consumption of electricity with respect to weather data is shown below: </a:t>
            </a:r>
          </a:p>
          <a:p>
            <a:pPr algn="just"/>
            <a:endParaRPr lang="en-US"/>
          </a:p>
          <a:p>
            <a:pPr algn="just"/>
            <a:r>
              <a:rPr lang="en-US" b="1"/>
              <a:t>Boxplot of daily electricity consumption with respect to weather:</a:t>
            </a:r>
            <a:endParaRPr lang="en-US" b="1" dirty="0"/>
          </a:p>
        </p:txBody>
      </p:sp>
      <p:pic>
        <p:nvPicPr>
          <p:cNvPr id="2" name="Picture 2">
            <a:extLst>
              <a:ext uri="{FF2B5EF4-FFF2-40B4-BE49-F238E27FC236}">
                <a16:creationId xmlns:a16="http://schemas.microsoft.com/office/drawing/2014/main" id="{C336A142-F99E-453C-BED2-BD38AE23F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791" y="2982351"/>
            <a:ext cx="10241280" cy="3024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89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A682-D5B7-4361-84B0-0F0310426E28}"/>
              </a:ext>
            </a:extLst>
          </p:cNvPr>
          <p:cNvSpPr>
            <a:spLocks noGrp="1"/>
          </p:cNvSpPr>
          <p:nvPr>
            <p:ph type="title"/>
          </p:nvPr>
        </p:nvSpPr>
        <p:spPr/>
        <p:txBody>
          <a:bodyPr/>
          <a:lstStyle/>
          <a:p>
            <a:r>
              <a:rPr lang="en-US" dirty="0"/>
              <a:t>TIME SERIES ANALYSIS</a:t>
            </a:r>
          </a:p>
        </p:txBody>
      </p:sp>
      <p:sp>
        <p:nvSpPr>
          <p:cNvPr id="3" name="Content Placeholder 2">
            <a:extLst>
              <a:ext uri="{FF2B5EF4-FFF2-40B4-BE49-F238E27FC236}">
                <a16:creationId xmlns:a16="http://schemas.microsoft.com/office/drawing/2014/main" id="{D0079920-EA97-4875-8BDB-1507BFA85C6B}"/>
              </a:ext>
            </a:extLst>
          </p:cNvPr>
          <p:cNvSpPr>
            <a:spLocks noGrp="1"/>
          </p:cNvSpPr>
          <p:nvPr>
            <p:ph idx="1"/>
          </p:nvPr>
        </p:nvSpPr>
        <p:spPr/>
        <p:txBody>
          <a:bodyPr>
            <a:normAutofit fontScale="62500" lnSpcReduction="20000"/>
          </a:bodyPr>
          <a:lstStyle/>
          <a:p>
            <a:r>
              <a:rPr lang="en-US" sz="2400" dirty="0"/>
              <a:t>• </a:t>
            </a:r>
            <a:r>
              <a:rPr lang="en-US" sz="2900" dirty="0"/>
              <a:t>A time series is any sequence of observations reported at specified times and usually presented as a plot of the time series. This is a graph in which the observations are mapped as time function. The set of times T at which recorded electricity consumption values may be a discrete set.</a:t>
            </a:r>
          </a:p>
          <a:p>
            <a:r>
              <a:rPr lang="en-US" sz="2900" dirty="0"/>
              <a:t>• The main objective of the time series analysis is to predict the series of future values by extracting a hidden signal and discovering 25 the process by which the data is generated, simulating the series independent realizations to see how it will behave in the future.</a:t>
            </a:r>
          </a:p>
          <a:p>
            <a:r>
              <a:rPr lang="en-US" sz="2900" dirty="0"/>
              <a:t>• Time series forecasting is mainly divided into two types. One is univariate analysis which analyses single variable over time and the other is multivariate analysis which examines two or more variables over time. The time series forecasting is used to predict the future values based on past values</a:t>
            </a:r>
          </a:p>
        </p:txBody>
      </p:sp>
    </p:spTree>
    <p:extLst>
      <p:ext uri="{BB962C8B-B14F-4D97-AF65-F5344CB8AC3E}">
        <p14:creationId xmlns:p14="http://schemas.microsoft.com/office/powerpoint/2010/main" val="2845295394"/>
      </p:ext>
    </p:extLst>
  </p:cSld>
  <p:clrMapOvr>
    <a:masterClrMapping/>
  </p:clrMapOvr>
</p:sld>
</file>

<file path=ppt/theme/theme1.xml><?xml version="1.0" encoding="utf-8"?>
<a:theme xmlns:a="http://schemas.openxmlformats.org/drawingml/2006/main" name="LevelVTI">
  <a:themeElements>
    <a:clrScheme name="AnalogousFromDarkSeedLeftStep">
      <a:dk1>
        <a:srgbClr val="000000"/>
      </a:dk1>
      <a:lt1>
        <a:srgbClr val="FFFFFF"/>
      </a:lt1>
      <a:dk2>
        <a:srgbClr val="201B38"/>
      </a:dk2>
      <a:lt2>
        <a:srgbClr val="E4E8E2"/>
      </a:lt2>
      <a:accent1>
        <a:srgbClr val="944DC3"/>
      </a:accent1>
      <a:accent2>
        <a:srgbClr val="503BB1"/>
      </a:accent2>
      <a:accent3>
        <a:srgbClr val="4D68C3"/>
      </a:accent3>
      <a:accent4>
        <a:srgbClr val="3B88B1"/>
      </a:accent4>
      <a:accent5>
        <a:srgbClr val="46B3AB"/>
      </a:accent5>
      <a:accent6>
        <a:srgbClr val="3BB178"/>
      </a:accent6>
      <a:hlink>
        <a:srgbClr val="338F9A"/>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178</TotalTime>
  <Words>2615</Words>
  <Application>Microsoft Office PowerPoint</Application>
  <PresentationFormat>Widescreen</PresentationFormat>
  <Paragraphs>139</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Helvetica Neue</vt:lpstr>
      <vt:lpstr>Muli</vt:lpstr>
      <vt:lpstr>Roboto</vt:lpstr>
      <vt:lpstr>Seaford</vt:lpstr>
      <vt:lpstr>Times New Roman</vt:lpstr>
      <vt:lpstr>LevelVTI</vt:lpstr>
      <vt:lpstr>FORECASTING THE ELECTRICITY DEMAND USING MACHINE LEARNING ALGORITHMS.</vt:lpstr>
      <vt:lpstr>INTRODUCTION</vt:lpstr>
      <vt:lpstr>RESEARCH QUESTION</vt:lpstr>
      <vt:lpstr>LITERATURE SURVEY-1</vt:lpstr>
      <vt:lpstr>LITERATURE SURVEY-2</vt:lpstr>
      <vt:lpstr>DATA COLLECTION</vt:lpstr>
      <vt:lpstr>DATA PREPROCESSING</vt:lpstr>
      <vt:lpstr>PowerPoint Presentation</vt:lpstr>
      <vt:lpstr>TIME SERIES ANALYSIS</vt:lpstr>
      <vt:lpstr> SARIMA for Time Series Forecasting  </vt:lpstr>
      <vt:lpstr>What’s Wrong with ARIMA </vt:lpstr>
      <vt:lpstr>What is SARIMA? </vt:lpstr>
      <vt:lpstr>HOW TO CONFIGURE SARIMA</vt:lpstr>
      <vt:lpstr>HOW TO USE SARIMA</vt:lpstr>
      <vt:lpstr>IMPLEMENTATION</vt:lpstr>
      <vt:lpstr>Graphical representation of electricity consumption and Cloud cover</vt:lpstr>
      <vt:lpstr>Graphical representation of electricity consumption and UV index</vt:lpstr>
      <vt:lpstr>Graphical representation of electricity consumption and UV index</vt:lpstr>
      <vt:lpstr>CLUSTER RELATIONSHIP WITH WEATHER VARIABLES</vt:lpstr>
      <vt:lpstr>K-MEANS CLUSTERING</vt:lpstr>
      <vt:lpstr>Clusters formed by k-means algorithm</vt:lpstr>
      <vt:lpstr>SARIMA Modeling </vt:lpstr>
      <vt:lpstr>PowerPoint Presentation</vt:lpstr>
      <vt:lpstr>Training steps</vt:lpstr>
      <vt:lpstr>Evaluation of Training data. We have split our dataset into 80-20 as training and testing sets. </vt:lpstr>
      <vt:lpstr>Evaluation of testing data</vt:lpstr>
      <vt:lpstr>SARIMA MODEL EVALUATION</vt:lpstr>
      <vt:lpstr>The total consumption and forecasting of electricity data is plotted with total consumption as red colour and the predicted plot as blue colour. </vt:lpstr>
      <vt:lpstr>check stationary: mean, variance(std)and adfuller test </vt:lpstr>
      <vt:lpstr>SARIMA RESULTS</vt:lpstr>
      <vt:lpstr>Multi-Layer Perceptron (MLP): </vt:lpstr>
      <vt:lpstr>Implementation of MLP: </vt:lpstr>
      <vt:lpstr>PowerPoint Presentation</vt:lpstr>
      <vt:lpstr>RELU FUNCTION:</vt:lpstr>
      <vt:lpstr>The three-layer multilayer perceptron model with the activation function RELU and ADAM optimizer is defined to create and fit the model in load forecasting data. The loss function chosen is mean squared error.</vt:lpstr>
      <vt:lpstr>Evaluation of MLP model and results: </vt:lpstr>
      <vt:lpstr>The Evaluation results of MLP are as follows:  Mean Absolute Error = 3.7596725048339845 Mean Absolute Percentage Error = 29.76129646693374  Mean Square Error = 45.651844579981365 Root Mean Square Error = 6.756614875807364</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ELECTRICITY DEMAND USING MACHINE LEARNING ALGORITHMS.</dc:title>
  <dc:creator>Chandu Somepalli</dc:creator>
  <cp:lastModifiedBy>Chandu Somepalli</cp:lastModifiedBy>
  <cp:revision>3</cp:revision>
  <dcterms:created xsi:type="dcterms:W3CDTF">2021-11-07T17:19:41Z</dcterms:created>
  <dcterms:modified xsi:type="dcterms:W3CDTF">2021-12-08T23:48:13Z</dcterms:modified>
</cp:coreProperties>
</file>