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327" r:id="rId9"/>
    <p:sldId id="328" r:id="rId10"/>
    <p:sldId id="317" r:id="rId11"/>
    <p:sldId id="315" r:id="rId12"/>
    <p:sldId id="314" r:id="rId13"/>
    <p:sldId id="318" r:id="rId14"/>
    <p:sldId id="329" r:id="rId15"/>
    <p:sldId id="319" r:id="rId16"/>
    <p:sldId id="320" r:id="rId17"/>
    <p:sldId id="322" r:id="rId18"/>
    <p:sldId id="321" r:id="rId19"/>
    <p:sldId id="323" r:id="rId20"/>
    <p:sldId id="324" r:id="rId21"/>
    <p:sldId id="325" r:id="rId22"/>
    <p:sldId id="330" r:id="rId23"/>
    <p:sldId id="311" r:id="rId24"/>
    <p:sldId id="312" r:id="rId25"/>
    <p:sldId id="326" r:id="rId26"/>
    <p:sldId id="349" r:id="rId27"/>
    <p:sldId id="350" r:id="rId28"/>
    <p:sldId id="351" r:id="rId29"/>
    <p:sldId id="352" r:id="rId30"/>
    <p:sldId id="353" r:id="rId31"/>
    <p:sldId id="313" r:id="rId32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164"/>
        <p:guide pos="287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分词相关技术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520" y="997903"/>
            <a:ext cx="8226425" cy="4522787"/>
          </a:xfrm>
        </p:spPr>
        <p:txBody>
          <a:bodyPr/>
          <a:p>
            <a:r>
              <a:rPr lang="zh-CN" altLang="en-US"/>
              <a:t>目前主要存在两种分词</a:t>
            </a:r>
            <a:r>
              <a:rPr lang="zh-CN" altLang="en-US"/>
              <a:t>技术：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17750" y="2485390"/>
            <a:ext cx="326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基于词</a:t>
            </a:r>
            <a:r>
              <a:rPr lang="zh-CN" altLang="en-US">
                <a:solidFill>
                  <a:schemeClr val="tx1"/>
                </a:solidFill>
              </a:rPr>
              <a:t>典的分词</a:t>
            </a:r>
            <a:r>
              <a:rPr lang="zh-CN" altLang="en-US">
                <a:solidFill>
                  <a:schemeClr val="tx1"/>
                </a:solidFill>
              </a:rPr>
              <a:t>技术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9975" y="4361815"/>
            <a:ext cx="235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无</a:t>
            </a:r>
            <a:r>
              <a:rPr lang="zh-CN" altLang="en-US">
                <a:solidFill>
                  <a:schemeClr val="tx1"/>
                </a:solidFill>
              </a:rPr>
              <a:t>词典的分词</a:t>
            </a:r>
            <a:r>
              <a:rPr lang="zh-CN" altLang="en-US">
                <a:solidFill>
                  <a:schemeClr val="tx1"/>
                </a:solidFill>
              </a:rPr>
              <a:t>技术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052320" y="2708275"/>
            <a:ext cx="215900" cy="1822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23790" y="2025015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正向</a:t>
            </a:r>
            <a:r>
              <a:rPr lang="zh-CN" altLang="en-US">
                <a:solidFill>
                  <a:schemeClr val="tx1"/>
                </a:solidFill>
              </a:rPr>
              <a:t>最大匹配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9035" y="2510790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逆向</a:t>
            </a:r>
            <a:r>
              <a:rPr lang="zh-CN" altLang="en-US">
                <a:solidFill>
                  <a:schemeClr val="tx1"/>
                </a:solidFill>
              </a:rPr>
              <a:t>最大匹配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2525" y="3068320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双向</a:t>
            </a:r>
            <a:r>
              <a:rPr lang="zh-CN" altLang="en-US">
                <a:solidFill>
                  <a:schemeClr val="tx1"/>
                </a:solidFill>
              </a:rPr>
              <a:t>匹配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618990" y="2117725"/>
            <a:ext cx="215900" cy="1151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458970" y="3966845"/>
            <a:ext cx="215900" cy="1151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0750" y="3841115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zh-CN" altLang="en-US">
                <a:solidFill>
                  <a:schemeClr val="tx1"/>
                </a:solidFill>
              </a:rPr>
              <a:t>统计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95825" y="4444365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zh-CN" altLang="en-US">
                <a:solidFill>
                  <a:schemeClr val="tx1"/>
                </a:solidFill>
              </a:rPr>
              <a:t>信息熵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9315" y="4930140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。。。。。。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/>
              <a:t>分词</a:t>
            </a:r>
            <a:r>
              <a:rPr lang="en-US" altLang="zh-CN"/>
              <a:t>------</a:t>
            </a:r>
            <a:r>
              <a:rPr lang="zh-CN" altLang="en-US"/>
              <a:t>正向最大匹配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220"/>
            <a:ext cx="8657590" cy="4522470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>
                <a:sym typeface="+mn-ea"/>
              </a:rPr>
              <a:t>算法思想：</a:t>
            </a:r>
            <a:br>
              <a:rPr lang="zh-CN" altLang="en-US">
                <a:sym typeface="+mn-ea"/>
              </a:rPr>
            </a:br>
            <a:r>
              <a:rPr lang="zh-CN" altLang="en-US" sz="2800">
                <a:sym typeface="+mn-ea"/>
              </a:rPr>
              <a:t>对句子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从左到右</a:t>
            </a:r>
            <a:r>
              <a:rPr lang="zh-CN" altLang="en-US" sz="2800">
                <a:sym typeface="+mn-ea"/>
              </a:rPr>
              <a:t>选择词典中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最长的词条</a:t>
            </a:r>
            <a:r>
              <a:rPr lang="zh-CN" altLang="en-US" sz="2800"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匹配</a:t>
            </a:r>
            <a:r>
              <a:rPr lang="zh-CN" altLang="en-US" sz="2800">
                <a:sym typeface="+mn-ea"/>
              </a:rPr>
              <a:t>，获得分词的结果</a:t>
            </a:r>
            <a:endParaRPr lang="zh-CN" altLang="en-US" sz="2800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>
                <a:sym typeface="+mn-ea"/>
              </a:rPr>
              <a:t>算法步骤：</a:t>
            </a:r>
            <a:br>
              <a:rPr lang="zh-CN" altLang="en-US">
                <a:sym typeface="+mn-ea"/>
              </a:rPr>
            </a:b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）统计分词词典，确定词典中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最长词条</a:t>
            </a:r>
            <a:r>
              <a:rPr lang="zh-CN" altLang="en-US" sz="2800">
                <a:sym typeface="+mn-ea"/>
              </a:rPr>
              <a:t>的字符数</a:t>
            </a:r>
            <a:r>
              <a:rPr lang="en-US" altLang="zh-CN" sz="2800">
                <a:sym typeface="+mn-ea"/>
              </a:rPr>
              <a:t>m</a:t>
            </a:r>
            <a:br>
              <a:rPr lang="en-US" altLang="zh-CN" sz="2800">
                <a:sym typeface="+mn-ea"/>
              </a:rPr>
            </a:b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）从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左到右</a:t>
            </a:r>
            <a:r>
              <a:rPr lang="zh-CN" altLang="en-US" sz="2800">
                <a:sym typeface="+mn-ea"/>
              </a:rPr>
              <a:t>取待切分语句的</a:t>
            </a:r>
            <a:r>
              <a:rPr lang="en-US" altLang="zh-CN" sz="2800">
                <a:sym typeface="+mn-ea"/>
              </a:rPr>
              <a:t>m</a:t>
            </a:r>
            <a:r>
              <a:rPr lang="zh-CN" altLang="en-US" sz="2800">
                <a:sym typeface="+mn-ea"/>
              </a:rPr>
              <a:t>个字符作为匹配字段，查找词典。如果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匹配</a:t>
            </a:r>
            <a:r>
              <a:rPr lang="zh-CN" altLang="en-US" sz="2800">
                <a:sym typeface="+mn-ea"/>
              </a:rPr>
              <a:t>成功，则作为一个切分后的词语；否则去掉待匹配字符的最后一个继续查找词典</a:t>
            </a:r>
            <a:br>
              <a:rPr lang="zh-CN" altLang="en-US" sz="2800">
                <a:sym typeface="+mn-ea"/>
              </a:rPr>
            </a:b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）重复上述步骤，直到切分出所有词语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>
                <a:sym typeface="+mn-ea"/>
              </a:rPr>
              <a:t>分词</a:t>
            </a:r>
            <a:r>
              <a:rPr lang="en-US" altLang="zh-CN">
                <a:sym typeface="+mn-ea"/>
              </a:rPr>
              <a:t>------</a:t>
            </a:r>
            <a:r>
              <a:rPr lang="zh-CN" altLang="en-US">
                <a:sym typeface="+mn-ea"/>
              </a:rPr>
              <a:t>正向最大匹配算法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196023"/>
            <a:ext cx="8226425" cy="4522787"/>
          </a:xfrm>
        </p:spPr>
        <p:txBody>
          <a:bodyPr/>
          <a:p>
            <a:r>
              <a:rPr lang="zh-CN" altLang="en-US"/>
              <a:t>算法实现（</a:t>
            </a:r>
            <a:r>
              <a:rPr lang="zh-CN" altLang="en-US"/>
              <a:t>例）：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554" r="17695" b="15532"/>
          <a:stretch>
            <a:fillRect/>
          </a:stretch>
        </p:blipFill>
        <p:spPr>
          <a:xfrm>
            <a:off x="-31750" y="1699260"/>
            <a:ext cx="7248525" cy="5088890"/>
          </a:xfrm>
          <a:prstGeom prst="rect">
            <a:avLst/>
          </a:prstGeom>
        </p:spPr>
      </p:pic>
      <p:pic>
        <p:nvPicPr>
          <p:cNvPr id="291" name="图片 2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84" y="5444808"/>
            <a:ext cx="4244816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>
                <a:sym typeface="+mn-ea"/>
              </a:rPr>
              <a:t>分词</a:t>
            </a:r>
            <a:r>
              <a:rPr lang="en-US" altLang="zh-CN">
                <a:sym typeface="+mn-ea"/>
              </a:rPr>
              <a:t>------</a:t>
            </a:r>
            <a:r>
              <a:rPr lang="zh-CN" altLang="en-US">
                <a:sym typeface="+mn-ea"/>
              </a:rPr>
              <a:t>逆向最大匹配算法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40423"/>
            <a:ext cx="8226425" cy="4522787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算法思想：</a:t>
            </a:r>
            <a:br>
              <a:rPr lang="zh-CN" altLang="en-US"/>
            </a:br>
            <a:r>
              <a:rPr lang="zh-CN" altLang="en-US" sz="2800"/>
              <a:t>对句子</a:t>
            </a:r>
            <a:r>
              <a:rPr lang="zh-CN" altLang="en-US" sz="2800">
                <a:solidFill>
                  <a:srgbClr val="FF0000"/>
                </a:solidFill>
              </a:rPr>
              <a:t>从左到右</a:t>
            </a:r>
            <a:r>
              <a:rPr lang="zh-CN" altLang="en-US" sz="2800"/>
              <a:t>选择词典中</a:t>
            </a:r>
            <a:r>
              <a:rPr lang="zh-CN" altLang="en-US" sz="2800">
                <a:solidFill>
                  <a:srgbClr val="FF0000"/>
                </a:solidFill>
              </a:rPr>
              <a:t>最长的词条</a:t>
            </a:r>
            <a:r>
              <a:rPr lang="zh-CN" altLang="en-US" sz="2800"/>
              <a:t>进行</a:t>
            </a:r>
            <a:r>
              <a:rPr lang="zh-CN" altLang="en-US" sz="2800">
                <a:solidFill>
                  <a:srgbClr val="FF0000"/>
                </a:solidFill>
              </a:rPr>
              <a:t>匹配</a:t>
            </a:r>
            <a:r>
              <a:rPr lang="zh-CN" altLang="en-US" sz="2800"/>
              <a:t>，获得分词的结果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算法步骤：</a:t>
            </a:r>
            <a:br>
              <a:rPr lang="zh-CN" altLang="en-US"/>
            </a:br>
            <a:r>
              <a:rPr lang="en-US" altLang="zh-CN" sz="2800"/>
              <a:t>1</a:t>
            </a:r>
            <a:r>
              <a:rPr lang="zh-CN" altLang="en-US" sz="2800"/>
              <a:t>）统计分词词典，确定词典中</a:t>
            </a:r>
            <a:r>
              <a:rPr lang="zh-CN" altLang="en-US" sz="2800">
                <a:solidFill>
                  <a:srgbClr val="FF0000"/>
                </a:solidFill>
              </a:rPr>
              <a:t>最长词条</a:t>
            </a:r>
            <a:r>
              <a:rPr lang="zh-CN" altLang="en-US" sz="2800"/>
              <a:t>的字符数</a:t>
            </a:r>
            <a:r>
              <a:rPr lang="en-US" altLang="zh-CN" sz="2800"/>
              <a:t>m</a:t>
            </a:r>
            <a:br>
              <a:rPr lang="en-US" altLang="zh-CN" sz="2800"/>
            </a:br>
            <a:r>
              <a:rPr lang="en-US" altLang="zh-CN" sz="2800"/>
              <a:t>2</a:t>
            </a:r>
            <a:r>
              <a:rPr lang="zh-CN" altLang="en-US" sz="2800"/>
              <a:t>）从</a:t>
            </a:r>
            <a:r>
              <a:rPr lang="zh-CN" altLang="en-US" sz="2800">
                <a:solidFill>
                  <a:srgbClr val="FF0000"/>
                </a:solidFill>
              </a:rPr>
              <a:t>左到右</a:t>
            </a:r>
            <a:r>
              <a:rPr lang="zh-CN" altLang="en-US" sz="2800"/>
              <a:t>取待切分语句的</a:t>
            </a:r>
            <a:r>
              <a:rPr lang="en-US" altLang="zh-CN" sz="2800"/>
              <a:t>m</a:t>
            </a:r>
            <a:r>
              <a:rPr lang="zh-CN" altLang="en-US" sz="2800"/>
              <a:t>个字符作为匹配字段，查找词典。如果</a:t>
            </a:r>
            <a:r>
              <a:rPr lang="zh-CN" altLang="en-US" sz="2800">
                <a:solidFill>
                  <a:srgbClr val="FF0000"/>
                </a:solidFill>
              </a:rPr>
              <a:t>匹配</a:t>
            </a:r>
            <a:r>
              <a:rPr lang="zh-CN" altLang="en-US" sz="2800"/>
              <a:t>成功，则作为一个切分后的词语；否则去掉待匹配字符的最后一个继续查找词典</a:t>
            </a:r>
            <a:br>
              <a:rPr lang="zh-CN" altLang="en-US" sz="2800"/>
            </a:br>
            <a:r>
              <a:rPr lang="en-US" altLang="zh-CN" sz="2800"/>
              <a:t>3</a:t>
            </a:r>
            <a:r>
              <a:rPr lang="zh-CN" altLang="en-US" sz="2800"/>
              <a:t>）重复上述步骤，直到切分出所有词语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>
                <a:sym typeface="+mn-ea"/>
              </a:rPr>
              <a:t>分词</a:t>
            </a:r>
            <a:r>
              <a:rPr lang="en-US" altLang="zh-CN">
                <a:sym typeface="+mn-ea"/>
              </a:rPr>
              <a:t>------</a:t>
            </a:r>
            <a:r>
              <a:rPr lang="zh-CN" altLang="en-US">
                <a:sym typeface="+mn-ea"/>
              </a:rPr>
              <a:t>逆向最大匹配算法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0740"/>
            <a:ext cx="8226425" cy="4999990"/>
          </a:xfrm>
        </p:spPr>
        <p:txBody>
          <a:bodyPr/>
          <a:p>
            <a:r>
              <a:rPr lang="zh-CN" altLang="en-US"/>
              <a:t>算法实现（</a:t>
            </a:r>
            <a:r>
              <a:rPr lang="zh-CN" altLang="en-US"/>
              <a:t>例）：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94" r="28051" b="18048"/>
          <a:stretch>
            <a:fillRect/>
          </a:stretch>
        </p:blipFill>
        <p:spPr>
          <a:xfrm>
            <a:off x="-6350" y="1360170"/>
            <a:ext cx="7068185" cy="5492750"/>
          </a:xfrm>
          <a:prstGeom prst="rect">
            <a:avLst/>
          </a:prstGeom>
        </p:spPr>
      </p:pic>
      <p:pic>
        <p:nvPicPr>
          <p:cNvPr id="292" name="图片 2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4" y="5444808"/>
            <a:ext cx="4167664" cy="8939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>
                <a:sym typeface="+mn-ea"/>
              </a:rPr>
              <a:t>分词</a:t>
            </a:r>
            <a:r>
              <a:rPr lang="en-US" altLang="zh-CN">
                <a:sym typeface="+mn-ea"/>
              </a:rPr>
              <a:t>------</a:t>
            </a:r>
            <a:r>
              <a:rPr lang="zh-CN" altLang="en-US">
                <a:sym typeface="+mn-ea"/>
              </a:rPr>
              <a:t>双向最大匹配算法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525" y="1410970"/>
            <a:ext cx="7807960" cy="4522470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zh-CN" altLang="en-US"/>
              <a:t>双向最大匹配算法策略：</a:t>
            </a:r>
            <a:br>
              <a:rPr lang="zh-CN" altLang="en-US"/>
            </a:br>
            <a:r>
              <a:rPr lang="zh-CN" altLang="en-US" sz="2800"/>
              <a:t>1.如果正反向分词结果</a:t>
            </a:r>
            <a:r>
              <a:rPr lang="zh-CN" altLang="en-US" sz="2800">
                <a:solidFill>
                  <a:srgbClr val="FF0000"/>
                </a:solidFill>
              </a:rPr>
              <a:t>词数不同</a:t>
            </a:r>
            <a:r>
              <a:rPr lang="zh-CN" altLang="en-US" sz="2800"/>
              <a:t>，则取</a:t>
            </a:r>
            <a:r>
              <a:rPr lang="zh-CN" altLang="en-US" sz="2800">
                <a:solidFill>
                  <a:srgbClr val="FF0000"/>
                </a:solidFill>
              </a:rPr>
              <a:t>分词数量较少</a:t>
            </a:r>
            <a:r>
              <a:rPr lang="zh-CN" altLang="en-US" sz="2800"/>
              <a:t>的那个</a:t>
            </a:r>
            <a:br>
              <a:rPr lang="zh-CN" altLang="en-US" sz="2800"/>
            </a:br>
            <a:r>
              <a:rPr lang="zh-CN" altLang="en-US" sz="2800"/>
              <a:t>2.如果分词结果词数相同</a:t>
            </a:r>
            <a:br>
              <a:rPr lang="zh-CN" altLang="en-US" sz="2800"/>
            </a:br>
            <a:r>
              <a:rPr lang="zh-CN" altLang="en-US" sz="2800"/>
              <a:t> </a:t>
            </a:r>
            <a:r>
              <a:rPr lang="en-US" altLang="zh-CN" sz="2800"/>
              <a:t>     </a:t>
            </a:r>
            <a:r>
              <a:rPr lang="zh-CN" altLang="en-US" sz="2400"/>
              <a:t>a. </a:t>
            </a:r>
            <a:r>
              <a:rPr lang="zh-CN" altLang="en-US" sz="2400">
                <a:solidFill>
                  <a:srgbClr val="FF0000"/>
                </a:solidFill>
              </a:rPr>
              <a:t>分词结果相同</a:t>
            </a:r>
            <a:r>
              <a:rPr lang="zh-CN" altLang="en-US" sz="2400"/>
              <a:t>，就说明没有歧义，可返回任意一个</a:t>
            </a:r>
            <a:br>
              <a:rPr lang="zh-CN" altLang="en-US" sz="2400"/>
            </a:br>
            <a:r>
              <a:rPr lang="zh-CN" altLang="en-US" sz="2400"/>
              <a:t> </a:t>
            </a:r>
            <a:r>
              <a:rPr lang="en-US" altLang="zh-CN" sz="2400"/>
              <a:t>      </a:t>
            </a:r>
            <a:r>
              <a:rPr lang="zh-CN" altLang="en-US" sz="2400"/>
              <a:t>b. 分词结果不同，返回其中</a:t>
            </a:r>
            <a:r>
              <a:rPr lang="zh-CN" altLang="en-US" sz="2400">
                <a:solidFill>
                  <a:srgbClr val="FF0000"/>
                </a:solidFill>
              </a:rPr>
              <a:t>单字较少</a:t>
            </a:r>
            <a:r>
              <a:rPr lang="zh-CN" altLang="en-US" sz="2400"/>
              <a:t>的那个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作业（</a:t>
            </a:r>
            <a:r>
              <a:rPr lang="zh-CN" altLang="en-US"/>
              <a:t>一）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写一个</a:t>
            </a:r>
            <a:r>
              <a:rPr lang="zh-CN" altLang="en-US"/>
              <a:t>函数，如何在正向最大匹配和逆向最大匹配基础上实现双向最大匹配</a:t>
            </a:r>
            <a:r>
              <a:rPr lang="zh-CN" altLang="en-US"/>
              <a:t>算法？？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155" y="1102995"/>
            <a:ext cx="8840470" cy="4842510"/>
          </a:xfrm>
        </p:spPr>
        <p:txBody>
          <a:bodyPr/>
          <a:p>
            <a:pPr indent="0">
              <a:lnSpc>
                <a:spcPct val="150000"/>
              </a:lnSpc>
              <a:spcBef>
                <a:spcPts val="500"/>
              </a:spcBef>
            </a:pPr>
            <a:r>
              <a:rPr lang="en-US" altLang="zh-CN"/>
              <a:t>Python</a:t>
            </a:r>
            <a:r>
              <a:rPr lang="zh-CN" altLang="en-US"/>
              <a:t>中常用分词</a:t>
            </a:r>
            <a:r>
              <a:rPr lang="zh-CN" altLang="en-US"/>
              <a:t>模块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 sz="2400"/>
              <a:t>jieba</a:t>
            </a:r>
            <a:endParaRPr lang="zh-CN" altLang="en-US" sz="240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/>
              <a:t>  </a:t>
            </a:r>
            <a:r>
              <a:rPr lang="zh-CN" altLang="en-US" sz="2400"/>
              <a:t>       thulac</a:t>
            </a:r>
            <a:r>
              <a:rPr lang="en-US" altLang="zh-CN" sz="2400"/>
              <a:t>:</a:t>
            </a:r>
            <a:r>
              <a:rPr lang="zh-CN" altLang="en-US" sz="2400"/>
              <a:t>清华大学自然语言处理与社会人文计算实验室</a:t>
            </a:r>
            <a:r>
              <a:rPr lang="en-US" altLang="zh-CN" sz="2400"/>
              <a:t>  </a:t>
            </a:r>
            <a:r>
              <a:rPr lang="zh-CN" altLang="en-US" sz="2400"/>
              <a:t>       </a:t>
            </a:r>
            <a:r>
              <a:rPr lang="en-US" altLang="zh-CN" sz="2400"/>
              <a:t>   </a:t>
            </a:r>
            <a:endParaRPr lang="en-US" altLang="zh-CN" sz="240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SnowNLP：处理unicode编码，使用时需要decode/unicode，包括情感分析部分的分词处理</a:t>
            </a:r>
            <a:endParaRPr lang="zh-CN" altLang="en-US" sz="240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/>
              <a:t>   </a:t>
            </a:r>
            <a:r>
              <a:rPr lang="zh-CN" altLang="en-US" sz="2400"/>
              <a:t>      pynlpir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r>
              <a:rPr lang="en-US" altLang="zh-CN" sz="2400"/>
              <a:t>中科院分词</a:t>
            </a:r>
            <a:br>
              <a:rPr lang="zh-CN" altLang="en-US" sz="2400"/>
            </a:br>
            <a:r>
              <a:rPr lang="zh-CN" altLang="en-US" sz="2400"/>
              <a:t> </a:t>
            </a:r>
            <a:r>
              <a:rPr lang="en-US" altLang="zh-CN" sz="2400"/>
              <a:t> </a:t>
            </a:r>
            <a:r>
              <a:rPr lang="zh-CN" altLang="en-US" sz="2400"/>
              <a:t>       CoreNLP</a:t>
            </a:r>
            <a:r>
              <a:rPr lang="en-US" altLang="zh-CN" sz="2400"/>
              <a:t>:斯坦福提供的一组用Java编写的自然语言分析工具。</a:t>
            </a:r>
            <a:endParaRPr lang="en-US" altLang="zh-CN" sz="240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/>
              <a:t>  </a:t>
            </a:r>
            <a:r>
              <a:rPr lang="zh-CN" altLang="en-US" sz="2400"/>
              <a:t>       pyNLP</a:t>
            </a:r>
            <a:r>
              <a:rPr lang="en-US" altLang="zh-CN" sz="2400"/>
              <a:t>:</a:t>
            </a:r>
            <a:r>
              <a:rPr lang="zh-CN" altLang="en-US" sz="2400"/>
              <a:t>哈工大</a:t>
            </a:r>
            <a:endParaRPr lang="zh-CN" altLang="en-US" sz="240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jieba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jieba</a:t>
            </a:r>
            <a:r>
              <a:rPr lang="zh-CN" altLang="en-US"/>
              <a:t>库背景</a:t>
            </a:r>
            <a:endParaRPr lang="en-US" altLang="zh-CN"/>
          </a:p>
          <a:p>
            <a:r>
              <a:rPr lang="en-US" altLang="zh-CN"/>
              <a:t>jieba</a:t>
            </a:r>
            <a:r>
              <a:rPr lang="zh-CN" altLang="en-US"/>
              <a:t>库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en-US" altLang="zh-CN"/>
              <a:t>jieba</a:t>
            </a:r>
            <a:r>
              <a:rPr lang="zh-CN" altLang="en-US"/>
              <a:t>库常用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参考资料</a:t>
            </a:r>
            <a:r>
              <a:rPr lang="en-US" altLang="zh-CN"/>
              <a:t>   </a:t>
            </a:r>
            <a:br>
              <a:rPr lang="en-US" altLang="zh-CN"/>
            </a:br>
            <a:r>
              <a:rPr lang="zh-CN" altLang="en-US"/>
              <a:t>https://github.com/fxsjy/jieba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jieba</a:t>
            </a:r>
            <a:r>
              <a:rPr lang="zh-CN" altLang="en-US"/>
              <a:t>库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Jieba库是一款优秀的 Python 第三方中文分词库，在2015年更新的词库中词的数量为16.6万。词库具有中文句子/词性分割、词性标注、未登录词识别，支持用户词典等功能，该组件的分词精度达到了97%以上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安装命令</a:t>
            </a:r>
            <a:br>
              <a:rPr lang="zh-CN" altLang="en-US"/>
            </a:br>
            <a:r>
              <a:rPr lang="en-US" altLang="zh-CN"/>
              <a:t>pip install jieba  </a:t>
            </a:r>
            <a:r>
              <a:rPr lang="zh-CN" altLang="en-US"/>
              <a:t>或</a:t>
            </a:r>
            <a:br>
              <a:rPr lang="en-US" altLang="zh-CN"/>
            </a:br>
            <a:r>
              <a:rPr lang="en-US" altLang="zh-CN"/>
              <a:t>pip3 install jieba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15" y="1340168"/>
            <a:ext cx="8226425" cy="4522787"/>
          </a:xfrm>
        </p:spPr>
        <p:txBody>
          <a:bodyPr/>
          <a:p>
            <a:r>
              <a:rPr lang="en-US" altLang="zh-CN"/>
              <a:t>1.Python</a:t>
            </a:r>
            <a:r>
              <a:rPr lang="zh-CN" altLang="en-US"/>
              <a:t>基础</a:t>
            </a:r>
            <a:r>
              <a:rPr lang="zh-CN" altLang="en-US"/>
              <a:t>回顾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文本数据挖掘</a:t>
            </a:r>
            <a:r>
              <a:rPr lang="zh-CN" altLang="en-US"/>
              <a:t>概述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分词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470" y="116840"/>
            <a:ext cx="8226425" cy="1141413"/>
          </a:xfrm>
        </p:spPr>
        <p:txBody>
          <a:bodyPr/>
          <a:p>
            <a:r>
              <a:rPr lang="zh-CN" altLang="en-US"/>
              <a:t>结巴</a:t>
            </a:r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340485"/>
            <a:ext cx="8797925" cy="4529455"/>
          </a:xfrm>
        </p:spPr>
        <p:txBody>
          <a:bodyPr/>
          <a:p>
            <a:r>
              <a:rPr lang="zh-CN" altLang="en-US"/>
              <a:t>支持三种分词模式：</a:t>
            </a:r>
            <a:endParaRPr lang="zh-CN" altLang="en-US"/>
          </a:p>
          <a:p>
            <a:pPr lvl="1"/>
            <a:r>
              <a:rPr lang="zh-CN" altLang="en-US"/>
              <a:t>精确模式，试图将句子</a:t>
            </a:r>
            <a:r>
              <a:rPr lang="zh-CN" altLang="en-US">
                <a:solidFill>
                  <a:srgbClr val="FF0000"/>
                </a:solidFill>
              </a:rPr>
              <a:t>最精确地</a:t>
            </a:r>
            <a:r>
              <a:rPr lang="zh-CN" altLang="en-US"/>
              <a:t>切开，适合文本分析</a:t>
            </a:r>
            <a:endParaRPr lang="zh-CN" altLang="en-US"/>
          </a:p>
          <a:p>
            <a:pPr lvl="1"/>
            <a:r>
              <a:rPr lang="zh-CN" altLang="en-US"/>
              <a:t>全模式，把句子中</a:t>
            </a:r>
            <a:r>
              <a:rPr lang="zh-CN" altLang="en-US">
                <a:solidFill>
                  <a:srgbClr val="FF0000"/>
                </a:solidFill>
              </a:rPr>
              <a:t>所有的可以成词的词语</a:t>
            </a:r>
            <a:r>
              <a:rPr lang="zh-CN" altLang="en-US"/>
              <a:t>都扫描出来，速度非常快，但是不能解决歧义；</a:t>
            </a:r>
            <a:endParaRPr lang="zh-CN" altLang="en-US"/>
          </a:p>
          <a:p>
            <a:pPr lvl="1"/>
            <a:r>
              <a:rPr lang="zh-CN" altLang="en-US"/>
              <a:t>搜索引擎模式，在精确模式的基础上，对</a:t>
            </a:r>
            <a:r>
              <a:rPr lang="zh-CN" altLang="en-US">
                <a:solidFill>
                  <a:srgbClr val="FF0000"/>
                </a:solidFill>
              </a:rPr>
              <a:t>长词再次切分</a:t>
            </a:r>
            <a:r>
              <a:rPr lang="zh-CN" altLang="en-US"/>
              <a:t>，提高召回率，适合用于搜索引擎分词。</a:t>
            </a:r>
            <a:endParaRPr lang="zh-CN" altLang="en-US"/>
          </a:p>
          <a:p>
            <a:pPr lvl="1"/>
            <a:endParaRPr lang="zh-CN" altLang="en-US"/>
          </a:p>
          <a:p>
            <a:pPr marL="319405" lvl="1" indent="0">
              <a:buNone/>
            </a:pPr>
            <a:r>
              <a:rPr lang="zh-CN" altLang="en-US"/>
              <a:t>jieba.cut  </a:t>
            </a:r>
            <a:r>
              <a:rPr lang="en-US" altLang="zh-CN"/>
              <a:t>    </a:t>
            </a:r>
            <a:r>
              <a:rPr lang="zh-CN" altLang="en-US"/>
              <a:t>jieba.cut_for_search</a:t>
            </a:r>
            <a:endParaRPr lang="zh-CN" altLang="en-US"/>
          </a:p>
          <a:p>
            <a:pPr marL="319405" lvl="1" indent="0">
              <a:buNone/>
            </a:pPr>
            <a:r>
              <a:rPr lang="zh-CN" altLang="en-US"/>
              <a:t>jieba.lcut </a:t>
            </a:r>
            <a:r>
              <a:rPr lang="en-US" altLang="zh-CN"/>
              <a:t>    </a:t>
            </a:r>
            <a:r>
              <a:rPr lang="zh-CN" altLang="en-US"/>
              <a:t>jieba.lcut_for_search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490" y="188754"/>
            <a:ext cx="7886700" cy="687705"/>
          </a:xfrm>
        </p:spPr>
        <p:txBody>
          <a:bodyPr/>
          <a:lstStyle/>
          <a:p>
            <a:r>
              <a:rPr lang="zh-CN" altLang="en-US"/>
              <a:t>Jieba分词模块及其用法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052830"/>
            <a:ext cx="8658860" cy="55499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sz="1800"/>
              <a:t>         </a:t>
            </a:r>
            <a:r>
              <a:rPr lang="en-US" altLang="zh-CN" sz="1800" b="1"/>
              <a:t>1．jieba.cut分词</a:t>
            </a:r>
            <a:endParaRPr lang="en-US" altLang="zh-CN" sz="1800" b="1"/>
          </a:p>
          <a:p>
            <a:pPr marL="0" indent="0">
              <a:buNone/>
            </a:pPr>
            <a:r>
              <a:rPr lang="en-US" altLang="zh-CN" sz="1800"/>
              <a:t>         jieba.</a:t>
            </a:r>
            <a:r>
              <a:rPr lang="en-US" altLang="zh-CN" sz="1800">
                <a:solidFill>
                  <a:srgbClr val="FF0000"/>
                </a:solidFill>
              </a:rPr>
              <a:t>cut</a:t>
            </a:r>
            <a:r>
              <a:rPr lang="en-US" altLang="zh-CN" sz="1800"/>
              <a:t>(sentence, cut_all=False, HMM=True, use_paddle=False)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参数说明：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1</a:t>
            </a:r>
            <a:r>
              <a:rPr lang="zh-CN" altLang="en-US" sz="1800"/>
              <a:t>）</a:t>
            </a:r>
            <a:r>
              <a:rPr lang="en-US" altLang="zh-CN" sz="1800">
                <a:sym typeface="+mn-ea"/>
              </a:rPr>
              <a:t>sentence</a:t>
            </a:r>
            <a:r>
              <a:rPr lang="en-US" altLang="zh-CN" sz="1800"/>
              <a:t>参数为需要分词的字符串。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2）</a:t>
            </a:r>
            <a:r>
              <a:rPr lang="en-US" altLang="zh-CN" sz="1800">
                <a:solidFill>
                  <a:srgbClr val="FF0000"/>
                </a:solidFill>
              </a:rPr>
              <a:t>cut_all</a:t>
            </a:r>
            <a:r>
              <a:rPr lang="en-US" altLang="zh-CN" sz="1800"/>
              <a:t>参数用来控制是否采用全模式，</a:t>
            </a:r>
            <a:r>
              <a:rPr lang="en-US" altLang="zh-CN" sz="1800">
                <a:solidFill>
                  <a:srgbClr val="FF0000"/>
                </a:solidFill>
              </a:rPr>
              <a:t>True</a:t>
            </a:r>
            <a:r>
              <a:rPr lang="zh-CN" altLang="en-US" sz="1800">
                <a:solidFill>
                  <a:srgbClr val="FF0000"/>
                </a:solidFill>
              </a:rPr>
              <a:t>为全模式</a:t>
            </a:r>
            <a:r>
              <a:rPr lang="en-US" altLang="zh-CN" sz="1800">
                <a:solidFill>
                  <a:srgbClr val="FF0000"/>
                </a:solidFill>
              </a:rPr>
              <a:t>，False</a:t>
            </a:r>
            <a:r>
              <a:rPr lang="zh-CN" altLang="en-US" sz="1800">
                <a:solidFill>
                  <a:srgbClr val="FF0000"/>
                </a:solidFill>
              </a:rPr>
              <a:t>为精确模式</a:t>
            </a:r>
            <a:r>
              <a:rPr lang="en-US" altLang="zh-CN" sz="1800">
                <a:solidFill>
                  <a:srgbClr val="FF0000"/>
                </a:solidFill>
              </a:rPr>
              <a:t>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3）HMM参数用来控制是否使用 HMM 模型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4</a:t>
            </a:r>
            <a:r>
              <a:rPr lang="zh-CN" altLang="en-US" sz="1800"/>
              <a:t>）</a:t>
            </a:r>
            <a:r>
              <a:rPr lang="en-US" altLang="zh-CN" sz="1800"/>
              <a:t>use_paddle 参数用来控制是否使用paddle模式下的分词模式，paddle模式采用延迟加载方式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返回值：一个可迭代的 generator，存放分词</a:t>
            </a:r>
            <a:r>
              <a:rPr lang="zh-CN" altLang="en-US" sz="1800"/>
              <a:t>结果</a:t>
            </a: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 2</a:t>
            </a:r>
            <a:r>
              <a:rPr lang="en-US" altLang="zh-CN" sz="1800" b="1">
                <a:sym typeface="+mn-ea"/>
              </a:rPr>
              <a:t>．jieba.cut_for_search分词</a:t>
            </a:r>
            <a:endParaRPr lang="en-US" altLang="zh-CN" sz="1800" b="1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     </a:t>
            </a:r>
            <a:r>
              <a:rPr lang="en-US" altLang="zh-CN" sz="1800"/>
              <a:t>jieba. </a:t>
            </a:r>
            <a:r>
              <a:rPr lang="en-US" altLang="zh-CN" sz="1800">
                <a:solidFill>
                  <a:srgbClr val="FF0000"/>
                </a:solidFill>
              </a:rPr>
              <a:t>cut_for_search</a:t>
            </a:r>
            <a:r>
              <a:rPr lang="en-US" altLang="zh-CN" sz="1800"/>
              <a:t>(sentence, HMM=True)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参数说明：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  1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sentence</a:t>
            </a:r>
            <a:r>
              <a:rPr lang="en-US" altLang="zh-CN" sz="1800">
                <a:sym typeface="+mn-ea"/>
              </a:rPr>
              <a:t>参数为需要分词的字符串。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    2</a:t>
            </a:r>
            <a:r>
              <a:rPr lang="zh-CN" altLang="en-US" sz="1800">
                <a:sym typeface="+mn-ea"/>
              </a:rPr>
              <a:t>）</a:t>
            </a:r>
            <a:r>
              <a:rPr lang="en-US" altLang="zh-CN" sz="1800">
                <a:sym typeface="+mn-ea"/>
              </a:rPr>
              <a:t>HMM参数用来控制是否使用 HMM 模型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返回值：一个可迭代的 generator，存放分词结果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  <a:p>
            <a:pPr marL="0" lvl="1" indent="0">
              <a:buNone/>
            </a:pPr>
            <a:r>
              <a:rPr lang="zh-CN" altLang="en-US" sz="1800">
                <a:sym typeface="+mn-ea"/>
              </a:rPr>
              <a:t>jieba.lcut </a:t>
            </a:r>
            <a:r>
              <a:rPr lang="en-US" altLang="zh-CN" sz="1800">
                <a:sym typeface="+mn-ea"/>
              </a:rPr>
              <a:t>    </a:t>
            </a:r>
            <a:r>
              <a:rPr lang="zh-CN" altLang="en-US" sz="1800">
                <a:sym typeface="+mn-ea"/>
              </a:rPr>
              <a:t>jieba.lcut_for_search分别与以上方法类似，只是返回值，返回一个 list，存放分词结果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260509"/>
            <a:ext cx="7886700" cy="687705"/>
          </a:xfrm>
        </p:spPr>
        <p:txBody>
          <a:bodyPr/>
          <a:lstStyle/>
          <a:p>
            <a:r>
              <a:rPr lang="zh-CN" altLang="en-US"/>
              <a:t>分词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4245" y="910590"/>
            <a:ext cx="7076440" cy="407924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sz="1800"/>
              <a:t> import jieba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#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全模式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seg_list = jieba.</a:t>
            </a:r>
            <a:r>
              <a:rPr lang="zh-CN" altLang="en-US" sz="1800">
                <a:solidFill>
                  <a:srgbClr val="FF0000"/>
                </a:solidFill>
              </a:rPr>
              <a:t>cut</a:t>
            </a:r>
            <a:r>
              <a:rPr lang="zh-CN" altLang="en-US" sz="1800"/>
              <a:t>("我来到北京清华大学", </a:t>
            </a:r>
            <a:r>
              <a:rPr lang="zh-CN" altLang="en-US" sz="1800">
                <a:solidFill>
                  <a:srgbClr val="FF0000"/>
                </a:solidFill>
              </a:rPr>
              <a:t>cut_all=True</a:t>
            </a:r>
            <a:r>
              <a:rPr lang="zh-CN" altLang="en-US" sz="1800"/>
              <a:t>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print("全模式: " + "/ ".join(seg_list))</a:t>
            </a:r>
            <a:r>
              <a:rPr lang="en-US" altLang="zh-CN" sz="1800"/>
              <a:t>  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>
                <a:sym typeface="+mn-ea"/>
              </a:rPr>
              <a:t>#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 精确模式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seg_list = jieba.</a:t>
            </a:r>
            <a:r>
              <a:rPr lang="zh-CN" altLang="en-US" sz="1800">
                <a:solidFill>
                  <a:srgbClr val="FF0000"/>
                </a:solidFill>
              </a:rPr>
              <a:t>cut</a:t>
            </a:r>
            <a:r>
              <a:rPr lang="zh-CN" altLang="en-US" sz="1800"/>
              <a:t>("我来到北京清华大学", </a:t>
            </a:r>
            <a:r>
              <a:rPr lang="zh-CN" altLang="en-US" sz="1800">
                <a:solidFill>
                  <a:srgbClr val="FF0000"/>
                </a:solidFill>
              </a:rPr>
              <a:t>cut_all=False</a:t>
            </a:r>
            <a:r>
              <a:rPr lang="zh-CN" altLang="en-US" sz="1800"/>
              <a:t>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print("精准模式: " + "/ ".join(seg_list))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seg_list = jieba.</a:t>
            </a:r>
            <a:r>
              <a:rPr lang="zh-CN" altLang="en-US" sz="1800">
                <a:solidFill>
                  <a:srgbClr val="FF0000"/>
                </a:solidFill>
              </a:rPr>
              <a:t>cut</a:t>
            </a:r>
            <a:r>
              <a:rPr lang="zh-CN" altLang="en-US" sz="1800"/>
              <a:t>("他来到了网易杭研大厦")</a:t>
            </a:r>
            <a:r>
              <a:rPr lang="zh-CN" altLang="en-US" sz="1800">
                <a:solidFill>
                  <a:srgbClr val="FF0000"/>
                </a:solidFill>
              </a:rPr>
              <a:t># 默认是精确模式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print("精准模式: " + "/ ".join(seg_list))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#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搜索引擎模式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seg_list = jieba.</a:t>
            </a:r>
            <a:r>
              <a:rPr lang="zh-CN" altLang="en-US" sz="1800">
                <a:solidFill>
                  <a:srgbClr val="FF0000"/>
                </a:solidFill>
              </a:rPr>
              <a:t>cut_for_search</a:t>
            </a:r>
            <a:r>
              <a:rPr lang="zh-CN" altLang="en-US" sz="1800"/>
              <a:t>("小明硕士毕业于中国科学院计算所，后在日本京都大学深造") 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print("搜索引擎模式: " + "/ ".join(seg_list))</a:t>
            </a:r>
            <a:endParaRPr lang="zh-CN" altLang="en-US" sz="1800"/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5156835"/>
            <a:ext cx="7591901" cy="165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260509"/>
            <a:ext cx="7886700" cy="687705"/>
          </a:xfrm>
        </p:spPr>
        <p:txBody>
          <a:bodyPr/>
          <a:lstStyle/>
          <a:p>
            <a:r>
              <a:rPr lang="zh-CN" altLang="en-US">
                <a:sym typeface="+mn-ea"/>
              </a:rPr>
              <a:t>Jieba分词模块及其用法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1419860"/>
            <a:ext cx="8420100" cy="42881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/>
              <a:t>        </a:t>
            </a:r>
            <a:r>
              <a:rPr lang="en-US" altLang="zh-CN" sz="1800" b="1"/>
              <a:t> 3．jieba词典增加</a:t>
            </a:r>
            <a:r>
              <a:rPr lang="zh-CN" altLang="en-US" sz="1800" b="1"/>
              <a:t>、</a:t>
            </a:r>
            <a:r>
              <a:rPr lang="zh-CN" altLang="en-US" sz="1800" b="1"/>
              <a:t>删除词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         有时针对实际问题，需要为jieba词典增加、删除一些特征词，但增加或删除词只对长词起作用，对于比jieba自己的词还短的词，分词时不起作用。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上面例题中，如果增加短词“北”，代码如下。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import jieba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jieba.add_word("北") 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seg_list = jieba.cut("我来到北京清华大学",cut_all=False)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  print("" + "/ ".join(seg_list))</a:t>
            </a:r>
            <a:endParaRPr lang="zh-CN" altLang="en-US" sz="1800"/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068" y="4651375"/>
            <a:ext cx="4541996" cy="9515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260" y="620554"/>
            <a:ext cx="7886700" cy="687705"/>
          </a:xfrm>
        </p:spPr>
        <p:txBody>
          <a:bodyPr/>
          <a:lstStyle/>
          <a:p>
            <a:r>
              <a:rPr lang="zh-CN" altLang="en-US">
                <a:sym typeface="+mn-ea"/>
              </a:rPr>
              <a:t>Jieba分词模块及其用法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048" y="1920716"/>
            <a:ext cx="6325553" cy="1904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/>
              <a:t>         如果增加长词“我来到”，代码如下。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import jieba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jieba.</a:t>
            </a:r>
            <a:r>
              <a:rPr lang="en-US" altLang="zh-CN" sz="1800">
                <a:solidFill>
                  <a:srgbClr val="FF0000"/>
                </a:solidFill>
              </a:rPr>
              <a:t>add_word</a:t>
            </a:r>
            <a:r>
              <a:rPr lang="en-US" altLang="zh-CN" sz="1800"/>
              <a:t>("我来到") 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seg_list = jieba.cut("我来到北京清华大学",cut_all=False)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print("" + "/ ".join(seg_list)) </a:t>
            </a:r>
            <a:endParaRPr lang="zh-CN" altLang="en-US" sz="1800"/>
          </a:p>
        </p:txBody>
      </p:sp>
      <p:pic>
        <p:nvPicPr>
          <p:cNvPr id="288" name="图片 2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368" y="4293235"/>
            <a:ext cx="4420076" cy="9534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6409"/>
            <a:ext cx="7886700" cy="687705"/>
          </a:xfrm>
        </p:spPr>
        <p:txBody>
          <a:bodyPr/>
          <a:lstStyle/>
          <a:p>
            <a:r>
              <a:rPr lang="zh-CN" altLang="en-US">
                <a:sym typeface="+mn-ea"/>
              </a:rPr>
              <a:t>Jieba分词模块及其用法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141" y="1925479"/>
            <a:ext cx="5599271" cy="23074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/>
              <a:t>如果</a:t>
            </a:r>
            <a:r>
              <a:rPr lang="en-US" altLang="zh-CN" sz="1800">
                <a:solidFill>
                  <a:srgbClr val="FF0000"/>
                </a:solidFill>
              </a:rPr>
              <a:t>删除</a:t>
            </a:r>
            <a:r>
              <a:rPr lang="en-US" altLang="zh-CN" sz="1800"/>
              <a:t>长词“我来到”和“清华大学”，代码如下。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import jieba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jieba.</a:t>
            </a:r>
            <a:r>
              <a:rPr lang="en-US" altLang="zh-CN" sz="1800">
                <a:solidFill>
                  <a:srgbClr val="FF0000"/>
                </a:solidFill>
              </a:rPr>
              <a:t>del_word</a:t>
            </a:r>
            <a:r>
              <a:rPr lang="en-US" altLang="zh-CN" sz="1800"/>
              <a:t>("我来到")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jieba.</a:t>
            </a:r>
            <a:r>
              <a:rPr lang="en-US" altLang="zh-CN" sz="1800">
                <a:solidFill>
                  <a:srgbClr val="FF0000"/>
                </a:solidFill>
              </a:rPr>
              <a:t>del_word</a:t>
            </a:r>
            <a:r>
              <a:rPr lang="en-US" altLang="zh-CN" sz="1800"/>
              <a:t>("清华大学") 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seg_list = jieba.cut("我来到北京清华大学",cut_all=False)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print("" + "/ ".join(seg_list)) </a:t>
            </a:r>
            <a:endParaRPr lang="zh-CN" altLang="en-US" sz="1800"/>
          </a:p>
        </p:txBody>
      </p:sp>
      <p:pic>
        <p:nvPicPr>
          <p:cNvPr id="289" name="图片 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019" y="4363403"/>
            <a:ext cx="4837271" cy="10106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16840"/>
            <a:ext cx="8226425" cy="1141413"/>
          </a:xfrm>
        </p:spPr>
        <p:txBody>
          <a:bodyPr/>
          <a:p>
            <a:r>
              <a:rPr lang="zh-CN" altLang="en-US"/>
              <a:t>作业（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685"/>
            <a:ext cx="8226425" cy="4584065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jieba</a:t>
            </a:r>
            <a:r>
              <a:rPr lang="zh-CN" altLang="en-US"/>
              <a:t>分词库，对《红楼梦》全文进行统计词频，并输出显示词频最高的</a:t>
            </a:r>
            <a:r>
              <a:rPr lang="en-US" altLang="zh-CN"/>
              <a:t>20</a:t>
            </a:r>
            <a:r>
              <a:rPr lang="zh-CN" altLang="en-US"/>
              <a:t>个词，以及其</a:t>
            </a:r>
            <a:r>
              <a:rPr lang="zh-CN" altLang="en-US"/>
              <a:t>出现次数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1.Python</a:t>
            </a:r>
            <a:r>
              <a:rPr lang="zh-CN" altLang="en-US"/>
              <a:t>基础</a:t>
            </a:r>
            <a:r>
              <a:rPr lang="zh-CN" altLang="en-US"/>
              <a:t>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260" y="1628458"/>
            <a:ext cx="8226425" cy="4522787"/>
          </a:xfrm>
        </p:spPr>
        <p:txBody>
          <a:bodyPr/>
          <a:p>
            <a:r>
              <a:rPr lang="en-US" altLang="zh-CN"/>
              <a:t>python</a:t>
            </a:r>
            <a:r>
              <a:rPr lang="zh-CN" altLang="en-US"/>
              <a:t>中有序序列切片</a:t>
            </a:r>
            <a:r>
              <a:rPr lang="en-US" altLang="zh-CN"/>
              <a:t>(</a:t>
            </a:r>
            <a:r>
              <a:rPr lang="zh-CN" altLang="en-US"/>
              <a:t>双向索引、切片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字符串相关方法（</a:t>
            </a:r>
            <a:r>
              <a:rPr lang="en-US" altLang="zh-CN"/>
              <a:t>len\split\join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推导式与生成器应用（列表推导式、生成</a:t>
            </a:r>
            <a:r>
              <a:rPr lang="zh-CN" altLang="en-US"/>
              <a:t>器）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文本数据挖掘概述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05280"/>
            <a:ext cx="7848600" cy="4522470"/>
          </a:xfrm>
        </p:spPr>
        <p:txBody>
          <a:bodyPr/>
          <a:p>
            <a:pPr algn="l">
              <a:buSzTx/>
            </a:pPr>
            <a:r>
              <a:rPr lang="zh-CN" altLang="en-US" b="1" dirty="0">
                <a:solidFill>
                  <a:srgbClr val="050580"/>
                </a:solidFill>
                <a:sym typeface="+mn-ea"/>
              </a:rPr>
              <a:t>2.1文本挖掘的概念</a:t>
            </a:r>
            <a:endParaRPr lang="zh-CN" altLang="en-US" b="1" dirty="0">
              <a:solidFill>
                <a:srgbClr val="050580"/>
              </a:solidFill>
              <a:sym typeface="+mn-ea"/>
            </a:endParaRPr>
          </a:p>
          <a:p>
            <a:pPr algn="l">
              <a:buSzTx/>
            </a:pPr>
            <a:endParaRPr lang="zh-CN" altLang="en-US" b="1" dirty="0">
              <a:solidFill>
                <a:srgbClr val="050580"/>
              </a:solidFill>
            </a:endParaRPr>
          </a:p>
          <a:p>
            <a:pPr algn="l">
              <a:buSzTx/>
            </a:pPr>
            <a:r>
              <a:rPr lang="zh-CN" altLang="en-US" b="1" dirty="0">
                <a:solidFill>
                  <a:srgbClr val="050580"/>
                </a:solidFill>
                <a:sym typeface="+mn-ea"/>
              </a:rPr>
              <a:t>2.2数据挖掘与文本挖掘的比较</a:t>
            </a:r>
            <a:endParaRPr lang="zh-CN" altLang="en-US" b="1" dirty="0">
              <a:solidFill>
                <a:srgbClr val="050580"/>
              </a:solidFill>
            </a:endParaRPr>
          </a:p>
          <a:p>
            <a:endParaRPr lang="zh-CN" altLang="en-US"/>
          </a:p>
          <a:p>
            <a:r>
              <a:rPr lang="en-US" altLang="zh-CN" b="1" dirty="0">
                <a:solidFill>
                  <a:srgbClr val="050580"/>
                </a:solidFill>
                <a:sym typeface="+mn-ea"/>
              </a:rPr>
              <a:t>2.3</a:t>
            </a:r>
            <a:r>
              <a:rPr lang="zh-CN" altLang="en-US" b="1" dirty="0">
                <a:solidFill>
                  <a:srgbClr val="050580"/>
                </a:solidFill>
                <a:sym typeface="+mn-ea"/>
              </a:rPr>
              <a:t>文本挖掘的过程</a:t>
            </a:r>
            <a:endParaRPr lang="zh-CN" altLang="en-US" b="1" dirty="0">
              <a:solidFill>
                <a:srgbClr val="050580"/>
              </a:solidFill>
              <a:sym typeface="+mn-ea"/>
            </a:endParaRPr>
          </a:p>
          <a:p>
            <a:endParaRPr lang="zh-CN" altLang="en-US" b="1" dirty="0">
              <a:solidFill>
                <a:srgbClr val="050580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050580"/>
                </a:solidFill>
                <a:sym typeface="+mn-ea"/>
              </a:rPr>
              <a:t>2.4</a:t>
            </a:r>
            <a:r>
              <a:rPr lang="zh-CN" altLang="en-US" b="1" dirty="0">
                <a:solidFill>
                  <a:srgbClr val="050580"/>
                </a:solidFill>
                <a:sym typeface="+mn-ea"/>
              </a:rPr>
              <a:t>文本挖掘主要研究领域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文本挖掘的概念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698"/>
            <a:ext cx="8226425" cy="4522787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      文本挖掘属于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多交叉</a:t>
            </a:r>
            <a:r>
              <a:rPr lang="zh-CN" altLang="en-US">
                <a:sym typeface="+mn-ea"/>
              </a:rPr>
              <a:t>科学研究领域，它涉及数据挖掘、信息检索、自然语言处理、计算机语言学、机器学习、模式识别、人工智能、统计学、计算机网络技术、信息学等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多个领域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文本挖掘是指从大量文本数据中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抽取</a:t>
            </a:r>
            <a:r>
              <a:rPr lang="zh-CN" altLang="en-US">
                <a:sym typeface="+mn-ea"/>
              </a:rPr>
              <a:t>事先未知的、可理解的、最终可用的信息或知识的过程。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</a:t>
            </a:r>
            <a:r>
              <a:rPr lang="zh-CN" altLang="en-US"/>
              <a:t>数据挖掘与文本挖掘的</a:t>
            </a:r>
            <a:r>
              <a:rPr lang="zh-CN" altLang="en-US"/>
              <a:t>比较</a:t>
            </a:r>
            <a:endParaRPr lang="zh-CN" altLang="en-US"/>
          </a:p>
        </p:txBody>
      </p:sp>
      <p:graphicFrame>
        <p:nvGraphicFramePr>
          <p:cNvPr id="18435" name="表格 18434"/>
          <p:cNvGraphicFramePr/>
          <p:nvPr>
            <p:custDataLst>
              <p:tags r:id="rId1"/>
            </p:custDataLst>
          </p:nvPr>
        </p:nvGraphicFramePr>
        <p:xfrm>
          <a:off x="556895" y="1289050"/>
          <a:ext cx="8500110" cy="4862195"/>
        </p:xfrm>
        <a:graphic>
          <a:graphicData uri="http://schemas.openxmlformats.org/drawingml/2006/table">
            <a:tbl>
              <a:tblPr/>
              <a:tblGrid>
                <a:gridCol w="1377950"/>
                <a:gridCol w="3629660"/>
                <a:gridCol w="3492500"/>
              </a:tblGrid>
              <a:tr h="4686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比较项</a:t>
                      </a:r>
                      <a:endParaRPr lang="en-US" altLang="en-US" sz="2200" b="1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200" b="1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数据挖掘</a:t>
                      </a:r>
                      <a:endParaRPr lang="en-US" altLang="en-US" sz="2200" b="1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200" b="1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文本挖掘</a:t>
                      </a:r>
                      <a:endParaRPr lang="en-US" altLang="en-US" sz="2200" b="1" dirty="0">
                        <a:solidFill>
                          <a:srgbClr val="333333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8039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研究对象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用数字表示的、结构化数据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无结构或半结构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的文本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48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对象结构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关系数据库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自由开放的</a:t>
                      </a: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文本</a:t>
                      </a:r>
                      <a:endParaRPr lang="en-US" altLang="zh-CN" sz="2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9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获取知识、建立应用模型预测以后的状态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提取</a:t>
                      </a: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概念和知识</a:t>
                      </a:r>
                      <a:endParaRPr lang="en-US" altLang="zh-CN" sz="2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0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归纳学习、决策树、神经网络、关联规则等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提取短语、形成概念，关联分析、聚类、分类</a:t>
                      </a:r>
                      <a:endParaRPr lang="en-US" altLang="zh-CN" sz="2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成熟度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1994年开始得到广泛应用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年开始得到广泛应用</a:t>
                      </a:r>
                      <a:endParaRPr lang="en-US" altLang="en-US" sz="2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7" marR="95257" marT="66679" marB="66679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olidFill>
                  <a:srgbClr val="050580"/>
                </a:solidFill>
                <a:sym typeface="+mn-ea"/>
              </a:rPr>
              <a:t>2.3</a:t>
            </a:r>
            <a:r>
              <a:rPr lang="zh-CN" altLang="en-US" b="1" dirty="0">
                <a:solidFill>
                  <a:srgbClr val="050580"/>
                </a:solidFill>
                <a:sym typeface="+mn-ea"/>
              </a:rPr>
              <a:t>文本挖掘的过程</a:t>
            </a:r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467995" y="1633220"/>
            <a:ext cx="864235" cy="10083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文档</a:t>
            </a:r>
            <a:r>
              <a:rPr lang="zh-CN" altLang="en-US"/>
              <a:t>集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548130" y="1705610"/>
            <a:ext cx="721360" cy="57594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878320" y="1705610"/>
            <a:ext cx="785495" cy="57594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评价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528945" y="1705610"/>
            <a:ext cx="1153160" cy="57594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模式或</a:t>
            </a:r>
            <a:r>
              <a:rPr lang="zh-CN" altLang="en-US">
                <a:solidFill>
                  <a:schemeClr val="tx1"/>
                </a:solidFill>
              </a:rPr>
              <a:t>知识挖掘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4358005" y="1705610"/>
            <a:ext cx="975360" cy="57594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文本特征</a:t>
            </a:r>
            <a:r>
              <a:rPr lang="zh-CN" altLang="en-US">
                <a:solidFill>
                  <a:schemeClr val="tx1"/>
                </a:solidFill>
              </a:rPr>
              <a:t>选择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2477770" y="1705610"/>
            <a:ext cx="1635125" cy="575945"/>
          </a:xfrm>
          <a:prstGeom prst="flowChart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文本特征提取或文本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7905115" y="1689100"/>
            <a:ext cx="1135380" cy="575945"/>
          </a:xfrm>
          <a:prstGeom prst="flowChartProcess">
            <a:avLst/>
          </a:prstGeom>
          <a:solidFill>
            <a:schemeClr val="bg1"/>
          </a:solidFill>
          <a:ln w="1587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模式或知识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353185" y="1921510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277110" y="1953895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149090" y="1960245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329555" y="1943735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676390" y="1927225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705725" y="1925955"/>
            <a:ext cx="187325" cy="7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17880" y="2734945"/>
            <a:ext cx="10160" cy="3340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4015" y="3024505"/>
            <a:ext cx="1659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收集文本数据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5" idx="2"/>
          </p:cNvCxnSpPr>
          <p:nvPr/>
        </p:nvCxnSpPr>
        <p:spPr>
          <a:xfrm flipH="1">
            <a:off x="1908175" y="2281555"/>
            <a:ext cx="635" cy="12915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22" idx="0"/>
          </p:cNvCxnSpPr>
          <p:nvPr/>
        </p:nvCxnSpPr>
        <p:spPr>
          <a:xfrm>
            <a:off x="7271385" y="2281555"/>
            <a:ext cx="14605" cy="18745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20460" y="4156075"/>
            <a:ext cx="2130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准确率和召回率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2315" y="3653790"/>
            <a:ext cx="2527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抽取代表其特征的元数据</a:t>
            </a:r>
            <a:b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中文需要分词</a:t>
            </a:r>
            <a:b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常用分词工具：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jieba\pkuseg\ICTCLAS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080760" y="2320290"/>
            <a:ext cx="3810" cy="1108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12410" y="3422015"/>
            <a:ext cx="1735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与挖掘任务相关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98695" y="2320290"/>
            <a:ext cx="12065" cy="17310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</p:cNvCxnSpPr>
          <p:nvPr/>
        </p:nvCxnSpPr>
        <p:spPr>
          <a:xfrm>
            <a:off x="3295650" y="2281555"/>
            <a:ext cx="12065" cy="27743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13480" y="4067810"/>
            <a:ext cx="2218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选择出冗余度低又具有代表性的文本特征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16075" y="5055870"/>
            <a:ext cx="3444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选择对文本进行充分表示的文本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经典文本表示模型：向量空间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8445500" y="2265045"/>
            <a:ext cx="12065" cy="27743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3815" y="5144135"/>
            <a:ext cx="1531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输出最终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5" grpId="0" animBg="1"/>
      <p:bldP spid="11" grpId="1" animBg="1"/>
      <p:bldP spid="5" grpId="1" animBg="1"/>
      <p:bldP spid="12" grpId="0" animBg="1"/>
      <p:bldP spid="9" grpId="0" bldLvl="0" animBg="1"/>
      <p:bldP spid="12" grpId="1" animBg="1"/>
      <p:bldP spid="9" grpId="1" animBg="1"/>
      <p:bldP spid="13" grpId="0" bldLvl="0" animBg="1"/>
      <p:bldP spid="8" grpId="0" animBg="1"/>
      <p:bldP spid="13" grpId="1" animBg="1"/>
      <p:bldP spid="8" grpId="1" animBg="1"/>
      <p:bldP spid="14" grpId="0" animBg="1"/>
      <p:bldP spid="7" grpId="0" animBg="1"/>
      <p:bldP spid="14" grpId="1" animBg="1"/>
      <p:bldP spid="7" grpId="1" animBg="1"/>
      <p:bldP spid="15" grpId="0" animBg="1"/>
      <p:bldP spid="6" grpId="0" animBg="1"/>
      <p:bldP spid="15" grpId="1" animBg="1"/>
      <p:bldP spid="6" grpId="1" animBg="1"/>
      <p:bldP spid="16" grpId="0" animBg="1"/>
      <p:bldP spid="10" grpId="0" bldLvl="0" animBg="1"/>
      <p:bldP spid="16" grpId="1" animBg="1"/>
      <p:bldP spid="10" grpId="1" animBg="1"/>
      <p:bldP spid="18" grpId="0"/>
      <p:bldP spid="18" grpId="1"/>
      <p:bldP spid="23" grpId="0"/>
      <p:bldP spid="23" grpId="1"/>
      <p:bldP spid="29" grpId="0"/>
      <p:bldP spid="29" grpId="1"/>
      <p:bldP spid="28" grpId="0"/>
      <p:bldP spid="28" grpId="1"/>
      <p:bldP spid="25" grpId="0"/>
      <p:bldP spid="25" grpId="1"/>
      <p:bldP spid="22" grpId="0"/>
      <p:bldP spid="22" grpId="1"/>
      <p:bldP spid="31" grpId="0"/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olidFill>
                  <a:srgbClr val="050580"/>
                </a:solidFill>
                <a:sym typeface="+mn-ea"/>
              </a:rPr>
              <a:t>2.4</a:t>
            </a:r>
            <a:r>
              <a:rPr lang="zh-CN" altLang="en-US" b="1" dirty="0">
                <a:solidFill>
                  <a:srgbClr val="050580"/>
                </a:solidFill>
                <a:sym typeface="+mn-ea"/>
              </a:rPr>
              <a:t>挖掘主要研究领域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9035" y="1703705"/>
            <a:ext cx="7597140" cy="4733925"/>
          </a:xfrm>
        </p:spPr>
        <p:txBody>
          <a:bodyPr/>
          <a:p>
            <a:r>
              <a:rPr lang="zh-CN" altLang="en-US"/>
              <a:t>文本特征选择</a:t>
            </a:r>
            <a:endParaRPr lang="zh-CN" altLang="en-US"/>
          </a:p>
          <a:p>
            <a:r>
              <a:rPr lang="zh-CN" altLang="en-US"/>
              <a:t>文本结构分析</a:t>
            </a:r>
            <a:endParaRPr lang="zh-CN" altLang="en-US"/>
          </a:p>
          <a:p>
            <a:r>
              <a:rPr lang="zh-CN" altLang="en-US"/>
              <a:t>文本摘要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聚类</a:t>
            </a:r>
            <a:endParaRPr lang="zh-CN" altLang="en-US"/>
          </a:p>
          <a:p>
            <a:r>
              <a:rPr lang="zh-CN" altLang="en-US"/>
              <a:t>文本关联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分布分析与趋势</a:t>
            </a:r>
            <a:r>
              <a:rPr lang="zh-CN" altLang="en-US"/>
              <a:t>预测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分词相关技术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分词工具的安装与</a:t>
            </a:r>
            <a:r>
              <a:rPr lang="zh-CN" altLang="en-US"/>
              <a:t>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ffabfe2-bbc3-4e94-aa9b-b3ef55cd6a16}"/>
  <p:tag name="TABLE_ENDDRAG_ORIGIN_RECT" val="655*382"/>
  <p:tag name="TABLE_ENDDRAG_RECT" val="57*101*655*382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3641</Words>
  <Application>WPS 演示</Application>
  <PresentationFormat>全屏显示(4:3)</PresentationFormat>
  <Paragraphs>280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Calibri</vt:lpstr>
      <vt:lpstr>草檀斋毛泽东字体</vt:lpstr>
      <vt:lpstr>STXingkai</vt:lpstr>
      <vt:lpstr>楷体_GB2312</vt:lpstr>
      <vt:lpstr>NSimSun</vt:lpstr>
      <vt:lpstr>Microsoft YaHei</vt:lpstr>
      <vt:lpstr>Arial Unicode MS</vt:lpstr>
      <vt:lpstr>楷体_GB2312</vt:lpstr>
      <vt:lpstr>草檀斋毛泽东字体</vt:lpstr>
      <vt:lpstr>Segoe Print</vt:lpstr>
      <vt:lpstr>Wingdings</vt:lpstr>
      <vt:lpstr/>
      <vt:lpstr>默认设计模板</vt:lpstr>
      <vt:lpstr>默认设计模板</vt:lpstr>
      <vt:lpstr/>
      <vt:lpstr>PowerPoint 演示文稿</vt:lpstr>
      <vt:lpstr>主要内容</vt:lpstr>
      <vt:lpstr>1.Python基础回顾</vt:lpstr>
      <vt:lpstr>2.文本数据挖掘概述</vt:lpstr>
      <vt:lpstr>2.1文本挖掘的概念</vt:lpstr>
      <vt:lpstr>2.2数据挖掘与文本挖掘的比较</vt:lpstr>
      <vt:lpstr>2.3文本挖掘的过程</vt:lpstr>
      <vt:lpstr>2.4挖掘主要研究领域</vt:lpstr>
      <vt:lpstr>分词</vt:lpstr>
      <vt:lpstr>1.分词相关技术</vt:lpstr>
      <vt:lpstr>分词------正向最大匹配算法</vt:lpstr>
      <vt:lpstr>分词------正向最大匹配算法</vt:lpstr>
      <vt:lpstr>分词------逆向最大匹配算法</vt:lpstr>
      <vt:lpstr>分词------逆向最大匹配算法</vt:lpstr>
      <vt:lpstr>分词------双向最大匹配算法</vt:lpstr>
      <vt:lpstr>思考</vt:lpstr>
      <vt:lpstr>2.分词工具</vt:lpstr>
      <vt:lpstr>jieba库</vt:lpstr>
      <vt:lpstr>jieba库简介</vt:lpstr>
      <vt:lpstr>结巴分词</vt:lpstr>
      <vt:lpstr>2.5 Python Jieba分词模块及其用法</vt:lpstr>
      <vt:lpstr>2.5 Python Jieba分词模块及其用法</vt:lpstr>
      <vt:lpstr>2.5 Python Jieba分词模块及其用法</vt:lpstr>
      <vt:lpstr>2.5 Python Jieba分词模块及其用法</vt:lpstr>
      <vt:lpstr>2.5 Python Jieba分词模块及其用法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37</cp:revision>
  <dcterms:created xsi:type="dcterms:W3CDTF">2010-05-15T12:35:00Z</dcterms:created>
  <dcterms:modified xsi:type="dcterms:W3CDTF">2022-02-28T07:33:28Z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