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sldIdLst>
    <p:sldId id="256" r:id="rId6"/>
    <p:sldId id="316" r:id="rId8"/>
    <p:sldId id="408" r:id="rId9"/>
    <p:sldId id="409" r:id="rId10"/>
    <p:sldId id="381" r:id="rId11"/>
    <p:sldId id="407" r:id="rId12"/>
    <p:sldId id="420" r:id="rId13"/>
    <p:sldId id="410" r:id="rId14"/>
    <p:sldId id="412" r:id="rId15"/>
    <p:sldId id="411" r:id="rId16"/>
    <p:sldId id="382" r:id="rId17"/>
    <p:sldId id="383" r:id="rId18"/>
    <p:sldId id="415" r:id="rId19"/>
    <p:sldId id="384" r:id="rId20"/>
    <p:sldId id="416" r:id="rId21"/>
    <p:sldId id="417" r:id="rId22"/>
    <p:sldId id="418" r:id="rId23"/>
    <p:sldId id="419" r:id="rId24"/>
    <p:sldId id="413" r:id="rId25"/>
    <p:sldId id="414" r:id="rId26"/>
  </p:sldIdLst>
  <p:sldSz cx="9144000" cy="6858000" type="screen4x3"/>
  <p:notesSz cx="6858000" cy="9144000"/>
  <p:defaultTextStyle>
    <a:defPPr>
      <a:defRPr lang="en-GB"/>
    </a:defPPr>
    <a:lvl1pPr marL="0" lvl="0" indent="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1pPr>
    <a:lvl2pPr marL="742950" lvl="1" indent="-28575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2pPr>
    <a:lvl3pPr marL="1143000" lvl="2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3pPr>
    <a:lvl4pPr marL="1600200" lvl="3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4pPr>
    <a:lvl5pPr marL="2057400" lvl="4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5pPr>
    <a:lvl6pPr marL="2286000" lvl="5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6pPr>
    <a:lvl7pPr marL="2743200" lvl="6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7pPr>
    <a:lvl8pPr marL="3200400" lvl="7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8pPr>
    <a:lvl9pPr marL="3657600" lvl="8" indent="-228600" algn="l" defTabSz="44958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800" b="0" i="0" u="none" kern="1200" baseline="0">
        <a:solidFill>
          <a:schemeClr val="bg1"/>
        </a:solidFill>
        <a:latin typeface="Calibri" panose="020F0502020204030204" pitchFamily="34" charset="0"/>
        <a:ea typeface="SimSun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324" y="-68"/>
      </p:cViewPr>
      <p:guideLst>
        <p:guide orient="horz" pos="2219"/>
        <p:guide pos="295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圆角矩形 5120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" name="圆角矩形 5121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3" name="幻灯片图像占位符 5122"/>
          <p:cNvSpPr>
            <a:spLocks noGrp="1" noRot="1" noChangeAspect="1"/>
          </p:cNvSpPr>
          <p:nvPr>
            <p:ph type="sldImg"/>
          </p:nvPr>
        </p:nvSpPr>
        <p:spPr>
          <a:xfrm>
            <a:off x="-11798300" y="-11796712"/>
            <a:ext cx="11795125" cy="124888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/>
          <a:lstStyle/>
          <a:p>
            <a:pPr lvl="0"/>
          </a:p>
        </p:txBody>
      </p:sp>
      <p:sp>
        <p:nvSpPr>
          <p:cNvPr id="5124" name="文本占位符 512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638" cy="411003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9216"/>
          <p:cNvSpPr txBox="1">
            <a:spLocks noGrp="1" noRot="1" noChangeAspect="1"/>
          </p:cNvSpPr>
          <p:nvPr>
            <p:ph type="sldImg"/>
          </p:nvPr>
        </p:nvSpPr>
        <p:spPr>
          <a:xfrm>
            <a:off x="-14225587" y="-11796712"/>
            <a:ext cx="16651287" cy="1249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" name="文本占位符 9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2677" y="1604963"/>
            <a:ext cx="4030948" cy="45227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019" y="273050"/>
            <a:ext cx="2056606" cy="5854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50595" cy="5854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7" Type="http://schemas.openxmlformats.org/officeDocument/2006/relationships/theme" Target="../theme/theme2.xml"/><Relationship Id="rId26" Type="http://schemas.openxmlformats.org/officeDocument/2006/relationships/image" Target="../media/image15.jpeg"/><Relationship Id="rId25" Type="http://schemas.openxmlformats.org/officeDocument/2006/relationships/image" Target="../media/image14.jpeg"/><Relationship Id="rId24" Type="http://schemas.openxmlformats.org/officeDocument/2006/relationships/image" Target="../media/image13.jpeg"/><Relationship Id="rId23" Type="http://schemas.openxmlformats.org/officeDocument/2006/relationships/image" Target="../media/image12.jpeg"/><Relationship Id="rId22" Type="http://schemas.openxmlformats.org/officeDocument/2006/relationships/image" Target="../media/image11.jpeg"/><Relationship Id="rId21" Type="http://schemas.openxmlformats.org/officeDocument/2006/relationships/image" Target="../media/image10.jpeg"/><Relationship Id="rId20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矩形 1024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26" name="图片 1025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26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28" name="组合 1027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1029" name="矩形 1028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" name="矩形 1029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5" name="矩形 1034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6" name="矩形 1035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7" name="矩形 1036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8" name="矩形 1037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9" name="矩形 1038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40" name="图片 10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1" name="文本框 1040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US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US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矩形 2048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0" name="图片 2049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205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052" name="组合 2051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2053" name="矩形 2052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矩形 2053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矩形 2054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矩形 2055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矩形 2056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矩形 2057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" name="矩形 2058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0" name="矩形 2059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1" name="矩形 2060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2" name="矩形 2061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63" name="矩形 2062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64" name="图片 20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800" y="6403975"/>
            <a:ext cx="392113" cy="37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5" name="文本框 2064"/>
          <p:cNvSpPr txBox="1"/>
          <p:nvPr/>
        </p:nvSpPr>
        <p:spPr>
          <a:xfrm>
            <a:off x="7853363" y="6400800"/>
            <a:ext cx="893762" cy="3063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1400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复旦大学</a:t>
            </a:r>
            <a:endParaRPr lang="zh-CN" altLang="en-GB" sz="1400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pic>
        <p:nvPicPr>
          <p:cNvPr id="2066" name="图片 206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7" name="图片 2066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0" y="0"/>
            <a:ext cx="9144000" cy="530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" name="矩形 2067"/>
          <p:cNvSpPr/>
          <p:nvPr/>
        </p:nvSpPr>
        <p:spPr>
          <a:xfrm>
            <a:off x="0" y="2565400"/>
            <a:ext cx="9144000" cy="1066800"/>
          </a:xfrm>
          <a:prstGeom prst="rect">
            <a:avLst/>
          </a:prstGeom>
          <a:gradFill rotWithShape="0">
            <a:gsLst>
              <a:gs pos="0">
                <a:srgbClr val="3191D3"/>
              </a:gs>
              <a:gs pos="100000">
                <a:srgbClr val="174362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60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069" name="矩形 2068"/>
          <p:cNvSpPr/>
          <p:nvPr/>
        </p:nvSpPr>
        <p:spPr>
          <a:xfrm>
            <a:off x="8153400" y="4967288"/>
            <a:ext cx="969963" cy="900112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0" name="矩形 2069"/>
          <p:cNvSpPr/>
          <p:nvPr/>
        </p:nvSpPr>
        <p:spPr>
          <a:xfrm>
            <a:off x="8153400" y="3976688"/>
            <a:ext cx="969963" cy="900112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1" name="矩形 2070"/>
          <p:cNvSpPr/>
          <p:nvPr/>
        </p:nvSpPr>
        <p:spPr>
          <a:xfrm>
            <a:off x="6065838" y="5948363"/>
            <a:ext cx="1006475" cy="865187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2" name="矩形 2071"/>
          <p:cNvSpPr/>
          <p:nvPr/>
        </p:nvSpPr>
        <p:spPr>
          <a:xfrm>
            <a:off x="7134225" y="5943600"/>
            <a:ext cx="969963" cy="900113"/>
          </a:xfrm>
          <a:prstGeom prst="rect">
            <a:avLst/>
          </a:prstGeom>
          <a:blipFill rotWithShape="0">
            <a:blip r:embed="rId18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3" name="矩形 2072"/>
          <p:cNvSpPr/>
          <p:nvPr/>
        </p:nvSpPr>
        <p:spPr>
          <a:xfrm>
            <a:off x="7107238" y="4967288"/>
            <a:ext cx="969962" cy="900112"/>
          </a:xfrm>
          <a:prstGeom prst="rect">
            <a:avLst/>
          </a:prstGeom>
          <a:blipFill rotWithShape="0">
            <a:blip r:embed="rId19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4" name="矩形 2073"/>
          <p:cNvSpPr/>
          <p:nvPr/>
        </p:nvSpPr>
        <p:spPr>
          <a:xfrm>
            <a:off x="8174038" y="5957888"/>
            <a:ext cx="969962" cy="900112"/>
          </a:xfrm>
          <a:prstGeom prst="rect">
            <a:avLst/>
          </a:prstGeom>
          <a:blipFill rotWithShape="0">
            <a:blip r:embed="rId20"/>
            <a:stretch>
              <a:fillRect/>
            </a:stretch>
          </a:blipFill>
          <a:ln w="2232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5" name="直接连接符 2074"/>
          <p:cNvSpPr/>
          <p:nvPr/>
        </p:nvSpPr>
        <p:spPr>
          <a:xfrm>
            <a:off x="0" y="36576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6" name="直接连接符 2075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77" name="矩形 2076"/>
          <p:cNvSpPr/>
          <p:nvPr/>
        </p:nvSpPr>
        <p:spPr>
          <a:xfrm>
            <a:off x="0" y="0"/>
            <a:ext cx="9142413" cy="1447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8" name="矩形 2077"/>
          <p:cNvSpPr/>
          <p:nvPr/>
        </p:nvSpPr>
        <p:spPr>
          <a:xfrm>
            <a:off x="0" y="1439863"/>
            <a:ext cx="9144000" cy="1143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79" name="直接连接符 2078"/>
          <p:cNvSpPr/>
          <p:nvPr/>
        </p:nvSpPr>
        <p:spPr>
          <a:xfrm>
            <a:off x="0" y="2590800"/>
            <a:ext cx="9144000" cy="1588"/>
          </a:xfrm>
          <a:prstGeom prst="line">
            <a:avLst/>
          </a:prstGeom>
          <a:ln w="3816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80" name="文本框 2079"/>
          <p:cNvSpPr txBox="1"/>
          <p:nvPr/>
        </p:nvSpPr>
        <p:spPr>
          <a:xfrm>
            <a:off x="2830513" y="1851025"/>
            <a:ext cx="2924175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3600" dirty="0">
                <a:solidFill>
                  <a:srgbClr val="00B0F0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成都东软学院</a:t>
            </a:r>
            <a:endParaRPr lang="zh-CN" altLang="en-GB" sz="3600">
              <a:solidFill>
                <a:srgbClr val="00B0F0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pic>
        <p:nvPicPr>
          <p:cNvPr id="2084" name="图片 2083" descr="20110628100630_67615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191500" y="5975350"/>
            <a:ext cx="936625" cy="839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5" name="图片 2084" descr="e012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6107113" y="5959475"/>
            <a:ext cx="931862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6" name="图片 2085" descr="u=149333713,439651699&amp;fm=52&amp;gp=0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169275" y="4014788"/>
            <a:ext cx="936625" cy="84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7" name="图片 2086" descr="u=2356377232,386728071&amp;fm=52&amp;gp=0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7164388" y="5959475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8" name="图片 2087" descr="u=2436646101,3526013775&amp;fm=52&amp;gp=0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8172450" y="4979988"/>
            <a:ext cx="936625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9" name="图片 2088" descr="u=4274217244,516718485&amp;fm=52&amp;gp=0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7135813" y="5013325"/>
            <a:ext cx="903287" cy="81756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矩形 3072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074" name="图片 3073"/>
          <p:cNvPicPr>
            <a:picLocks noChangeAspect="1"/>
          </p:cNvPicPr>
          <p:nvPr/>
        </p:nvPicPr>
        <p:blipFill>
          <a:blip r:embed="rId12"/>
          <a:srcRect l="2174"/>
          <a:stretch>
            <a:fillRect/>
          </a:stretch>
        </p:blipFill>
        <p:spPr>
          <a:xfrm>
            <a:off x="685800" y="685800"/>
            <a:ext cx="8458200" cy="5192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矩形 307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6" name="组合 3075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3077" name="矩形 3076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矩形 3077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矩形 3078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" name="矩形 3079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矩形 3080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矩形 3081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3" name="矩形 3082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矩形 3083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矩形 3084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矩形 3085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矩形 3086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文本框 3087"/>
          <p:cNvSpPr txBox="1"/>
          <p:nvPr/>
        </p:nvSpPr>
        <p:spPr>
          <a:xfrm>
            <a:off x="7920038" y="6308725"/>
            <a:ext cx="106997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/>
          <a:p>
            <a:pPr lvl="0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GB" altLang="zh-CN" sz="2000" b="1">
                <a:solidFill>
                  <a:srgbClr val="00B0F0"/>
                </a:solidFill>
                <a:latin typeface="草檀斋毛泽东字体" charset="-122"/>
                <a:ea typeface="草檀斋毛泽东字体" charset="-122"/>
              </a:rPr>
              <a:t>NEUSOFT</a:t>
            </a:r>
            <a:endParaRPr lang="zh-CN" altLang="en-GB" sz="2000" b="1">
              <a:solidFill>
                <a:srgbClr val="00B0F0"/>
              </a:solidFill>
              <a:latin typeface="草檀斋毛泽东字体" charset="-122"/>
              <a:ea typeface="草檀斋毛泽东字体" charset="-122"/>
            </a:endParaRPr>
          </a:p>
        </p:txBody>
      </p:sp>
      <p:sp>
        <p:nvSpPr>
          <p:cNvPr id="3089" name="日期占位符 3088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>
              <a:tabLst>
                <a:tab pos="723900" algn="l"/>
                <a:tab pos="1447800" algn="l"/>
              </a:tabLst>
            </a:pPr>
            <a:endParaRPr lang="zh-CN" altLang="en-GB" dirty="0"/>
          </a:p>
        </p:txBody>
      </p:sp>
      <p:sp>
        <p:nvSpPr>
          <p:cNvPr id="3090" name="文本框 3089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灯片编号占位符 3090"/>
          <p:cNvSpPr>
            <a:spLocks noGrp="1"/>
          </p:cNvSpPr>
          <p:nvPr>
            <p:ph type="sldNum"/>
          </p:nvPr>
        </p:nvSpPr>
        <p:spPr>
          <a:xfrm>
            <a:off x="5789613" y="4940300"/>
            <a:ext cx="2128837" cy="457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buClrTx/>
              <a:tabLst>
                <a:tab pos="723900" algn="l"/>
                <a:tab pos="1447800" algn="l"/>
              </a:tabLst>
            </a:pPr>
            <a:fld id="{9A0DB2DC-4C9A-4742-B13C-FB6460FD3503}" type="slidenum">
              <a:rPr lang="zh-CN" altLang="en-GB" dirty="0"/>
            </a:fld>
            <a:endParaRPr lang="zh-CN" altLang="en-GB" dirty="0"/>
          </a:p>
        </p:txBody>
      </p:sp>
      <p:sp>
        <p:nvSpPr>
          <p:cNvPr id="3092" name="标题 309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6425" cy="11414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 lvl="0"/>
            <a:r>
              <a:rPr lang="zh-CN" altLang="en-GB" dirty="0"/>
              <a:t>单击此处编辑标题文的格式</a:t>
            </a:r>
            <a:endParaRPr lang="zh-CN" altLang="en-GB" dirty="0"/>
          </a:p>
        </p:txBody>
      </p:sp>
      <p:sp>
        <p:nvSpPr>
          <p:cNvPr id="3093" name="文本占位符 3092"/>
          <p:cNvSpPr>
            <a:spLocks noGrp="1"/>
          </p:cNvSpPr>
          <p:nvPr>
            <p:ph type="body" idx="1"/>
          </p:nvPr>
        </p:nvSpPr>
        <p:spPr>
          <a:xfrm>
            <a:off x="457200" y="1604963"/>
            <a:ext cx="8226425" cy="45227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/>
          <a:p>
            <a:pPr lvl="0"/>
            <a:r>
              <a:rPr lang="zh-CN" altLang="en-GB" dirty="0"/>
              <a:t>单击此处编辑大纲正文的格式</a:t>
            </a:r>
            <a:endParaRPr lang="zh-CN" altLang="en-GB" dirty="0"/>
          </a:p>
          <a:p>
            <a:pPr lvl="1"/>
            <a:r>
              <a:rPr lang="zh-CN" altLang="en-GB" dirty="0"/>
              <a:t>第二个大纲级</a:t>
            </a:r>
            <a:endParaRPr lang="zh-CN" altLang="en-GB" dirty="0"/>
          </a:p>
          <a:p>
            <a:pPr lvl="2"/>
            <a:r>
              <a:rPr lang="zh-CN" altLang="en-GB" dirty="0"/>
              <a:t>第三个大纲级</a:t>
            </a:r>
            <a:endParaRPr lang="zh-CN" altLang="en-GB" dirty="0"/>
          </a:p>
          <a:p>
            <a:pPr lvl="3"/>
            <a:r>
              <a:rPr lang="zh-CN" altLang="en-GB" dirty="0"/>
              <a:t>第四个大纲级</a:t>
            </a:r>
            <a:endParaRPr lang="zh-CN" altLang="en-GB" dirty="0"/>
          </a:p>
          <a:p>
            <a:pPr lvl="4"/>
            <a:r>
              <a:rPr lang="zh-CN" altLang="en-GB" dirty="0"/>
              <a:t>第五个大纲级</a:t>
            </a:r>
            <a:endParaRPr lang="zh-CN" altLang="en-GB" dirty="0"/>
          </a:p>
          <a:p>
            <a:pPr lvl="4"/>
            <a:r>
              <a:rPr lang="zh-CN" altLang="en-GB" dirty="0"/>
              <a:t>第六个大纲级</a:t>
            </a:r>
            <a:endParaRPr lang="zh-CN" altLang="en-GB" dirty="0"/>
          </a:p>
          <a:p>
            <a:pPr lvl="4"/>
            <a:r>
              <a:rPr lang="zh-CN" altLang="en-GB" dirty="0"/>
              <a:t>第七个大纲级</a:t>
            </a:r>
            <a:endParaRPr lang="zh-CN" altLang="en-GB" dirty="0"/>
          </a:p>
          <a:p>
            <a:pPr lvl="4"/>
            <a:r>
              <a:rPr lang="zh-CN" altLang="en-GB" dirty="0"/>
              <a:t>第八个大纲级</a:t>
            </a:r>
            <a:endParaRPr lang="zh-CN" altLang="en-GB" dirty="0"/>
          </a:p>
          <a:p>
            <a:pPr lvl="4"/>
            <a:r>
              <a:rPr lang="zh-CN" altLang="en-GB" dirty="0"/>
              <a:t>第九个大纲级</a:t>
            </a:r>
            <a:endParaRPr lang="zh-CN" alt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矩形 4096"/>
          <p:cNvSpPr/>
          <p:nvPr/>
        </p:nvSpPr>
        <p:spPr>
          <a:xfrm>
            <a:off x="838200" y="685800"/>
            <a:ext cx="8305800" cy="55626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>
                  <a:alpha val="18999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" name="矩形 4097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099" name="组合 4098"/>
          <p:cNvGrpSpPr/>
          <p:nvPr/>
        </p:nvGrpSpPr>
        <p:grpSpPr>
          <a:xfrm>
            <a:off x="8385175" y="3175"/>
            <a:ext cx="763588" cy="684213"/>
            <a:chOff x="5282" y="2"/>
            <a:chExt cx="481" cy="431"/>
          </a:xfrm>
        </p:grpSpPr>
        <p:sp>
          <p:nvSpPr>
            <p:cNvPr id="4100" name="矩形 4099"/>
            <p:cNvSpPr/>
            <p:nvPr/>
          </p:nvSpPr>
          <p:spPr>
            <a:xfrm rot="5400000">
              <a:off x="5626" y="295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矩形 4100"/>
            <p:cNvSpPr/>
            <p:nvPr/>
          </p:nvSpPr>
          <p:spPr>
            <a:xfrm rot="5400000">
              <a:off x="5457" y="295"/>
              <a:ext cx="132" cy="148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矩形 4101"/>
            <p:cNvSpPr/>
            <p:nvPr/>
          </p:nvSpPr>
          <p:spPr>
            <a:xfrm rot="5400000">
              <a:off x="5291" y="295"/>
              <a:ext cx="132" cy="148"/>
            </a:xfrm>
            <a:prstGeom prst="rect">
              <a:avLst/>
            </a:prstGeom>
            <a:solidFill>
              <a:srgbClr val="297CDD">
                <a:alpha val="84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矩形 4102"/>
            <p:cNvSpPr/>
            <p:nvPr/>
          </p:nvSpPr>
          <p:spPr>
            <a:xfrm rot="5400000">
              <a:off x="5457" y="146"/>
              <a:ext cx="132" cy="148"/>
            </a:xfrm>
            <a:prstGeom prst="rect">
              <a:avLst/>
            </a:prstGeom>
            <a:solidFill>
              <a:srgbClr val="297CDD"/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矩形 4103"/>
            <p:cNvSpPr/>
            <p:nvPr/>
          </p:nvSpPr>
          <p:spPr>
            <a:xfrm rot="5400000">
              <a:off x="5626" y="146"/>
              <a:ext cx="132" cy="147"/>
            </a:xfrm>
            <a:prstGeom prst="rect">
              <a:avLst/>
            </a:prstGeom>
            <a:solidFill>
              <a:srgbClr val="297CDD">
                <a:alpha val="5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矩形 4104"/>
            <p:cNvSpPr/>
            <p:nvPr/>
          </p:nvSpPr>
          <p:spPr>
            <a:xfrm rot="5400000">
              <a:off x="5626" y="-4"/>
              <a:ext cx="132" cy="147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8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6" name="矩形 4105"/>
          <p:cNvSpPr/>
          <p:nvPr/>
        </p:nvSpPr>
        <p:spPr>
          <a:xfrm>
            <a:off x="269875" y="0"/>
            <a:ext cx="284163" cy="6889750"/>
          </a:xfrm>
          <a:prstGeom prst="rect">
            <a:avLst/>
          </a:prstGeom>
          <a:solidFill>
            <a:srgbClr val="4A9ACC">
              <a:alpha val="7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7" name="矩形 4106"/>
          <p:cNvSpPr/>
          <p:nvPr/>
        </p:nvSpPr>
        <p:spPr>
          <a:xfrm>
            <a:off x="-11112" y="0"/>
            <a:ext cx="328612" cy="6884988"/>
          </a:xfrm>
          <a:prstGeom prst="rect">
            <a:avLst/>
          </a:prstGeom>
          <a:gradFill rotWithShape="0">
            <a:gsLst>
              <a:gs pos="0">
                <a:srgbClr val="4A9ACC"/>
              </a:gs>
              <a:gs pos="100000">
                <a:srgbClr val="152C3A"/>
              </a:gs>
            </a:gsLst>
            <a:lin ang="135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矩形 4107"/>
          <p:cNvSpPr/>
          <p:nvPr/>
        </p:nvSpPr>
        <p:spPr>
          <a:xfrm>
            <a:off x="749300" y="23813"/>
            <a:ext cx="71438" cy="6872287"/>
          </a:xfrm>
          <a:prstGeom prst="rect">
            <a:avLst/>
          </a:prstGeom>
          <a:solidFill>
            <a:srgbClr val="4A9ACC">
              <a:alpha val="2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矩形 4108"/>
          <p:cNvSpPr/>
          <p:nvPr/>
        </p:nvSpPr>
        <p:spPr>
          <a:xfrm>
            <a:off x="508000" y="0"/>
            <a:ext cx="168275" cy="6865938"/>
          </a:xfrm>
          <a:prstGeom prst="rect">
            <a:avLst/>
          </a:prstGeom>
          <a:solidFill>
            <a:srgbClr val="4A9ACC">
              <a:alpha val="53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矩形 4109"/>
          <p:cNvSpPr/>
          <p:nvPr/>
        </p:nvSpPr>
        <p:spPr>
          <a:xfrm>
            <a:off x="685800" y="0"/>
            <a:ext cx="114300" cy="6872288"/>
          </a:xfrm>
          <a:prstGeom prst="rect">
            <a:avLst/>
          </a:prstGeom>
          <a:solidFill>
            <a:srgbClr val="4A9ACC">
              <a:alpha val="37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文本框 4110"/>
          <p:cNvSpPr txBox="1"/>
          <p:nvPr/>
        </p:nvSpPr>
        <p:spPr>
          <a:xfrm>
            <a:off x="8120063" y="6400800"/>
            <a:ext cx="358775" cy="30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2" name="日期占位符 4111"/>
          <p:cNvSpPr>
            <a:spLocks noGrp="1"/>
          </p:cNvSpPr>
          <p:nvPr>
            <p:ph type="dt"/>
          </p:nvPr>
        </p:nvSpPr>
        <p:spPr>
          <a:xfrm>
            <a:off x="457200" y="6356350"/>
            <a:ext cx="2128838" cy="4587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lstStyle>
            <a:lvl1pPr>
              <a:defRPr sz="2400">
                <a:latin typeface="Times New Roman" panose="02020603050405020304" pitchFamily="18" charset="0"/>
              </a:defRPr>
            </a:lvl1pPr>
          </a:lstStyle>
          <a:p>
            <a:pPr lvl="0" defTabSz="0" eaLnBrk="1">
              <a:lnSpc>
                <a:spcPct val="100000"/>
              </a:lnSpc>
              <a:buNone/>
              <a:tabLst>
                <a:tab pos="723900" algn="l"/>
                <a:tab pos="1447800" algn="l"/>
              </a:tabLst>
            </a:pPr>
            <a:endParaRPr lang="en-GB"/>
          </a:p>
        </p:txBody>
      </p:sp>
      <p:sp>
        <p:nvSpPr>
          <p:cNvPr id="4113" name="文本框 4112"/>
          <p:cNvSpPr txBox="1"/>
          <p:nvPr/>
        </p:nvSpPr>
        <p:spPr>
          <a:xfrm>
            <a:off x="3124200" y="635635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文本框 4113"/>
          <p:cNvSpPr txBox="1"/>
          <p:nvPr/>
        </p:nvSpPr>
        <p:spPr>
          <a:xfrm>
            <a:off x="6480175" y="6342063"/>
            <a:ext cx="8667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5000" rIns="90000" bIns="45000" anchor="t"/>
          <a:lstStyle/>
          <a:p>
            <a:pPr lvl="0" defTabSz="0" eaLnBrk="1" hangingPunct="1">
              <a:lnSpc>
                <a:spcPct val="100000"/>
              </a:lnSpc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en-GB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marL="0" lvl="0" indent="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2pPr>
      <a:lvl3pPr marL="1143000" lvl="2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3pPr>
      <a:lvl4pPr marL="1600200" lvl="3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4pPr>
      <a:lvl5pPr marL="2057400" lvl="4" indent="-228600" algn="ctr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4400" b="0" i="0" u="none" kern="1200" baseline="0">
          <a:solidFill>
            <a:srgbClr val="000000"/>
          </a:solidFill>
          <a:latin typeface="Calibri" panose="020F0502020204030204" pitchFamily="34" charset="0"/>
          <a:ea typeface="SimSun" panose="02010600030101010101" pitchFamily="2" charset="-122"/>
          <a:cs typeface="+mj-cs"/>
        </a:defRPr>
      </a:lvl5pPr>
    </p:titleStyle>
    <p:bodyStyle>
      <a:lvl1pPr marL="238125" lvl="0" indent="-238125" algn="l" defTabSz="449580" eaLnBrk="1" fontAlgn="base" latinLnBrk="0" hangingPunct="1">
        <a:lnSpc>
          <a:spcPct val="100000"/>
        </a:lnSpc>
        <a:spcBef>
          <a:spcPts val="5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519430" lvl="1" indent="-200025" algn="l" defTabSz="449580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798830" lvl="2" indent="-158750" algn="l" defTabSz="449580" eaLnBrk="1" fontAlgn="base" latinLnBrk="0" hangingPunct="1">
        <a:lnSpc>
          <a:spcPct val="100000"/>
        </a:lnSpc>
        <a:spcBef>
          <a:spcPts val="42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120775" lvl="3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443355" lvl="4" indent="-15875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449580" eaLnBrk="1" fontAlgn="base" latinLnBrk="0" hangingPunct="1">
        <a:lnSpc>
          <a:spcPct val="100000"/>
        </a:lnSpc>
        <a:spcBef>
          <a:spcPts val="365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6144"/>
          <p:cNvSpPr txBox="1"/>
          <p:nvPr/>
        </p:nvSpPr>
        <p:spPr>
          <a:xfrm>
            <a:off x="1663700" y="2781300"/>
            <a:ext cx="5356225" cy="7080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lvl="0" algn="ctr" defTabSz="0"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文本大数据</a:t>
            </a:r>
            <a:r>
              <a:rPr lang="zh-CN" altLang="en-GB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处理</a:t>
            </a:r>
            <a:endParaRPr lang="zh-CN" altLang="en-GB" sz="40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jieba</a:t>
            </a:r>
            <a:r>
              <a:rPr lang="zh-CN" altLang="en-US"/>
              <a:t>中的词性</a:t>
            </a:r>
            <a:r>
              <a:rPr lang="zh-CN" altLang="en-US"/>
              <a:t>标注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1916430"/>
            <a:ext cx="6187440" cy="213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65" y="4000500"/>
            <a:ext cx="2049780" cy="2857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42465" y="4800600"/>
            <a:ext cx="1405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运行结果：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200" y="1163955"/>
            <a:ext cx="8403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sym typeface="+mn-ea"/>
              </a:rPr>
              <a:t> jieba分词中提供了词性标注功能，可以标注分词后每个词的词性，词性标注集采用北大计算所词性标注集。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05" y="332899"/>
            <a:ext cx="7886700" cy="687705"/>
          </a:xfrm>
        </p:spPr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文本特征词选择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410" y="1082040"/>
            <a:ext cx="8436610" cy="5379720"/>
          </a:xfrm>
        </p:spPr>
        <p:txBody>
          <a:bodyPr>
            <a:noAutofit/>
          </a:bodyPr>
          <a:lstStyle/>
          <a:p>
            <a:r>
              <a:rPr lang="en-US" altLang="zh-CN" sz="1800"/>
              <a:t> </a:t>
            </a:r>
            <a:r>
              <a:rPr lang="en-US" altLang="zh-CN" sz="2400" b="1"/>
              <a:t>常用的文本特征词选择方法 </a:t>
            </a:r>
            <a:endParaRPr lang="en-US" altLang="zh-CN" sz="2400" b="1"/>
          </a:p>
          <a:p>
            <a:pPr marL="0" indent="0">
              <a:buNone/>
            </a:pPr>
            <a:r>
              <a:rPr lang="en-US" altLang="zh-CN" sz="2400"/>
              <a:t>         基本过程是：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（1）初始情况下，初始文本词汇集包含所有原始文本词汇。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（2）计算文本词汇集中每个文本词汇的评估函数值。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（3）按文本词汇评估函数值的大小排序文本词汇。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（4）选取前k个文本词汇（k是所要选取的文本特征词数）作为文本特征词子集。目前，对于选择多少个文本特征词（也即k的取值问题）还没有很好的方法确定。如果k初始值设置太高就会选择较多的文本特征词，其冗余度也较高，从而降低文本挖掘的质量；如果k值设置过低，则许多与文本内容高度相关的文本特征词就会被过滤掉，也会影响文本挖掘的质量。一般做法是先给定个初始值，然后根据实验测试和统计结果调整k值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      （5）根据选取的文本特征词子集，进行文本向量维数压缩，简化文本向量的表示。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365" y="260509"/>
            <a:ext cx="7886700" cy="687705"/>
          </a:xfrm>
        </p:spPr>
        <p:txBody>
          <a:bodyPr/>
          <a:lstStyle/>
          <a:p>
            <a:r>
              <a:rPr lang="zh-CN" altLang="en-US"/>
              <a:t>文本特征词选择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971550" y="2132965"/>
            <a:ext cx="238760" cy="33451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27150" y="187642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独立评估方法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82395" y="530415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综合评估方法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035935" y="1183640"/>
            <a:ext cx="238760" cy="22910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63290" y="99885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TF-IDF</a:t>
            </a:r>
            <a:r>
              <a:rPr lang="zh-CN" altLang="en-US">
                <a:solidFill>
                  <a:schemeClr val="tx1"/>
                </a:solidFill>
              </a:rPr>
              <a:t>权值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18535" y="141287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信息</a:t>
            </a:r>
            <a:r>
              <a:rPr lang="zh-CN" altLang="en-US">
                <a:solidFill>
                  <a:schemeClr val="tx1"/>
                </a:solidFill>
              </a:rPr>
              <a:t>增益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2025" y="182689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交叉</a:t>
            </a:r>
            <a:r>
              <a:rPr lang="zh-CN" altLang="en-US">
                <a:solidFill>
                  <a:schemeClr val="tx1"/>
                </a:solidFill>
              </a:rPr>
              <a:t>熵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85515" y="2169160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互信息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40760" y="2583180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词频</a:t>
            </a:r>
            <a:r>
              <a:rPr lang="zh-CN" altLang="en-US">
                <a:solidFill>
                  <a:schemeClr val="tx1"/>
                </a:solidFill>
              </a:rPr>
              <a:t>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4250" y="2997200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文</a:t>
            </a:r>
            <a:r>
              <a:rPr lang="zh-CN" altLang="en-US">
                <a:solidFill>
                  <a:schemeClr val="tx1"/>
                </a:solidFill>
              </a:rPr>
              <a:t>档频</a:t>
            </a:r>
            <a:r>
              <a:rPr lang="zh-CN" altLang="en-US">
                <a:solidFill>
                  <a:schemeClr val="tx1"/>
                </a:solidFill>
              </a:rPr>
              <a:t>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07740" y="333946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统计</a:t>
            </a:r>
            <a:r>
              <a:rPr lang="zh-CN" altLang="en-US">
                <a:solidFill>
                  <a:schemeClr val="tx1"/>
                </a:solidFill>
              </a:rPr>
              <a:t>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3019425" y="4180840"/>
            <a:ext cx="238760" cy="229108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46780" y="399605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优化的文档频</a:t>
            </a:r>
            <a:r>
              <a:rPr lang="zh-CN" altLang="en-US">
                <a:solidFill>
                  <a:schemeClr val="tx1"/>
                </a:solidFill>
              </a:rPr>
              <a:t>法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02025" y="441007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文档特征词</a:t>
            </a:r>
            <a:r>
              <a:rPr lang="zh-CN" altLang="en-US">
                <a:solidFill>
                  <a:schemeClr val="tx1"/>
                </a:solidFill>
              </a:rPr>
              <a:t>区分度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485515" y="4824095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类集中</a:t>
            </a:r>
            <a:r>
              <a:rPr lang="zh-CN" altLang="en-US">
                <a:solidFill>
                  <a:schemeClr val="tx1"/>
                </a:solidFill>
              </a:rPr>
              <a:t>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69005" y="5166360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位置重要</a:t>
            </a:r>
            <a:r>
              <a:rPr lang="zh-CN" altLang="en-US">
                <a:solidFill>
                  <a:schemeClr val="tx1"/>
                </a:solidFill>
              </a:rPr>
              <a:t>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24250" y="5580380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同义词</a:t>
            </a:r>
            <a:r>
              <a:rPr lang="zh-CN" altLang="en-US">
                <a:solidFill>
                  <a:schemeClr val="tx1"/>
                </a:solidFill>
              </a:rPr>
              <a:t>度量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07740" y="5994400"/>
            <a:ext cx="202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同义词</a:t>
            </a:r>
            <a:r>
              <a:rPr lang="zh-CN" altLang="en-US">
                <a:solidFill>
                  <a:schemeClr val="tx1"/>
                </a:solidFill>
              </a:rPr>
              <a:t>权值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91230" y="6336665"/>
            <a:ext cx="317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综合文本特征词选择具体</a:t>
            </a:r>
            <a:r>
              <a:rPr lang="zh-CN" altLang="en-US">
                <a:solidFill>
                  <a:schemeClr val="tx1"/>
                </a:solidFill>
              </a:rPr>
              <a:t>算法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4365" y="260509"/>
            <a:ext cx="7886700" cy="687705"/>
          </a:xfrm>
        </p:spPr>
        <p:txBody>
          <a:bodyPr/>
          <a:lstStyle/>
          <a:p>
            <a:r>
              <a:rPr lang="zh-CN" altLang="en-US"/>
              <a:t>文本特征词选择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410" y="1140460"/>
            <a:ext cx="8436610" cy="46024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1800"/>
              <a:t>        </a:t>
            </a:r>
            <a:r>
              <a:rPr lang="en-US" altLang="zh-CN" sz="1800" b="1"/>
              <a:t>独立评估方法</a:t>
            </a:r>
            <a:endParaRPr lang="en-US" altLang="zh-CN" sz="1800" b="1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1800"/>
              <a:t>        </a:t>
            </a:r>
            <a:r>
              <a:rPr lang="en-US" altLang="zh-CN" sz="2000"/>
              <a:t>独立评估方法主要是构造一个文本特征词</a:t>
            </a:r>
            <a:r>
              <a:rPr lang="en-US" altLang="zh-CN" sz="2000">
                <a:solidFill>
                  <a:srgbClr val="FF0000"/>
                </a:solidFill>
              </a:rPr>
              <a:t>评价函数</a:t>
            </a:r>
            <a:r>
              <a:rPr lang="en-US" altLang="zh-CN" sz="2000"/>
              <a:t>，文本词汇集中的每个文本词汇进行独立评估，让每个文本词汇都获得一个权值，然后按权值大小排序，根据权阈值或预定的文本特征词数目选取最佳文本特征词子集。</a:t>
            </a:r>
            <a:endParaRPr lang="en-US" altLang="zh-CN" sz="2000"/>
          </a:p>
          <a:p>
            <a:pPr marL="0" indent="0">
              <a:spcBef>
                <a:spcPts val="1200"/>
              </a:spcBef>
              <a:buNone/>
            </a:pPr>
            <a:endParaRPr lang="en-US" altLang="zh-CN" sz="2000"/>
          </a:p>
          <a:p>
            <a:pPr marL="0" indent="0">
              <a:spcBef>
                <a:spcPts val="1200"/>
              </a:spcBef>
              <a:buNone/>
            </a:pPr>
            <a:endParaRPr lang="en-US" altLang="zh-CN" sz="180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1800"/>
              <a:t>        </a:t>
            </a:r>
            <a:r>
              <a:rPr lang="en-US" altLang="zh-CN" sz="1800" b="1"/>
              <a:t>TF-IDF权值 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</a:t>
            </a:r>
            <a:r>
              <a:rPr lang="en-US" altLang="zh-CN" sz="2000"/>
              <a:t>TF-IDF（Term Frequency-Inverse Document Frequency）是一种统计方法，用以</a:t>
            </a:r>
            <a:r>
              <a:rPr lang="en-US" altLang="zh-CN" sz="2000">
                <a:solidFill>
                  <a:srgbClr val="FF0000"/>
                </a:solidFill>
              </a:rPr>
              <a:t>评估文本特征词对于某文档或某文档集的重要程度</a:t>
            </a:r>
            <a:r>
              <a:rPr lang="en-US" altLang="zh-CN" sz="2000"/>
              <a:t>。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        </a:t>
            </a:r>
            <a:r>
              <a:rPr lang="en-US" altLang="zh-CN" sz="2000" b="1">
                <a:solidFill>
                  <a:srgbClr val="FF0000"/>
                </a:solidFill>
              </a:rPr>
              <a:t>主要思想是</a:t>
            </a:r>
            <a:r>
              <a:rPr lang="en-US" altLang="zh-CN" sz="2000" b="1"/>
              <a:t>：</a:t>
            </a:r>
            <a:r>
              <a:rPr lang="en-US" altLang="zh-CN" sz="2000"/>
              <a:t>如果某个文本特征词在某文档中出现的频率高，并且在其他文章中很少出现，则认为此词或者短语具有很好的类别区分能力，适合用来分类。具体说来，在TF-IDF中，TF表示文本特征词w在文档Di中出现的频率。IDF表示如果包含文本特征词w的文档越少，则说明w具有很好的类别区分能力。</a:t>
            </a: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1789"/>
            <a:ext cx="7886700" cy="687705"/>
          </a:xfrm>
        </p:spPr>
        <p:txBody>
          <a:bodyPr/>
          <a:lstStyle/>
          <a:p>
            <a:r>
              <a:rPr lang="zh-CN" altLang="en-US"/>
              <a:t>文本特征词选择</a:t>
            </a:r>
            <a:r>
              <a:rPr lang="en-US" altLang="zh-CN"/>
              <a:t>---</a:t>
            </a:r>
            <a:r>
              <a:rPr lang="en-US" altLang="zh-CN">
                <a:sym typeface="+mn-ea"/>
              </a:rPr>
              <a:t>TF-IDF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410" y="1368425"/>
            <a:ext cx="8436610" cy="4813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/>
              <a:t>          TF-IDF常用的两种形式</a:t>
            </a:r>
            <a:r>
              <a:rPr lang="zh-CN" altLang="en-US" sz="1800"/>
              <a:t>：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        </a:t>
            </a:r>
            <a:r>
              <a:rPr lang="zh-CN" altLang="en-US" sz="1800" i="1"/>
              <a:t>wf</a:t>
            </a:r>
            <a:r>
              <a:rPr lang="zh-CN" altLang="en-US" sz="1800" baseline="-25000">
                <a:solidFill>
                  <a:schemeClr val="tx1"/>
                </a:solidFill>
                <a:uFillTx/>
              </a:rPr>
              <a:t>i</a:t>
            </a:r>
            <a:r>
              <a:rPr lang="zh-CN" altLang="en-US" sz="1800"/>
              <a:t>表示文本特征词w在文档Dj中的词频，N表示文档集D中总的文档数，n表示文档集中包含文本特征词w的文本数，s表示在文档Dj中特征词的个数。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885" y="1974691"/>
            <a:ext cx="5480685" cy="25565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zh-CN" altLang="en-US">
                <a:sym typeface="+mn-ea"/>
              </a:rPr>
              <a:t>文本特征词选择</a:t>
            </a:r>
            <a:r>
              <a:rPr lang="en-US" altLang="zh-CN">
                <a:sym typeface="+mn-ea"/>
              </a:rPr>
              <a:t>---</a:t>
            </a:r>
            <a:r>
              <a:rPr lang="en-US" altLang="zh-CN">
                <a:sym typeface="+mn-ea"/>
              </a:rPr>
              <a:t>TF-IDF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908685"/>
            <a:ext cx="6746240" cy="5808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jieba</a:t>
            </a:r>
            <a:r>
              <a:rPr lang="zh-CN" altLang="en-US"/>
              <a:t>中</a:t>
            </a:r>
            <a:r>
              <a:rPr lang="zh-CN" altLang="en-US" b="1">
                <a:sym typeface="+mn-ea"/>
              </a:rPr>
              <a:t>关键</a:t>
            </a:r>
            <a:r>
              <a:rPr lang="en-US" altLang="zh-CN" b="1">
                <a:sym typeface="+mn-ea"/>
              </a:rPr>
              <a:t>词提取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5280"/>
            <a:ext cx="8642985" cy="4522470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jieba.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analyse.extract_tags</a:t>
            </a:r>
            <a:r>
              <a:rPr lang="zh-CN" altLang="en-US">
                <a:sym typeface="+mn-ea"/>
              </a:rPr>
              <a:t>(text, topK = 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, 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   </a:t>
            </a:r>
            <a:r>
              <a:rPr lang="zh-CN" altLang="en-US">
                <a:sym typeface="+mn-ea"/>
              </a:rPr>
              <a:t>withWeight = True, allowPOS = ())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参数说明：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</a:t>
            </a:r>
            <a:r>
              <a:rPr lang="zh-CN" altLang="en-US" sz="2800">
                <a:sym typeface="+mn-ea"/>
              </a:rPr>
              <a:t>text </a:t>
            </a:r>
            <a:r>
              <a:rPr lang="en-US" altLang="zh-CN" sz="2800">
                <a:sym typeface="+mn-ea"/>
              </a:rPr>
              <a:t>:</a:t>
            </a:r>
            <a:r>
              <a:rPr lang="zh-CN" altLang="en-US" sz="2800">
                <a:sym typeface="+mn-ea"/>
              </a:rPr>
              <a:t>为待提取的文本； </a:t>
            </a:r>
            <a:br>
              <a:rPr lang="zh-CN" altLang="en-US" sz="2800">
                <a:sym typeface="+mn-ea"/>
              </a:rPr>
            </a:br>
            <a:r>
              <a:rPr lang="zh-CN" altLang="en-US" sz="2800">
                <a:sym typeface="+mn-ea"/>
              </a:rPr>
              <a:t> topK:返回几个 TF/IDF 权重最大的关键词，默认值为20； </a:t>
            </a:r>
            <a:br>
              <a:rPr lang="zh-CN" altLang="en-US" sz="2800">
                <a:sym typeface="+mn-ea"/>
              </a:rPr>
            </a:br>
            <a:r>
              <a:rPr lang="zh-CN" altLang="en-US" sz="2800">
                <a:sym typeface="+mn-ea"/>
              </a:rPr>
              <a:t>withWeight:是否一并返回关键词权重值，默认值为False；</a:t>
            </a:r>
            <a:br>
              <a:rPr lang="zh-CN" altLang="en-US" sz="2800">
                <a:sym typeface="+mn-ea"/>
              </a:rPr>
            </a:br>
            <a:r>
              <a:rPr lang="zh-CN" altLang="en-US" sz="2800">
                <a:sym typeface="+mn-ea"/>
              </a:rPr>
              <a:t>allowPOS:仅包括指定词性的词，默认值为空，即不进行筛选。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jieba</a:t>
            </a:r>
            <a:r>
              <a:rPr lang="zh-CN" altLang="en-US">
                <a:sym typeface="+mn-ea"/>
              </a:rPr>
              <a:t>中</a:t>
            </a:r>
            <a:r>
              <a:rPr lang="zh-CN" altLang="en-US" b="1">
                <a:sym typeface="+mn-ea"/>
              </a:rPr>
              <a:t>关键</a:t>
            </a:r>
            <a:r>
              <a:rPr lang="en-US" altLang="zh-CN" b="1">
                <a:sym typeface="+mn-ea"/>
              </a:rPr>
              <a:t>词提取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484630"/>
            <a:ext cx="7970520" cy="2545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85" y="4509135"/>
            <a:ext cx="3192780" cy="2156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3105" y="4807585"/>
            <a:ext cx="1266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运行</a:t>
            </a:r>
            <a:r>
              <a:rPr lang="zh-CN" altLang="en-US">
                <a:solidFill>
                  <a:schemeClr val="tx1"/>
                </a:solidFill>
              </a:rPr>
              <a:t>结果：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作业（</a:t>
            </a:r>
            <a:r>
              <a:rPr lang="zh-CN" altLang="en-US"/>
              <a:t>二）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775"/>
            <a:ext cx="8226425" cy="4244975"/>
          </a:xfrm>
        </p:spPr>
        <p:txBody>
          <a:bodyPr/>
          <a:p>
            <a:r>
              <a:rPr lang="zh-CN" altLang="en-US"/>
              <a:t>应用</a:t>
            </a:r>
            <a:r>
              <a:rPr lang="en-US" altLang="zh-CN"/>
              <a:t>jieba</a:t>
            </a:r>
            <a:r>
              <a:rPr lang="zh-CN" altLang="en-US"/>
              <a:t>，提取《红楼梦》全文中的前</a:t>
            </a:r>
            <a:r>
              <a:rPr lang="en-US" altLang="zh-CN"/>
              <a:t>20</a:t>
            </a:r>
            <a:r>
              <a:rPr lang="zh-CN" altLang="en-US"/>
              <a:t>个关键词</a:t>
            </a:r>
            <a:r>
              <a:rPr lang="en-US" altLang="zh-CN"/>
              <a:t>,</a:t>
            </a:r>
            <a:r>
              <a:rPr lang="zh-CN" altLang="en-US"/>
              <a:t>并输出其</a:t>
            </a:r>
            <a:r>
              <a:rPr lang="zh-CN" altLang="en-US"/>
              <a:t>权值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zh-CN" altLang="en-US"/>
              <a:t>语料库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87413"/>
            <a:ext cx="8226425" cy="4522787"/>
          </a:xfrm>
        </p:spPr>
        <p:txBody>
          <a:bodyPr/>
          <a:p>
            <a:r>
              <a:rPr lang="zh-CN" altLang="en-US"/>
              <a:t>国家语委现代汉语语料库</a:t>
            </a:r>
            <a:br>
              <a:rPr lang="zh-CN" altLang="en-US"/>
            </a:br>
            <a:r>
              <a:rPr lang="zh-CN" altLang="en-US">
                <a:solidFill>
                  <a:schemeClr val="accent2"/>
                </a:solidFill>
              </a:rPr>
              <a:t>http://corpus.zhonghuayuwen.org/</a:t>
            </a:r>
            <a:endParaRPr lang="zh-CN" altLang="en-US">
              <a:solidFill>
                <a:schemeClr val="accent2"/>
              </a:solidFill>
            </a:endParaRPr>
          </a:p>
          <a:p>
            <a:endParaRPr lang="zh-CN" altLang="en-US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2120900"/>
            <a:ext cx="8328025" cy="47345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495" y="1556385"/>
            <a:ext cx="7386320" cy="4522470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自定义</a:t>
            </a:r>
            <a:r>
              <a:rPr lang="zh-CN" altLang="en-US"/>
              <a:t>词典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停用词</a:t>
            </a:r>
            <a:r>
              <a:rPr lang="zh-CN" altLang="en-US"/>
              <a:t>过滤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词性</a:t>
            </a:r>
            <a:r>
              <a:rPr lang="zh-CN" altLang="en-US"/>
              <a:t>标注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文本特征</a:t>
            </a:r>
            <a:r>
              <a:rPr lang="zh-CN" altLang="en-US"/>
              <a:t>选择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6425" cy="848995"/>
          </a:xfrm>
        </p:spPr>
        <p:txBody>
          <a:bodyPr/>
          <a:p>
            <a:r>
              <a:rPr lang="zh-CN" altLang="en-US">
                <a:sym typeface="+mn-ea"/>
              </a:rPr>
              <a:t>语料库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935" y="1246505"/>
            <a:ext cx="8714105" cy="2861945"/>
          </a:xfrm>
        </p:spPr>
        <p:txBody>
          <a:bodyPr/>
          <a:p>
            <a:r>
              <a:rPr lang="zh-CN" altLang="en-US"/>
              <a:t>美国当代英语语料库</a:t>
            </a:r>
            <a:br>
              <a:rPr lang="zh-CN" altLang="en-US"/>
            </a:br>
            <a:r>
              <a:rPr lang="zh-CN" altLang="en-US" sz="2800"/>
              <a:t>（Corpus of Contemporary American English，简称COCA）</a:t>
            </a:r>
            <a:br>
              <a:rPr lang="zh-CN" altLang="en-US" sz="2800"/>
            </a:br>
            <a:r>
              <a:rPr lang="zh-CN" altLang="en-US" sz="2800">
                <a:solidFill>
                  <a:schemeClr val="accent2"/>
                </a:solidFill>
              </a:rPr>
              <a:t>https://www.english-corpora.org/coca/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708910"/>
            <a:ext cx="6649085" cy="4027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自定义</a:t>
            </a:r>
            <a:r>
              <a:rPr lang="zh-CN" altLang="en-US"/>
              <a:t>词典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5415"/>
            <a:ext cx="8226425" cy="4712335"/>
          </a:xfrm>
        </p:spPr>
        <p:txBody>
          <a:bodyPr/>
          <a:p>
            <a:r>
              <a:rPr lang="en-US" altLang="zh-CN"/>
              <a:t>jieba.</a:t>
            </a:r>
            <a:r>
              <a:rPr lang="zh-CN" altLang="en-US"/>
              <a:t>load_userdict(f) </a:t>
            </a:r>
            <a:endParaRPr lang="zh-CN" altLang="en-US"/>
          </a:p>
          <a:p>
            <a:r>
              <a:rPr lang="zh-CN" altLang="en-US"/>
              <a:t>参数说明：</a:t>
            </a:r>
            <a:br>
              <a:rPr lang="zh-CN" altLang="en-US"/>
            </a:br>
            <a:r>
              <a:rPr lang="en-US" altLang="zh-CN" sz="2800"/>
              <a:t>f-</a:t>
            </a:r>
            <a:r>
              <a:rPr lang="zh-CN" altLang="en-US" sz="2800"/>
              <a:t>必须是一个</a:t>
            </a:r>
            <a:r>
              <a:rPr lang="en-US" altLang="zh-CN" sz="2800"/>
              <a:t>utf-8</a:t>
            </a:r>
            <a:r>
              <a:rPr lang="zh-CN" altLang="en-US" sz="2800"/>
              <a:t>编码得文本文件，文本内容中包含</a:t>
            </a:r>
            <a:r>
              <a:rPr lang="en-US" altLang="zh-CN" sz="2800"/>
              <a:t>“</a:t>
            </a:r>
            <a:r>
              <a:rPr lang="zh-CN" altLang="en-US" sz="2800"/>
              <a:t>词语</a:t>
            </a:r>
            <a:r>
              <a:rPr lang="en-US" altLang="zh-CN" sz="2800"/>
              <a:t> </a:t>
            </a:r>
            <a:r>
              <a:rPr lang="zh-CN" altLang="en-US" sz="2800"/>
              <a:t>词频</a:t>
            </a:r>
            <a:r>
              <a:rPr lang="en-US" altLang="zh-CN" sz="2800"/>
              <a:t> </a:t>
            </a:r>
            <a:r>
              <a:rPr lang="zh-CN" altLang="en-US" sz="2800"/>
              <a:t>词性</a:t>
            </a:r>
            <a:r>
              <a:rPr lang="en-US" altLang="zh-CN" sz="2800"/>
              <a:t>”</a:t>
            </a:r>
            <a:r>
              <a:rPr lang="zh-CN" altLang="en-US" sz="2800"/>
              <a:t>，词频和词性可以忽略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3716655"/>
            <a:ext cx="1150620" cy="1310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630" y="3573145"/>
            <a:ext cx="1836420" cy="149352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1933575" y="4220845"/>
            <a:ext cx="6940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785"/>
            <a:ext cx="8226425" cy="1141413"/>
          </a:xfrm>
        </p:spPr>
        <p:txBody>
          <a:bodyPr/>
          <a:p>
            <a:r>
              <a:rPr lang="en-US" altLang="zh-CN"/>
              <a:t>1.</a:t>
            </a:r>
            <a:r>
              <a:rPr lang="zh-CN" altLang="en-US"/>
              <a:t>自定义</a:t>
            </a:r>
            <a:r>
              <a:rPr lang="zh-CN" altLang="en-US"/>
              <a:t>词典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7943"/>
            <a:ext cx="8226425" cy="4522787"/>
          </a:xfrm>
        </p:spPr>
        <p:txBody>
          <a:bodyPr/>
          <a:p>
            <a:r>
              <a:rPr lang="zh-CN" altLang="en-US"/>
              <a:t>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755" y="1628775"/>
            <a:ext cx="5440680" cy="3200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5443220"/>
            <a:ext cx="8686800" cy="883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8630" y="4929505"/>
            <a:ext cx="1763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运行效果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" y="-13970"/>
            <a:ext cx="8635365" cy="1141730"/>
          </a:xfrm>
        </p:spPr>
        <p:txBody>
          <a:bodyPr/>
          <a:p>
            <a:r>
              <a:rPr lang="en-US" altLang="zh-CN"/>
              <a:t>2.</a:t>
            </a:r>
            <a:r>
              <a:rPr lang="zh-CN" altLang="en-US"/>
              <a:t>停用词</a:t>
            </a:r>
            <a:r>
              <a:rPr lang="zh-CN" altLang="en-US"/>
              <a:t>过滤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" y="1053465"/>
            <a:ext cx="8635365" cy="4522470"/>
          </a:xfrm>
        </p:spPr>
        <p:txBody>
          <a:bodyPr/>
          <a:p>
            <a:r>
              <a:rPr lang="zh-CN" altLang="en-US"/>
              <a:t>停用词</a:t>
            </a:r>
            <a:br>
              <a:rPr lang="zh-CN" altLang="en-US"/>
            </a:br>
            <a:r>
              <a:rPr lang="zh-CN" altLang="en-US"/>
              <a:t>文档中</a:t>
            </a:r>
            <a:r>
              <a:rPr lang="en-US" altLang="zh-CN">
                <a:sym typeface="+mn-ea"/>
              </a:rPr>
              <a:t>一个词出现过于频繁，</a:t>
            </a:r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对文档的区分是没有意义的，</a:t>
            </a:r>
            <a:r>
              <a:rPr lang="zh-CN" altLang="en-US">
                <a:sym typeface="+mn-ea"/>
              </a:rPr>
              <a:t>这样的词</a:t>
            </a:r>
            <a:r>
              <a:rPr lang="en-US" altLang="zh-CN">
                <a:sym typeface="+mn-ea"/>
              </a:rPr>
              <a:t>称之为停用词</a:t>
            </a:r>
            <a:r>
              <a:rPr lang="zh-CN" altLang="en-US">
                <a:sym typeface="+mn-ea"/>
              </a:rPr>
              <a:t>。例如英文中</a:t>
            </a:r>
            <a:r>
              <a:rPr lang="en-US" altLang="zh-CN">
                <a:sym typeface="+mn-ea"/>
              </a:rPr>
              <a:t>“a\an\the\or...”</a:t>
            </a:r>
            <a:r>
              <a:rPr lang="zh-CN" altLang="en-US">
                <a:sym typeface="+mn-ea"/>
              </a:rPr>
              <a:t>等，中文里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\</a:t>
            </a:r>
            <a:r>
              <a:rPr lang="zh-CN" altLang="en-US">
                <a:sym typeface="+mn-ea"/>
              </a:rPr>
              <a:t>地</a:t>
            </a:r>
            <a:r>
              <a:rPr lang="en-US" altLang="zh-CN">
                <a:sym typeface="+mn-ea"/>
              </a:rPr>
              <a:t>\</a:t>
            </a:r>
            <a:r>
              <a:rPr lang="zh-CN" altLang="en-US">
                <a:sym typeface="+mn-ea"/>
              </a:rPr>
              <a:t>得</a:t>
            </a:r>
            <a:r>
              <a:rPr lang="en-US" altLang="zh-CN">
                <a:sym typeface="+mn-ea"/>
              </a:rPr>
              <a:t>...”</a:t>
            </a:r>
            <a:r>
              <a:rPr lang="zh-CN" altLang="en-US">
                <a:sym typeface="+mn-ea"/>
              </a:rPr>
              <a:t>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停用词过滤</a:t>
            </a:r>
            <a:r>
              <a:rPr lang="en-US" altLang="zh-CN">
                <a:sym typeface="+mn-ea"/>
              </a:rPr>
              <a:t>方法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基于统计的</a:t>
            </a:r>
            <a:r>
              <a:rPr lang="en-US" altLang="zh-CN">
                <a:sym typeface="+mn-ea"/>
              </a:rPr>
              <a:t>，统计每个词项在文档集中出现的文档数，如果超过总数量的某个百分比（如80%），就将这个词项作为停用词过滤；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olidFill>
                  <a:srgbClr val="FF0000"/>
                </a:solidFill>
                <a:sym typeface="+mn-ea"/>
              </a:rPr>
              <a:t>建立一个停用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词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列表</a:t>
            </a:r>
            <a:r>
              <a:rPr lang="en-US" altLang="zh-CN">
                <a:sym typeface="+mn-ea"/>
              </a:rPr>
              <a:t>，这个列表包含所有的停用词，如“哈工大停用词词库”、“四川大学机器学习智能实验室停用词库”、百度停用词表“等等各种停用词表。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8470" y="44450"/>
            <a:ext cx="8226425" cy="1141413"/>
          </a:xfrm>
        </p:spPr>
        <p:txBody>
          <a:bodyPr/>
          <a:p>
            <a:r>
              <a:rPr lang="en-US" altLang="zh-CN"/>
              <a:t>2.</a:t>
            </a:r>
            <a:r>
              <a:rPr lang="zh-CN" altLang="en-US"/>
              <a:t>停用词</a:t>
            </a:r>
            <a:r>
              <a:rPr lang="zh-CN" altLang="en-US"/>
              <a:t>过滤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970" y="980123"/>
            <a:ext cx="8226425" cy="4522787"/>
          </a:xfrm>
        </p:spPr>
        <p:txBody>
          <a:bodyPr/>
          <a:p>
            <a:r>
              <a:rPr lang="zh-CN" altLang="en-US"/>
              <a:t>例：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6080" r="23232" b="5147"/>
          <a:stretch>
            <a:fillRect/>
          </a:stretch>
        </p:blipFill>
        <p:spPr>
          <a:xfrm>
            <a:off x="1475105" y="1196340"/>
            <a:ext cx="7225665" cy="54641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" y="3860800"/>
            <a:ext cx="9084945" cy="1223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作业（</a:t>
            </a:r>
            <a:r>
              <a:rPr lang="zh-CN" altLang="en-US"/>
              <a:t>一）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将《红楼梦》全文进行停用词过滤，应用停用</a:t>
            </a:r>
            <a:r>
              <a:rPr lang="zh-CN" altLang="en-US"/>
              <a:t>词表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7785"/>
            <a:ext cx="8226425" cy="1141413"/>
          </a:xfrm>
        </p:spPr>
        <p:txBody>
          <a:bodyPr/>
          <a:p>
            <a:r>
              <a:rPr lang="en-US" altLang="zh-CN"/>
              <a:t>3.</a:t>
            </a:r>
            <a:r>
              <a:rPr lang="zh-CN" altLang="en-US"/>
              <a:t>词性</a:t>
            </a:r>
            <a:r>
              <a:rPr lang="zh-CN" altLang="en-US"/>
              <a:t>标注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62050"/>
            <a:ext cx="8226425" cy="4629150"/>
          </a:xfrm>
        </p:spPr>
        <p:txBody>
          <a:bodyPr/>
          <a:p>
            <a:r>
              <a:rPr lang="en-US" altLang="zh-CN">
                <a:sym typeface="+mn-ea"/>
              </a:rPr>
              <a:t>词性标注是指为分词结果中的每个单词标注一个正确的词性，即确定每个词是名词、动词、形容词或其他词性的过程。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在汉语中，词性标注比较简单，因为汉语词汇词性多变的情况比较少见，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大多词语只有一个词性</a:t>
            </a:r>
            <a:r>
              <a:rPr lang="en-US" altLang="zh-CN">
                <a:sym typeface="+mn-ea"/>
              </a:rPr>
              <a:t>，或者出现频次最高的词性远远高于第二位的词性。    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3970"/>
            <a:ext cx="8226425" cy="1141413"/>
          </a:xfrm>
        </p:spPr>
        <p:txBody>
          <a:bodyPr/>
          <a:p>
            <a:r>
              <a:rPr lang="en-US" altLang="zh-CN"/>
              <a:t>3.</a:t>
            </a:r>
            <a:r>
              <a:rPr lang="zh-CN" altLang="en-US"/>
              <a:t>词性</a:t>
            </a:r>
            <a:r>
              <a:rPr lang="zh-CN" altLang="en-US"/>
              <a:t>标注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908685"/>
            <a:ext cx="6682105" cy="5986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WPS 演示</Application>
  <PresentationFormat>全屏显示(4:3)</PresentationFormat>
  <Paragraphs>148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Calibri</vt:lpstr>
      <vt:lpstr>草檀斋毛泽东字体</vt:lpstr>
      <vt:lpstr>STXingkai</vt:lpstr>
      <vt:lpstr>楷体_GB2312</vt:lpstr>
      <vt:lpstr>NSimSun</vt:lpstr>
      <vt:lpstr>Microsoft YaHei</vt:lpstr>
      <vt:lpstr>Arial Unicode MS</vt:lpstr>
      <vt:lpstr/>
      <vt:lpstr>默认设计模板</vt:lpstr>
      <vt:lpstr>默认设计模板</vt:lpstr>
      <vt:lpstr/>
      <vt:lpstr>PowerPoint 演示文稿</vt:lpstr>
      <vt:lpstr>主要内容</vt:lpstr>
      <vt:lpstr>PowerPoint 演示文稿</vt:lpstr>
      <vt:lpstr>PowerPoint 演示文稿</vt:lpstr>
      <vt:lpstr>停用词过滤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文本特征词选择</vt:lpstr>
      <vt:lpstr>文本特征词选择</vt:lpstr>
      <vt:lpstr>文本特征词选择</vt:lpstr>
      <vt:lpstr>2.4 文本特征词选择</vt:lpstr>
      <vt:lpstr>PowerPoint 演示文稿</vt:lpstr>
      <vt:lpstr>PowerPoint 演示文稿</vt:lpstr>
      <vt:lpstr>PowerPoint 演示文稿</vt:lpstr>
      <vt:lpstr>PowerPoint 演示文稿</vt:lpstr>
      <vt:lpstr>语料库</vt:lpstr>
      <vt:lpstr>语料库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硕士论文答辩PPT模板</dc:title>
  <dc:creator>阿达游</dc:creator>
  <dc:subject>PPT无忧专业PPT资源网站</dc:subject>
  <cp:lastModifiedBy>远涛</cp:lastModifiedBy>
  <cp:revision>42</cp:revision>
  <dcterms:created xsi:type="dcterms:W3CDTF">2010-05-15T12:35:00Z</dcterms:created>
  <dcterms:modified xsi:type="dcterms:W3CDTF">2022-03-02T06:44:38Z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66F9D6787AE941518D1F46B57EA699B9</vt:lpwstr>
  </property>
</Properties>
</file>